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57" r:id="rId3"/>
    <p:sldId id="260" r:id="rId4"/>
    <p:sldId id="258" r:id="rId5"/>
    <p:sldId id="263" r:id="rId6"/>
    <p:sldId id="259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528"/>
  </p:normalViewPr>
  <p:slideViewPr>
    <p:cSldViewPr snapToGrid="0" snapToObjects="1">
      <p:cViewPr varScale="1">
        <p:scale>
          <a:sx n="85" d="100"/>
          <a:sy n="85" d="100"/>
        </p:scale>
        <p:origin x="6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0D1E-B1BF-AB46-A5E4-DBEE1F0DB783}" type="datetimeFigureOut">
              <a:rPr lang="ru-UZ" smtClean="0"/>
              <a:t>30/11/23</a:t>
            </a:fld>
            <a:endParaRPr lang="ru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B8D07F4-6CE4-3F4E-B28F-C31914D57BEA}" type="slidenum">
              <a:rPr lang="ru-UZ" smtClean="0"/>
              <a:t>‹#›</a:t>
            </a:fld>
            <a:endParaRPr lang="ru-UZ"/>
          </a:p>
        </p:txBody>
      </p:sp>
    </p:spTree>
    <p:extLst>
      <p:ext uri="{BB962C8B-B14F-4D97-AF65-F5344CB8AC3E}">
        <p14:creationId xmlns:p14="http://schemas.microsoft.com/office/powerpoint/2010/main" val="3354028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0D1E-B1BF-AB46-A5E4-DBEE1F0DB783}" type="datetimeFigureOut">
              <a:rPr lang="ru-UZ" smtClean="0"/>
              <a:t>30/11/23</a:t>
            </a:fld>
            <a:endParaRPr lang="ru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8D07F4-6CE4-3F4E-B28F-C31914D57BEA}" type="slidenum">
              <a:rPr lang="ru-UZ" smtClean="0"/>
              <a:t>‹#›</a:t>
            </a:fld>
            <a:endParaRPr lang="ru-UZ"/>
          </a:p>
        </p:txBody>
      </p:sp>
    </p:spTree>
    <p:extLst>
      <p:ext uri="{BB962C8B-B14F-4D97-AF65-F5344CB8AC3E}">
        <p14:creationId xmlns:p14="http://schemas.microsoft.com/office/powerpoint/2010/main" val="198890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0D1E-B1BF-AB46-A5E4-DBEE1F0DB783}" type="datetimeFigureOut">
              <a:rPr lang="ru-UZ" smtClean="0"/>
              <a:t>30/11/23</a:t>
            </a:fld>
            <a:endParaRPr lang="ru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8D07F4-6CE4-3F4E-B28F-C31914D57BEA}" type="slidenum">
              <a:rPr lang="ru-UZ" smtClean="0"/>
              <a:t>‹#›</a:t>
            </a:fld>
            <a:endParaRPr lang="ru-U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5815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0D1E-B1BF-AB46-A5E4-DBEE1F0DB783}" type="datetimeFigureOut">
              <a:rPr lang="ru-UZ" smtClean="0"/>
              <a:t>30/11/23</a:t>
            </a:fld>
            <a:endParaRPr lang="ru-U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8D07F4-6CE4-3F4E-B28F-C31914D57BEA}" type="slidenum">
              <a:rPr lang="ru-UZ" smtClean="0"/>
              <a:t>‹#›</a:t>
            </a:fld>
            <a:endParaRPr lang="ru-UZ"/>
          </a:p>
        </p:txBody>
      </p:sp>
    </p:spTree>
    <p:extLst>
      <p:ext uri="{BB962C8B-B14F-4D97-AF65-F5344CB8AC3E}">
        <p14:creationId xmlns:p14="http://schemas.microsoft.com/office/powerpoint/2010/main" val="2182926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0D1E-B1BF-AB46-A5E4-DBEE1F0DB783}" type="datetimeFigureOut">
              <a:rPr lang="ru-UZ" smtClean="0"/>
              <a:t>30/11/23</a:t>
            </a:fld>
            <a:endParaRPr lang="ru-U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8D07F4-6CE4-3F4E-B28F-C31914D57BEA}" type="slidenum">
              <a:rPr lang="ru-UZ" smtClean="0"/>
              <a:t>‹#›</a:t>
            </a:fld>
            <a:endParaRPr lang="ru-U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8118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0D1E-B1BF-AB46-A5E4-DBEE1F0DB783}" type="datetimeFigureOut">
              <a:rPr lang="ru-UZ" smtClean="0"/>
              <a:t>30/11/23</a:t>
            </a:fld>
            <a:endParaRPr lang="ru-U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8D07F4-6CE4-3F4E-B28F-C31914D57BEA}" type="slidenum">
              <a:rPr lang="ru-UZ" smtClean="0"/>
              <a:t>‹#›</a:t>
            </a:fld>
            <a:endParaRPr lang="ru-UZ"/>
          </a:p>
        </p:txBody>
      </p:sp>
    </p:spTree>
    <p:extLst>
      <p:ext uri="{BB962C8B-B14F-4D97-AF65-F5344CB8AC3E}">
        <p14:creationId xmlns:p14="http://schemas.microsoft.com/office/powerpoint/2010/main" val="3155064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0D1E-B1BF-AB46-A5E4-DBEE1F0DB783}" type="datetimeFigureOut">
              <a:rPr lang="ru-UZ" smtClean="0"/>
              <a:t>30/11/23</a:t>
            </a:fld>
            <a:endParaRPr lang="ru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07F4-6CE4-3F4E-B28F-C31914D57BEA}" type="slidenum">
              <a:rPr lang="ru-UZ" smtClean="0"/>
              <a:t>‹#›</a:t>
            </a:fld>
            <a:endParaRPr lang="ru-UZ"/>
          </a:p>
        </p:txBody>
      </p:sp>
    </p:spTree>
    <p:extLst>
      <p:ext uri="{BB962C8B-B14F-4D97-AF65-F5344CB8AC3E}">
        <p14:creationId xmlns:p14="http://schemas.microsoft.com/office/powerpoint/2010/main" val="1253976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0D1E-B1BF-AB46-A5E4-DBEE1F0DB783}" type="datetimeFigureOut">
              <a:rPr lang="ru-UZ" smtClean="0"/>
              <a:t>30/11/23</a:t>
            </a:fld>
            <a:endParaRPr lang="ru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07F4-6CE4-3F4E-B28F-C31914D57BEA}" type="slidenum">
              <a:rPr lang="ru-UZ" smtClean="0"/>
              <a:t>‹#›</a:t>
            </a:fld>
            <a:endParaRPr lang="ru-UZ"/>
          </a:p>
        </p:txBody>
      </p:sp>
    </p:spTree>
    <p:extLst>
      <p:ext uri="{BB962C8B-B14F-4D97-AF65-F5344CB8AC3E}">
        <p14:creationId xmlns:p14="http://schemas.microsoft.com/office/powerpoint/2010/main" val="3542188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0D1E-B1BF-AB46-A5E4-DBEE1F0DB783}" type="datetimeFigureOut">
              <a:rPr lang="ru-UZ" smtClean="0"/>
              <a:t>30/11/23</a:t>
            </a:fld>
            <a:endParaRPr lang="ru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07F4-6CE4-3F4E-B28F-C31914D57BEA}" type="slidenum">
              <a:rPr lang="ru-UZ" smtClean="0"/>
              <a:t>‹#›</a:t>
            </a:fld>
            <a:endParaRPr lang="ru-UZ"/>
          </a:p>
        </p:txBody>
      </p:sp>
    </p:spTree>
    <p:extLst>
      <p:ext uri="{BB962C8B-B14F-4D97-AF65-F5344CB8AC3E}">
        <p14:creationId xmlns:p14="http://schemas.microsoft.com/office/powerpoint/2010/main" val="253782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0D1E-B1BF-AB46-A5E4-DBEE1F0DB783}" type="datetimeFigureOut">
              <a:rPr lang="ru-UZ" smtClean="0"/>
              <a:t>30/11/23</a:t>
            </a:fld>
            <a:endParaRPr lang="ru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8D07F4-6CE4-3F4E-B28F-C31914D57BEA}" type="slidenum">
              <a:rPr lang="ru-UZ" smtClean="0"/>
              <a:t>‹#›</a:t>
            </a:fld>
            <a:endParaRPr lang="ru-UZ"/>
          </a:p>
        </p:txBody>
      </p:sp>
    </p:spTree>
    <p:extLst>
      <p:ext uri="{BB962C8B-B14F-4D97-AF65-F5344CB8AC3E}">
        <p14:creationId xmlns:p14="http://schemas.microsoft.com/office/powerpoint/2010/main" val="174399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0D1E-B1BF-AB46-A5E4-DBEE1F0DB783}" type="datetimeFigureOut">
              <a:rPr lang="ru-UZ" smtClean="0"/>
              <a:t>30/11/23</a:t>
            </a:fld>
            <a:endParaRPr lang="ru-U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B8D07F4-6CE4-3F4E-B28F-C31914D57BEA}" type="slidenum">
              <a:rPr lang="ru-UZ" smtClean="0"/>
              <a:t>‹#›</a:t>
            </a:fld>
            <a:endParaRPr lang="ru-UZ"/>
          </a:p>
        </p:txBody>
      </p:sp>
    </p:spTree>
    <p:extLst>
      <p:ext uri="{BB962C8B-B14F-4D97-AF65-F5344CB8AC3E}">
        <p14:creationId xmlns:p14="http://schemas.microsoft.com/office/powerpoint/2010/main" val="258793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0D1E-B1BF-AB46-A5E4-DBEE1F0DB783}" type="datetimeFigureOut">
              <a:rPr lang="ru-UZ" smtClean="0"/>
              <a:t>30/11/23</a:t>
            </a:fld>
            <a:endParaRPr lang="ru-U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B8D07F4-6CE4-3F4E-B28F-C31914D57BEA}" type="slidenum">
              <a:rPr lang="ru-UZ" smtClean="0"/>
              <a:t>‹#›</a:t>
            </a:fld>
            <a:endParaRPr lang="ru-UZ"/>
          </a:p>
        </p:txBody>
      </p:sp>
    </p:spTree>
    <p:extLst>
      <p:ext uri="{BB962C8B-B14F-4D97-AF65-F5344CB8AC3E}">
        <p14:creationId xmlns:p14="http://schemas.microsoft.com/office/powerpoint/2010/main" val="394748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0D1E-B1BF-AB46-A5E4-DBEE1F0DB783}" type="datetimeFigureOut">
              <a:rPr lang="ru-UZ" smtClean="0"/>
              <a:t>30/11/23</a:t>
            </a:fld>
            <a:endParaRPr lang="ru-U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07F4-6CE4-3F4E-B28F-C31914D57BEA}" type="slidenum">
              <a:rPr lang="ru-UZ" smtClean="0"/>
              <a:t>‹#›</a:t>
            </a:fld>
            <a:endParaRPr lang="ru-UZ"/>
          </a:p>
        </p:txBody>
      </p:sp>
    </p:spTree>
    <p:extLst>
      <p:ext uri="{BB962C8B-B14F-4D97-AF65-F5344CB8AC3E}">
        <p14:creationId xmlns:p14="http://schemas.microsoft.com/office/powerpoint/2010/main" val="331216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0D1E-B1BF-AB46-A5E4-DBEE1F0DB783}" type="datetimeFigureOut">
              <a:rPr lang="ru-UZ" smtClean="0"/>
              <a:t>30/11/23</a:t>
            </a:fld>
            <a:endParaRPr lang="ru-U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07F4-6CE4-3F4E-B28F-C31914D57BEA}" type="slidenum">
              <a:rPr lang="ru-UZ" smtClean="0"/>
              <a:t>‹#›</a:t>
            </a:fld>
            <a:endParaRPr lang="ru-UZ"/>
          </a:p>
        </p:txBody>
      </p:sp>
    </p:spTree>
    <p:extLst>
      <p:ext uri="{BB962C8B-B14F-4D97-AF65-F5344CB8AC3E}">
        <p14:creationId xmlns:p14="http://schemas.microsoft.com/office/powerpoint/2010/main" val="421171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0D1E-B1BF-AB46-A5E4-DBEE1F0DB783}" type="datetimeFigureOut">
              <a:rPr lang="ru-UZ" smtClean="0"/>
              <a:t>30/11/23</a:t>
            </a:fld>
            <a:endParaRPr lang="ru-U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07F4-6CE4-3F4E-B28F-C31914D57BEA}" type="slidenum">
              <a:rPr lang="ru-UZ" smtClean="0"/>
              <a:t>‹#›</a:t>
            </a:fld>
            <a:endParaRPr lang="ru-UZ"/>
          </a:p>
        </p:txBody>
      </p:sp>
    </p:spTree>
    <p:extLst>
      <p:ext uri="{BB962C8B-B14F-4D97-AF65-F5344CB8AC3E}">
        <p14:creationId xmlns:p14="http://schemas.microsoft.com/office/powerpoint/2010/main" val="2207294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0D1E-B1BF-AB46-A5E4-DBEE1F0DB783}" type="datetimeFigureOut">
              <a:rPr lang="ru-UZ" smtClean="0"/>
              <a:t>30/11/23</a:t>
            </a:fld>
            <a:endParaRPr lang="ru-U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8D07F4-6CE4-3F4E-B28F-C31914D57BEA}" type="slidenum">
              <a:rPr lang="ru-UZ" smtClean="0"/>
              <a:t>‹#›</a:t>
            </a:fld>
            <a:endParaRPr lang="ru-UZ"/>
          </a:p>
        </p:txBody>
      </p:sp>
    </p:spTree>
    <p:extLst>
      <p:ext uri="{BB962C8B-B14F-4D97-AF65-F5344CB8AC3E}">
        <p14:creationId xmlns:p14="http://schemas.microsoft.com/office/powerpoint/2010/main" val="383592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80D1E-B1BF-AB46-A5E4-DBEE1F0DB783}" type="datetimeFigureOut">
              <a:rPr lang="ru-UZ" smtClean="0"/>
              <a:t>30/11/23</a:t>
            </a:fld>
            <a:endParaRPr lang="ru-U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B8D07F4-6CE4-3F4E-B28F-C31914D57BEA}" type="slidenum">
              <a:rPr lang="ru-UZ" smtClean="0"/>
              <a:t>‹#›</a:t>
            </a:fld>
            <a:endParaRPr lang="ru-UZ"/>
          </a:p>
        </p:txBody>
      </p:sp>
    </p:spTree>
    <p:extLst>
      <p:ext uri="{BB962C8B-B14F-4D97-AF65-F5344CB8AC3E}">
        <p14:creationId xmlns:p14="http://schemas.microsoft.com/office/powerpoint/2010/main" val="373138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8C1C1-F6F3-1C40-B9EE-7D1655388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934" y="1777343"/>
            <a:ext cx="8911687" cy="3303313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работы             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Узбекистане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Медицинские приборы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Медицинские сервисы</a:t>
            </a:r>
            <a:br>
              <a:rPr lang="ru-U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UZ" dirty="0"/>
          </a:p>
        </p:txBody>
      </p:sp>
    </p:spTree>
    <p:extLst>
      <p:ext uri="{BB962C8B-B14F-4D97-AF65-F5344CB8AC3E}">
        <p14:creationId xmlns:p14="http://schemas.microsoft.com/office/powerpoint/2010/main" val="1709143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F8A376-EDE9-9E4B-B8A8-A0D824513BC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8383" b="28383"/>
          <a:stretch>
            <a:fillRect/>
          </a:stretch>
        </p:blipFill>
        <p:spPr>
          <a:xfrm>
            <a:off x="1339104" y="0"/>
            <a:ext cx="10852896" cy="5163671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75C143C-EA4B-5645-9F5B-1D60B52E7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9213" y="5367337"/>
            <a:ext cx="8915400" cy="1490663"/>
          </a:xfrm>
        </p:spPr>
        <p:txBody>
          <a:bodyPr>
            <a:normAutofit fontScale="92500" lnSpcReduction="20000"/>
          </a:bodyPr>
          <a:lstStyle/>
          <a:p>
            <a:r>
              <a:rPr lang="ru-UZ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1991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UZ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Z" sz="18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1800" dirty="0">
                <a:solidFill>
                  <a:srgbClr val="FF0000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,1</a:t>
            </a:r>
            <a:r>
              <a:rPr lang="ru-UZ" sz="18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млн  </a:t>
            </a:r>
            <a:r>
              <a:rPr lang="ru-UZ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человек, а в 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UZ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2022-м - </a:t>
            </a:r>
            <a:r>
              <a:rPr lang="ru-UZ" sz="18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 млн </a:t>
            </a:r>
            <a:r>
              <a:rPr lang="ru-UZ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(увеличение на 70,7 процента).</a:t>
            </a:r>
            <a:endParaRPr lang="en-US" sz="1800" dirty="0">
              <a:solidFill>
                <a:srgbClr val="000000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UZ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2022 году </a:t>
            </a: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население </a:t>
            </a:r>
            <a:r>
              <a:rPr lang="ru-UZ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увеличилось на 7</a:t>
            </a:r>
            <a:r>
              <a:rPr lang="ru-RU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36</a:t>
            </a:r>
            <a:r>
              <a:rPr lang="ru-UZ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ru-RU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</a:t>
            </a:r>
            <a:r>
              <a:rPr lang="ru-UZ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тыс</a:t>
            </a:r>
            <a:r>
              <a:rPr lang="ru-RU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смертность 172 </a:t>
            </a:r>
            <a:r>
              <a:rPr lang="ru-RU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тыс</a:t>
            </a:r>
            <a:r>
              <a:rPr lang="ru-UZ" sz="2800" dirty="0">
                <a:effectLst/>
              </a:rPr>
              <a:t> </a:t>
            </a:r>
            <a:endParaRPr lang="en-US" sz="2800" dirty="0">
              <a:effectLst/>
            </a:endParaRPr>
          </a:p>
          <a:p>
            <a:r>
              <a:rPr lang="ru-UZ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UZ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доля людей в возрасте 65 лет и старше - 5,1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ВВП на душу населения 9 500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USD</a:t>
            </a:r>
            <a:endParaRPr lang="ru-U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Z" sz="1800" dirty="0">
              <a:solidFill>
                <a:srgbClr val="000000"/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Z" dirty="0"/>
          </a:p>
        </p:txBody>
      </p:sp>
    </p:spTree>
    <p:extLst>
      <p:ext uri="{BB962C8B-B14F-4D97-AF65-F5344CB8AC3E}">
        <p14:creationId xmlns:p14="http://schemas.microsoft.com/office/powerpoint/2010/main" val="365670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15FD91-2C04-4F41-91AD-11C2EE1C116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8383" b="28383"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F7EE478-E05C-A340-8E2A-CF052ED16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9213" y="4787153"/>
            <a:ext cx="8915400" cy="1435882"/>
          </a:xfrm>
        </p:spPr>
        <p:txBody>
          <a:bodyPr>
            <a:normAutofit lnSpcReduction="10000"/>
          </a:bodyPr>
          <a:lstStyle/>
          <a:p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U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лимат</a:t>
            </a:r>
            <a:r>
              <a:rPr lang="ru-U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выращивания помидоров. Солнечные летние дни и теплые ночи способствуют накоплению сахаров в плодах, делая их более сладкими.</a:t>
            </a:r>
          </a:p>
          <a:p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U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очва </a:t>
            </a:r>
            <a:r>
              <a:rPr lang="ru-U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богата минералами и питательными веществами</a:t>
            </a:r>
            <a:r>
              <a:rPr lang="ru-UZ" dirty="0">
                <a:effectLst/>
              </a:rPr>
              <a:t> </a:t>
            </a:r>
            <a:endParaRPr lang="en-US" dirty="0">
              <a:effectLst/>
            </a:endParaRPr>
          </a:p>
          <a:p>
            <a:r>
              <a:rPr lang="ru-U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Селекция сортов </a:t>
            </a:r>
            <a:r>
              <a:rPr lang="ru-U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более высоким содержанием сахаров и аромата</a:t>
            </a:r>
            <a:r>
              <a:rPr lang="ru-UZ" dirty="0">
                <a:effectLst/>
              </a:rPr>
              <a:t> </a:t>
            </a:r>
            <a:endParaRPr lang="ru-UZ" dirty="0"/>
          </a:p>
        </p:txBody>
      </p:sp>
    </p:spTree>
    <p:extLst>
      <p:ext uri="{BB962C8B-B14F-4D97-AF65-F5344CB8AC3E}">
        <p14:creationId xmlns:p14="http://schemas.microsoft.com/office/powerpoint/2010/main" val="3750453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625CD3-2F43-6E4D-9FBB-F785D9A71E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8383" b="28383"/>
          <a:stretch>
            <a:fillRect/>
          </a:stretch>
        </p:blipFill>
        <p:spPr>
          <a:xfrm>
            <a:off x="2589212" y="634965"/>
            <a:ext cx="8915400" cy="385497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2DBC445A-A3B0-2B49-A865-910B07BFE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8508" y="5079395"/>
            <a:ext cx="8915400" cy="1561388"/>
          </a:xfrm>
        </p:spPr>
        <p:txBody>
          <a:bodyPr>
            <a:normAutofit lnSpcReduction="10000"/>
          </a:bodyPr>
          <a:lstStyle/>
          <a:p>
            <a:pPr marL="342900" lvl="0" indent="-342900">
              <a:spcBef>
                <a:spcPts val="375"/>
              </a:spcBef>
              <a:spcAft>
                <a:spcPts val="375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UZ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ереход от финансирования инфраструктуры (койко-мест, помещений, оплаты коммунальных услуг и т. д.) на оплату медуслуг, которые нужны конкретно данному человеку.</a:t>
            </a:r>
            <a:endParaRPr lang="ru-U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375"/>
              </a:spcBef>
              <a:spcAft>
                <a:spcPts val="375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UZ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зменение клинической практики с ориентацией на результат медицинской услуги, а не процесс,</a:t>
            </a:r>
            <a:endParaRPr lang="ru-U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Z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0AFC37-6DA4-4B44-B34B-2E0C29D2DA5B}"/>
              </a:ext>
            </a:extLst>
          </p:cNvPr>
          <p:cNvSpPr txBox="1"/>
          <p:nvPr/>
        </p:nvSpPr>
        <p:spPr>
          <a:xfrm>
            <a:off x="537883" y="770965"/>
            <a:ext cx="17750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Переход на</a:t>
            </a:r>
          </a:p>
          <a:p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ОМС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ГМС</a:t>
            </a:r>
            <a:endParaRPr lang="ru-UZ" dirty="0"/>
          </a:p>
        </p:txBody>
      </p:sp>
    </p:spTree>
    <p:extLst>
      <p:ext uri="{BB962C8B-B14F-4D97-AF65-F5344CB8AC3E}">
        <p14:creationId xmlns:p14="http://schemas.microsoft.com/office/powerpoint/2010/main" val="3161885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CF9D5-9E22-C041-998B-263E4584E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2862262"/>
            <a:ext cx="8915400" cy="566738"/>
          </a:xfrm>
        </p:spPr>
        <p:txBody>
          <a:bodyPr>
            <a:normAutofit/>
          </a:bodyPr>
          <a:lstStyle/>
          <a:p>
            <a:r>
              <a:rPr lang="ru-UZ" sz="1800" dirty="0">
                <a:solidFill>
                  <a:srgbClr val="000000"/>
                </a:solidFill>
                <a:effectLst/>
                <a:latin typeface="PT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число умерших 2022 год 172,1 тыс. человек</a:t>
            </a:r>
            <a:endParaRPr lang="ru-UZ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F89FC6-E9F9-F24E-AF9A-5D8AAE590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9213" y="3639671"/>
            <a:ext cx="8915400" cy="2832847"/>
          </a:xfrm>
        </p:spPr>
        <p:txBody>
          <a:bodyPr>
            <a:normAutofit fontScale="85000" lnSpcReduction="20000"/>
          </a:bodyPr>
          <a:lstStyle/>
          <a:p>
            <a:r>
              <a:rPr lang="ru-UZ" sz="1800" dirty="0">
                <a:solidFill>
                  <a:srgbClr val="000000"/>
                </a:solidFill>
                <a:effectLst/>
                <a:latin typeface="PT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55,5% составили болезни системы кровообращения, </a:t>
            </a:r>
            <a:endParaRPr lang="ru-U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UZ" sz="1800" dirty="0">
                <a:solidFill>
                  <a:srgbClr val="000000"/>
                </a:solidFill>
                <a:effectLst/>
                <a:latin typeface="PT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9,6% – болезни органов дыхания, </a:t>
            </a:r>
            <a:endParaRPr lang="ru-U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UZ" sz="1800" dirty="0">
                <a:solidFill>
                  <a:srgbClr val="000000"/>
                </a:solidFill>
                <a:effectLst/>
                <a:latin typeface="PT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8,0% – новообразования, </a:t>
            </a:r>
            <a:endParaRPr lang="ru-U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UZ" sz="1800" dirty="0">
                <a:solidFill>
                  <a:srgbClr val="000000"/>
                </a:solidFill>
                <a:effectLst/>
                <a:latin typeface="PT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5,5% – несчастные случаи, отравления и травмы, </a:t>
            </a:r>
            <a:endParaRPr lang="ru-U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UZ" sz="1800" dirty="0">
                <a:solidFill>
                  <a:srgbClr val="000000"/>
                </a:solidFill>
                <a:effectLst/>
                <a:latin typeface="PT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4,1% – болезни органов пищеварения, </a:t>
            </a:r>
            <a:endParaRPr lang="ru-U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UZ" sz="1800" dirty="0">
                <a:solidFill>
                  <a:srgbClr val="000000"/>
                </a:solidFill>
                <a:effectLst/>
                <a:latin typeface="PT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1,4% – инфекционные и паразитарные заболевания и </a:t>
            </a:r>
            <a:endParaRPr lang="ru-U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UZ" sz="1800" dirty="0">
                <a:solidFill>
                  <a:srgbClr val="000000"/>
                </a:solidFill>
                <a:effectLst/>
                <a:latin typeface="PT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15,9% – другие болезни. </a:t>
            </a:r>
            <a:endParaRPr lang="ru-U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UZ" sz="1800" dirty="0">
                <a:solidFill>
                  <a:srgbClr val="000000"/>
                </a:solidFill>
                <a:effectLst/>
                <a:latin typeface="PT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U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FF0000"/>
                </a:solidFill>
                <a:effectLst/>
                <a:latin typeface="PT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NB! </a:t>
            </a:r>
            <a:r>
              <a:rPr lang="ru-RU" sz="1800" dirty="0">
                <a:solidFill>
                  <a:srgbClr val="FF0000"/>
                </a:solidFill>
                <a:effectLst/>
                <a:latin typeface="PT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Вскрытия не производятся!!!!!</a:t>
            </a:r>
            <a:endParaRPr lang="ru-U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C713E4-2E7B-0841-894E-2CAB51F9D1F0}"/>
              </a:ext>
            </a:extLst>
          </p:cNvPr>
          <p:cNvSpPr txBox="1"/>
          <p:nvPr/>
        </p:nvSpPr>
        <p:spPr>
          <a:xfrm>
            <a:off x="2589212" y="1184222"/>
            <a:ext cx="6225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Z" sz="2400" b="1" dirty="0"/>
              <a:t>Медицинская статистика</a:t>
            </a:r>
          </a:p>
        </p:txBody>
      </p:sp>
    </p:spTree>
    <p:extLst>
      <p:ext uri="{BB962C8B-B14F-4D97-AF65-F5344CB8AC3E}">
        <p14:creationId xmlns:p14="http://schemas.microsoft.com/office/powerpoint/2010/main" val="3223841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A818D-1B08-E243-81FB-CE4FE5270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UZ" dirty="0"/>
              <a:t>Оснащенность и качество услуг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5FBC2E-8172-FA42-97C2-70C231004B4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8383" b="28383"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364A475-4587-1341-989A-CE5912D54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1063442"/>
          </a:xfrm>
        </p:spPr>
        <p:txBody>
          <a:bodyPr>
            <a:normAutofit lnSpcReduction="10000"/>
          </a:bodyPr>
          <a:lstStyle/>
          <a:p>
            <a:r>
              <a:rPr lang="ru-RU" sz="1900" dirty="0"/>
              <a:t>По оборудованию низкое материально-техническое обеспечение (тендер – цена)</a:t>
            </a:r>
          </a:p>
          <a:p>
            <a:r>
              <a:rPr lang="ru-RU" sz="1900" dirty="0"/>
              <a:t>Качество услуг – отношение к болезни</a:t>
            </a:r>
            <a:endParaRPr lang="ru-UZ" sz="1900" dirty="0"/>
          </a:p>
        </p:txBody>
      </p:sp>
    </p:spTree>
    <p:extLst>
      <p:ext uri="{BB962C8B-B14F-4D97-AF65-F5344CB8AC3E}">
        <p14:creationId xmlns:p14="http://schemas.microsoft.com/office/powerpoint/2010/main" val="2185172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99E44-2D4E-054B-A51B-3F76C7B39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U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Рынок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59DE40-F34A-AC4E-9702-DCFA50B6D1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UZ" sz="2000" b="1" dirty="0"/>
              <a:t>  </a:t>
            </a:r>
            <a:r>
              <a:rPr lang="ru-UZ" sz="2400" b="1" dirty="0"/>
              <a:t>Услуги</a:t>
            </a:r>
          </a:p>
          <a:p>
            <a:endParaRPr lang="ru-UZ" dirty="0"/>
          </a:p>
          <a:p>
            <a:r>
              <a:rPr lang="ru-UZ" dirty="0"/>
              <a:t>Создание клиники</a:t>
            </a:r>
          </a:p>
          <a:p>
            <a:r>
              <a:rPr lang="ru-RU" dirty="0"/>
              <a:t>П</a:t>
            </a:r>
            <a:r>
              <a:rPr lang="ru-UZ" dirty="0"/>
              <a:t>редоставление услуг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694B11-555E-464E-8E6D-AC0D1E15E2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UZ" sz="2400" b="1" dirty="0"/>
              <a:t>Медицинское оборудование</a:t>
            </a:r>
          </a:p>
          <a:p>
            <a:endParaRPr lang="ru-UZ" dirty="0"/>
          </a:p>
          <a:p>
            <a:r>
              <a:rPr lang="ru-RU" dirty="0"/>
              <a:t>Р</a:t>
            </a:r>
            <a:r>
              <a:rPr lang="ru-UZ" dirty="0"/>
              <a:t>егистрация зарубежная</a:t>
            </a:r>
          </a:p>
          <a:p>
            <a:r>
              <a:rPr lang="ru-UZ" dirty="0"/>
              <a:t>Регистрация отечественная</a:t>
            </a:r>
          </a:p>
        </p:txBody>
      </p:sp>
    </p:spTree>
    <p:extLst>
      <p:ext uri="{BB962C8B-B14F-4D97-AF65-F5344CB8AC3E}">
        <p14:creationId xmlns:p14="http://schemas.microsoft.com/office/powerpoint/2010/main" val="913996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E73A3D-B496-F64B-9B17-4865A475A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923365"/>
            <a:ext cx="8915399" cy="1468800"/>
          </a:xfrm>
        </p:spPr>
        <p:txBody>
          <a:bodyPr/>
          <a:lstStyle/>
          <a:p>
            <a:r>
              <a:rPr lang="ru-UZ" b="1" dirty="0"/>
              <a:t>Выводы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934C0E-5E1F-B04D-817E-4E8352DAD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2404506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ru-RU" dirty="0"/>
              <a:t>Личное присутствие</a:t>
            </a:r>
          </a:p>
          <a:p>
            <a:pPr marL="342900" indent="-342900">
              <a:buFontTx/>
              <a:buChar char="-"/>
            </a:pPr>
            <a:r>
              <a:rPr lang="ru-RU" dirty="0"/>
              <a:t>Узконаправленные и экспертные </a:t>
            </a:r>
            <a:r>
              <a:rPr lang="ru-RU" dirty="0" err="1"/>
              <a:t>мед.услуги</a:t>
            </a:r>
            <a:r>
              <a:rPr lang="ru-RU" dirty="0"/>
              <a:t> </a:t>
            </a:r>
          </a:p>
          <a:p>
            <a:pPr marL="342900" indent="-342900">
              <a:buFontTx/>
              <a:buChar char="-"/>
            </a:pPr>
            <a:r>
              <a:rPr lang="ru-RU" dirty="0"/>
              <a:t>Местная регистрация как выход на внешние рынки</a:t>
            </a:r>
          </a:p>
          <a:p>
            <a:pPr marL="342900" indent="-342900">
              <a:buFontTx/>
              <a:buChar char="-"/>
            </a:pPr>
            <a:endParaRPr lang="ru-RU" dirty="0"/>
          </a:p>
          <a:p>
            <a:endParaRPr lang="ru-RU" dirty="0"/>
          </a:p>
          <a:p>
            <a:pPr marL="342900" indent="-342900">
              <a:buFontTx/>
              <a:buChar char="-"/>
            </a:pPr>
            <a:endParaRPr lang="ru-UZ" dirty="0"/>
          </a:p>
        </p:txBody>
      </p:sp>
    </p:spTree>
    <p:extLst>
      <p:ext uri="{BB962C8B-B14F-4D97-AF65-F5344CB8AC3E}">
        <p14:creationId xmlns:p14="http://schemas.microsoft.com/office/powerpoint/2010/main" val="68195238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{C99F51E2-5886-A44B-8B1F-1D9606163F72}tf10001069</Template>
  <TotalTime>59</TotalTime>
  <Words>274</Words>
  <Application>Microsoft Macintosh PowerPoint</Application>
  <PresentationFormat>Широкоэкранный</PresentationFormat>
  <Paragraphs>42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Calibri</vt:lpstr>
      <vt:lpstr>Century Gothic</vt:lpstr>
      <vt:lpstr>PTSerif</vt:lpstr>
      <vt:lpstr>Roboto</vt:lpstr>
      <vt:lpstr>Symbol</vt:lpstr>
      <vt:lpstr>Times New Roman</vt:lpstr>
      <vt:lpstr>Wingdings 3</vt:lpstr>
      <vt:lpstr>Легкий дым</vt:lpstr>
      <vt:lpstr>Перспективы работы               в Узбекистане  - Медицинские приборы - Медицинские сервисы </vt:lpstr>
      <vt:lpstr>Презентация PowerPoint</vt:lpstr>
      <vt:lpstr>Презентация PowerPoint</vt:lpstr>
      <vt:lpstr>Презентация PowerPoint</vt:lpstr>
      <vt:lpstr>число умерших 2022 год 172,1 тыс. человек</vt:lpstr>
      <vt:lpstr>Оснащенность и качество услуг</vt:lpstr>
      <vt:lpstr>Рынок</vt:lpstr>
      <vt:lpstr>Выводы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info@nemotomed.ru</dc:creator>
  <cp:lastModifiedBy>info@nemotomed.ru</cp:lastModifiedBy>
  <cp:revision>5</cp:revision>
  <dcterms:created xsi:type="dcterms:W3CDTF">2023-11-28T16:13:48Z</dcterms:created>
  <dcterms:modified xsi:type="dcterms:W3CDTF">2023-11-30T19:08:50Z</dcterms:modified>
</cp:coreProperties>
</file>