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81" r:id="rId4"/>
    <p:sldId id="283" r:id="rId5"/>
    <p:sldId id="284" r:id="rId6"/>
    <p:sldId id="285" r:id="rId7"/>
    <p:sldId id="289" r:id="rId8"/>
    <p:sldId id="282" r:id="rId9"/>
    <p:sldId id="286" r:id="rId10"/>
    <p:sldId id="287" r:id="rId11"/>
    <p:sldId id="288" r:id="rId12"/>
    <p:sldId id="280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C9D"/>
    <a:srgbClr val="5D9C82"/>
    <a:srgbClr val="6AAF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6" autoAdjust="0"/>
    <p:restoredTop sz="95934" autoAdjust="0"/>
  </p:normalViewPr>
  <p:slideViewPr>
    <p:cSldViewPr>
      <p:cViewPr varScale="1">
        <p:scale>
          <a:sx n="117" d="100"/>
          <a:sy n="117" d="100"/>
        </p:scale>
        <p:origin x="184" y="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9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08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2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5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5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2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5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2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55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88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FC3EB-4849-4809-BDB0-2F7C0C32AE10}" type="datetimeFigureOut">
              <a:rPr lang="ru-RU" smtClean="0"/>
              <a:t>30.11.2023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6E7A7-6A6C-4DA1-89AD-C44151DB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8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pepsi"/>
          <p:cNvSpPr>
            <a:spLocks noChangeAspect="1" noChangeArrowheads="1"/>
          </p:cNvSpPr>
          <p:nvPr/>
        </p:nvSpPr>
        <p:spPr bwMode="auto">
          <a:xfrm>
            <a:off x="1947200" y="635883"/>
            <a:ext cx="238675" cy="2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pepsi"/>
          <p:cNvSpPr>
            <a:spLocks noChangeAspect="1" noChangeArrowheads="1"/>
          </p:cNvSpPr>
          <p:nvPr/>
        </p:nvSpPr>
        <p:spPr bwMode="auto">
          <a:xfrm>
            <a:off x="2099600" y="788283"/>
            <a:ext cx="238675" cy="2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3923928" y="3363838"/>
            <a:ext cx="5148062" cy="648072"/>
          </a:xfrm>
        </p:spPr>
        <p:txBody>
          <a:bodyPr rtlCol="0" anchor="ctr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00AC9D"/>
                </a:solidFill>
                <a:latin typeface="+mn-lt"/>
                <a:cs typeface="Arial"/>
              </a:rPr>
              <a:t>Теле</a:t>
            </a:r>
            <a:r>
              <a:rPr lang="ru-RU" sz="3600" b="1" dirty="0">
                <a:latin typeface="+mn-lt"/>
                <a:cs typeface="Arial"/>
              </a:rPr>
              <a:t>медицина в сложных условиях</a:t>
            </a:r>
            <a:br>
              <a:rPr lang="en-US" sz="4000" b="1" dirty="0">
                <a:solidFill>
                  <a:schemeClr val="accent1"/>
                </a:solidFill>
                <a:latin typeface="+mn-lt"/>
                <a:cs typeface="Arial"/>
              </a:rPr>
            </a:br>
            <a:br>
              <a:rPr lang="ru-RU" sz="2800" b="1" dirty="0">
                <a:solidFill>
                  <a:schemeClr val="accent1"/>
                </a:solidFill>
                <a:latin typeface="+mn-lt"/>
                <a:cs typeface="Arial"/>
              </a:rPr>
            </a:br>
            <a:r>
              <a:rPr lang="ru-RU" sz="2400" b="1" dirty="0">
                <a:latin typeface="+mn-lt"/>
                <a:cs typeface="Arial"/>
              </a:rPr>
              <a:t>Вячеслав </a:t>
            </a:r>
            <a:r>
              <a:rPr lang="ru-RU" sz="2400" b="1" dirty="0" err="1">
                <a:latin typeface="+mn-lt"/>
                <a:cs typeface="Arial"/>
              </a:rPr>
              <a:t>Кадников</a:t>
            </a:r>
            <a:r>
              <a:rPr lang="ru-RU" sz="2400" b="1" dirty="0">
                <a:latin typeface="+mn-lt"/>
                <a:cs typeface="Arial"/>
              </a:rPr>
              <a:t>, </a:t>
            </a:r>
            <a:br>
              <a:rPr lang="ru-RU" sz="2400" b="1" dirty="0">
                <a:latin typeface="+mn-lt"/>
                <a:cs typeface="Arial"/>
              </a:rPr>
            </a:br>
            <a:r>
              <a:rPr lang="ru-RU" sz="2400" b="1" dirty="0">
                <a:latin typeface="+mn-lt"/>
                <a:cs typeface="Arial"/>
              </a:rPr>
              <a:t>генеральный директор, </a:t>
            </a:r>
            <a:br>
              <a:rPr lang="ru-RU" sz="2400" b="1" dirty="0">
                <a:latin typeface="+mn-lt"/>
                <a:cs typeface="Arial"/>
              </a:rPr>
            </a:br>
            <a:r>
              <a:rPr lang="en-US" sz="2400" b="1" dirty="0">
                <a:latin typeface="+mn-lt"/>
                <a:cs typeface="Arial"/>
              </a:rPr>
              <a:t>DICOM Consulting</a:t>
            </a:r>
            <a:br>
              <a:rPr lang="ru-RU" sz="2000" dirty="0">
                <a:solidFill>
                  <a:schemeClr val="tx1"/>
                </a:solidFill>
                <a:latin typeface="+mn-lt"/>
                <a:cs typeface="Arial"/>
              </a:rPr>
            </a:br>
            <a:endParaRPr lang="ru-RU" sz="2000" dirty="0">
              <a:solidFill>
                <a:schemeClr val="tx1"/>
              </a:solidFill>
              <a:latin typeface="+mn-lt"/>
              <a:cs typeface="Arial"/>
            </a:endParaRPr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931225" y="7221020"/>
            <a:ext cx="2148075" cy="214676"/>
          </a:xfrm>
        </p:spPr>
        <p:txBody>
          <a:bodyPr/>
          <a:lstStyle/>
          <a:p>
            <a:fld id="{AA9BC9A8-263C-4A77-BA44-31A11F0FD6D7}" type="slidenum">
              <a:rPr lang="ru-RU" smtClean="0"/>
              <a:t>1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7CFC6A-70C9-7B4B-938B-6DB0ADA6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22470"/>
            <a:ext cx="2195736" cy="13703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7B738F-178A-C943-B736-7D032966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" y="-376"/>
            <a:ext cx="3626455" cy="513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Поможет ли искусственный интеллект?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7AF7FE-968D-BE4F-A7E2-91B38AEB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1842587"/>
            <a:ext cx="4953818" cy="31905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3FB9F5-CCA3-7B4D-AA74-5E16B715F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814" y="541338"/>
            <a:ext cx="5940152" cy="18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Дать ли какие-то возможности пациенту?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3EDB5A-2C22-764A-8468-981BC5A3C717}"/>
              </a:ext>
            </a:extLst>
          </p:cNvPr>
          <p:cNvSpPr/>
          <p:nvPr/>
        </p:nvSpPr>
        <p:spPr>
          <a:xfrm>
            <a:off x="253639" y="759574"/>
            <a:ext cx="817741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/>
              <a:t>Я вступил в этот читальный зал счастливым, здоровым человеком. Я выполз оттуда жалкой развалиной.</a:t>
            </a:r>
          </a:p>
          <a:p>
            <a:pPr algn="r">
              <a:lnSpc>
                <a:spcPct val="150000"/>
              </a:lnSpc>
            </a:pP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Джером К. Джером</a:t>
            </a:r>
          </a:p>
        </p:txBody>
      </p:sp>
    </p:spTree>
    <p:extLst>
      <p:ext uri="{BB962C8B-B14F-4D97-AF65-F5344CB8AC3E}">
        <p14:creationId xmlns:p14="http://schemas.microsoft.com/office/powerpoint/2010/main" val="160497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7038" y="2355726"/>
            <a:ext cx="85105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Вячеслав </a:t>
            </a:r>
            <a:r>
              <a:rPr lang="ru-RU" sz="2400" dirty="0" err="1"/>
              <a:t>Кадников</a:t>
            </a:r>
            <a:r>
              <a:rPr lang="ru-RU" sz="2400" dirty="0"/>
              <a:t>,</a:t>
            </a:r>
          </a:p>
          <a:p>
            <a:pPr algn="ctr"/>
            <a:r>
              <a:rPr lang="ru-RU" sz="2400" dirty="0"/>
              <a:t>генеральный директор,</a:t>
            </a:r>
          </a:p>
          <a:p>
            <a:pPr algn="ctr"/>
            <a:r>
              <a:rPr lang="en-US" sz="2400" dirty="0"/>
              <a:t>DICOM Consulting</a:t>
            </a:r>
          </a:p>
          <a:p>
            <a:pPr algn="ctr"/>
            <a:r>
              <a:rPr lang="ru-RU" sz="2400" dirty="0"/>
              <a:t>Москва, пр-т Вернадского, 6</a:t>
            </a:r>
          </a:p>
          <a:p>
            <a:pPr algn="ctr"/>
            <a:r>
              <a:rPr lang="ru-RU" sz="2400" dirty="0"/>
              <a:t>Казань, Спартаковская, 23</a:t>
            </a:r>
          </a:p>
          <a:p>
            <a:pPr algn="ctr"/>
            <a:r>
              <a:rPr lang="en-US" sz="2400" dirty="0" err="1"/>
              <a:t>v.kadnikov@dicoming.ru</a:t>
            </a:r>
            <a:endParaRPr lang="en-US" sz="2400" dirty="0"/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7D8B36-DA1F-E341-948B-741F696B0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837" y="395396"/>
            <a:ext cx="2856962" cy="178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16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Телемедицина в простых условиях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402972-E9B1-E144-991B-F761C5B21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514" y="2931790"/>
            <a:ext cx="1980000" cy="198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34888-E135-4B42-9AE9-CF881DAFF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514" y="767893"/>
            <a:ext cx="1979999" cy="19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69C31F-E189-034C-A81D-F4C27C9FC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01" y="2931790"/>
            <a:ext cx="1986523" cy="19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2BBDFC-C75C-A343-A272-57992BA0B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399" y="767892"/>
            <a:ext cx="1980000" cy="1991148"/>
          </a:xfrm>
          <a:prstGeom prst="rect">
            <a:avLst/>
          </a:prstGeom>
        </p:spPr>
      </p:pic>
      <p:sp>
        <p:nvSpPr>
          <p:cNvPr id="10" name="Двойная стрелка влево/вправо 9">
            <a:extLst>
              <a:ext uri="{FF2B5EF4-FFF2-40B4-BE49-F238E27FC236}">
                <a16:creationId xmlns:a16="http://schemas.microsoft.com/office/drawing/2014/main" id="{48AC404A-50EA-C24A-8289-7967E0D59B7B}"/>
              </a:ext>
            </a:extLst>
          </p:cNvPr>
          <p:cNvSpPr/>
          <p:nvPr/>
        </p:nvSpPr>
        <p:spPr>
          <a:xfrm>
            <a:off x="2699792" y="1489678"/>
            <a:ext cx="31683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лево/вправо 10">
            <a:extLst>
              <a:ext uri="{FF2B5EF4-FFF2-40B4-BE49-F238E27FC236}">
                <a16:creationId xmlns:a16="http://schemas.microsoft.com/office/drawing/2014/main" id="{37003824-94F6-7E47-BA8E-B1467E8588C5}"/>
              </a:ext>
            </a:extLst>
          </p:cNvPr>
          <p:cNvSpPr/>
          <p:nvPr/>
        </p:nvSpPr>
        <p:spPr>
          <a:xfrm>
            <a:off x="2699792" y="3679474"/>
            <a:ext cx="31683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31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Телемедицина в сложных условиях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402972-E9B1-E144-991B-F761C5B21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3" y="2931791"/>
            <a:ext cx="2016223" cy="19797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D34888-E135-4B42-9AE9-CF881DAFF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514" y="741994"/>
            <a:ext cx="2021862" cy="19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55A8D-F5E4-C64C-A590-A9963D040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90" y="741994"/>
            <a:ext cx="2028252" cy="19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2D1765-CC7C-224A-9B26-CF91BACA9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490" y="2931791"/>
            <a:ext cx="1980000" cy="2049925"/>
          </a:xfrm>
          <a:prstGeom prst="rect">
            <a:avLst/>
          </a:prstGeom>
        </p:spPr>
      </p:pic>
      <p:sp>
        <p:nvSpPr>
          <p:cNvPr id="8" name="Двойная стрелка влево/вправо 7">
            <a:extLst>
              <a:ext uri="{FF2B5EF4-FFF2-40B4-BE49-F238E27FC236}">
                <a16:creationId xmlns:a16="http://schemas.microsoft.com/office/drawing/2014/main" id="{A38E188A-3C05-2146-9E45-39987708BE4C}"/>
              </a:ext>
            </a:extLst>
          </p:cNvPr>
          <p:cNvSpPr/>
          <p:nvPr/>
        </p:nvSpPr>
        <p:spPr>
          <a:xfrm>
            <a:off x="2699792" y="1489678"/>
            <a:ext cx="3168352" cy="484632"/>
          </a:xfrm>
          <a:prstGeom prst="leftRightArrow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  <a:ln cmpd="thickThin">
            <a:solidFill>
              <a:schemeClr val="accent1">
                <a:shade val="50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Двойная стрелка влево/вправо 10">
            <a:extLst>
              <a:ext uri="{FF2B5EF4-FFF2-40B4-BE49-F238E27FC236}">
                <a16:creationId xmlns:a16="http://schemas.microsoft.com/office/drawing/2014/main" id="{CEC98C8E-1A9E-4145-9E28-1C440D1BF546}"/>
              </a:ext>
            </a:extLst>
          </p:cNvPr>
          <p:cNvSpPr/>
          <p:nvPr/>
        </p:nvSpPr>
        <p:spPr>
          <a:xfrm>
            <a:off x="2699792" y="3714437"/>
            <a:ext cx="3168352" cy="484632"/>
          </a:xfrm>
          <a:prstGeom prst="leftRightArrow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407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сложные условия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3FEF589-2DD4-154E-B6A4-F03AD099D76A}"/>
              </a:ext>
            </a:extLst>
          </p:cNvPr>
          <p:cNvSpPr/>
          <p:nvPr/>
        </p:nvSpPr>
        <p:spPr>
          <a:xfrm>
            <a:off x="253639" y="759574"/>
            <a:ext cx="817741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Небольшие удаленные населенные пункты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Вахтовые поселки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Удаленные воинские части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Поселения коренных народов Севера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Морские суда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66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Проблема связи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3FEF589-2DD4-154E-B6A4-F03AD099D76A}"/>
              </a:ext>
            </a:extLst>
          </p:cNvPr>
          <p:cNvSpPr/>
          <p:nvPr/>
        </p:nvSpPr>
        <p:spPr>
          <a:xfrm>
            <a:off x="253639" y="759574"/>
            <a:ext cx="817741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Делает невозможными экстренные консультации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 сеансы связи «по расписанию»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Отправление данных «по возвращению».</a:t>
            </a:r>
          </a:p>
        </p:txBody>
      </p:sp>
    </p:spTree>
    <p:extLst>
      <p:ext uri="{BB962C8B-B14F-4D97-AF65-F5344CB8AC3E}">
        <p14:creationId xmlns:p14="http://schemas.microsoft.com/office/powerpoint/2010/main" val="268836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Проблема маршрутизации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3FEF589-2DD4-154E-B6A4-F03AD099D76A}"/>
              </a:ext>
            </a:extLst>
          </p:cNvPr>
          <p:cNvSpPr/>
          <p:nvPr/>
        </p:nvSpPr>
        <p:spPr>
          <a:xfrm>
            <a:off x="-26027" y="747876"/>
            <a:ext cx="5388752" cy="1951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Скорость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</a:p>
          <a:p>
            <a:pPr algn="ctr">
              <a:lnSpc>
                <a:spcPct val="150000"/>
              </a:lnSpc>
            </a:pP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Качество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высокое  качество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B05B6B-ED41-6747-A784-A98916431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586373"/>
            <a:ext cx="1799999" cy="180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5EDF49-D342-5044-8AF9-0B40271ED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403" y="2386373"/>
            <a:ext cx="1877624" cy="180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D24DD-54D8-6F45-9A69-83C3F9FE8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346" y="3051644"/>
            <a:ext cx="1791000" cy="1800000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A9EC76B-44C0-3D4F-A3E7-D672A930AC0D}"/>
              </a:ext>
            </a:extLst>
          </p:cNvPr>
          <p:cNvCxnSpPr>
            <a:cxnSpLocks/>
          </p:cNvCxnSpPr>
          <p:nvPr/>
        </p:nvCxnSpPr>
        <p:spPr>
          <a:xfrm>
            <a:off x="5575028" y="1290663"/>
            <a:ext cx="1174217" cy="1077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E366A33-78FA-DF45-82B4-3B5395A69B39}"/>
              </a:ext>
            </a:extLst>
          </p:cNvPr>
          <p:cNvCxnSpPr>
            <a:cxnSpLocks/>
          </p:cNvCxnSpPr>
          <p:nvPr/>
        </p:nvCxnSpPr>
        <p:spPr>
          <a:xfrm>
            <a:off x="5447846" y="1275606"/>
            <a:ext cx="0" cy="161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48199F17-19F0-9341-ABBD-C35EEA378039}"/>
              </a:ext>
            </a:extLst>
          </p:cNvPr>
          <p:cNvCxnSpPr>
            <a:cxnSpLocks/>
          </p:cNvCxnSpPr>
          <p:nvPr/>
        </p:nvCxnSpPr>
        <p:spPr>
          <a:xfrm>
            <a:off x="5652120" y="1180074"/>
            <a:ext cx="1368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20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Проблема маршрутизации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3FEF589-2DD4-154E-B6A4-F03AD099D76A}"/>
              </a:ext>
            </a:extLst>
          </p:cNvPr>
          <p:cNvSpPr/>
          <p:nvPr/>
        </p:nvSpPr>
        <p:spPr>
          <a:xfrm>
            <a:off x="253639" y="759574"/>
            <a:ext cx="8177410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Как определить важность и срочность консультации?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Как преодолеть региональный контур?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Насколько отвечающему важна квалификация спрашивающего?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Можно ли формализовать вид задаваемых вопросов?</a:t>
            </a:r>
          </a:p>
        </p:txBody>
      </p:sp>
    </p:spTree>
    <p:extLst>
      <p:ext uri="{BB962C8B-B14F-4D97-AF65-F5344CB8AC3E}">
        <p14:creationId xmlns:p14="http://schemas.microsoft.com/office/powerpoint/2010/main" val="21586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С кем консультироваться в отсутствии коллеги?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3EDB5A-2C22-764A-8468-981BC5A3C717}"/>
              </a:ext>
            </a:extLst>
          </p:cNvPr>
          <p:cNvSpPr/>
          <p:nvPr/>
        </p:nvSpPr>
        <p:spPr>
          <a:xfrm>
            <a:off x="253639" y="759574"/>
            <a:ext cx="8177410" cy="3901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Через минуту я перебежал двор, где, как бес, летала и шаркала метель, прибежал к себе и, считая минуты, ухватился за книгу, перелистал ее, нашел рисунок, изображающий трахеотомию. На нем все было ясно и просто: горло раскрыто, нож вонзен в дыхательное горло. Я стал читать текст, но ничего не понимал, слова как-то прыгали в глазах.</a:t>
            </a:r>
          </a:p>
        </p:txBody>
      </p:sp>
    </p:spTree>
    <p:extLst>
      <p:ext uri="{BB962C8B-B14F-4D97-AF65-F5344CB8AC3E}">
        <p14:creationId xmlns:p14="http://schemas.microsoft.com/office/powerpoint/2010/main" val="370154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639" y="113089"/>
            <a:ext cx="8690073" cy="587091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ru-RU" sz="2800" b="1" cap="all" dirty="0">
                <a:solidFill>
                  <a:srgbClr val="00AC9D"/>
                </a:solidFill>
              </a:rPr>
              <a:t>Поможет ли искусственный интеллект?</a:t>
            </a:r>
          </a:p>
        </p:txBody>
      </p:sp>
      <p:sp>
        <p:nvSpPr>
          <p:cNvPr id="6" name="AutoShape 2" descr="DC_color"/>
          <p:cNvSpPr>
            <a:spLocks noChangeAspect="1" noChangeArrowheads="1"/>
          </p:cNvSpPr>
          <p:nvPr/>
        </p:nvSpPr>
        <p:spPr bwMode="auto">
          <a:xfrm>
            <a:off x="122238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DC_color"/>
          <p:cNvSpPr>
            <a:spLocks noChangeAspect="1" noChangeArrowheads="1"/>
          </p:cNvSpPr>
          <p:nvPr/>
        </p:nvSpPr>
        <p:spPr bwMode="auto">
          <a:xfrm>
            <a:off x="274638" y="2365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2020\Desktop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57" y="4432569"/>
            <a:ext cx="937542" cy="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4D5E82-FB89-FC4B-9454-2A527CA6B7B3}"/>
              </a:ext>
            </a:extLst>
          </p:cNvPr>
          <p:cNvSpPr/>
          <p:nvPr/>
        </p:nvSpPr>
        <p:spPr>
          <a:xfrm>
            <a:off x="253639" y="759574"/>
            <a:ext cx="8177410" cy="279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Возможно ли второе мнение в отсутствии первого?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Насколько квалифицированным должно быть первое мнение, чтобы доверять второму?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Чем принципиально отличается второе мнение от ИИ и второе мнение от врача?</a:t>
            </a:r>
          </a:p>
        </p:txBody>
      </p:sp>
    </p:spTree>
    <p:extLst>
      <p:ext uri="{BB962C8B-B14F-4D97-AF65-F5344CB8AC3E}">
        <p14:creationId xmlns:p14="http://schemas.microsoft.com/office/powerpoint/2010/main" val="3384534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456</TotalTime>
  <Words>277</Words>
  <Application>Microsoft Macintosh PowerPoint</Application>
  <PresentationFormat>Экран (16:9)</PresentationFormat>
  <Paragraphs>39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Телемедицина в сложных условиях  Вячеслав Кадников,  генеральный директор,  DICOM Consulting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предрейсовых и послерейсовых осмотров сотрудников</dc:title>
  <dc:creator>2020</dc:creator>
  <cp:lastModifiedBy>Viacheslav Kadnikov</cp:lastModifiedBy>
  <cp:revision>38</cp:revision>
  <dcterms:created xsi:type="dcterms:W3CDTF">2023-03-23T12:19:24Z</dcterms:created>
  <dcterms:modified xsi:type="dcterms:W3CDTF">2023-11-30T15:55:38Z</dcterms:modified>
</cp:coreProperties>
</file>