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56" r:id="rId1"/>
    <p:sldMasterId id="2147483870" r:id="rId2"/>
  </p:sldMasterIdLst>
  <p:notesMasterIdLst>
    <p:notesMasterId r:id="rId21"/>
  </p:notesMasterIdLst>
  <p:sldIdLst>
    <p:sldId id="420" r:id="rId3"/>
    <p:sldId id="778" r:id="rId4"/>
    <p:sldId id="793" r:id="rId5"/>
    <p:sldId id="785" r:id="rId6"/>
    <p:sldId id="762" r:id="rId7"/>
    <p:sldId id="786" r:id="rId8"/>
    <p:sldId id="787" r:id="rId9"/>
    <p:sldId id="788" r:id="rId10"/>
    <p:sldId id="789" r:id="rId11"/>
    <p:sldId id="671" r:id="rId12"/>
    <p:sldId id="690" r:id="rId13"/>
    <p:sldId id="670" r:id="rId14"/>
    <p:sldId id="689" r:id="rId15"/>
    <p:sldId id="790" r:id="rId16"/>
    <p:sldId id="615" r:id="rId17"/>
    <p:sldId id="612" r:id="rId18"/>
    <p:sldId id="715" r:id="rId19"/>
    <p:sldId id="791" r:id="rId20"/>
  </p:sldIdLst>
  <p:sldSz cx="12192000" cy="6858000"/>
  <p:notesSz cx="6797675" cy="9928225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a Dontsova" initials="ED" lastIdx="4" clrIdx="0">
    <p:extLst>
      <p:ext uri="{19B8F6BF-5375-455C-9EA6-DF929625EA0E}">
        <p15:presenceInfo xmlns:p15="http://schemas.microsoft.com/office/powerpoint/2012/main" userId="S-1-5-21-3546269555-953125690-3137761087-19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50"/>
    <a:srgbClr val="659052"/>
    <a:srgbClr val="11A9ED"/>
    <a:srgbClr val="86D3F6"/>
    <a:srgbClr val="E39A6F"/>
    <a:srgbClr val="30B3F0"/>
    <a:srgbClr val="1389B6"/>
    <a:srgbClr val="0DAA62"/>
    <a:srgbClr val="FF99FF"/>
    <a:srgbClr val="DC7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51" autoAdjust="0"/>
    <p:restoredTop sz="90504" autoAdjust="0"/>
  </p:normalViewPr>
  <p:slideViewPr>
    <p:cSldViewPr>
      <p:cViewPr varScale="1">
        <p:scale>
          <a:sx n="84" d="100"/>
          <a:sy n="84" d="100"/>
        </p:scale>
        <p:origin x="288" y="72"/>
      </p:cViewPr>
      <p:guideLst>
        <p:guide orient="horz" pos="2381"/>
        <p:guide pos="4233"/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064"/>
    </p:cViewPr>
  </p:sorterViewPr>
  <p:notesViewPr>
    <p:cSldViewPr>
      <p:cViewPr varScale="1">
        <p:scale>
          <a:sx n="86" d="100"/>
          <a:sy n="86" d="100"/>
        </p:scale>
        <p:origin x="-197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fld id="{03F6A3E9-15EB-48F3-9877-746E1CBB8FFA}" type="datetimeFigureOut">
              <a:rPr lang="ru-RU" smtClean="0"/>
              <a:pPr>
                <a:defRPr/>
              </a:pPr>
              <a:t>30.11.2023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fld id="{FD49830C-F777-4ECF-908F-23F47A750F9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133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7024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74048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11072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48096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851203" algn="l" defTabSz="74048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1443" algn="l" defTabSz="74048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1684" algn="l" defTabSz="74048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924" algn="l" defTabSz="74048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44D134-C8D4-4C55-8EE6-672E776EF09B}" type="slidenum">
              <a:rPr lang="ru-RU" smtClean="0">
                <a:cs typeface="Arial" panose="020B0604020202020204" pitchFamily="34" charset="0"/>
              </a:rPr>
              <a:pPr/>
              <a:t>1</a:t>
            </a:fld>
            <a:endParaRPr 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2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44D134-C8D4-4C55-8EE6-672E776EF09B}" type="slidenum">
              <a:rPr lang="ru-RU" smtClean="0">
                <a:cs typeface="Arial" panose="020B0604020202020204" pitchFamily="34" charset="0"/>
              </a:rPr>
              <a:pPr/>
              <a:t>15</a:t>
            </a:fld>
            <a:endParaRPr 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54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44D134-C8D4-4C55-8EE6-672E776EF09B}" type="slidenum">
              <a:rPr lang="ru-RU" smtClean="0">
                <a:cs typeface="Arial" panose="020B0604020202020204" pitchFamily="34" charset="0"/>
              </a:rPr>
              <a:pPr/>
              <a:t>16</a:t>
            </a:fld>
            <a:endParaRPr 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82C9C-2B79-4049-AD45-52FBA9941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949641-2B0A-4537-8847-818D6B302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F46E7E-FA31-4737-A7A3-093B2EF65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627A-04E3-4101-B757-BEADFE32EF81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7E056B-A17E-4BAB-9020-4193270D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AD224F-D15B-40C3-8102-E33A9F2D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4A61-293A-4D36-AFDE-E3969E327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6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E04CD-A1E9-42DA-8C02-5C04D7AC7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51607C-FA5C-4B2E-BBD2-312904835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3D562F-3195-42AF-A2CE-8F6E016E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49F4B4-A06B-4DC4-B557-9759141FC1D4}" type="datetimeFigureOut">
              <a:rPr lang="ru-RU" smtClean="0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78638-DFCA-48C3-A80F-7A863D262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76365-97D2-40BA-AF82-76632A6D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CA23-8846-4368-B5EF-61A5C7424B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8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B09EB1-322C-4A86-8CC7-2EA7F6A5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626755-ADFD-4F13-BBBE-162A2C786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2DCF3B-FEF9-46C0-AF6A-A50FF8C8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9E1F05-3B3C-4C09-A500-AC5F5D399345}" type="datetimeFigureOut">
              <a:rPr lang="ru-RU" smtClean="0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3E8651-4887-46D3-8391-25237B172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A92B92-5D45-4A49-B3B8-CD0F6F11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956B5-71EA-449C-A276-07D68C2494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15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44520"/>
            <a:ext cx="10515240" cy="136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944644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080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268801" y="5372809"/>
            <a:ext cx="5529563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75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A1717-74E0-4E8D-9822-9F6B8DE3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0FE6A0-6441-47F2-B914-1D219B7C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627A-04E3-4101-B757-BEADFE32EF81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D4A459-FC33-43F9-A3FA-79019862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B50AFE-90D7-4E1B-AFB6-8DC57603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4A61-293A-4D36-AFDE-E3969E327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57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AFF6E-EE63-4CED-8DF1-DAA9708EC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180BF8-D07F-4DEB-BE31-75A00B5A7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7BE2FF-2712-4BA7-A5BD-51D84981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A0582B-13FE-4571-A70A-20094F948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9C01E5-E4B8-4352-8F8A-3D496E0D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693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6CBEB-79FF-4088-A9B1-4D30E6B0C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8DFB94-EDEF-4D28-A6B7-BB1615E15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07C8EA-FC08-4738-8690-31FF52D9A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660388-87EF-4EF5-97D7-3769814B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288686-8B77-4858-8EE2-2AD6B469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510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3EECB-8001-49F1-8285-F5BE264C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12FEAE-48F2-4D8A-8497-BE2051E41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B207C8-A96A-4215-8ACC-CCFBD37FD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5B1AC2-888A-45E6-9E96-38218986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FA6429-A76F-4485-9B95-8E7217D56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44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BD2E5-9A39-4AD8-BC9B-A9353C9B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9E016-3F4C-4022-A534-DF56A2002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AAE8A7-AA28-4C21-9B9E-46599AF16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5EBD1D-45E3-48CA-AEE2-DE9836D7C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9372DC-CF84-4FA6-B509-11FAB574B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9A69FC-A7F4-46B4-B5F6-06B56DFD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399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768ED-275D-4329-9F7E-6A8312C2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3F652A-0B30-416F-9FED-D5964BC9A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E84245-5DF5-47C6-8EE1-B5DAD6BA3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B6E8B5-0B7D-464A-8DFF-73C8B85D5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1151CF-B395-4304-99A6-FA523BDA6D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0A3935-CE23-4C2B-AC15-90196084E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F2CC97-18B6-4B9D-B8FA-BFA56291C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6A5E0D-A54B-448D-988E-C8241671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5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54255-6FC8-466E-B6B3-293718CB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760882-88DD-4724-82C4-62B28F1E0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80027-009B-44E8-9727-3A6EA0E4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627A-04E3-4101-B757-BEADFE32EF81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A5E918-C5E2-4333-A4A6-56D42323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F9C781-82C1-4797-9B34-D7A68A082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4A61-293A-4D36-AFDE-E3969E327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087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5C218-F5A1-4D95-B34F-D0FAAFEA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4387769-81D1-413A-9328-949BF1DC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F17099-7BEB-45D4-A679-2A9B1086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CA3EA9-07C2-4DF7-98EE-11C71F29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554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C37DCB9-1F6B-4C40-BF6F-38006E2F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5BD64E-D773-4705-9363-F763FA20C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054EC2-FCE8-44B8-B8B6-95381A1B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00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DB97B-DA28-4325-8A14-174CDE7C8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CD4E1E-5364-489E-B4FE-18219E5E5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814F66-0EB3-4759-AA6E-AFFA8ABB7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77A8FD-74B7-4C25-8D13-8EBCAFAC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AE09D4-2BC9-4929-8F91-77AC163CC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76EEDB-781E-49CB-9F2D-7747F064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6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2F260-9F41-44A1-9743-F396B2585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06460C-C659-4454-8BE5-2DF3E043E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17887E-EF60-47BC-B879-14B7594D7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E22A4B-8724-47EB-BAC7-B30B1F24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6B7809-B7C4-451C-BAEC-6962D37B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30F2AF-A66F-4A92-AD18-6B8BD9AB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224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4BCBA-A755-4FC4-943B-762AA14C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27A0FA-4360-477E-BA6D-8E5918A0B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49D84-8073-47B0-A0B7-465E2E52C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C73E83-D2EF-45C2-BD89-E8003A03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16DA7B-2520-4482-BF02-9FF14EEB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176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21F3E9-6AF8-4ADA-A6B6-C3C77A33CA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9E2D69-7A75-4118-8777-07D98DB69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6B7287-EF93-4D24-9BEE-66FBFB85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AA886-DDB4-4404-8400-6BB99E32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7C89AD-42F1-4BCF-91A1-95574A99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01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081C97-A535-4288-939C-4B9AC806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627A-04E3-4101-B757-BEADFE32EF81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9FF077-EC22-49FC-9F6E-B6163E77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8C6FD8-EBBD-497F-B1F9-A71398A7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4A61-293A-4D36-AFDE-E3969E327D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CC3B0DA-C65A-4CE5-816A-E3F7CF33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7972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FA187-042D-4D81-9A1B-331970BB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A098D1-6BC1-482F-8489-95523CB4D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C4160-BD77-4A6B-AD62-0CD7B4B6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627A-04E3-4101-B757-BEADFE32EF81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D6CCE-3C03-42F8-B7C5-7130B0E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DC7C76-9C01-4196-BA81-C1209023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4A61-293A-4D36-AFDE-E3969E327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7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2DB33-0F61-495F-BF4E-5970C1D9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1E9A45-9FD0-45B2-8E2C-102C89358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931F0A-D13D-4D7E-A2C9-1637982A0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1B857A-62CD-4FC7-B6F7-1A71DC0B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627A-04E3-4101-B757-BEADFE32EF81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38714C-2CBB-43BA-9FD5-D944D6EB0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24844A-6CCB-401D-BAB4-3F6823C3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4A61-293A-4D36-AFDE-E3969E327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0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3964A-66FB-47EA-8B70-6E34E7D17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94EFEC-EE45-4722-A68C-4AE728F1A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4EB915-4C92-42C4-B42B-13DB9FBAD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59ECD2-1879-4302-9C7B-28D27FA7F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9747C5-E1C5-4088-9E32-F0699AF97E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886C64-9F2E-406C-A3F1-46BC3EC9F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0DBB4C-11CB-4CBD-9EB0-68CBF41E55C9}" type="datetimeFigureOut">
              <a:rPr lang="ru-RU" smtClean="0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05481B8-95FD-4EA9-B6C5-39AC0DA3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183C08-F3B7-4D04-9582-2F79B5BCF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812366-3E17-4A45-B799-48F8414EC0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07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B0526-F052-49F4-AEFA-6186E324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CEA4E5-FD2A-4562-9A43-AB20A13EF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C76010-DCA5-4C65-BEF8-3F04A33EDD0F}" type="datetimeFigureOut">
              <a:rPr lang="ru-RU" smtClean="0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627480-8970-4C66-8998-D706D97B9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3A663D-C178-4394-BC62-8D4EADE4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85C8A-F277-4EF5-9510-C48143E7DD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4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081C97-A535-4288-939C-4B9AC806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627A-04E3-4101-B757-BEADFE32EF81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9FF077-EC22-49FC-9F6E-B6163E77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8C6FD8-EBBD-497F-B1F9-A71398A7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4A61-293A-4D36-AFDE-E3969E327D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CC3B0DA-C65A-4CE5-816A-E3F7CF33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26960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A5879-30EF-47F7-B618-71E43D621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FF05C7-8D05-4026-BB74-5C682201F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3506BA-77E8-46F3-B561-626A840A1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1D21A0-4A69-445B-B884-8DD8EDC5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627A-04E3-4101-B757-BEADFE32EF81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5CCC60-7F02-453B-A358-6BD995E1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4FD113-1760-41A4-BDFD-F75321D6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4A61-293A-4D36-AFDE-E3969E327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09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93D41-E2C8-439C-8358-F8812227E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A7BDD9-2D4F-4DD7-B6C3-1E7AF6DAF2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58FC57-D33B-4C2F-A1CF-559873E7A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5B549F-29A2-4948-B855-2FD65CB0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EB5871-D4A0-4A51-8A64-FB62612AD7A1}" type="datetimeFigureOut">
              <a:rPr lang="ru-RU" smtClean="0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D8E2C5-6EC9-4B1B-B870-DBB209B1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1D40E7-7EF5-4C70-8858-BBD8689AF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5CAFB-F307-4922-BC63-27127092FA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80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ACDD6-70F5-4CB9-AE25-E5FC95284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6" y="365125"/>
            <a:ext cx="10515600" cy="399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432A36-4B1E-49EB-830E-80D3E4BC6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4BFF49-E91E-4613-8EA7-CB59C9AF6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2627A-04E3-4101-B757-BEADFE32EF81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CAC9B-4EA7-4078-89F7-9DB2767A0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164AE7-7E2F-4F76-9CF0-93266A7DD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84A61-293A-4D36-AFDE-E3969E327D7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060" y="288647"/>
            <a:ext cx="681572" cy="332041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>
            <a:off x="381000" y="764704"/>
            <a:ext cx="11430000" cy="0"/>
          </a:xfrm>
          <a:prstGeom prst="line">
            <a:avLst/>
          </a:prstGeom>
          <a:ln w="9525">
            <a:solidFill>
              <a:srgbClr val="11A9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 userDrawn="1"/>
        </p:nvSpPr>
        <p:spPr>
          <a:xfrm>
            <a:off x="335280" y="365124"/>
            <a:ext cx="69656" cy="399580"/>
          </a:xfrm>
          <a:prstGeom prst="roundRect">
            <a:avLst>
              <a:gd name="adj" fmla="val 0"/>
            </a:avLst>
          </a:prstGeom>
          <a:solidFill>
            <a:srgbClr val="11A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-456728" y="1825625"/>
            <a:ext cx="837728" cy="4051647"/>
          </a:xfrm>
          <a:prstGeom prst="roundRect">
            <a:avLst>
              <a:gd name="adj" fmla="val 45092"/>
            </a:avLst>
          </a:prstGeom>
          <a:gradFill flip="none" rotWithShape="1">
            <a:gsLst>
              <a:gs pos="0">
                <a:srgbClr val="11A9ED"/>
              </a:gs>
              <a:gs pos="100000">
                <a:srgbClr val="86D3F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80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32" r:id="rId13"/>
    <p:sldLayoutId id="214748386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C5A98-E1C0-404F-BD2E-752414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9FD42B-7DB5-48AB-B536-6F928274F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D014C9-E3CC-49A2-9E06-199F3A401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52EA9-3E6F-40E1-9007-CF69B79A5F94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046883-E4CE-4AF5-8124-21D323152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A3B80-9F62-42A5-9072-49663C44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7C61B-0DCC-4541-A792-6355035FEB61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8" y="6212369"/>
            <a:ext cx="864096" cy="42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9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706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836712"/>
            <a:ext cx="3600400" cy="241529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456728" y="1537593"/>
            <a:ext cx="837728" cy="4051647"/>
          </a:xfrm>
          <a:prstGeom prst="roundRect">
            <a:avLst>
              <a:gd name="adj" fmla="val 45092"/>
            </a:avLst>
          </a:prstGeom>
          <a:gradFill flip="none" rotWithShape="1">
            <a:gsLst>
              <a:gs pos="0">
                <a:srgbClr val="11A9ED"/>
              </a:gs>
              <a:gs pos="100000">
                <a:srgbClr val="86D3F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A03E5A-B178-447F-397B-058A58D8600C}"/>
              </a:ext>
            </a:extLst>
          </p:cNvPr>
          <p:cNvSpPr txBox="1"/>
          <p:nvPr/>
        </p:nvSpPr>
        <p:spPr>
          <a:xfrm>
            <a:off x="1055440" y="3645024"/>
            <a:ext cx="107291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Медицинская информационная система</a:t>
            </a:r>
          </a:p>
          <a:p>
            <a:r>
              <a:rPr lang="ru-RU" sz="28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как технологическое ядро цифровой трансформации здравоохранения</a:t>
            </a:r>
          </a:p>
          <a:p>
            <a:endParaRPr lang="ru-RU" sz="2800" b="1" dirty="0">
              <a:solidFill>
                <a:srgbClr val="333F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r>
              <a:rPr lang="ru-RU" sz="2800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Донцова Елена</a:t>
            </a:r>
          </a:p>
          <a:p>
            <a:r>
              <a:rPr lang="ru-RU" sz="2800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СП.АРМ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31" y="3779838"/>
            <a:ext cx="2228014" cy="23257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3779838"/>
            <a:ext cx="2279654" cy="2410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291908"/>
            <a:ext cx="3888432" cy="2187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622" y="1579438"/>
            <a:ext cx="3820986" cy="5094648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5E7C664-98FF-FF2E-9446-58AC78B6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49143"/>
            <a:ext cx="10515600" cy="399579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333F50"/>
                </a:solidFill>
              </a:rPr>
              <a:t>Выполнение лекарственных назначений в стационаре</a:t>
            </a:r>
          </a:p>
        </p:txBody>
      </p:sp>
    </p:spTree>
    <p:extLst>
      <p:ext uri="{BB962C8B-B14F-4D97-AF65-F5344CB8AC3E}">
        <p14:creationId xmlns:p14="http://schemas.microsoft.com/office/powerpoint/2010/main" val="401058755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844824"/>
            <a:ext cx="4913522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86" y="2636912"/>
            <a:ext cx="4842735" cy="3672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DEF90-AB56-E85B-2A04-63A0F1BED128}"/>
              </a:ext>
            </a:extLst>
          </p:cNvPr>
          <p:cNvSpPr txBox="1"/>
          <p:nvPr/>
        </p:nvSpPr>
        <p:spPr>
          <a:xfrm>
            <a:off x="479376" y="364014"/>
            <a:ext cx="9001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Ошибки выбора упаковки при раскладке медикаментов</a:t>
            </a:r>
          </a:p>
        </p:txBody>
      </p:sp>
    </p:spTree>
    <p:extLst>
      <p:ext uri="{BB962C8B-B14F-4D97-AF65-F5344CB8AC3E}">
        <p14:creationId xmlns:p14="http://schemas.microsoft.com/office/powerpoint/2010/main" val="367145466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70E5C1-1ABD-408B-A457-46BBA28BB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196752"/>
            <a:ext cx="10408450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7E275-9734-94FF-911A-230571E4E9B5}"/>
              </a:ext>
            </a:extLst>
          </p:cNvPr>
          <p:cNvSpPr txBox="1"/>
          <p:nvPr/>
        </p:nvSpPr>
        <p:spPr>
          <a:xfrm>
            <a:off x="407368" y="26064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Раскладка медикаментов</a:t>
            </a:r>
          </a:p>
        </p:txBody>
      </p:sp>
    </p:spTree>
    <p:extLst>
      <p:ext uri="{BB962C8B-B14F-4D97-AF65-F5344CB8AC3E}">
        <p14:creationId xmlns:p14="http://schemas.microsoft.com/office/powerpoint/2010/main" val="295488804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577467"/>
            <a:ext cx="9792549" cy="440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AD4102A-5640-79E1-ED82-5FBFE623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333F50"/>
                </a:solidFill>
              </a:rPr>
              <a:t>Соответствие пациента и его </a:t>
            </a:r>
            <a:r>
              <a:rPr lang="ru-RU" dirty="0" err="1">
                <a:solidFill>
                  <a:srgbClr val="333F50"/>
                </a:solidFill>
              </a:rPr>
              <a:t>таблетницы</a:t>
            </a:r>
            <a:endParaRPr lang="ru-RU" dirty="0">
              <a:solidFill>
                <a:srgbClr val="333F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3529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A1575-03B4-DA32-A7DA-422E45DEC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333F50"/>
                </a:solidFill>
              </a:rPr>
              <a:t>Мобильное рабочее место постовой медсестры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B5D53A-D35F-8B49-09D2-2F026B2AF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1929" r="1593" b="12770"/>
          <a:stretch/>
        </p:blipFill>
        <p:spPr>
          <a:xfrm>
            <a:off x="1032206" y="1265689"/>
            <a:ext cx="4767309" cy="3142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69497F-41EA-BE31-A125-668F1C64B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t="1432" r="1691" b="10501"/>
          <a:stretch/>
        </p:blipFill>
        <p:spPr>
          <a:xfrm>
            <a:off x="6997912" y="1240123"/>
            <a:ext cx="4847210" cy="31939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E6BE88-95F0-A83A-5394-49403B3584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2672" r="2593" b="10462"/>
          <a:stretch/>
        </p:blipFill>
        <p:spPr>
          <a:xfrm>
            <a:off x="4014216" y="3116761"/>
            <a:ext cx="4636008" cy="3038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086553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048" y="328516"/>
            <a:ext cx="11280576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Универсальная архитектура </a:t>
            </a:r>
            <a:r>
              <a:rPr lang="en-US" sz="2800" b="1" dirty="0" err="1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qMS</a:t>
            </a:r>
            <a:endParaRPr lang="ru-RU" sz="2800" b="1" dirty="0">
              <a:solidFill>
                <a:srgbClr val="333F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3432" y="1024704"/>
            <a:ext cx="100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333F5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Иерархическая модель данных</a:t>
            </a:r>
          </a:p>
          <a:p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99456" y="1860452"/>
            <a:ext cx="2376264" cy="733568"/>
          </a:xfrm>
          <a:prstGeom prst="roundRect">
            <a:avLst>
              <a:gd name="adj" fmla="val 33465"/>
            </a:avLst>
          </a:prstGeom>
          <a:solidFill>
            <a:schemeClr val="tx1">
              <a:lumMod val="65000"/>
              <a:lumOff val="3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10949" y="2909970"/>
            <a:ext cx="3951054" cy="760944"/>
          </a:xfrm>
          <a:prstGeom prst="roundRect">
            <a:avLst>
              <a:gd name="adj" fmla="val 21798"/>
            </a:avLst>
          </a:prstGeom>
          <a:solidFill>
            <a:schemeClr val="tx1">
              <a:lumMod val="65000"/>
              <a:lumOff val="3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17978" y="4061155"/>
            <a:ext cx="4876400" cy="732693"/>
          </a:xfrm>
          <a:prstGeom prst="roundRect">
            <a:avLst>
              <a:gd name="adj" fmla="val 23257"/>
            </a:avLst>
          </a:prstGeom>
          <a:solidFill>
            <a:schemeClr val="tx1">
              <a:lumMod val="85000"/>
              <a:lumOff val="1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93265" y="5222487"/>
            <a:ext cx="4876400" cy="900933"/>
          </a:xfrm>
          <a:prstGeom prst="roundRect">
            <a:avLst>
              <a:gd name="adj" fmla="val 2203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99456" y="2016641"/>
            <a:ext cx="237626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ПАЦИЕНТ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0949" y="3121425"/>
            <a:ext cx="39510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ЭПИЗОД 1 (ПРОЦЕСС)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7979" y="4242835"/>
            <a:ext cx="48764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НАЗНАЧЕНИЕ (УСЛУГА, СОБЫТИЕ)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38924" y="5347072"/>
            <a:ext cx="4830741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МЕДИЦИНСКИЕ ЗАПИСИ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(ХАРАКТЕРИСТИКИ СОБЫТИЯ)</a:t>
            </a:r>
          </a:p>
        </p:txBody>
      </p:sp>
      <p:sp>
        <p:nvSpPr>
          <p:cNvPr id="6" name="Стрелка: изогнутая вправо 5">
            <a:extLst>
              <a:ext uri="{FF2B5EF4-FFF2-40B4-BE49-F238E27FC236}">
                <a16:creationId xmlns:a16="http://schemas.microsoft.com/office/drawing/2014/main" id="{7A07711C-DF7B-4CEA-8C8D-B9557D3337C3}"/>
              </a:ext>
            </a:extLst>
          </p:cNvPr>
          <p:cNvSpPr/>
          <p:nvPr/>
        </p:nvSpPr>
        <p:spPr>
          <a:xfrm>
            <a:off x="3547053" y="3800393"/>
            <a:ext cx="695333" cy="811774"/>
          </a:xfrm>
          <a:prstGeom prst="curvedRightArrow">
            <a:avLst/>
          </a:prstGeom>
          <a:solidFill>
            <a:srgbClr val="30B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изогнутая вправо 15">
            <a:extLst>
              <a:ext uri="{FF2B5EF4-FFF2-40B4-BE49-F238E27FC236}">
                <a16:creationId xmlns:a16="http://schemas.microsoft.com/office/drawing/2014/main" id="{14E7F6B7-E145-48B7-9BE7-E15081C3924E}"/>
              </a:ext>
            </a:extLst>
          </p:cNvPr>
          <p:cNvSpPr/>
          <p:nvPr/>
        </p:nvSpPr>
        <p:spPr>
          <a:xfrm>
            <a:off x="1602837" y="2723499"/>
            <a:ext cx="720080" cy="760944"/>
          </a:xfrm>
          <a:prstGeom prst="curvedRightArrow">
            <a:avLst/>
          </a:prstGeom>
          <a:solidFill>
            <a:srgbClr val="30B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: изогнутая вправо 16">
            <a:extLst>
              <a:ext uri="{FF2B5EF4-FFF2-40B4-BE49-F238E27FC236}">
                <a16:creationId xmlns:a16="http://schemas.microsoft.com/office/drawing/2014/main" id="{094E2097-4FCD-486C-A11C-CAA37F42EB7B}"/>
              </a:ext>
            </a:extLst>
          </p:cNvPr>
          <p:cNvSpPr/>
          <p:nvPr/>
        </p:nvSpPr>
        <p:spPr>
          <a:xfrm>
            <a:off x="5131229" y="5085966"/>
            <a:ext cx="768212" cy="876659"/>
          </a:xfrm>
          <a:prstGeom prst="curvedRightArrow">
            <a:avLst/>
          </a:prstGeom>
          <a:solidFill>
            <a:srgbClr val="30B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5854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CA2F3E-0BB8-4150-A609-83C4F6019853}"/>
              </a:ext>
            </a:extLst>
          </p:cNvPr>
          <p:cNvSpPr/>
          <p:nvPr/>
        </p:nvSpPr>
        <p:spPr>
          <a:xfrm>
            <a:off x="3503712" y="1052736"/>
            <a:ext cx="396044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Медицинская информационная система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Лабораторная информационная система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Радиологическая информационная система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Трансфузиология, трансплантация органов и тканей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Вспомогательные репродуктивные технологии, ЭКО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Система управления медикаментами, расходными материалами и медицинским оборудованием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Система управления питанием пациентов в стационаре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79A6E4-FCC1-4493-AA4D-E40AB5F6B3F1}"/>
              </a:ext>
            </a:extLst>
          </p:cNvPr>
          <p:cNvSpPr/>
          <p:nvPr/>
        </p:nvSpPr>
        <p:spPr>
          <a:xfrm>
            <a:off x="47328" y="270892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Платформа для информатизации здравоохранения </a:t>
            </a:r>
          </a:p>
          <a:p>
            <a:pPr algn="ctr"/>
            <a:r>
              <a:rPr lang="en-US" sz="2400" b="1" dirty="0" err="1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qMS</a:t>
            </a:r>
            <a:endParaRPr lang="ru-RU" sz="2400" b="1" dirty="0">
              <a:solidFill>
                <a:srgbClr val="333F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CA2F3E-0BB8-4150-A609-83C4F6019853}"/>
              </a:ext>
            </a:extLst>
          </p:cNvPr>
          <p:cNvSpPr/>
          <p:nvPr/>
        </p:nvSpPr>
        <p:spPr>
          <a:xfrm>
            <a:off x="7680176" y="1052736"/>
            <a:ext cx="38164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Система управления стерилизацией медицинских инструментов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Аналитическая система, ситуационно-аналитический центр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Система управления экономикой медицинской помощи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РМИС </a:t>
            </a:r>
            <a:r>
              <a:rPr lang="en-US" dirty="0" err="1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qMS</a:t>
            </a: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Региональная медицинская система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ТФОМС – информационная система для фондов ОМС и СМО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Телемедицина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Личный кабинет пациента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Реабилитация, Ранняя помощь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B0F1D-50CF-F428-7A5A-F4B5E548F6F8}"/>
              </a:ext>
            </a:extLst>
          </p:cNvPr>
          <p:cNvSpPr txBox="1"/>
          <p:nvPr/>
        </p:nvSpPr>
        <p:spPr>
          <a:xfrm>
            <a:off x="407368" y="332656"/>
            <a:ext cx="8280920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8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Комплексный подход</a:t>
            </a:r>
          </a:p>
        </p:txBody>
      </p:sp>
    </p:spTree>
    <p:extLst>
      <p:ext uri="{BB962C8B-B14F-4D97-AF65-F5344CB8AC3E}">
        <p14:creationId xmlns:p14="http://schemas.microsoft.com/office/powerpoint/2010/main" val="347620875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AB8E0-D768-E203-4962-168AB9B7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333F50"/>
                </a:solidFill>
              </a:rPr>
              <a:t>qMS</a:t>
            </a:r>
            <a:r>
              <a:rPr lang="ru-RU" dirty="0">
                <a:solidFill>
                  <a:srgbClr val="333F50"/>
                </a:solidFill>
              </a:rPr>
              <a:t> – комплексный подход к цифровизации медицины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B24295-1C6A-D710-1B7E-FF6EFD7E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1390770"/>
            <a:ext cx="7480058" cy="462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9959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0879E3-6FD5-9700-EC7D-E5DECE015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0"/>
            <a:ext cx="12535310" cy="7053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E3F2BD-79CE-C18C-6A48-12A257449449}"/>
              </a:ext>
            </a:extLst>
          </p:cNvPr>
          <p:cNvSpPr txBox="1"/>
          <p:nvPr/>
        </p:nvSpPr>
        <p:spPr>
          <a:xfrm>
            <a:off x="838200" y="1556792"/>
            <a:ext cx="6322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Спасибо за внимание</a:t>
            </a:r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1833EFD7-7487-F05F-4EEF-21DE87337EA4}"/>
              </a:ext>
            </a:extLst>
          </p:cNvPr>
          <p:cNvSpPr txBox="1">
            <a:spLocks/>
          </p:cNvSpPr>
          <p:nvPr/>
        </p:nvSpPr>
        <p:spPr>
          <a:xfrm>
            <a:off x="838200" y="3574758"/>
            <a:ext cx="10515600" cy="1726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Донцова Елена</a:t>
            </a:r>
          </a:p>
          <a:p>
            <a:pPr marL="0" indent="0">
              <a:buNone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СП.АРМ</a:t>
            </a:r>
          </a:p>
          <a:p>
            <a:pPr marL="0" indent="0">
              <a:buNone/>
            </a:pP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Санкт-Петербург ул. </a:t>
            </a:r>
            <a:r>
              <a:rPr lang="ru-RU" dirty="0" err="1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Гаккелевская</a:t>
            </a:r>
            <a:r>
              <a:rPr lang="ru-RU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21</a:t>
            </a:r>
            <a:r>
              <a:rPr lang="en-US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endParaRPr lang="ru-RU" dirty="0">
              <a:solidFill>
                <a:srgbClr val="333F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sparm.com</a:t>
            </a:r>
            <a:endParaRPr lang="ru-RU" dirty="0">
              <a:solidFill>
                <a:srgbClr val="333F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u-RU" sz="3600" b="1" dirty="0">
              <a:solidFill>
                <a:srgbClr val="333F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4A31BE-92CA-8168-61E6-29752196008E}"/>
              </a:ext>
            </a:extLst>
          </p:cNvPr>
          <p:cNvSpPr txBox="1"/>
          <p:nvPr/>
        </p:nvSpPr>
        <p:spPr>
          <a:xfrm>
            <a:off x="822224" y="5701996"/>
            <a:ext cx="6322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elena.dontsova@sparm.com</a:t>
            </a:r>
            <a:endParaRPr lang="ru-RU" sz="2800" b="1" dirty="0">
              <a:solidFill>
                <a:srgbClr val="333F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89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CEBB1828-AFD5-8411-8FDA-1FF3DD38044F}"/>
              </a:ext>
            </a:extLst>
          </p:cNvPr>
          <p:cNvSpPr/>
          <p:nvPr/>
        </p:nvSpPr>
        <p:spPr>
          <a:xfrm>
            <a:off x="5159896" y="1700808"/>
            <a:ext cx="10513168" cy="4074049"/>
          </a:xfrm>
          <a:prstGeom prst="roundRect">
            <a:avLst/>
          </a:prstGeom>
          <a:solidFill>
            <a:srgbClr val="00206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5DBFC-75CF-7684-272A-FB3D2B00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1"/>
            <a:ext cx="9937104" cy="1052736"/>
          </a:xfrm>
        </p:spPr>
        <p:txBody>
          <a:bodyPr/>
          <a:lstStyle/>
          <a:p>
            <a:r>
              <a:rPr lang="ru-RU" dirty="0">
                <a:solidFill>
                  <a:srgbClr val="333F50"/>
                </a:solidFill>
              </a:rPr>
              <a:t>МИС </a:t>
            </a:r>
            <a:r>
              <a:rPr lang="en-US" dirty="0" err="1">
                <a:solidFill>
                  <a:srgbClr val="333F50"/>
                </a:solidFill>
              </a:rPr>
              <a:t>qMS</a:t>
            </a:r>
            <a:r>
              <a:rPr lang="ru-RU" dirty="0">
                <a:solidFill>
                  <a:srgbClr val="333F50"/>
                </a:solidFill>
              </a:rPr>
              <a:t> от СП.АРМ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578C1-8DBD-E694-4D99-6348655B2E24}"/>
              </a:ext>
            </a:extLst>
          </p:cNvPr>
          <p:cNvSpPr txBox="1"/>
          <p:nvPr/>
        </p:nvSpPr>
        <p:spPr>
          <a:xfrm>
            <a:off x="681635" y="2035575"/>
            <a:ext cx="544358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23 года в области информатизации здравоохранения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30 регионов присутствия</a:t>
            </a:r>
            <a:endParaRPr lang="en-US" sz="2000" b="1" dirty="0">
              <a:solidFill>
                <a:srgbClr val="333F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Готовые решения для клиник </a:t>
            </a: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  разного масштаба и профиля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Официальное представительство </a:t>
            </a: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 </a:t>
            </a:r>
            <a:r>
              <a:rPr lang="en-US" sz="20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HIMSS</a:t>
            </a:r>
            <a:r>
              <a:rPr lang="ru-RU" sz="20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в России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B54308-CAC7-88D9-7D45-7445ECBB4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844824"/>
            <a:ext cx="7342712" cy="411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1918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82A0C1-80C6-3932-BFAE-063224B9F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74" y="872716"/>
            <a:ext cx="9089010" cy="5112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1FF981-413C-9D6F-13CA-ACA35B9D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48880"/>
            <a:ext cx="5949522" cy="4162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6C059A-B835-5D2B-BCF8-7E5D4E0E5C08}"/>
              </a:ext>
            </a:extLst>
          </p:cNvPr>
          <p:cNvSpPr txBox="1"/>
          <p:nvPr/>
        </p:nvSpPr>
        <p:spPr>
          <a:xfrm>
            <a:off x="463374" y="260648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33F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Роль МИС в цифровом контуре здравоохранения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383092670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A6F8D-9CFC-9C4F-3E7E-4C30039C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333F50"/>
                </a:solidFill>
              </a:rPr>
              <a:t>Различие в ценностях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8875F13-E0DB-426D-20FE-7BD2DF3472F8}"/>
              </a:ext>
            </a:extLst>
          </p:cNvPr>
          <p:cNvSpPr/>
          <p:nvPr/>
        </p:nvSpPr>
        <p:spPr>
          <a:xfrm>
            <a:off x="1037856" y="1208748"/>
            <a:ext cx="2160240" cy="888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Заказчик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23B92D1-1A08-84EA-15EA-B5E691D3DB60}"/>
              </a:ext>
            </a:extLst>
          </p:cNvPr>
          <p:cNvSpPr/>
          <p:nvPr/>
        </p:nvSpPr>
        <p:spPr>
          <a:xfrm>
            <a:off x="1055440" y="2812588"/>
            <a:ext cx="2142656" cy="9361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Пользователи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2009FA5-8F93-AB68-A9E0-6F76C674AFF0}"/>
              </a:ext>
            </a:extLst>
          </p:cNvPr>
          <p:cNvSpPr/>
          <p:nvPr/>
        </p:nvSpPr>
        <p:spPr>
          <a:xfrm>
            <a:off x="7579979" y="3345230"/>
            <a:ext cx="3580589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Удобный интерфейс</a:t>
            </a:r>
          </a:p>
          <a:p>
            <a:pPr algn="ctr"/>
            <a:r>
              <a:rPr lang="ru-RU" dirty="0"/>
              <a:t>Функциональность</a:t>
            </a:r>
          </a:p>
          <a:p>
            <a:pPr algn="ctr"/>
            <a:r>
              <a:rPr lang="ru-RU" dirty="0"/>
              <a:t>СППР</a:t>
            </a:r>
          </a:p>
          <a:p>
            <a:pPr algn="ctr"/>
            <a:r>
              <a:rPr lang="ru-RU" dirty="0"/>
              <a:t>Анализ клинических данных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134C2D0-D0D2-46BB-DE96-315D02FEFF09}"/>
              </a:ext>
            </a:extLst>
          </p:cNvPr>
          <p:cNvSpPr/>
          <p:nvPr/>
        </p:nvSpPr>
        <p:spPr>
          <a:xfrm>
            <a:off x="7579979" y="764704"/>
            <a:ext cx="3528392" cy="23504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Импортозамещение</a:t>
            </a:r>
          </a:p>
          <a:p>
            <a:pPr algn="ctr"/>
            <a:r>
              <a:rPr lang="ru-RU" dirty="0"/>
              <a:t> Преемственность (СЭМД)</a:t>
            </a:r>
          </a:p>
          <a:p>
            <a:pPr algn="ctr"/>
            <a:r>
              <a:rPr lang="ru-RU" dirty="0"/>
              <a:t>Доступность медицинской помощи</a:t>
            </a:r>
          </a:p>
          <a:p>
            <a:pPr algn="ctr"/>
            <a:r>
              <a:rPr lang="ru-RU" dirty="0"/>
              <a:t> (управление расписанием)</a:t>
            </a:r>
            <a:endParaRPr lang="en-US" dirty="0"/>
          </a:p>
          <a:p>
            <a:pPr algn="ctr"/>
            <a:r>
              <a:rPr lang="ru-RU" dirty="0"/>
              <a:t>Интеграции</a:t>
            </a:r>
          </a:p>
          <a:p>
            <a:pPr algn="ctr"/>
            <a:r>
              <a:rPr lang="ru-RU" dirty="0"/>
              <a:t>Формирование реестров Отчетность и аналитика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8A7C8C8-3C96-82BC-62DC-B684F35408F0}"/>
              </a:ext>
            </a:extLst>
          </p:cNvPr>
          <p:cNvSpPr/>
          <p:nvPr/>
        </p:nvSpPr>
        <p:spPr>
          <a:xfrm>
            <a:off x="3935760" y="941724"/>
            <a:ext cx="2814640" cy="5602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МинЗдрав</a:t>
            </a:r>
            <a:r>
              <a:rPr lang="ru-RU" dirty="0"/>
              <a:t> РФ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6714E9C-38F9-E89E-CB75-317E8396DD17}"/>
              </a:ext>
            </a:extLst>
          </p:cNvPr>
          <p:cNvSpPr/>
          <p:nvPr/>
        </p:nvSpPr>
        <p:spPr>
          <a:xfrm>
            <a:off x="3949701" y="3510839"/>
            <a:ext cx="2784128" cy="624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Врач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5B5FC56-A497-501F-E6F0-FC55564C974F}"/>
              </a:ext>
            </a:extLst>
          </p:cNvPr>
          <p:cNvSpPr/>
          <p:nvPr/>
        </p:nvSpPr>
        <p:spPr>
          <a:xfrm>
            <a:off x="3935760" y="5276156"/>
            <a:ext cx="2767728" cy="624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Пациент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C1F65DA7-7AE7-27F5-450F-8DCC2F316275}"/>
              </a:ext>
            </a:extLst>
          </p:cNvPr>
          <p:cNvSpPr/>
          <p:nvPr/>
        </p:nvSpPr>
        <p:spPr>
          <a:xfrm>
            <a:off x="7579979" y="4799404"/>
            <a:ext cx="3580588" cy="15121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Контакт с лечащим врачом</a:t>
            </a:r>
          </a:p>
          <a:p>
            <a:pPr algn="ctr"/>
            <a:r>
              <a:rPr lang="ru-RU" dirty="0"/>
              <a:t>Удобная коммуникация с клиникой</a:t>
            </a:r>
          </a:p>
          <a:p>
            <a:pPr algn="ctr"/>
            <a:r>
              <a:rPr lang="ru-RU" dirty="0"/>
              <a:t>Доступ к медкарте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91A7519-3CB9-48FA-BB96-FBD97824E025}"/>
              </a:ext>
            </a:extLst>
          </p:cNvPr>
          <p:cNvSpPr/>
          <p:nvPr/>
        </p:nvSpPr>
        <p:spPr>
          <a:xfrm>
            <a:off x="3927314" y="2592337"/>
            <a:ext cx="2795633" cy="64244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Главный врач МО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4ECD59F-3BF8-063A-23EA-BEF3F5001ACC}"/>
              </a:ext>
            </a:extLst>
          </p:cNvPr>
          <p:cNvSpPr/>
          <p:nvPr/>
        </p:nvSpPr>
        <p:spPr>
          <a:xfrm>
            <a:off x="3935760" y="1635279"/>
            <a:ext cx="2814640" cy="624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Региональное управление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20E2938-A7ED-4599-24EF-118DC12DE443}"/>
              </a:ext>
            </a:extLst>
          </p:cNvPr>
          <p:cNvSpPr/>
          <p:nvPr/>
        </p:nvSpPr>
        <p:spPr>
          <a:xfrm>
            <a:off x="3935760" y="4348678"/>
            <a:ext cx="2784128" cy="624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Медсестра</a:t>
            </a:r>
          </a:p>
        </p:txBody>
      </p:sp>
    </p:spTree>
    <p:extLst>
      <p:ext uri="{BB962C8B-B14F-4D97-AF65-F5344CB8AC3E}">
        <p14:creationId xmlns:p14="http://schemas.microsoft.com/office/powerpoint/2010/main" val="13984121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B10789-8C35-9DB6-DD75-7F64F75C0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0" t="14957" r="-1058"/>
          <a:stretch/>
        </p:blipFill>
        <p:spPr>
          <a:xfrm>
            <a:off x="4799856" y="2564904"/>
            <a:ext cx="6154549" cy="3519343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A65621A-8224-7682-2A91-73E4BBA3EAB8}"/>
              </a:ext>
            </a:extLst>
          </p:cNvPr>
          <p:cNvSpPr txBox="1">
            <a:spLocks/>
          </p:cNvSpPr>
          <p:nvPr/>
        </p:nvSpPr>
        <p:spPr>
          <a:xfrm>
            <a:off x="441910" y="249290"/>
            <a:ext cx="9542522" cy="587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1354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2800" dirty="0">
                <a:solidFill>
                  <a:srgbClr val="333F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Цели цифровой трансформации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CA2F3E-0BB8-4150-A609-83C4F6019853}"/>
              </a:ext>
            </a:extLst>
          </p:cNvPr>
          <p:cNvSpPr/>
          <p:nvPr/>
        </p:nvSpPr>
        <p:spPr>
          <a:xfrm>
            <a:off x="911424" y="1484784"/>
            <a:ext cx="39604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rgbClr val="333F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Доступность медицинской помощи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rgbClr val="333F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Безопасность пациента</a:t>
            </a:r>
            <a:r>
              <a:rPr lang="en-US" sz="2000" b="1" dirty="0">
                <a:solidFill>
                  <a:srgbClr val="333F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rgbClr val="333F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Качество медицинской помощи</a:t>
            </a:r>
            <a:r>
              <a:rPr lang="en-US" sz="2000" b="1" dirty="0">
                <a:solidFill>
                  <a:srgbClr val="333F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rgbClr val="333F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Эффективность медицинской </a:t>
            </a:r>
            <a:br>
              <a:rPr lang="ru-RU" sz="2000" b="1" dirty="0">
                <a:solidFill>
                  <a:srgbClr val="333F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000" b="1" dirty="0">
                <a:solidFill>
                  <a:srgbClr val="333F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организации</a:t>
            </a:r>
            <a:r>
              <a:rPr lang="en-US" sz="2000" b="1" dirty="0">
                <a:solidFill>
                  <a:srgbClr val="333F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rgbClr val="333F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 системы здравоохранения</a:t>
            </a:r>
            <a:endParaRPr lang="en-US" sz="2000" b="1" dirty="0">
              <a:solidFill>
                <a:srgbClr val="333F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33F50"/>
              </a:buClr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rgbClr val="333F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Постоянное развитие</a:t>
            </a:r>
            <a:endParaRPr lang="ru-RU" sz="2000" b="1" dirty="0">
              <a:solidFill>
                <a:srgbClr val="333F50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83523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85AB2-F3E4-0398-013E-D5B13EBA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333F50"/>
                </a:solidFill>
              </a:rPr>
              <a:t>Классификация МИС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240B2-ABD8-9D48-112E-E4DC8CCC2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115542"/>
            <a:ext cx="8808757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4648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BF3C8-5F60-8B9C-57D3-B1EA9E21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333F50"/>
                </a:solidFill>
              </a:rPr>
              <a:t>Учетная модель  </a:t>
            </a:r>
          </a:p>
        </p:txBody>
      </p:sp>
      <p:pic>
        <p:nvPicPr>
          <p:cNvPr id="1028" name="Picture 4" descr="Медицинская карта – Бесплатные иконки: медицинский">
            <a:extLst>
              <a:ext uri="{FF2B5EF4-FFF2-40B4-BE49-F238E27FC236}">
                <a16:creationId xmlns:a16="http://schemas.microsoft.com/office/drawing/2014/main" id="{760FD7BB-A202-DF71-E2C2-6E6057CED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2979096"/>
            <a:ext cx="2645222" cy="26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Медицинская карта – Бесплатные иконки: медицинский">
            <a:extLst>
              <a:ext uri="{FF2B5EF4-FFF2-40B4-BE49-F238E27FC236}">
                <a16:creationId xmlns:a16="http://schemas.microsoft.com/office/drawing/2014/main" id="{D84C965F-2B89-A550-478D-09BC20DCC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2964434"/>
            <a:ext cx="2645222" cy="26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чко с текстом: прямоугольное 8">
            <a:extLst>
              <a:ext uri="{FF2B5EF4-FFF2-40B4-BE49-F238E27FC236}">
                <a16:creationId xmlns:a16="http://schemas.microsoft.com/office/drawing/2014/main" id="{B233843B-4890-C2A3-C63F-A1003016DCB1}"/>
              </a:ext>
            </a:extLst>
          </p:cNvPr>
          <p:cNvSpPr/>
          <p:nvPr/>
        </p:nvSpPr>
        <p:spPr>
          <a:xfrm>
            <a:off x="1775520" y="1248344"/>
            <a:ext cx="2880320" cy="1080120"/>
          </a:xfrm>
          <a:prstGeom prst="wedge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Направление в лабораторию</a:t>
            </a:r>
          </a:p>
        </p:txBody>
      </p:sp>
      <p:sp>
        <p:nvSpPr>
          <p:cNvPr id="11" name="Облачко с текстом: прямоугольное 10">
            <a:extLst>
              <a:ext uri="{FF2B5EF4-FFF2-40B4-BE49-F238E27FC236}">
                <a16:creationId xmlns:a16="http://schemas.microsoft.com/office/drawing/2014/main" id="{2EEE0813-9C00-99C0-784A-DD8F2BFA899E}"/>
              </a:ext>
            </a:extLst>
          </p:cNvPr>
          <p:cNvSpPr/>
          <p:nvPr/>
        </p:nvSpPr>
        <p:spPr>
          <a:xfrm>
            <a:off x="7536160" y="1248344"/>
            <a:ext cx="2880320" cy="1080120"/>
          </a:xfrm>
          <a:prstGeom prst="wedge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Результат исследования</a:t>
            </a:r>
          </a:p>
        </p:txBody>
      </p:sp>
      <p:sp>
        <p:nvSpPr>
          <p:cNvPr id="13" name="Стрелка: шеврон 12">
            <a:extLst>
              <a:ext uri="{FF2B5EF4-FFF2-40B4-BE49-F238E27FC236}">
                <a16:creationId xmlns:a16="http://schemas.microsoft.com/office/drawing/2014/main" id="{CFE2D244-A066-39F8-3528-2423DDE25F6E}"/>
              </a:ext>
            </a:extLst>
          </p:cNvPr>
          <p:cNvSpPr/>
          <p:nvPr/>
        </p:nvSpPr>
        <p:spPr>
          <a:xfrm>
            <a:off x="4726106" y="3429000"/>
            <a:ext cx="2160240" cy="1152128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2922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D650-8B39-75D8-204B-3370975EA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333F50"/>
                </a:solidFill>
              </a:rPr>
              <a:t>Процессная модель</a:t>
            </a:r>
          </a:p>
        </p:txBody>
      </p:sp>
      <p:sp>
        <p:nvSpPr>
          <p:cNvPr id="3" name="Блок-схема: процесс 2">
            <a:extLst>
              <a:ext uri="{FF2B5EF4-FFF2-40B4-BE49-F238E27FC236}">
                <a16:creationId xmlns:a16="http://schemas.microsoft.com/office/drawing/2014/main" id="{2F99179E-2DA3-5DBB-2C79-041B727260D2}"/>
              </a:ext>
            </a:extLst>
          </p:cNvPr>
          <p:cNvSpPr/>
          <p:nvPr/>
        </p:nvSpPr>
        <p:spPr>
          <a:xfrm>
            <a:off x="1034695" y="1262868"/>
            <a:ext cx="1780603" cy="988433"/>
          </a:xfrm>
          <a:prstGeom prst="flowChart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Назначение исследования</a:t>
            </a:r>
          </a:p>
        </p:txBody>
      </p:sp>
      <p:sp>
        <p:nvSpPr>
          <p:cNvPr id="4" name="Блок-схема: процесс 3">
            <a:extLst>
              <a:ext uri="{FF2B5EF4-FFF2-40B4-BE49-F238E27FC236}">
                <a16:creationId xmlns:a16="http://schemas.microsoft.com/office/drawing/2014/main" id="{46740BF5-3C3C-9EB5-3636-3D4131D4BF5C}"/>
              </a:ext>
            </a:extLst>
          </p:cNvPr>
          <p:cNvSpPr/>
          <p:nvPr/>
        </p:nvSpPr>
        <p:spPr>
          <a:xfrm>
            <a:off x="3525063" y="1237636"/>
            <a:ext cx="1861628" cy="1013665"/>
          </a:xfrm>
          <a:prstGeom prst="flowChartProcess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Забор биоматериала</a:t>
            </a:r>
          </a:p>
        </p:txBody>
      </p:sp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id="{F899714C-C6FA-F2B6-069E-8C4ABC2F6BB9}"/>
              </a:ext>
            </a:extLst>
          </p:cNvPr>
          <p:cNvSpPr/>
          <p:nvPr/>
        </p:nvSpPr>
        <p:spPr>
          <a:xfrm>
            <a:off x="1035677" y="4155958"/>
            <a:ext cx="1779622" cy="988433"/>
          </a:xfrm>
          <a:prstGeom prst="flowChart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Уведомление врача о готовности</a:t>
            </a:r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A25A4634-77E1-114B-1090-E33BC43D4831}"/>
              </a:ext>
            </a:extLst>
          </p:cNvPr>
          <p:cNvSpPr/>
          <p:nvPr/>
        </p:nvSpPr>
        <p:spPr>
          <a:xfrm>
            <a:off x="3525063" y="4076843"/>
            <a:ext cx="1865727" cy="107086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Валидация результата</a:t>
            </a:r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:a16="http://schemas.microsoft.com/office/drawing/2014/main" id="{32D3E86A-2630-827F-1408-D5B5D1E2782B}"/>
              </a:ext>
            </a:extLst>
          </p:cNvPr>
          <p:cNvSpPr/>
          <p:nvPr/>
        </p:nvSpPr>
        <p:spPr>
          <a:xfrm>
            <a:off x="6096000" y="4126985"/>
            <a:ext cx="2148548" cy="960458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Анализ</a:t>
            </a:r>
          </a:p>
        </p:txBody>
      </p:sp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C3FC94A7-6B4F-EADF-2D60-BD61D4B4D53C}"/>
              </a:ext>
            </a:extLst>
          </p:cNvPr>
          <p:cNvSpPr/>
          <p:nvPr/>
        </p:nvSpPr>
        <p:spPr>
          <a:xfrm>
            <a:off x="8949758" y="4152542"/>
            <a:ext cx="2148548" cy="101366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Сортировка</a:t>
            </a:r>
          </a:p>
        </p:txBody>
      </p:sp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48B39195-6C57-5768-2788-AC0FFF05761A}"/>
              </a:ext>
            </a:extLst>
          </p:cNvPr>
          <p:cNvSpPr/>
          <p:nvPr/>
        </p:nvSpPr>
        <p:spPr>
          <a:xfrm>
            <a:off x="8965377" y="1256151"/>
            <a:ext cx="2191927" cy="1013666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Поступление в лабораторию</a:t>
            </a:r>
          </a:p>
        </p:txBody>
      </p:sp>
      <p:sp>
        <p:nvSpPr>
          <p:cNvPr id="11" name="Блок-схема: процесс 10">
            <a:extLst>
              <a:ext uri="{FF2B5EF4-FFF2-40B4-BE49-F238E27FC236}">
                <a16:creationId xmlns:a16="http://schemas.microsoft.com/office/drawing/2014/main" id="{0FEC18F9-02F1-DC5C-4B2D-69AEBB025DBE}"/>
              </a:ext>
            </a:extLst>
          </p:cNvPr>
          <p:cNvSpPr/>
          <p:nvPr/>
        </p:nvSpPr>
        <p:spPr>
          <a:xfrm>
            <a:off x="6096000" y="1256151"/>
            <a:ext cx="2165589" cy="1013665"/>
          </a:xfrm>
          <a:prstGeom prst="flowChartProcess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Транспортировка в лабораторию</a:t>
            </a:r>
          </a:p>
        </p:txBody>
      </p:sp>
      <p:pic>
        <p:nvPicPr>
          <p:cNvPr id="12" name="Picture 4" descr="Медицинская карта – Бесплатные иконки: медицинский">
            <a:extLst>
              <a:ext uri="{FF2B5EF4-FFF2-40B4-BE49-F238E27FC236}">
                <a16:creationId xmlns:a16="http://schemas.microsoft.com/office/drawing/2014/main" id="{1AEEC12D-F631-0799-89F7-46025F6C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42" y="2479509"/>
            <a:ext cx="926902" cy="92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Медицинская карта – Бесплатные иконки: медицинский">
            <a:extLst>
              <a:ext uri="{FF2B5EF4-FFF2-40B4-BE49-F238E27FC236}">
                <a16:creationId xmlns:a16="http://schemas.microsoft.com/office/drawing/2014/main" id="{0F9B2BE9-4108-6D28-2491-9EE034E72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13" y="5301208"/>
            <a:ext cx="1038527" cy="103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id="{1EB97557-AB25-BC16-029C-2EF00259EDFE}"/>
              </a:ext>
            </a:extLst>
          </p:cNvPr>
          <p:cNvSpPr/>
          <p:nvPr/>
        </p:nvSpPr>
        <p:spPr>
          <a:xfrm>
            <a:off x="2878399" y="1502152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шеврон 14">
            <a:extLst>
              <a:ext uri="{FF2B5EF4-FFF2-40B4-BE49-F238E27FC236}">
                <a16:creationId xmlns:a16="http://schemas.microsoft.com/office/drawing/2014/main" id="{1F73F006-B45B-7C50-5156-7A683E207883}"/>
              </a:ext>
            </a:extLst>
          </p:cNvPr>
          <p:cNvSpPr/>
          <p:nvPr/>
        </p:nvSpPr>
        <p:spPr>
          <a:xfrm>
            <a:off x="5548495" y="148673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шеврон 15">
            <a:extLst>
              <a:ext uri="{FF2B5EF4-FFF2-40B4-BE49-F238E27FC236}">
                <a16:creationId xmlns:a16="http://schemas.microsoft.com/office/drawing/2014/main" id="{220F4F73-B703-748C-AF3B-5C5DEA7E8DBB}"/>
              </a:ext>
            </a:extLst>
          </p:cNvPr>
          <p:cNvSpPr/>
          <p:nvPr/>
        </p:nvSpPr>
        <p:spPr>
          <a:xfrm>
            <a:off x="8371167" y="148673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трелка: шеврон 18">
            <a:extLst>
              <a:ext uri="{FF2B5EF4-FFF2-40B4-BE49-F238E27FC236}">
                <a16:creationId xmlns:a16="http://schemas.microsoft.com/office/drawing/2014/main" id="{DA795038-2CA7-CE8A-0F1C-FE37C2BBC61E}"/>
              </a:ext>
            </a:extLst>
          </p:cNvPr>
          <p:cNvSpPr/>
          <p:nvPr/>
        </p:nvSpPr>
        <p:spPr>
          <a:xfrm rot="10800000">
            <a:off x="8420930" y="4367342"/>
            <a:ext cx="377033" cy="429599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Стрелка: изогнутая влево 23">
            <a:extLst>
              <a:ext uri="{FF2B5EF4-FFF2-40B4-BE49-F238E27FC236}">
                <a16:creationId xmlns:a16="http://schemas.microsoft.com/office/drawing/2014/main" id="{73FB5153-E91C-6A46-CA72-1914B2C8A793}"/>
              </a:ext>
            </a:extLst>
          </p:cNvPr>
          <p:cNvSpPr/>
          <p:nvPr/>
        </p:nvSpPr>
        <p:spPr>
          <a:xfrm>
            <a:off x="11098306" y="1916832"/>
            <a:ext cx="993552" cy="273630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id="{315AB3E7-8C7B-07E8-0EA6-26978C1A48EC}"/>
              </a:ext>
            </a:extLst>
          </p:cNvPr>
          <p:cNvSpPr/>
          <p:nvPr/>
        </p:nvSpPr>
        <p:spPr>
          <a:xfrm rot="10800000">
            <a:off x="2891068" y="4397475"/>
            <a:ext cx="434363" cy="429599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Стрелка: шеврон 25">
            <a:extLst>
              <a:ext uri="{FF2B5EF4-FFF2-40B4-BE49-F238E27FC236}">
                <a16:creationId xmlns:a16="http://schemas.microsoft.com/office/drawing/2014/main" id="{E96759DF-CF11-8F92-841C-178E971BE478}"/>
              </a:ext>
            </a:extLst>
          </p:cNvPr>
          <p:cNvSpPr/>
          <p:nvPr/>
        </p:nvSpPr>
        <p:spPr>
          <a:xfrm rot="10800000">
            <a:off x="5492535" y="4397475"/>
            <a:ext cx="427083" cy="429599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9200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3FB1B-D172-A9C3-CEA0-74F284BF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333F50"/>
                </a:solidFill>
              </a:rPr>
              <a:t>Сочетание цифровых и технологических решений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0F9E66-E963-F248-19A8-A6FFDE36D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9"/>
          <a:stretch/>
        </p:blipFill>
        <p:spPr>
          <a:xfrm>
            <a:off x="1055440" y="1196849"/>
            <a:ext cx="6836777" cy="2614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DA8AE0-121B-C9A0-2814-718DDF555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46" y="2653813"/>
            <a:ext cx="3136617" cy="2315896"/>
          </a:xfrm>
          <a:prstGeom prst="rect">
            <a:avLst/>
          </a:prstGeom>
        </p:spPr>
      </p:pic>
      <p:pic>
        <p:nvPicPr>
          <p:cNvPr id="4" name="Picture 4" descr="В Елизаветинской больнице внедряют новую информационную систему | ОБЩЕСТВО  | АиФ Санкт-Петербург">
            <a:extLst>
              <a:ext uri="{FF2B5EF4-FFF2-40B4-BE49-F238E27FC236}">
                <a16:creationId xmlns:a16="http://schemas.microsoft.com/office/drawing/2014/main" id="{10A3D971-9CCA-CDAA-A37A-F3864CC60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63" y="3638345"/>
            <a:ext cx="3615754" cy="240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C06297">
            <a:extLst>
              <a:ext uri="{FF2B5EF4-FFF2-40B4-BE49-F238E27FC236}">
                <a16:creationId xmlns:a16="http://schemas.microsoft.com/office/drawing/2014/main" id="{80DAF752-1CEF-1B1E-A44D-29E9635DA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11945" r="10742"/>
          <a:stretch/>
        </p:blipFill>
        <p:spPr bwMode="auto">
          <a:xfrm>
            <a:off x="7578004" y="4301143"/>
            <a:ext cx="2964440" cy="2333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DD8315C6-382D-2A5C-BEDF-695BF921B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272433"/>
            <a:ext cx="3535724" cy="236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BA9E19A-27CB-8CC3-EB90-EB574BCF8A09}"/>
              </a:ext>
            </a:extLst>
          </p:cNvPr>
          <p:cNvSpPr/>
          <p:nvPr/>
        </p:nvSpPr>
        <p:spPr>
          <a:xfrm>
            <a:off x="398802" y="5877272"/>
            <a:ext cx="6633302" cy="81545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Получение результатов через 10-15 минут от назначения</a:t>
            </a:r>
          </a:p>
          <a:p>
            <a:pPr algn="ctr"/>
            <a:r>
              <a:rPr lang="ru-RU" sz="1600" dirty="0"/>
              <a:t>Сокращение времени принятия решения в 3-4 раза</a:t>
            </a:r>
          </a:p>
        </p:txBody>
      </p:sp>
    </p:spTree>
    <p:extLst>
      <p:ext uri="{BB962C8B-B14F-4D97-AF65-F5344CB8AC3E}">
        <p14:creationId xmlns:p14="http://schemas.microsoft.com/office/powerpoint/2010/main" val="134122272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29020</TotalTime>
  <Words>331</Words>
  <Application>Microsoft Office PowerPoint</Application>
  <PresentationFormat>Широкоэкранный</PresentationFormat>
  <Paragraphs>97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Wingdings</vt:lpstr>
      <vt:lpstr>Courier New</vt:lpstr>
      <vt:lpstr>Calibri Light</vt:lpstr>
      <vt:lpstr>Тема Office</vt:lpstr>
      <vt:lpstr>Специальное оформление</vt:lpstr>
      <vt:lpstr>Презентация PowerPoint</vt:lpstr>
      <vt:lpstr>МИС qMS от СП.АРМ</vt:lpstr>
      <vt:lpstr>Презентация PowerPoint</vt:lpstr>
      <vt:lpstr>Различие в ценностях</vt:lpstr>
      <vt:lpstr>Презентация PowerPoint</vt:lpstr>
      <vt:lpstr>Классификация МИС</vt:lpstr>
      <vt:lpstr>Учетная модель  </vt:lpstr>
      <vt:lpstr>Процессная модель</vt:lpstr>
      <vt:lpstr>Сочетание цифровых и технологических решений</vt:lpstr>
      <vt:lpstr>Выполнение лекарственных назначений в стационаре</vt:lpstr>
      <vt:lpstr>Презентация PowerPoint</vt:lpstr>
      <vt:lpstr>Презентация PowerPoint</vt:lpstr>
      <vt:lpstr>Соответствие пациента и его таблетницы</vt:lpstr>
      <vt:lpstr>Мобильное рабочее место постовой медсестры</vt:lpstr>
      <vt:lpstr>Презентация PowerPoint</vt:lpstr>
      <vt:lpstr>Презентация PowerPoint</vt:lpstr>
      <vt:lpstr>qMS – комплексный подход к цифровизации медицины</vt:lpstr>
      <vt:lpstr>Презентация PowerPoint</vt:lpstr>
    </vt:vector>
  </TitlesOfParts>
  <Company>sparm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медицинская информационная система</dc:title>
  <dc:creator>anna</dc:creator>
  <cp:lastModifiedBy>Elena Dontsova</cp:lastModifiedBy>
  <cp:revision>1604</cp:revision>
  <cp:lastPrinted>2013-10-03T09:25:50Z</cp:lastPrinted>
  <dcterms:created xsi:type="dcterms:W3CDTF">2008-12-01T09:17:54Z</dcterms:created>
  <dcterms:modified xsi:type="dcterms:W3CDTF">2023-11-30T15:26:38Z</dcterms:modified>
</cp:coreProperties>
</file>