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84" r:id="rId2"/>
    <p:sldId id="458" r:id="rId3"/>
    <p:sldId id="501" r:id="rId4"/>
    <p:sldId id="505" r:id="rId5"/>
    <p:sldId id="493" r:id="rId6"/>
    <p:sldId id="513" r:id="rId7"/>
    <p:sldId id="496" r:id="rId8"/>
    <p:sldId id="459" r:id="rId9"/>
    <p:sldId id="482" r:id="rId10"/>
    <p:sldId id="485" r:id="rId11"/>
    <p:sldId id="499" r:id="rId12"/>
    <p:sldId id="490" r:id="rId13"/>
    <p:sldId id="486" r:id="rId14"/>
    <p:sldId id="497" r:id="rId15"/>
    <p:sldId id="500" r:id="rId16"/>
    <p:sldId id="489" r:id="rId17"/>
    <p:sldId id="495" r:id="rId18"/>
    <p:sldId id="509" r:id="rId19"/>
    <p:sldId id="514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BE3"/>
    <a:srgbClr val="CC9900"/>
    <a:srgbClr val="F0ECE3"/>
    <a:srgbClr val="E6E6E6"/>
    <a:srgbClr val="C0C0C0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4660"/>
  </p:normalViewPr>
  <p:slideViewPr>
    <p:cSldViewPr>
      <p:cViewPr varScale="1">
        <p:scale>
          <a:sx n="65" d="100"/>
          <a:sy n="65" d="100"/>
        </p:scale>
        <p:origin x="117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4064"/>
    </p:cViewPr>
  </p:sorterViewPr>
  <p:notesViewPr>
    <p:cSldViewPr>
      <p:cViewPr varScale="1">
        <p:scale>
          <a:sx n="45" d="100"/>
          <a:sy n="45" d="100"/>
        </p:scale>
        <p:origin x="-1680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ACA12-27BD-4D74-ABCB-850B793EF159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0661D-74F5-4AC6-AB74-D9A5C02C40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35C69-026B-4B24-A472-88F0EEC013FF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CE4E-1D93-4222-A479-288A773A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2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CE4E-1D93-4222-A479-288A773A12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CE4E-1D93-4222-A479-288A773A12A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C1E42-BAA3-4124-BF0E-189D4C80AC6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35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C1E42-BAA3-4124-BF0E-189D4C80AC6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4CB45-0BA7-4F7E-A6F7-41030A0B641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4CB45-0BA7-4F7E-A6F7-41030A0B641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C1E42-BAA3-4124-BF0E-189D4C80AC6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C1E42-BAA3-4124-BF0E-189D4C80AC6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18287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62974-FED0-40A9-AF86-14CBA34905E2}" type="slidenum"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18287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58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685785" hangingPunct="0"/>
            <a:fld id="{86CB4B4D-7CA3-9044-876B-883B54F8677D}" type="slidenum">
              <a:rPr lang="ru-RU" kern="0" smtClean="0">
                <a:cs typeface="Calibri"/>
                <a:sym typeface="Calibri"/>
              </a:rPr>
              <a:pPr defTabSz="685785" hangingPunct="0"/>
              <a:t>‹#›</a:t>
            </a:fld>
            <a:endParaRPr lang="ru-RU" kern="0"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6466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E5AB-F656-4D3A-91EC-0EF86461B6C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dolfosparenberg@hotmail.com" TargetMode="External"/><Relationship Id="rId7" Type="http://schemas.openxmlformats.org/officeDocument/2006/relationships/hyperlink" Target="mailto:maurice.mars1952@gmail.com" TargetMode="External"/><Relationship Id="rId2" Type="http://schemas.openxmlformats.org/officeDocument/2006/relationships/hyperlink" Target="mailto:sifarah.cardio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_stoliar@yahoo.com" TargetMode="External"/><Relationship Id="rId5" Type="http://schemas.openxmlformats.org/officeDocument/2006/relationships/hyperlink" Target="mailto:georgi.chaltikyan@th-deg.de" TargetMode="External"/><Relationship Id="rId4" Type="http://schemas.openxmlformats.org/officeDocument/2006/relationships/hyperlink" Target="mailto:dominique.breilh@orange.f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kmishra@sgpgi.ac.in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mailto:stolyar_vl@pfur.r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784976" cy="259228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   ОБУЧИТЬ  ВРАЧЕЙ     ТЕЛЕМЕДИЦИНСКИМ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ЦИФРОВЫМ ТЕХНОЛОГИЯМ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ОПЫТ РАБОТЫ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87216" y="5445224"/>
            <a:ext cx="6877272" cy="129614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Столяр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В.Л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РУДН: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telemed@ntt.ru</a:t>
            </a:r>
          </a:p>
          <a:p>
            <a:pPr algn="l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Скуридин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И.В., РУДН: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teledoktor@rambler.ru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Зезюлинский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Н.В.,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iFORS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nzezulin@fors.ru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.silkina\Pictures\Изображения\руд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907704" cy="15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52400" y="990600"/>
            <a:ext cx="8786813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Rectangle 8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992888" cy="98072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ИТОГОВОЕ ПРАКТИЧЕСКОЕ ЗАНЯТИЕ ПО ПОДГОТОВКЕ И ПРОВЕДЕНИЮ ДИСТАНЦИОННЫХ ВИДЕОКОНСИЛИУМОВ </a:t>
            </a:r>
          </a:p>
        </p:txBody>
      </p:sp>
      <p:pic>
        <p:nvPicPr>
          <p:cNvPr id="16" name="Рисунок 15" descr="41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4212468" cy="2808312"/>
          </a:xfrm>
          <a:prstGeom prst="rect">
            <a:avLst/>
          </a:prstGeom>
        </p:spPr>
      </p:pic>
      <p:pic>
        <p:nvPicPr>
          <p:cNvPr id="18" name="Рисунок 17" descr="рудн_сту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4212976" cy="2808650"/>
          </a:xfrm>
          <a:prstGeom prst="rect">
            <a:avLst/>
          </a:prstGeom>
        </p:spPr>
      </p:pic>
      <p:pic>
        <p:nvPicPr>
          <p:cNvPr id="8" name="Рисунок 7" descr="IMG_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933055"/>
            <a:ext cx="4248472" cy="2832315"/>
          </a:xfrm>
          <a:prstGeom prst="rect">
            <a:avLst/>
          </a:prstGeom>
        </p:spPr>
      </p:pic>
      <p:pic>
        <p:nvPicPr>
          <p:cNvPr id="9" name="Рисунок 8" descr="IMG_95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1" y="3933056"/>
            <a:ext cx="4212467" cy="2808311"/>
          </a:xfrm>
          <a:prstGeom prst="rect">
            <a:avLst/>
          </a:prstGeom>
        </p:spPr>
      </p:pic>
      <p:pic>
        <p:nvPicPr>
          <p:cNvPr id="10" name="Picture 2" descr="C:\Users\s.silkina\Pictures\Изображения\руд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08155" cy="75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11188" y="1052513"/>
            <a:ext cx="287337" cy="215900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ru-RU" sz="1600"/>
              <a:t>1</a:t>
            </a: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7885113" y="1125538"/>
            <a:ext cx="285750" cy="214312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en-US" sz="1600"/>
              <a:t>3</a:t>
            </a:r>
            <a:endParaRPr lang="ru-RU" sz="1600"/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611188" y="3933825"/>
            <a:ext cx="287337" cy="215900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en-US" sz="1600"/>
              <a:t>2</a:t>
            </a:r>
            <a:endParaRPr lang="ru-RU" sz="1600"/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7885113" y="3933825"/>
            <a:ext cx="287337" cy="215900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en-US" sz="1600"/>
              <a:t>4</a:t>
            </a:r>
            <a:endParaRPr lang="ru-RU" sz="160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251520" y="116632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IMG_9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992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11188" y="1052513"/>
            <a:ext cx="287337" cy="215900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ru-RU" sz="1600"/>
              <a:t>1</a:t>
            </a: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7885113" y="1125538"/>
            <a:ext cx="285750" cy="214312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en-US" sz="1600"/>
              <a:t>3</a:t>
            </a:r>
            <a:endParaRPr lang="ru-RU" sz="1600"/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611188" y="3933825"/>
            <a:ext cx="287337" cy="215900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en-US" sz="1600"/>
              <a:t>2</a:t>
            </a:r>
            <a:endParaRPr lang="ru-RU" sz="1600"/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7885113" y="3933825"/>
            <a:ext cx="287337" cy="215900"/>
          </a:xfrm>
          <a:prstGeom prst="rect">
            <a:avLst/>
          </a:prstGeom>
          <a:solidFill>
            <a:srgbClr val="FFFF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46800" rIns="36000" bIns="46800" anchor="ctr"/>
          <a:lstStyle/>
          <a:p>
            <a:pPr algn="ctr">
              <a:spcBef>
                <a:spcPct val="30000"/>
              </a:spcBef>
            </a:pPr>
            <a:r>
              <a:rPr lang="en-US" sz="1600"/>
              <a:t>4</a:t>
            </a:r>
            <a:endParaRPr lang="ru-RU" sz="160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251520" y="116632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IMG_9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63C13-729C-4224-BB13-47C25DAB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УЧИМ 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  ЗДРАВООХРАНЕНИЯ  И СПЕЦИАЛИСТОВ  ТМЦ )  С 2000г.  НА  МЕЖДУНАРОДНОЙ ШКОЛЕ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ТЕЛЕМЕДИЦИНЫ и ЦИФРОВОГО ЗДРАВООХРАНЕНИЯ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(72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/144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часа) ДЛЯ СНГ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480EE-9E09-4373-8EB3-77532498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Примененению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телемедицигнскимх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технологий в клинической практике и интерактивном дистанционном обучении врачей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правильно создать ТМЦ и организовать его работу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Нормативно-правовая база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телемедицины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РФ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правильно организовать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видеоконсилиум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(в т.ч. трансграничный)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организовать дистанционное интерактивное обучение врачей и медсестер (мастер-классы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теленаставничество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организовать дистанционный мониторинг хронических пациентов и работу врачей (в т.ч обучение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конфликтологии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использовать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ТМ-технологии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НМО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257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83671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ДИСТАНЦИОННЫЕ  ИНТЕРАКТИВНЫЕ МАСТЕР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КЛАССЫ</a:t>
            </a:r>
          </a:p>
        </p:txBody>
      </p:sp>
      <p:pic>
        <p:nvPicPr>
          <p:cNvPr id="14" name="Рисунок 13" descr="IMG_3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908719"/>
            <a:ext cx="8531504" cy="54611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52400" y="990600"/>
            <a:ext cx="8786813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72008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ТЕЛЕНАСТАВНИЧЕНСТВО  ДЛЯ ВРАЧА  МЕДПУНКТА (ЯМАЛ)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29" name="Picture 1" descr="D:\гпн\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8" y="2771546"/>
            <a:ext cx="4717030" cy="3537774"/>
          </a:xfrm>
          <a:prstGeom prst="rect">
            <a:avLst/>
          </a:prstGeom>
          <a:noFill/>
        </p:spPr>
      </p:pic>
      <p:pic>
        <p:nvPicPr>
          <p:cNvPr id="9" name="Picture 2" descr="D:\гпн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70"/>
            <a:ext cx="4025664" cy="3092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52400" y="990600"/>
            <a:ext cx="8786813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0960" cy="62068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ДИСТАНЦИОННЫЕ ЛЕКЦИИ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СИМПОЗИУМЫ</a:t>
            </a:r>
          </a:p>
        </p:txBody>
      </p:sp>
      <p:pic>
        <p:nvPicPr>
          <p:cNvPr id="3075" name="Picture 3" descr="Z:\СТОЛЯР\Печать\IMG_9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320480" cy="28803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236296" y="3068960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Германия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321297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FRANCE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08176" y="6237312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FRANCE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" name="Рисунок 13" descr="Бразилия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89040"/>
            <a:ext cx="4248470" cy="27363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411761" y="6093296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БРАЗИЛИЯ\\\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" name="Рисунок 15" descr="Индия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836712"/>
            <a:ext cx="4212466" cy="2880320"/>
          </a:xfrm>
          <a:prstGeom prst="rect">
            <a:avLst/>
          </a:prstGeom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115616" y="3284984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ИНДИЯ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9" name="Рисунок 18" descr="Рисунок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789040"/>
            <a:ext cx="4320480" cy="28803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380312" y="6093296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КАНАДА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ТЕЛЕЛЕКЦИЯ  ДЛЯ  СЕСТЕР  ИЗ  ХАДАССА </a:t>
            </a:r>
          </a:p>
        </p:txBody>
      </p:sp>
      <p:pic>
        <p:nvPicPr>
          <p:cNvPr id="7" name="Содержимое 6" descr="шарит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7610" y="1268760"/>
            <a:ext cx="7080787" cy="531059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64" y="-35616"/>
            <a:ext cx="6892636" cy="156333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3600" dirty="0" smtClean="0">
                <a:solidFill>
                  <a:srgbClr val="002060"/>
                </a:solidFill>
              </a:rPr>
              <a:t>Технология расширения интервала оказания услуг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795" y="2868172"/>
            <a:ext cx="2673298" cy="1223412"/>
          </a:xfrm>
          <a:prstGeom prst="rect">
            <a:avLst/>
          </a:prstGeom>
          <a:noFill/>
          <a:ln>
            <a:noFill/>
          </a:ln>
        </p:spPr>
        <p:txBody>
          <a:bodyPr wrap="square" lIns="0" rIns="283500" rtlCol="0">
            <a:spAutoFit/>
          </a:bodyPr>
          <a:lstStyle/>
          <a:p>
            <a:pPr marL="233363" indent="-133350" defTabSz="750689" hangingPunct="0"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Проведение  ранее согласованной персональной очной реабилитационной программы в санатории</a:t>
            </a:r>
          </a:p>
          <a:p>
            <a:pPr marL="233363" indent="-133350" defTabSz="750689" hangingPunct="0"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Определение необходимости и задач последующего дистанционного мониторинга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88614" y="4752147"/>
            <a:ext cx="8370930" cy="550247"/>
          </a:xfrm>
          <a:prstGeom prst="rightArrow">
            <a:avLst/>
          </a:prstGeom>
          <a:solidFill>
            <a:srgbClr val="0070C0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defTabSz="685785" hangingPunct="0"/>
            <a:endParaRPr lang="ru-RU" sz="1350" kern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819950" y="1907763"/>
            <a:ext cx="13945" cy="2772444"/>
          </a:xfrm>
          <a:prstGeom prst="line">
            <a:avLst/>
          </a:prstGeom>
          <a:noFill/>
          <a:ln w="34925" cap="flat">
            <a:solidFill>
              <a:schemeClr val="accent1"/>
            </a:solidFill>
            <a:prstDash val="sysDot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787135" y="1997841"/>
            <a:ext cx="54007" cy="2754306"/>
          </a:xfrm>
          <a:prstGeom prst="line">
            <a:avLst/>
          </a:prstGeom>
          <a:noFill/>
          <a:ln w="34925" cap="flat">
            <a:solidFill>
              <a:schemeClr val="accent1"/>
            </a:solidFill>
            <a:prstDash val="sysDot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Прямоугольник 15"/>
          <p:cNvSpPr/>
          <p:nvPr/>
        </p:nvSpPr>
        <p:spPr>
          <a:xfrm>
            <a:off x="254665" y="5450740"/>
            <a:ext cx="2565285" cy="27699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algn="ctr" defTabSz="685785" hangingPunct="0"/>
            <a:r>
              <a:rPr lang="ru-RU"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ДО приезда в санаторий</a:t>
            </a:r>
            <a:endParaRPr lang="ru-RU" sz="135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08697" y="5442731"/>
            <a:ext cx="2862318" cy="27699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algn="ctr" defTabSz="685785" hangingPunct="0"/>
            <a:r>
              <a:rPr lang="ru-RU" sz="135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Пребывание в санатории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92586" y="5432284"/>
            <a:ext cx="2808311" cy="27699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ctr">
            <a:spAutoFit/>
          </a:bodyPr>
          <a:lstStyle/>
          <a:p>
            <a:pPr defTabSz="685785" hangingPunct="0"/>
            <a:r>
              <a:rPr lang="ru-RU" sz="135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ПОСЛЕ пребывания в санатории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9153" y="2072359"/>
            <a:ext cx="270030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 algn="ctr" defTabSz="685785" hangingPunct="0"/>
            <a:r>
              <a:rPr lang="ru-RU" sz="12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Программа дистанционного ведения пациента ПОСЛЕ отъезда из санатория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1967" y="2081994"/>
            <a:ext cx="25081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 algn="ctr" defTabSz="685785" hangingPunct="0"/>
            <a:r>
              <a:rPr lang="ru-RU" sz="12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Программа реабилитации во время пребывания в санатории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8819" y="2081995"/>
            <a:ext cx="242712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rIns="283500" rtlCol="0">
            <a:spAutoFit/>
          </a:bodyPr>
          <a:lstStyle/>
          <a:p>
            <a:pPr lvl="1" algn="ctr" defTabSz="685785" hangingPunct="0"/>
            <a:r>
              <a:rPr lang="ru-RU" sz="12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Дистанционные консультации пациента ДО приезда в санаторий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674" y="2868173"/>
            <a:ext cx="2484276" cy="1708160"/>
          </a:xfrm>
          <a:prstGeom prst="rect">
            <a:avLst/>
          </a:prstGeom>
          <a:noFill/>
          <a:ln>
            <a:noFill/>
          </a:ln>
        </p:spPr>
        <p:txBody>
          <a:bodyPr wrap="square" lIns="0" rIns="283500" rtlCol="0">
            <a:spAutoFit/>
          </a:bodyPr>
          <a:lstStyle/>
          <a:p>
            <a:pPr marL="233363" indent="-133350" defTabSz="750689" hangingPunct="0">
              <a:buFont typeface="Arial" panose="020B0604020202020204" pitchFamily="34" charset="0"/>
              <a:buChar char="•"/>
            </a:pPr>
            <a:r>
              <a:rPr lang="ru-RU" sz="105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Видеоконсультация</a:t>
            </a:r>
            <a:r>
              <a:rPr lang="ru-RU" sz="105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 для определения целей и методов проведения реабилитационной программы</a:t>
            </a:r>
          </a:p>
          <a:p>
            <a:pPr marL="233363" indent="-133350" defTabSz="750689" hangingPunct="0"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Передача пациентом мед. данных для ознакомления специалистами санатория</a:t>
            </a:r>
          </a:p>
          <a:p>
            <a:pPr marL="233363" indent="-133350" defTabSz="750689" hangingPunct="0"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Формирование  персональной очной реабилитационной программы и ее сроков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07191" y="2868173"/>
            <a:ext cx="2673298" cy="1223412"/>
          </a:xfrm>
          <a:prstGeom prst="rect">
            <a:avLst/>
          </a:prstGeom>
          <a:noFill/>
          <a:ln>
            <a:noFill/>
          </a:ln>
        </p:spPr>
        <p:txBody>
          <a:bodyPr wrap="square" lIns="0" rIns="283500" rtlCol="0">
            <a:spAutoFit/>
          </a:bodyPr>
          <a:lstStyle/>
          <a:p>
            <a:pPr marL="233363" indent="-133350" defTabSz="750689" hangingPunct="0"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Дистанционный мониторинг до момента закрепления положительного результата реабилитации</a:t>
            </a:r>
          </a:p>
          <a:p>
            <a:pPr marL="233363" indent="-133350" defTabSz="750689" hangingPunct="0"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Планирование повторного посещения санатория</a:t>
            </a:r>
          </a:p>
          <a:p>
            <a:pPr marL="514350" indent="-171450" defTabSz="685785" hangingPunct="0">
              <a:buFont typeface="Arial" panose="020B0604020202020204" pitchFamily="34" charset="0"/>
              <a:buChar char="•"/>
            </a:pPr>
            <a:endParaRPr lang="ru-RU" sz="1050" kern="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818" y="1703531"/>
            <a:ext cx="831063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rIns="283500" rtlCol="0">
            <a:spAutoFit/>
          </a:bodyPr>
          <a:lstStyle/>
          <a:p>
            <a:pPr lvl="1" algn="ctr" defTabSz="685785" hangingPunct="0"/>
            <a:r>
              <a:rPr lang="ru-RU" sz="1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/>
              </a:rPr>
              <a:t>Полный контроль на всех этапах</a:t>
            </a:r>
          </a:p>
        </p:txBody>
      </p:sp>
    </p:spTree>
    <p:extLst>
      <p:ext uri="{BB962C8B-B14F-4D97-AF65-F5344CB8AC3E}">
        <p14:creationId xmlns:p14="http://schemas.microsoft.com/office/powerpoint/2010/main" val="1119764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84984"/>
            <a:ext cx="8229600" cy="144016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188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288032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871296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Медицинское образование немыслимо без доступа к опыту и знаниям ведущих практиков – диагностов и хирургов. Никакие учебники, 3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-фильмы и интеллектуальные симуляторы не заменят клинических разборов опытных врачей и общения с коллегами.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Телемедицинские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технологии уже сегодня помогают студентам и молодым врачам освоить новые методы диагностики и операций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получать современные знания «из рук» мировых лидеров</a:t>
            </a:r>
          </a:p>
          <a:p>
            <a:pPr algn="just"/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ИЗУЧЕНИЯ СТУДЕНТАМИ, ВРАЧАМИ И РУКОВОДИТЕЛЯМИ  ЗДРАВООХРАНЕНИЯ ОСНОВ ОРГАНИЗАЦИИ И УПРАВЛЕНИЯ ТЕЛЕМЕДИЦИНОЙ И ЭЛЕКТРОННЫМ ЗДРАВООХРАНЕНИЕМ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EHealth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ЦИФРОВЫЕ РЕШЕНИЯ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ДАДУТ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ОЖИДАЕМОГО ЭФФЕКТА И БУДЕТ МЕРТВЫМ ГРУЗОМ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178"/>
          </a:xfrm>
        </p:spPr>
        <p:txBody>
          <a:bodyPr>
            <a:normAutofit/>
          </a:bodyPr>
          <a:lstStyle/>
          <a:p>
            <a:r>
              <a:rPr lang="en-US" sz="2800" b="1" dirty="0"/>
              <a:t>1997</a:t>
            </a:r>
            <a:r>
              <a:rPr lang="en-US" sz="2800" dirty="0"/>
              <a:t> –</a:t>
            </a:r>
            <a:r>
              <a:rPr lang="ru-RU" sz="2800" dirty="0"/>
              <a:t> </a:t>
            </a:r>
            <a:r>
              <a:rPr lang="ru-RU" sz="2800"/>
              <a:t>НАЧАЛО ПРОЕКТА </a:t>
            </a:r>
            <a:r>
              <a:rPr lang="ru-RU" sz="2800" dirty="0"/>
              <a:t>«МОСКВА – </a:t>
            </a:r>
            <a:r>
              <a:rPr lang="ru-RU" sz="2800"/>
              <a:t>РЕГИОНЫ РОССИИ»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27256" y="5346669"/>
            <a:ext cx="2666463" cy="1511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1572" tIns="50786" rIns="101572" bIns="50786">
            <a:spAutoFit/>
          </a:bodyPr>
          <a:lstStyle/>
          <a:p>
            <a:pPr algn="ctr" defTabSz="914603">
              <a:defRPr/>
            </a:pPr>
            <a:r>
              <a:rPr lang="en-US" sz="1600" b="1" i="1" dirty="0">
                <a:solidFill>
                  <a:srgbClr val="FFFFFF"/>
                </a:solidFill>
                <a:cs typeface="Times New Roman" pitchFamily="18" charset="0"/>
              </a:rPr>
              <a:t>“Ether Day” </a:t>
            </a:r>
          </a:p>
          <a:p>
            <a:pPr algn="ctr" defTabSz="914603">
              <a:defRPr/>
            </a:pPr>
            <a:r>
              <a:rPr lang="en-US" sz="1600" b="1" dirty="0">
                <a:solidFill>
                  <a:srgbClr val="FFFFFF"/>
                </a:solidFill>
                <a:cs typeface="Times New Roman" pitchFamily="18" charset="0"/>
              </a:rPr>
              <a:t>Massachusetts General Hospital</a:t>
            </a:r>
          </a:p>
          <a:p>
            <a:pPr algn="ctr" defTabSz="914603">
              <a:defRPr/>
            </a:pPr>
            <a:r>
              <a:rPr lang="en-US" sz="1600" b="1" dirty="0">
                <a:solidFill>
                  <a:srgbClr val="FFFFFF"/>
                </a:solidFill>
                <a:cs typeface="Times New Roman" pitchFamily="18" charset="0"/>
              </a:rPr>
              <a:t>by Robert </a:t>
            </a:r>
            <a:r>
              <a:rPr lang="en-US" sz="1600" b="1" dirty="0" err="1">
                <a:solidFill>
                  <a:srgbClr val="FFFFFF"/>
                </a:solidFill>
                <a:cs typeface="Times New Roman" pitchFamily="18" charset="0"/>
              </a:rPr>
              <a:t>Hinkley</a:t>
            </a:r>
            <a:endParaRPr lang="en-US" sz="16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 defTabSz="914603">
              <a:defRPr/>
            </a:pPr>
            <a:r>
              <a:rPr lang="en-US" sz="1600" b="1" dirty="0">
                <a:solidFill>
                  <a:srgbClr val="FFFFFF"/>
                </a:solidFill>
                <a:cs typeface="Times New Roman" pitchFamily="18" charset="0"/>
              </a:rPr>
              <a:t>(1846)</a:t>
            </a:r>
          </a:p>
          <a:p>
            <a:pPr algn="ctr" defTabSz="914603">
              <a:defRPr/>
            </a:pPr>
            <a:endParaRPr lang="en-US" sz="1600" b="1" dirty="0">
              <a:cs typeface="Times New Roman" pitchFamily="18" charset="0"/>
            </a:endParaRPr>
          </a:p>
        </p:txBody>
      </p:sp>
      <p:pic>
        <p:nvPicPr>
          <p:cNvPr id="13" name="Picture 3" descr="LECTIO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424" y="2969568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t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4572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Сотрудничество с лидерами отрасли: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Телемедицина и электронное здравоохранение развиваются очень динамично и для того, чтобы давать актуальные знания, Кафедра медицинской информатики и телемедицины активно сотрудничает с международными и отечественными методическими и научными центрами, производителями и разработчиками, профильными учреждениями.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Мы осуществляем:</a:t>
            </a:r>
          </a:p>
          <a:p>
            <a:r>
              <a:rPr lang="ru-RU" dirty="0"/>
              <a:t>Р</a:t>
            </a:r>
            <a:r>
              <a:rPr lang="ru-RU" dirty="0" smtClean="0"/>
              <a:t>азработку концептов и бизнес моделей;</a:t>
            </a:r>
          </a:p>
          <a:p>
            <a:r>
              <a:rPr lang="ru-RU" dirty="0" smtClean="0"/>
              <a:t>Технический аудит и экспертную оценку проектов;</a:t>
            </a:r>
          </a:p>
          <a:p>
            <a:r>
              <a:rPr lang="ru-RU" dirty="0" smtClean="0"/>
              <a:t>Пилотные внедрения;</a:t>
            </a:r>
            <a:endParaRPr lang="en-US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Поддержку</a:t>
            </a:r>
            <a:r>
              <a:rPr lang="ru-RU" dirty="0" smtClean="0"/>
              <a:t> промышленных внедрений.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4362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b="1" dirty="0"/>
              <a:t>Consortium of Educational Institutions in Digital </a:t>
            </a:r>
            <a:r>
              <a:rPr lang="en-GB" sz="2800" b="1" dirty="0" smtClean="0"/>
              <a:t>Health</a:t>
            </a:r>
            <a:r>
              <a:rPr lang="ru-RU" sz="2800" b="1" dirty="0" smtClean="0"/>
              <a:t>               (</a:t>
            </a:r>
            <a:r>
              <a:rPr lang="en-GB" sz="2800" b="1" dirty="0" smtClean="0"/>
              <a:t>CONEDIG</a:t>
            </a:r>
            <a:r>
              <a:rPr lang="ru-RU" sz="2800" b="1" dirty="0" smtClean="0"/>
              <a:t>)</a:t>
            </a:r>
            <a:endParaRPr lang="ru-RU" sz="2800" dirty="0"/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Консорциум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образовательных учреждений в области цифрового здравоохранения</a:t>
            </a:r>
            <a:endParaRPr lang="en-GB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Participants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:° </a:t>
            </a: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Brazil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: UERJ (Universidad Estado Rio de Janeiro)</a:t>
            </a:r>
            <a:br>
              <a:rPr lang="en-GB" sz="2200" dirty="0">
                <a:latin typeface="Times New Roman" pitchFamily="18" charset="0"/>
                <a:cs typeface="Times New Roman" pitchFamily="18" charset="0"/>
              </a:rPr>
            </a:b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    Dr. Simone FARAH (</a:t>
            </a:r>
            <a:r>
              <a:rPr lang="en-GB" sz="2200" u="sng" dirty="0">
                <a:latin typeface="Times New Roman" pitchFamily="18" charset="0"/>
                <a:cs typeface="Times New Roman" pitchFamily="18" charset="0"/>
                <a:hlinkClick r:id="rId2"/>
              </a:rPr>
              <a:t>sifarah.cardio@gmail.com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GB" sz="2200" dirty="0">
                <a:latin typeface="Times New Roman" pitchFamily="18" charset="0"/>
                <a:cs typeface="Times New Roman" pitchFamily="18" charset="0"/>
              </a:rPr>
            </a:b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    Dr. Adolfo SPARENBERG (</a:t>
            </a:r>
            <a:r>
              <a:rPr lang="en-GB" sz="2200" u="sng" dirty="0">
                <a:latin typeface="Times New Roman" pitchFamily="18" charset="0"/>
                <a:cs typeface="Times New Roman" pitchFamily="18" charset="0"/>
                <a:hlinkClick r:id="rId3"/>
              </a:rPr>
              <a:t>adolfosparenberg@hotmail.com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GB" sz="2200" dirty="0">
                <a:latin typeface="Times New Roman" pitchFamily="18" charset="0"/>
                <a:cs typeface="Times New Roman" pitchFamily="18" charset="0"/>
              </a:rPr>
            </a:b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Franc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e :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Université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de Bordeaux</a:t>
            </a:r>
            <a:br>
              <a:rPr lang="en-GB" sz="2200" dirty="0">
                <a:latin typeface="Times New Roman" pitchFamily="18" charset="0"/>
                <a:cs typeface="Times New Roman" pitchFamily="18" charset="0"/>
              </a:rPr>
            </a:b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     Prof. Dominique BREILH (</a:t>
            </a:r>
            <a:r>
              <a:rPr lang="en-GB" sz="2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dominique.breilh@orange.fr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GB" sz="2200" dirty="0">
                <a:latin typeface="Times New Roman" pitchFamily="18" charset="0"/>
                <a:cs typeface="Times New Roman" pitchFamily="18" charset="0"/>
              </a:rPr>
            </a:b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Germany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: THD (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Deggendorf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Institute of Technology)</a:t>
            </a:r>
            <a:br>
              <a:rPr lang="en-GB" sz="2200" dirty="0">
                <a:latin typeface="Times New Roman" pitchFamily="18" charset="0"/>
                <a:cs typeface="Times New Roman" pitchFamily="18" charset="0"/>
              </a:rPr>
            </a:b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     Prof.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Georgi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CHALTIKYAN (</a:t>
            </a:r>
            <a:r>
              <a:rPr lang="en-GB" sz="2200" u="sng" dirty="0">
                <a:latin typeface="Times New Roman" pitchFamily="18" charset="0"/>
                <a:cs typeface="Times New Roman" pitchFamily="18" charset="0"/>
                <a:hlinkClick r:id="rId5"/>
              </a:rPr>
              <a:t>georgi.chaltikyan@th-deg.de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GB" sz="2200" dirty="0">
                <a:latin typeface="Times New Roman" pitchFamily="18" charset="0"/>
                <a:cs typeface="Times New Roman" pitchFamily="18" charset="0"/>
              </a:rPr>
            </a:b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: RUDN (Peoples’ Friendship University of Russia) </a:t>
            </a:r>
            <a:br>
              <a:rPr lang="en-GB" sz="2200" dirty="0">
                <a:latin typeface="Times New Roman" pitchFamily="18" charset="0"/>
                <a:cs typeface="Times New Roman" pitchFamily="18" charset="0"/>
              </a:rPr>
            </a:b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      Prof. Valery STOLYAR (</a:t>
            </a:r>
            <a:r>
              <a:rPr lang="en-GB" sz="2200" u="sng" dirty="0">
                <a:latin typeface="Times New Roman" pitchFamily="18" charset="0"/>
                <a:cs typeface="Times New Roman" pitchFamily="18" charset="0"/>
                <a:hlinkClick r:id="rId6"/>
              </a:rPr>
              <a:t>v_stoliar@yahoo.com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GB" sz="2200" dirty="0">
                <a:latin typeface="Times New Roman" pitchFamily="18" charset="0"/>
                <a:cs typeface="Times New Roman" pitchFamily="18" charset="0"/>
              </a:rPr>
            </a:b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South Africa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: UKZN (University of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KwaZulu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Natal)</a:t>
            </a:r>
            <a:br>
              <a:rPr lang="en-GB" sz="2200" dirty="0">
                <a:latin typeface="Times New Roman" pitchFamily="18" charset="0"/>
                <a:cs typeface="Times New Roman" pitchFamily="18" charset="0"/>
              </a:rPr>
            </a:b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       Prof. Maurice MARS (</a:t>
            </a:r>
            <a:r>
              <a:rPr lang="en-GB" sz="2200" u="sng" dirty="0">
                <a:latin typeface="Times New Roman" pitchFamily="18" charset="0"/>
                <a:cs typeface="Times New Roman" pitchFamily="18" charset="0"/>
                <a:hlinkClick r:id="rId7"/>
              </a:rPr>
              <a:t>maurice.mars1952@gmail.com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GB" sz="2200" dirty="0">
                <a:latin typeface="Times New Roman" pitchFamily="18" charset="0"/>
                <a:cs typeface="Times New Roman" pitchFamily="18" charset="0"/>
              </a:rPr>
            </a:b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en-GB" sz="2200" b="1" dirty="0" err="1">
                <a:latin typeface="Times New Roman" pitchFamily="18" charset="0"/>
                <a:cs typeface="Times New Roman" pitchFamily="18" charset="0"/>
              </a:rPr>
              <a:t>ISfTeH</a:t>
            </a: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: Mr. Robert TIMM</a:t>
            </a:r>
            <a:br>
              <a:rPr lang="en-GB" sz="2200" dirty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5996" b="5996"/>
          <a:stretch/>
        </p:blipFill>
        <p:spPr>
          <a:xfrm>
            <a:off x="35496" y="1"/>
            <a:ext cx="3168352" cy="931778"/>
          </a:xfrm>
          <a:prstGeom prst="rect">
            <a:avLst/>
          </a:prstGeom>
          <a:solidFill>
            <a:srgbClr val="CC9900">
              <a:alpha val="5000"/>
            </a:srgbClr>
          </a:solidFill>
          <a:ln>
            <a:solidFill>
              <a:srgbClr val="F1EBE3"/>
            </a:solidFill>
          </a:ln>
          <a:effectLst>
            <a:outerShdw blurRad="50800" dist="63500" dir="5400000" sx="21000" sy="21000" algn="ctr" rotWithShape="0">
              <a:schemeClr val="bg2">
                <a:lumMod val="75000"/>
                <a:alpha val="86000"/>
              </a:schemeClr>
            </a:outerShdw>
            <a:softEdge rad="63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5904656" cy="432048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CONEDIG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Цели, Видение, Миссия: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31032" y="1268761"/>
            <a:ext cx="8461448" cy="5472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Концепция CONEDIG была разработана с целью консолидации цифрового медицинского образования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базовой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подготовки, высшего образования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непрерывного обучения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врачей.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основы для разработки новых и обновления существующих учебных программ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области цифрового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здравоохранения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системы оценки или аккредитации учебных программ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области цифрового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здравоохранения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общих модульных учебных курсов по различным темам в области цифрового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здравоохранения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Консорциум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выступает за разработку руководящих принципов в рекомендациях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передовой международной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практике в области цифрового здравоохранения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68761"/>
            <a:ext cx="864096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82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>
            <a:noAutofit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Рабочая группа по дистанционному обучению врачей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4392488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Координаторы</a:t>
            </a:r>
            <a:r>
              <a:rPr lang="en-US" b="1" dirty="0"/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ISFTEH</a:t>
            </a:r>
            <a:endParaRPr lang="en-US" sz="2800" b="1" dirty="0"/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Saroj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Mishra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(India)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3"/>
              </a:rPr>
              <a:t>skmishra@sgpgi.ac.in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Valery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Stolyar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(Russia) </a:t>
            </a:r>
            <a:r>
              <a:rPr lang="en-US" sz="2800" dirty="0">
                <a:hlinkClick r:id="rId4"/>
              </a:rPr>
              <a:t>stolyar_vl@pfur.ru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pic>
        <p:nvPicPr>
          <p:cNvPr id="7" name="Рисунок 6" descr="IMG_98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17032"/>
            <a:ext cx="4248472" cy="2832316"/>
          </a:xfrm>
          <a:prstGeom prst="rect">
            <a:avLst/>
          </a:prstGeom>
        </p:spPr>
      </p:pic>
      <p:pic>
        <p:nvPicPr>
          <p:cNvPr id="8" name="Содержимое 5" descr="IMG_04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717032"/>
            <a:ext cx="4153756" cy="2806377"/>
          </a:xfrm>
          <a:prstGeom prst="rect">
            <a:avLst/>
          </a:prstGeom>
        </p:spPr>
      </p:pic>
      <p:pic>
        <p:nvPicPr>
          <p:cNvPr id="1026" name="Picture 2" descr="C:\Documents and Settings\Администратор\Рабочий стол\книга_2020\фото к главе 1 Столяр\3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836712"/>
            <a:ext cx="4176464" cy="27850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93610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ЧЕМУ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УЧИМ  СТУДЕНТОВ  5 КУРСА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МЕДИЦИНСКОГО ИНСТИТУТА  РУДН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( 72 часа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52 СТРАН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31032" y="1556792"/>
            <a:ext cx="8712968" cy="4824536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68761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основам телемедицины  и тенденциям ее развития  в мире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как правильно подготовить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провести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документировать  дистанционный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видеоконсилиум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(в т.ч. трансграничный)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нормативной базе телемедицины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провести дистанционный мастер-класс по новым медицинским технологиям на базе видеоконференцсвязи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как организовать дистанционное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теленаставничество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при проведении операций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или диагностических процедур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как организовать дистанционный  интерактивный курс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телелекций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из РУДН в страну работы выпускника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основам домашней телемедицины (мониторинг и взаимодействие пациент-врач) </a:t>
            </a: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как организовать интерактивный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телесимпозиум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52400" y="990600"/>
            <a:ext cx="8786813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95436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ДЛЯ СТУДЕНТОВ ТЕЛЕЛЕКЦИЙ ПО ТЕЛЕМЕДИЦИНЕ ВЕДУЩИХ РОССИЙСКИХ И ЗАРУБЕЖНЫХ СПЕЦИАЛИСТОВ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Бразили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49080"/>
            <a:ext cx="4248470" cy="25922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83768" y="3356992"/>
            <a:ext cx="1728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INDIA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5777" y="6237312"/>
            <a:ext cx="1368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BRAZIL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80312" y="5967864"/>
            <a:ext cx="1664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CHINA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" name="Рисунок 14" descr="DSC_0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99419"/>
            <a:ext cx="4176464" cy="2641949"/>
          </a:xfrm>
          <a:prstGeom prst="rect">
            <a:avLst/>
          </a:prstGeom>
        </p:spPr>
      </p:pic>
      <p:pic>
        <p:nvPicPr>
          <p:cNvPr id="18" name="Picture 2" descr="C:\Users\Stolyar\Desktop\ФОТО_paper\IMG_29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52736"/>
            <a:ext cx="4176464" cy="286296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164288" y="6093296"/>
            <a:ext cx="1520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GERMANY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1" name="Рисунок 20" descr="IMG_01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124744"/>
            <a:ext cx="4212469" cy="280831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380312" y="335699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INDIA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6976</TotalTime>
  <Words>835</Words>
  <Application>Microsoft Office PowerPoint</Application>
  <PresentationFormat>Экран (4:3)</PresentationFormat>
  <Paragraphs>102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КАК   ОБУЧИТЬ  ВРАЧЕЙ     ТЕЛЕМЕДИЦИНСКИМ и ЦИФРОВЫМ ТЕХНОЛОГИЯМ: ОПЫТ РАБОТЫ</vt:lpstr>
      <vt:lpstr>   </vt:lpstr>
      <vt:lpstr>1997 – НАЧАЛО ПРОЕКТА «МОСКВА – РЕГИОНЫ РОССИИ»</vt:lpstr>
      <vt:lpstr>Сотрудничество с лидерами отрасли:</vt:lpstr>
      <vt:lpstr>Презентация PowerPoint</vt:lpstr>
      <vt:lpstr>CONEDIG: Цели, Видение, Миссия: </vt:lpstr>
      <vt:lpstr>Рабочая группа по дистанционному обучению врачей</vt:lpstr>
      <vt:lpstr>ЧЕМУ  УЧИМ  СТУДЕНТОВ  5 КУРСА МЕДИЦИНСКОГО ИНСТИТУТА  РУДН ( 72 часа); ИЗ 52 СТРАН </vt:lpstr>
      <vt:lpstr>ПРОВЕДЕНИЕ ДЛЯ СТУДЕНТОВ ТЕЛЕЛЕКЦИЙ ПО ТЕЛЕМЕДИЦИНЕ ВЕДУЩИХ РОССИЙСКИХ И ЗАРУБЕЖНЫХ СПЕЦИАЛИСТОВ </vt:lpstr>
      <vt:lpstr>ИТОГОВОЕ ПРАКТИЧЕСКОЕ ЗАНЯТИЕ ПО ПОДГОТОВКЕ И ПРОВЕДЕНИЮ ДИСТАНЦИОННЫХ ВИДЕОКОНСИЛИУМОВ </vt:lpstr>
      <vt:lpstr>Презентация PowerPoint</vt:lpstr>
      <vt:lpstr>Презентация PowerPoint</vt:lpstr>
      <vt:lpstr>ЧЕМУ УЧИМ  ВРАЧЕЙ  (ОРГАНИЗАТОРОВ  ЗДРАВООХРАНЕНИЯ  И СПЕЦИАЛИСТОВ  ТМЦ )  С 2000г.  НА  МЕЖДУНАРОДНОЙ ШКОЛЕ  ТЕЛЕМЕДИЦИНЫ и ЦИФРОВОГО ЗДРАВООХРАНЕНИЯ (72/144 часа) ДЛЯ СНГ</vt:lpstr>
      <vt:lpstr>ДИСТАНЦИОННЫЕ  ИНТЕРАКТИВНЫЕ МАСТЕР-КЛАССЫ</vt:lpstr>
      <vt:lpstr>ТЕЛЕНАСТАВНИЧЕНСТВО  ДЛЯ ВРАЧА  МЕДПУНКТА (ЯМАЛ)</vt:lpstr>
      <vt:lpstr>ОПЫТ:  ДИСТАНЦИОННЫЕ ЛЕКЦИИ  И  СИМПОЗИУМЫ</vt:lpstr>
      <vt:lpstr>ТЕЛЕЛЕКЦИЯ  ДЛЯ  СЕСТЕР  ИЗ  ХАДАССА </vt:lpstr>
      <vt:lpstr>  Технология расширения интервала оказания услуг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ДИСТАНЦИОНННЫХ ФОРМ  ПОСЛЕДДИПЛОМНОГО ОБУЧЕНИЯ  СПЕЦИАЛИСТОВ СТОМАТОЛОГИЧЕСКОГО ПРОФИЛЯ</dc:title>
  <dc:creator>Acer</dc:creator>
  <cp:lastModifiedBy>Skuridin Ivan</cp:lastModifiedBy>
  <cp:revision>296</cp:revision>
  <dcterms:created xsi:type="dcterms:W3CDTF">2013-09-25T10:13:26Z</dcterms:created>
  <dcterms:modified xsi:type="dcterms:W3CDTF">2023-11-27T11:20:56Z</dcterms:modified>
</cp:coreProperties>
</file>