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260" r:id="rId4"/>
    <p:sldId id="284" r:id="rId5"/>
    <p:sldId id="285" r:id="rId6"/>
    <p:sldId id="28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EEEEE"/>
    <a:srgbClr val="001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3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1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7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176F-AA48-4F53-9810-5DA4A11F15A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2994-FDBC-4877-80C0-C1E66C9A6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"/>
            <a:ext cx="12192000" cy="6858000"/>
          </a:xfrm>
          <a:prstGeom prst="rect">
            <a:avLst/>
          </a:prstGeom>
        </p:spPr>
      </p:pic>
      <p:sp>
        <p:nvSpPr>
          <p:cNvPr id="5" name="AutoShape 4" descr="XIV Общероссийская конференция Неделя медицинского образования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XIV Общероссийская конференция Неделя медицинского образования"/>
          <p:cNvSpPr>
            <a:spLocks noChangeAspect="1" noChangeArrowheads="1"/>
          </p:cNvSpPr>
          <p:nvPr/>
        </p:nvSpPr>
        <p:spPr bwMode="auto">
          <a:xfrm>
            <a:off x="307975" y="-8302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XIV Общероссийская конференция Неделя медицинского образования"/>
          <p:cNvSpPr>
            <a:spLocks noChangeAspect="1" noChangeArrowheads="1"/>
          </p:cNvSpPr>
          <p:nvPr/>
        </p:nvSpPr>
        <p:spPr bwMode="auto">
          <a:xfrm>
            <a:off x="460375" y="-6778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XIV Общероссийская конференция Неделя медицинского образования"/>
          <p:cNvSpPr>
            <a:spLocks noChangeAspect="1" noChangeArrowheads="1"/>
          </p:cNvSpPr>
          <p:nvPr/>
        </p:nvSpPr>
        <p:spPr bwMode="auto">
          <a:xfrm>
            <a:off x="612775" y="-5254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 descr="XIV Общероссийская конференция Неделя медицинского образования"/>
          <p:cNvSpPr>
            <a:spLocks noChangeAspect="1" noChangeArrowheads="1"/>
          </p:cNvSpPr>
          <p:nvPr/>
        </p:nvSpPr>
        <p:spPr bwMode="auto">
          <a:xfrm>
            <a:off x="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738" y="3214396"/>
            <a:ext cx="6705535" cy="3419670"/>
          </a:xfrm>
          <a:prstGeom prst="rect">
            <a:avLst/>
          </a:prstGeom>
          <a:solidFill>
            <a:srgbClr val="001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Цифровые продукты для формирования </a:t>
            </a:r>
            <a:r>
              <a:rPr lang="ru-RU" sz="3200" dirty="0"/>
              <a:t>профессиональных компетенций </a:t>
            </a:r>
            <a:r>
              <a:rPr lang="ru-RU" sz="3200" dirty="0" smtClean="0"/>
              <a:t>врачей в области искусственного интеллекта в </a:t>
            </a:r>
            <a:r>
              <a:rPr lang="ru-RU" sz="3200" dirty="0" err="1" smtClean="0"/>
              <a:t>Сеченовском</a:t>
            </a:r>
            <a:r>
              <a:rPr lang="ru-RU" sz="3200" dirty="0" smtClean="0"/>
              <a:t> Университете</a:t>
            </a:r>
            <a:endParaRPr lang="ru-RU" sz="32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79299" y="-17560"/>
            <a:ext cx="5212702" cy="15696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ru-RU" sz="1600" b="1" dirty="0" err="1" smtClean="0">
                <a:solidFill>
                  <a:schemeClr val="bg1"/>
                </a:solidFill>
              </a:rPr>
              <a:t>Телемедфорум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2023/Цифровая </a:t>
            </a:r>
            <a:r>
              <a:rPr lang="ru-RU" sz="1600" b="1" dirty="0">
                <a:solidFill>
                  <a:schemeClr val="bg1"/>
                </a:solidFill>
              </a:rPr>
              <a:t>медицина</a:t>
            </a:r>
          </a:p>
          <a:p>
            <a:pPr fontAlgn="ctr"/>
            <a:r>
              <a:rPr lang="ru-RU" sz="1600" dirty="0">
                <a:solidFill>
                  <a:schemeClr val="bg1"/>
                </a:solidFill>
              </a:rPr>
              <a:t>IX отраслевой форум по телемедицине, </a:t>
            </a:r>
            <a:r>
              <a:rPr lang="ru-RU" sz="1600" dirty="0" err="1">
                <a:solidFill>
                  <a:schemeClr val="bg1"/>
                </a:solidFill>
              </a:rPr>
              <a:t>цифровизации</a:t>
            </a:r>
            <a:r>
              <a:rPr lang="ru-RU" sz="1600" dirty="0">
                <a:solidFill>
                  <a:schemeClr val="bg1"/>
                </a:solidFill>
              </a:rPr>
              <a:t> здравоохранения и инвестициям в </a:t>
            </a:r>
            <a:r>
              <a:rPr lang="ru-RU" sz="1600" dirty="0" smtClean="0">
                <a:solidFill>
                  <a:schemeClr val="bg1"/>
                </a:solidFill>
              </a:rPr>
              <a:t>медицину. </a:t>
            </a:r>
          </a:p>
          <a:p>
            <a:pPr fontAlgn="ctr"/>
            <a:r>
              <a:rPr lang="ru-RU" sz="1600" dirty="0" smtClean="0">
                <a:solidFill>
                  <a:schemeClr val="bg1"/>
                </a:solidFill>
              </a:rPr>
              <a:t>Москва</a:t>
            </a:r>
            <a:r>
              <a:rPr lang="ru-RU" sz="1600" dirty="0">
                <a:solidFill>
                  <a:schemeClr val="bg1"/>
                </a:solidFill>
              </a:rPr>
              <a:t>, технопарк «</a:t>
            </a:r>
            <a:r>
              <a:rPr lang="ru-RU" sz="1600" dirty="0" err="1">
                <a:solidFill>
                  <a:schemeClr val="bg1"/>
                </a:solidFill>
              </a:rPr>
              <a:t>Сколково</a:t>
            </a:r>
            <a:r>
              <a:rPr lang="ru-RU" sz="1600" dirty="0" smtClean="0">
                <a:solidFill>
                  <a:schemeClr val="bg1"/>
                </a:solidFill>
              </a:rPr>
              <a:t>». 01.12.23 г.</a:t>
            </a:r>
          </a:p>
          <a:p>
            <a:pPr fontAlgn="ctr"/>
            <a:r>
              <a:rPr lang="ru-RU" sz="1600" b="1" dirty="0"/>
              <a:t>Образовательная </a:t>
            </a:r>
            <a:r>
              <a:rPr lang="ru-RU" sz="1600" b="1" dirty="0" smtClean="0"/>
              <a:t>сессия «</a:t>
            </a:r>
            <a:r>
              <a:rPr lang="ru-RU" sz="1600" b="1" dirty="0"/>
              <a:t>Барьеры входа и тенденции развития цифровых интерактивных продуктов»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6599" y="125311"/>
            <a:ext cx="7371703" cy="10725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Подготовка кадров для 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цифрового здравоохранения (пользователи, организаторы, разработчики)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1646636"/>
            <a:ext cx="2099733" cy="10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Медицинские специалисты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4355969"/>
            <a:ext cx="2099733" cy="8974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ИТ-специалисты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000" y="2992836"/>
            <a:ext cx="2099733" cy="10837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Специалисты не медицинских специальностей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9241" y="1337985"/>
            <a:ext cx="1879600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Специалитет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19241" y="3280486"/>
            <a:ext cx="1879600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Магистратура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19241" y="4358087"/>
            <a:ext cx="1879600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Бакалавриат</a:t>
            </a:r>
            <a:r>
              <a:rPr lang="ru-RU" sz="2000" dirty="0"/>
              <a:t> (</a:t>
            </a:r>
            <a:r>
              <a:rPr lang="ru-RU" sz="2000" dirty="0" err="1"/>
              <a:t>специалитет</a:t>
            </a:r>
            <a:r>
              <a:rPr lang="ru-RU" sz="2000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241" y="5362897"/>
            <a:ext cx="1879600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Цифровая кафедра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9241" y="2303188"/>
            <a:ext cx="1879600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Школа мастерства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62656" y="2476518"/>
            <a:ext cx="2416071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Информационные системы и технологии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62656" y="3534703"/>
            <a:ext cx="2416069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ИИ в гуманитарной среде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0812" y="1257169"/>
            <a:ext cx="2416068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Обработка медицинских данных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80821" y="2303188"/>
            <a:ext cx="2416071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Разработчик ЦМС</a:t>
            </a:r>
          </a:p>
        </p:txBody>
      </p:sp>
      <p:cxnSp>
        <p:nvCxnSpPr>
          <p:cNvPr id="21" name="Прямая со стрелкой 20"/>
          <p:cNvCxnSpPr>
            <a:stCxn id="4" idx="3"/>
            <a:endCxn id="11" idx="1"/>
          </p:cNvCxnSpPr>
          <p:nvPr/>
        </p:nvCxnSpPr>
        <p:spPr>
          <a:xfrm flipV="1">
            <a:off x="2607733" y="1786719"/>
            <a:ext cx="1011508" cy="3679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12" idx="1"/>
          </p:cNvCxnSpPr>
          <p:nvPr/>
        </p:nvCxnSpPr>
        <p:spPr>
          <a:xfrm>
            <a:off x="2607733" y="3534703"/>
            <a:ext cx="1011508" cy="1945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  <a:endCxn id="12" idx="1"/>
          </p:cNvCxnSpPr>
          <p:nvPr/>
        </p:nvCxnSpPr>
        <p:spPr>
          <a:xfrm flipV="1">
            <a:off x="2607733" y="3729220"/>
            <a:ext cx="1011508" cy="10754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  <a:endCxn id="15" idx="1"/>
          </p:cNvCxnSpPr>
          <p:nvPr/>
        </p:nvCxnSpPr>
        <p:spPr>
          <a:xfrm>
            <a:off x="2607733" y="2154636"/>
            <a:ext cx="1011508" cy="5972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3" idx="3"/>
            <a:endCxn id="17" idx="1"/>
          </p:cNvCxnSpPr>
          <p:nvPr/>
        </p:nvCxnSpPr>
        <p:spPr>
          <a:xfrm flipV="1">
            <a:off x="5498841" y="3983437"/>
            <a:ext cx="663815" cy="8233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3" idx="3"/>
            <a:endCxn id="16" idx="1"/>
          </p:cNvCxnSpPr>
          <p:nvPr/>
        </p:nvCxnSpPr>
        <p:spPr>
          <a:xfrm flipV="1">
            <a:off x="5498841" y="2925252"/>
            <a:ext cx="663815" cy="1881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1" idx="3"/>
            <a:endCxn id="48" idx="1"/>
          </p:cNvCxnSpPr>
          <p:nvPr/>
        </p:nvCxnSpPr>
        <p:spPr>
          <a:xfrm>
            <a:off x="5498841" y="1786719"/>
            <a:ext cx="663809" cy="120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62658" y="4635928"/>
            <a:ext cx="2416069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Специалист по цифровой трансформации</a:t>
            </a:r>
          </a:p>
        </p:txBody>
      </p:sp>
      <p:cxnSp>
        <p:nvCxnSpPr>
          <p:cNvPr id="38" name="Прямая со стрелкой 37"/>
          <p:cNvCxnSpPr>
            <a:stCxn id="4" idx="3"/>
            <a:endCxn id="14" idx="1"/>
          </p:cNvCxnSpPr>
          <p:nvPr/>
        </p:nvCxnSpPr>
        <p:spPr>
          <a:xfrm>
            <a:off x="2607733" y="2154636"/>
            <a:ext cx="1011508" cy="36569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62650" y="1350079"/>
            <a:ext cx="2416071" cy="89746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EHealth</a:t>
            </a:r>
            <a:r>
              <a:rPr lang="en-US" sz="2000" dirty="0"/>
              <a:t> </a:t>
            </a:r>
            <a:r>
              <a:rPr lang="ru-RU" sz="2000" dirty="0"/>
              <a:t>и ИТ</a:t>
            </a:r>
          </a:p>
        </p:txBody>
      </p:sp>
      <p:cxnSp>
        <p:nvCxnSpPr>
          <p:cNvPr id="57" name="Прямая со стрелкой 56"/>
          <p:cNvCxnSpPr>
            <a:stCxn id="6" idx="3"/>
            <a:endCxn id="13" idx="1"/>
          </p:cNvCxnSpPr>
          <p:nvPr/>
        </p:nvCxnSpPr>
        <p:spPr>
          <a:xfrm>
            <a:off x="2607733" y="3534703"/>
            <a:ext cx="1011508" cy="12721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" idx="3"/>
            <a:endCxn id="13" idx="1"/>
          </p:cNvCxnSpPr>
          <p:nvPr/>
        </p:nvCxnSpPr>
        <p:spPr>
          <a:xfrm>
            <a:off x="2607733" y="4804703"/>
            <a:ext cx="1011508" cy="21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" idx="3"/>
            <a:endCxn id="14" idx="1"/>
          </p:cNvCxnSpPr>
          <p:nvPr/>
        </p:nvCxnSpPr>
        <p:spPr>
          <a:xfrm>
            <a:off x="2607733" y="3534703"/>
            <a:ext cx="1011508" cy="2276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" idx="3"/>
            <a:endCxn id="14" idx="1"/>
          </p:cNvCxnSpPr>
          <p:nvPr/>
        </p:nvCxnSpPr>
        <p:spPr>
          <a:xfrm>
            <a:off x="2607733" y="4804703"/>
            <a:ext cx="1011508" cy="1006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619241" y="6347553"/>
            <a:ext cx="1879600" cy="3830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Аспирантура</a:t>
            </a:r>
          </a:p>
        </p:txBody>
      </p:sp>
      <p:cxnSp>
        <p:nvCxnSpPr>
          <p:cNvPr id="72" name="Прямая со стрелкой 71"/>
          <p:cNvCxnSpPr>
            <a:stCxn id="5" idx="3"/>
            <a:endCxn id="71" idx="1"/>
          </p:cNvCxnSpPr>
          <p:nvPr/>
        </p:nvCxnSpPr>
        <p:spPr>
          <a:xfrm>
            <a:off x="2607733" y="4804703"/>
            <a:ext cx="1011508" cy="17343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760133" y="4957103"/>
            <a:ext cx="1011508" cy="1006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9080812" y="3307627"/>
            <a:ext cx="2416068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DevOps</a:t>
            </a:r>
            <a:r>
              <a:rPr lang="en-US" sz="2000" dirty="0"/>
              <a:t> </a:t>
            </a:r>
            <a:r>
              <a:rPr lang="ru-RU" sz="2000" dirty="0"/>
              <a:t>в медицине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080824" y="4266961"/>
            <a:ext cx="2416068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Разработка </a:t>
            </a:r>
            <a:r>
              <a:rPr lang="en-US" sz="2000" dirty="0"/>
              <a:t>VR/AR </a:t>
            </a:r>
            <a:r>
              <a:rPr lang="ru-RU" sz="2000" dirty="0"/>
              <a:t>приложений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080821" y="5299742"/>
            <a:ext cx="2416068" cy="89746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Специалист по цифровой трансформации</a:t>
            </a:r>
          </a:p>
        </p:txBody>
      </p:sp>
      <p:cxnSp>
        <p:nvCxnSpPr>
          <p:cNvPr id="82" name="Прямая со стрелкой 81"/>
          <p:cNvCxnSpPr>
            <a:endCxn id="48" idx="1"/>
          </p:cNvCxnSpPr>
          <p:nvPr/>
        </p:nvCxnSpPr>
        <p:spPr>
          <a:xfrm flipV="1">
            <a:off x="5498841" y="1798813"/>
            <a:ext cx="663809" cy="7764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endCxn id="81" idx="1"/>
          </p:cNvCxnSpPr>
          <p:nvPr/>
        </p:nvCxnSpPr>
        <p:spPr>
          <a:xfrm>
            <a:off x="5498841" y="5748475"/>
            <a:ext cx="3581980" cy="1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endCxn id="18" idx="1"/>
          </p:cNvCxnSpPr>
          <p:nvPr/>
        </p:nvCxnSpPr>
        <p:spPr>
          <a:xfrm rot="5400000" flipH="1" flipV="1">
            <a:off x="6929562" y="3597226"/>
            <a:ext cx="4042572" cy="25992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19" idx="1"/>
          </p:cNvCxnSpPr>
          <p:nvPr/>
        </p:nvCxnSpPr>
        <p:spPr>
          <a:xfrm>
            <a:off x="8820882" y="2751922"/>
            <a:ext cx="25993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79" idx="1"/>
          </p:cNvCxnSpPr>
          <p:nvPr/>
        </p:nvCxnSpPr>
        <p:spPr>
          <a:xfrm flipV="1">
            <a:off x="8820873" y="3756361"/>
            <a:ext cx="259939" cy="42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80" idx="1"/>
          </p:cNvCxnSpPr>
          <p:nvPr/>
        </p:nvCxnSpPr>
        <p:spPr>
          <a:xfrm>
            <a:off x="8820885" y="4715694"/>
            <a:ext cx="259939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13" idx="3"/>
            <a:endCxn id="32" idx="1"/>
          </p:cNvCxnSpPr>
          <p:nvPr/>
        </p:nvCxnSpPr>
        <p:spPr>
          <a:xfrm>
            <a:off x="5498841" y="4806821"/>
            <a:ext cx="663817" cy="2778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2" idx="3"/>
            <a:endCxn id="16" idx="1"/>
          </p:cNvCxnSpPr>
          <p:nvPr/>
        </p:nvCxnSpPr>
        <p:spPr>
          <a:xfrm flipV="1">
            <a:off x="5498841" y="2925252"/>
            <a:ext cx="663815" cy="8039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2" idx="3"/>
          </p:cNvCxnSpPr>
          <p:nvPr/>
        </p:nvCxnSpPr>
        <p:spPr>
          <a:xfrm>
            <a:off x="5498841" y="3729220"/>
            <a:ext cx="663817" cy="3473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6162658" y="6158204"/>
            <a:ext cx="2416063" cy="57238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Диссертационный совет</a:t>
            </a:r>
          </a:p>
        </p:txBody>
      </p:sp>
      <p:cxnSp>
        <p:nvCxnSpPr>
          <p:cNvPr id="114" name="Прямая со стрелкой 113"/>
          <p:cNvCxnSpPr>
            <a:stCxn id="71" idx="3"/>
            <a:endCxn id="113" idx="1"/>
          </p:cNvCxnSpPr>
          <p:nvPr/>
        </p:nvCxnSpPr>
        <p:spPr>
          <a:xfrm flipV="1">
            <a:off x="5498841" y="6444395"/>
            <a:ext cx="663817" cy="946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8002" r="16134" b="17294"/>
          <a:stretch/>
        </p:blipFill>
        <p:spPr>
          <a:xfrm>
            <a:off x="11098556" y="6122644"/>
            <a:ext cx="1093444" cy="735356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0" y="458328"/>
            <a:ext cx="645695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4878" y="283813"/>
            <a:ext cx="2572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Sechenov-DataMed.AI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1E30BE-0BC7-5253-3715-92B9827B98AC}"/>
              </a:ext>
            </a:extLst>
          </p:cNvPr>
          <p:cNvSpPr txBox="1"/>
          <p:nvPr/>
        </p:nvSpPr>
        <p:spPr>
          <a:xfrm>
            <a:off x="6585995" y="2840463"/>
            <a:ext cx="49539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Sechenov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AutoML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Sechenov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Machine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Learning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Change Healthcare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2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6" y="1104129"/>
            <a:ext cx="5954260" cy="28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71" y="1104129"/>
            <a:ext cx="5729217" cy="28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AC32E72-D2C8-4020-B22F-AF9BDC92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97" y="93308"/>
            <a:ext cx="9139122" cy="608468"/>
          </a:xfrm>
        </p:spPr>
        <p:txBody>
          <a:bodyPr lIns="91438" tIns="45719" rIns="91438" bIns="45719">
            <a:no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Sechenov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DataLake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Возможности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автоматизированной распределенной 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256" y="4183122"/>
            <a:ext cx="5825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Авторизованный </a:t>
            </a:r>
            <a:r>
              <a:rPr lang="en-US" b="1" dirty="0"/>
              <a:t>WEB-</a:t>
            </a:r>
            <a:r>
              <a:rPr lang="ru-RU" b="1" dirty="0"/>
              <a:t>интерфейс доступа к системе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Распределенный </a:t>
            </a:r>
            <a:r>
              <a:rPr lang="ru-RU" b="1" dirty="0"/>
              <a:t>ввод данных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Контроль </a:t>
            </a:r>
            <a:r>
              <a:rPr lang="ru-RU" b="1" dirty="0"/>
              <a:t>изменений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Просмотр </a:t>
            </a:r>
            <a:r>
              <a:rPr lang="ru-RU" b="1" dirty="0"/>
              <a:t>данных, развитая система запросов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Статистика </a:t>
            </a:r>
            <a:r>
              <a:rPr lang="ru-RU" b="1" dirty="0"/>
              <a:t>данных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Асинхронный </a:t>
            </a:r>
            <a:r>
              <a:rPr lang="en-US" b="1" dirty="0"/>
              <a:t>HELPDESK </a:t>
            </a:r>
            <a:r>
              <a:rPr lang="ru-RU" b="1" dirty="0"/>
              <a:t>посредством уведомлений и сообщений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8002" r="16134" b="17294"/>
          <a:stretch/>
        </p:blipFill>
        <p:spPr>
          <a:xfrm>
            <a:off x="11098556" y="6122644"/>
            <a:ext cx="1093444" cy="735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611CA-1755-743F-F99D-D6F348EAF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735" y="3114994"/>
            <a:ext cx="3607043" cy="347241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90377"/>
            <a:ext cx="645695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2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167" y="307910"/>
            <a:ext cx="6941976" cy="8770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Цифровые продукты для формирования профессиональных компетенций врачей в области искусственного интеллекта в </a:t>
            </a:r>
            <a:r>
              <a:rPr lang="ru-RU" dirty="0" err="1"/>
              <a:t>Сеченовском</a:t>
            </a:r>
            <a:r>
              <a:rPr lang="ru-RU" dirty="0"/>
              <a:t> Университете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54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126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Подготовка кадров для  цифрового здравоохранения (пользователи, организаторы, разработчики)</vt:lpstr>
      <vt:lpstr>Презентация PowerPoint</vt:lpstr>
      <vt:lpstr>Презентация PowerPoint</vt:lpstr>
      <vt:lpstr>Sechenov DataLake: Возможности автоматизированной распределенной системы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kiit.local</cp:lastModifiedBy>
  <cp:revision>24</cp:revision>
  <dcterms:created xsi:type="dcterms:W3CDTF">2023-01-22T08:44:09Z</dcterms:created>
  <dcterms:modified xsi:type="dcterms:W3CDTF">2023-11-30T05:39:16Z</dcterms:modified>
</cp:coreProperties>
</file>