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267" r:id="rId2"/>
    <p:sldId id="2147474855" r:id="rId3"/>
    <p:sldId id="2147474843" r:id="rId4"/>
    <p:sldId id="2147474858" r:id="rId5"/>
    <p:sldId id="2147472310" r:id="rId6"/>
    <p:sldId id="2147472311" r:id="rId7"/>
    <p:sldId id="2147472290" r:id="rId8"/>
    <p:sldId id="2147472291" r:id="rId9"/>
    <p:sldId id="2145707537" r:id="rId10"/>
    <p:sldId id="2147474844" r:id="rId11"/>
    <p:sldId id="2147474791" r:id="rId12"/>
    <p:sldId id="2147474856" r:id="rId13"/>
    <p:sldId id="2145706981" r:id="rId14"/>
    <p:sldId id="2147474854" r:id="rId15"/>
    <p:sldId id="2145707500" r:id="rId16"/>
    <p:sldId id="2147474857" r:id="rId17"/>
    <p:sldId id="2147474850" r:id="rId18"/>
    <p:sldId id="2147474816" r:id="rId19"/>
    <p:sldId id="2147474815" r:id="rId20"/>
    <p:sldId id="2147474819" r:id="rId21"/>
    <p:sldId id="2147474851" r:id="rId22"/>
    <p:sldId id="2147474766" r:id="rId23"/>
    <p:sldId id="214747479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5FF"/>
    <a:srgbClr val="FFC000"/>
    <a:srgbClr val="FF9900"/>
    <a:srgbClr val="FFCC66"/>
    <a:srgbClr val="F4F4F1"/>
    <a:srgbClr val="FF999A"/>
    <a:srgbClr val="00B1F0"/>
    <a:srgbClr val="93D050"/>
    <a:srgbClr val="4D4D4D"/>
    <a:srgbClr val="614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242" autoAdjust="0"/>
    <p:restoredTop sz="91085" autoAdjust="0"/>
  </p:normalViewPr>
  <p:slideViewPr>
    <p:cSldViewPr snapToObjects="1">
      <p:cViewPr varScale="1">
        <p:scale>
          <a:sx n="99" d="100"/>
          <a:sy n="99" d="100"/>
        </p:scale>
        <p:origin x="507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1020F-2946-1E43-AAA9-EC436074CB76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DA45-2CB2-9D48-B472-DD8EF2D8F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563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день, коллеги!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39DA45-2CB2-9D48-B472-DD8EF2D8F641}" type="slidenum">
              <a:rPr lang="ru-RU" smtClean="0"/>
              <a:t>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394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Одним из решений является искусственный интеллект. Здравоохранение является лидером по количеству инвестиций и, конечно, ожиданий от применения ИИ, демонстрируя рост уже несколько кварталов подряд.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36881-972F-4ABA-9A0B-AA1EEA6CE60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68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757575"/>
                </a:solidFill>
                <a:effectLst/>
                <a:latin typeface="Roboto" panose="02000000000000000000" pitchFamily="2" charset="0"/>
              </a:rPr>
              <a:t>Одним из решений является искусственный интеллект. Здравоохранение является лидером по количеству инвестиций и, конечно, ожиданий от применения ИИ, демонстрируя рост уже несколько кварталов подряд.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B36881-972F-4ABA-9A0B-AA1EEA6CE60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079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Сокращение времени вдвое приводит к увеличению количества ошибок. Это результаты 2017 года. Однако ранее подобного увеличения нагрузки не встречалось. </a:t>
            </a:r>
            <a:endParaRPr/>
          </a:p>
        </p:txBody>
      </p:sp>
      <p:sp>
        <p:nvSpPr>
          <p:cNvPr id="165" name="Google Shape;165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9466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9dfafbf7b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f9dfafbf7b_0_595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С компьютерной томографией сложнее, так как это не одно, а сотни изображений. Тут интересна концепция оппортунистического скрининга как автоматический чек-лист находок, которые можно обнаружить и количественно оценить. Если использовать клинические данные, то можно рассчитать риск событий.</a:t>
            </a:r>
            <a:endParaRPr dirty="0"/>
          </a:p>
        </p:txBody>
      </p:sp>
      <p:sp>
        <p:nvSpPr>
          <p:cNvPr id="448" name="Google Shape;448;gf9dfafbf7b_0_595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283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Сокращение времени вдвое приводит к увеличению количества ошибок. Это результаты 2017 года. Однако ранее подобного увеличения нагрузки не встречалось. </a:t>
            </a:r>
            <a:endParaRPr/>
          </a:p>
        </p:txBody>
      </p:sp>
      <p:sp>
        <p:nvSpPr>
          <p:cNvPr id="165" name="Google Shape;165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ru-RU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928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медицина нуждается в ИИ, есть Масштабные исследовательские проекты ИИ, будущее за комплексными ИИ-сервисами. Наконец, мы до сих пор находимся в зоне необходимости более уверенных доказательств, ради которых мы сегодня собрались.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BE01E0-B6F4-4982-8572-9DD4B9F2341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91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mailto:brand@airi.net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b24.2a2i.org/bitrix/tools/disk/focus.php?folderId=1313&amp;action=openFolderList&amp;ncc=1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7BA37-0728-5D49-B27E-1250755A33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E9938AB-9DF4-5949-8C1C-CACAD9848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6CC1B07C-9F11-2243-A68C-A8B772DC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4" y="5661248"/>
            <a:ext cx="5400676" cy="276999"/>
          </a:xfrm>
        </p:spPr>
        <p:txBody>
          <a:bodyPr wrap="square">
            <a:sp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728663"/>
            <a:ext cx="2301308" cy="698850"/>
          </a:xfrm>
          <a:prstGeom prst="rect">
            <a:avLst/>
          </a:prstGeom>
        </p:spPr>
      </p:pic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A7D39B93-C11F-F048-9AAC-B6EDC8543E3B}"/>
              </a:ext>
            </a:extLst>
          </p:cNvPr>
          <p:cNvSpPr/>
          <p:nvPr userDrawn="1"/>
        </p:nvSpPr>
        <p:spPr>
          <a:xfrm>
            <a:off x="6888088" y="0"/>
            <a:ext cx="5303913" cy="6858000"/>
          </a:xfrm>
          <a:custGeom>
            <a:avLst/>
            <a:gdLst>
              <a:gd name="connsiteX0" fmla="*/ 4200891 w 5303913"/>
              <a:gd name="connsiteY0" fmla="*/ 6506822 h 6858000"/>
              <a:gd name="connsiteX1" fmla="*/ 4552068 w 5303913"/>
              <a:gd name="connsiteY1" fmla="*/ 6858000 h 6858000"/>
              <a:gd name="connsiteX2" fmla="*/ 3849713 w 5303913"/>
              <a:gd name="connsiteY2" fmla="*/ 6858000 h 6858000"/>
              <a:gd name="connsiteX3" fmla="*/ 5303913 w 5303913"/>
              <a:gd name="connsiteY3" fmla="*/ 5403801 h 6858000"/>
              <a:gd name="connsiteX4" fmla="*/ 5303913 w 5303913"/>
              <a:gd name="connsiteY4" fmla="*/ 6815914 h 6858000"/>
              <a:gd name="connsiteX5" fmla="*/ 4597856 w 5303913"/>
              <a:gd name="connsiteY5" fmla="*/ 6109858 h 6858000"/>
              <a:gd name="connsiteX6" fmla="*/ 3051427 w 5303913"/>
              <a:gd name="connsiteY6" fmla="*/ 5357359 h 6858000"/>
              <a:gd name="connsiteX7" fmla="*/ 3803925 w 5303913"/>
              <a:gd name="connsiteY7" fmla="*/ 6109858 h 6858000"/>
              <a:gd name="connsiteX8" fmla="*/ 3055783 w 5303913"/>
              <a:gd name="connsiteY8" fmla="*/ 6858000 h 6858000"/>
              <a:gd name="connsiteX9" fmla="*/ 3047071 w 5303913"/>
              <a:gd name="connsiteY9" fmla="*/ 6858000 h 6858000"/>
              <a:gd name="connsiteX10" fmla="*/ 2298928 w 5303913"/>
              <a:gd name="connsiteY10" fmla="*/ 6109858 h 6858000"/>
              <a:gd name="connsiteX11" fmla="*/ 4200888 w 5303913"/>
              <a:gd name="connsiteY11" fmla="*/ 4207896 h 6858000"/>
              <a:gd name="connsiteX12" fmla="*/ 4953386 w 5303913"/>
              <a:gd name="connsiteY12" fmla="*/ 4960395 h 6858000"/>
              <a:gd name="connsiteX13" fmla="*/ 4200888 w 5303913"/>
              <a:gd name="connsiteY13" fmla="*/ 5712893 h 6858000"/>
              <a:gd name="connsiteX14" fmla="*/ 3448389 w 5303913"/>
              <a:gd name="connsiteY14" fmla="*/ 4960395 h 6858000"/>
              <a:gd name="connsiteX15" fmla="*/ 1901962 w 5303913"/>
              <a:gd name="connsiteY15" fmla="*/ 4207896 h 6858000"/>
              <a:gd name="connsiteX16" fmla="*/ 2654460 w 5303913"/>
              <a:gd name="connsiteY16" fmla="*/ 4960395 h 6858000"/>
              <a:gd name="connsiteX17" fmla="*/ 1901962 w 5303913"/>
              <a:gd name="connsiteY17" fmla="*/ 5712893 h 6858000"/>
              <a:gd name="connsiteX18" fmla="*/ 1149463 w 5303913"/>
              <a:gd name="connsiteY18" fmla="*/ 4960395 h 6858000"/>
              <a:gd name="connsiteX19" fmla="*/ 5303913 w 5303913"/>
              <a:gd name="connsiteY19" fmla="*/ 3104873 h 6858000"/>
              <a:gd name="connsiteX20" fmla="*/ 5303913 w 5303913"/>
              <a:gd name="connsiteY20" fmla="*/ 4516991 h 6858000"/>
              <a:gd name="connsiteX21" fmla="*/ 4597853 w 5303913"/>
              <a:gd name="connsiteY21" fmla="*/ 3810932 h 6858000"/>
              <a:gd name="connsiteX22" fmla="*/ 3051426 w 5303913"/>
              <a:gd name="connsiteY22" fmla="*/ 3058434 h 6858000"/>
              <a:gd name="connsiteX23" fmla="*/ 3803924 w 5303913"/>
              <a:gd name="connsiteY23" fmla="*/ 3810932 h 6858000"/>
              <a:gd name="connsiteX24" fmla="*/ 3051426 w 5303913"/>
              <a:gd name="connsiteY24" fmla="*/ 4563430 h 6858000"/>
              <a:gd name="connsiteX25" fmla="*/ 2298927 w 5303913"/>
              <a:gd name="connsiteY25" fmla="*/ 3810932 h 6858000"/>
              <a:gd name="connsiteX26" fmla="*/ 752499 w 5303913"/>
              <a:gd name="connsiteY26" fmla="*/ 3058434 h 6858000"/>
              <a:gd name="connsiteX27" fmla="*/ 1504997 w 5303913"/>
              <a:gd name="connsiteY27" fmla="*/ 3810932 h 6858000"/>
              <a:gd name="connsiteX28" fmla="*/ 752499 w 5303913"/>
              <a:gd name="connsiteY28" fmla="*/ 4563430 h 6858000"/>
              <a:gd name="connsiteX29" fmla="*/ 0 w 5303913"/>
              <a:gd name="connsiteY29" fmla="*/ 3810932 h 6858000"/>
              <a:gd name="connsiteX30" fmla="*/ 4200889 w 5303913"/>
              <a:gd name="connsiteY30" fmla="*/ 1908971 h 6858000"/>
              <a:gd name="connsiteX31" fmla="*/ 4953387 w 5303913"/>
              <a:gd name="connsiteY31" fmla="*/ 2661470 h 6858000"/>
              <a:gd name="connsiteX32" fmla="*/ 4200889 w 5303913"/>
              <a:gd name="connsiteY32" fmla="*/ 3413968 h 6858000"/>
              <a:gd name="connsiteX33" fmla="*/ 3448390 w 5303913"/>
              <a:gd name="connsiteY33" fmla="*/ 2661470 h 6858000"/>
              <a:gd name="connsiteX34" fmla="*/ 1901962 w 5303913"/>
              <a:gd name="connsiteY34" fmla="*/ 1908971 h 6858000"/>
              <a:gd name="connsiteX35" fmla="*/ 2654460 w 5303913"/>
              <a:gd name="connsiteY35" fmla="*/ 2661470 h 6858000"/>
              <a:gd name="connsiteX36" fmla="*/ 1901962 w 5303913"/>
              <a:gd name="connsiteY36" fmla="*/ 3413968 h 6858000"/>
              <a:gd name="connsiteX37" fmla="*/ 1149463 w 5303913"/>
              <a:gd name="connsiteY37" fmla="*/ 2661470 h 6858000"/>
              <a:gd name="connsiteX38" fmla="*/ 5303913 w 5303913"/>
              <a:gd name="connsiteY38" fmla="*/ 805946 h 6858000"/>
              <a:gd name="connsiteX39" fmla="*/ 5303913 w 5303913"/>
              <a:gd name="connsiteY39" fmla="*/ 2218068 h 6858000"/>
              <a:gd name="connsiteX40" fmla="*/ 4597852 w 5303913"/>
              <a:gd name="connsiteY40" fmla="*/ 1512007 h 6858000"/>
              <a:gd name="connsiteX41" fmla="*/ 3051425 w 5303913"/>
              <a:gd name="connsiteY41" fmla="*/ 759509 h 6858000"/>
              <a:gd name="connsiteX42" fmla="*/ 3803923 w 5303913"/>
              <a:gd name="connsiteY42" fmla="*/ 1512008 h 6858000"/>
              <a:gd name="connsiteX43" fmla="*/ 3051425 w 5303913"/>
              <a:gd name="connsiteY43" fmla="*/ 2264506 h 6858000"/>
              <a:gd name="connsiteX44" fmla="*/ 2298926 w 5303913"/>
              <a:gd name="connsiteY44" fmla="*/ 1512008 h 6858000"/>
              <a:gd name="connsiteX45" fmla="*/ 3810933 w 5303913"/>
              <a:gd name="connsiteY45" fmla="*/ 0 h 6858000"/>
              <a:gd name="connsiteX46" fmla="*/ 4590842 w 5303913"/>
              <a:gd name="connsiteY46" fmla="*/ 0 h 6858000"/>
              <a:gd name="connsiteX47" fmla="*/ 4953386 w 5303913"/>
              <a:gd name="connsiteY47" fmla="*/ 362544 h 6858000"/>
              <a:gd name="connsiteX48" fmla="*/ 4200888 w 5303913"/>
              <a:gd name="connsiteY48" fmla="*/ 1115042 h 6858000"/>
              <a:gd name="connsiteX49" fmla="*/ 3448389 w 5303913"/>
              <a:gd name="connsiteY49" fmla="*/ 362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5303913" h="6858000">
                <a:moveTo>
                  <a:pt x="4200891" y="6506822"/>
                </a:moveTo>
                <a:lnTo>
                  <a:pt x="4552068" y="6858000"/>
                </a:lnTo>
                <a:lnTo>
                  <a:pt x="3849713" y="6858000"/>
                </a:lnTo>
                <a:close/>
                <a:moveTo>
                  <a:pt x="5303913" y="5403801"/>
                </a:moveTo>
                <a:lnTo>
                  <a:pt x="5303913" y="6815914"/>
                </a:lnTo>
                <a:lnTo>
                  <a:pt x="4597856" y="6109858"/>
                </a:lnTo>
                <a:close/>
                <a:moveTo>
                  <a:pt x="3051427" y="5357359"/>
                </a:moveTo>
                <a:lnTo>
                  <a:pt x="3803925" y="6109858"/>
                </a:lnTo>
                <a:lnTo>
                  <a:pt x="3055783" y="6858000"/>
                </a:lnTo>
                <a:lnTo>
                  <a:pt x="3047071" y="6858000"/>
                </a:lnTo>
                <a:lnTo>
                  <a:pt x="2298928" y="6109858"/>
                </a:lnTo>
                <a:close/>
                <a:moveTo>
                  <a:pt x="4200888" y="4207896"/>
                </a:moveTo>
                <a:lnTo>
                  <a:pt x="4953386" y="4960395"/>
                </a:lnTo>
                <a:lnTo>
                  <a:pt x="4200888" y="5712893"/>
                </a:lnTo>
                <a:lnTo>
                  <a:pt x="3448389" y="4960395"/>
                </a:lnTo>
                <a:close/>
                <a:moveTo>
                  <a:pt x="1901962" y="4207896"/>
                </a:moveTo>
                <a:lnTo>
                  <a:pt x="2654460" y="4960395"/>
                </a:lnTo>
                <a:lnTo>
                  <a:pt x="1901962" y="5712893"/>
                </a:lnTo>
                <a:lnTo>
                  <a:pt x="1149463" y="4960395"/>
                </a:lnTo>
                <a:close/>
                <a:moveTo>
                  <a:pt x="5303913" y="3104873"/>
                </a:moveTo>
                <a:lnTo>
                  <a:pt x="5303913" y="4516991"/>
                </a:lnTo>
                <a:lnTo>
                  <a:pt x="4597853" y="3810932"/>
                </a:lnTo>
                <a:close/>
                <a:moveTo>
                  <a:pt x="3051426" y="3058434"/>
                </a:moveTo>
                <a:lnTo>
                  <a:pt x="3803924" y="3810932"/>
                </a:lnTo>
                <a:lnTo>
                  <a:pt x="3051426" y="4563430"/>
                </a:lnTo>
                <a:lnTo>
                  <a:pt x="2298927" y="3810932"/>
                </a:lnTo>
                <a:close/>
                <a:moveTo>
                  <a:pt x="752499" y="3058434"/>
                </a:moveTo>
                <a:lnTo>
                  <a:pt x="1504997" y="3810932"/>
                </a:lnTo>
                <a:lnTo>
                  <a:pt x="752499" y="4563430"/>
                </a:lnTo>
                <a:lnTo>
                  <a:pt x="0" y="3810932"/>
                </a:lnTo>
                <a:close/>
                <a:moveTo>
                  <a:pt x="4200889" y="1908971"/>
                </a:moveTo>
                <a:lnTo>
                  <a:pt x="4953387" y="2661470"/>
                </a:lnTo>
                <a:lnTo>
                  <a:pt x="4200889" y="3413968"/>
                </a:lnTo>
                <a:lnTo>
                  <a:pt x="3448390" y="2661470"/>
                </a:lnTo>
                <a:close/>
                <a:moveTo>
                  <a:pt x="1901962" y="1908971"/>
                </a:moveTo>
                <a:lnTo>
                  <a:pt x="2654460" y="2661470"/>
                </a:lnTo>
                <a:lnTo>
                  <a:pt x="1901962" y="3413968"/>
                </a:lnTo>
                <a:lnTo>
                  <a:pt x="1149463" y="2661470"/>
                </a:lnTo>
                <a:close/>
                <a:moveTo>
                  <a:pt x="5303913" y="805946"/>
                </a:moveTo>
                <a:lnTo>
                  <a:pt x="5303913" y="2218068"/>
                </a:lnTo>
                <a:lnTo>
                  <a:pt x="4597852" y="1512007"/>
                </a:lnTo>
                <a:close/>
                <a:moveTo>
                  <a:pt x="3051425" y="759509"/>
                </a:moveTo>
                <a:lnTo>
                  <a:pt x="3803923" y="1512008"/>
                </a:lnTo>
                <a:lnTo>
                  <a:pt x="3051425" y="2264506"/>
                </a:lnTo>
                <a:lnTo>
                  <a:pt x="2298926" y="1512008"/>
                </a:lnTo>
                <a:close/>
                <a:moveTo>
                  <a:pt x="3810933" y="0"/>
                </a:moveTo>
                <a:lnTo>
                  <a:pt x="4590842" y="0"/>
                </a:lnTo>
                <a:lnTo>
                  <a:pt x="4953386" y="362544"/>
                </a:lnTo>
                <a:lnTo>
                  <a:pt x="4200888" y="1115042"/>
                </a:lnTo>
                <a:lnTo>
                  <a:pt x="3448389" y="362544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l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62100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CC0849-80B9-E54C-B503-B57BA02451A9}"/>
              </a:ext>
            </a:extLst>
          </p:cNvPr>
          <p:cNvSpPr txBox="1"/>
          <p:nvPr userDrawn="1"/>
        </p:nvSpPr>
        <p:spPr>
          <a:xfrm>
            <a:off x="5683227" y="5811616"/>
            <a:ext cx="825547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sz="2000" dirty="0"/>
              <a:t>airi.net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8006D1-C85E-6940-B3FE-FD2985089C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57547" y="908720"/>
            <a:ext cx="4076907" cy="36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619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boardi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689955-3377-4A48-B2DA-04137E969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2551" y="2241436"/>
            <a:ext cx="7886898" cy="4014912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EF6B62C-133E-CB4A-B997-6D1F85B29820}"/>
              </a:ext>
            </a:extLst>
          </p:cNvPr>
          <p:cNvSpPr txBox="1">
            <a:spLocks/>
          </p:cNvSpPr>
          <p:nvPr userDrawn="1"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Привет! Это шаблон презентации </a:t>
            </a:r>
            <a:r>
              <a:rPr lang="en-US" dirty="0"/>
              <a:t>AIRI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C2BF2-8543-AD4E-8491-AB7633044DD0}"/>
              </a:ext>
            </a:extLst>
          </p:cNvPr>
          <p:cNvSpPr txBox="1"/>
          <p:nvPr userDrawn="1"/>
        </p:nvSpPr>
        <p:spPr>
          <a:xfrm>
            <a:off x="695325" y="1412776"/>
            <a:ext cx="1080135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800" dirty="0"/>
              <a:t>В нем очень легко работать. В твоем распоряжении несколько типов слайдов, которые ты найдешь ниже. Ты можешь создавать новые слайды и менять их тип на верхней панели:</a:t>
            </a:r>
          </a:p>
        </p:txBody>
      </p:sp>
      <p:sp>
        <p:nvSpPr>
          <p:cNvPr id="13" name="Рамка 12">
            <a:extLst>
              <a:ext uri="{FF2B5EF4-FFF2-40B4-BE49-F238E27FC236}">
                <a16:creationId xmlns:a16="http://schemas.microsoft.com/office/drawing/2014/main" id="{537FDA84-CB66-3D45-A153-F33E1F1A1C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1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board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E189EFE-4EF1-E84B-9B23-D81EFC4D79A9}"/>
              </a:ext>
            </a:extLst>
          </p:cNvPr>
          <p:cNvSpPr/>
          <p:nvPr userDrawn="1"/>
        </p:nvSpPr>
        <p:spPr>
          <a:xfrm>
            <a:off x="695324" y="1742688"/>
            <a:ext cx="10801349" cy="2499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EF6B62C-133E-CB4A-B997-6D1F85B29820}"/>
              </a:ext>
            </a:extLst>
          </p:cNvPr>
          <p:cNvSpPr txBox="1">
            <a:spLocks/>
          </p:cNvSpPr>
          <p:nvPr userDrawn="1"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/>
              <a:t>Для чего нам шаблон?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D6C12-2DAB-D040-85C8-71296E2DB5A5}"/>
              </a:ext>
            </a:extLst>
          </p:cNvPr>
          <p:cNvSpPr txBox="1"/>
          <p:nvPr userDrawn="1"/>
        </p:nvSpPr>
        <p:spPr>
          <a:xfrm>
            <a:off x="1271464" y="2284434"/>
            <a:ext cx="8497019" cy="14157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Чтобы все презентации были в едином стиле</a:t>
            </a:r>
          </a:p>
          <a:p>
            <a:pPr marL="285750" indent="-285750" algn="l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Чтобы быстрее создавать и </a:t>
            </a:r>
            <a:r>
              <a:rPr lang="ru-RU" sz="1800" dirty="0" err="1"/>
              <a:t>переиспользовать</a:t>
            </a:r>
            <a:r>
              <a:rPr lang="ru-RU" sz="1800" dirty="0"/>
              <a:t> готовые слайды</a:t>
            </a:r>
          </a:p>
          <a:p>
            <a:pPr marL="285750" indent="-285750" algn="l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ru-RU" sz="1800" dirty="0"/>
              <a:t>Чтобы транслировать наш бренд, когда мы выступаем с презентацией вне Института</a:t>
            </a:r>
          </a:p>
        </p:txBody>
      </p:sp>
      <p:sp>
        <p:nvSpPr>
          <p:cNvPr id="13" name="Рамка 12">
            <a:extLst>
              <a:ext uri="{FF2B5EF4-FFF2-40B4-BE49-F238E27FC236}">
                <a16:creationId xmlns:a16="http://schemas.microsoft.com/office/drawing/2014/main" id="{537FDA84-CB66-3D45-A153-F33E1F1A1C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1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66957-C8FB-B94F-B710-7AADC12BC773}"/>
              </a:ext>
            </a:extLst>
          </p:cNvPr>
          <p:cNvSpPr txBox="1"/>
          <p:nvPr userDrawn="1"/>
        </p:nvSpPr>
        <p:spPr>
          <a:xfrm>
            <a:off x="1559495" y="5539298"/>
            <a:ext cx="993717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800" dirty="0"/>
              <a:t>Если у тебя возникают вопросы по использованию шаблона,</a:t>
            </a:r>
            <a:br>
              <a:rPr lang="en-US" sz="1800" dirty="0"/>
            </a:br>
            <a:r>
              <a:rPr lang="ru-RU" sz="1800" dirty="0"/>
              <a:t>то направляй команде Бренда и коммуникаций по адресу </a:t>
            </a:r>
            <a:r>
              <a:rPr lang="en-US" sz="1800" dirty="0">
                <a:hlinkClick r:id="rId2"/>
              </a:rPr>
              <a:t>brand@airi.net</a:t>
            </a:r>
            <a:r>
              <a:rPr lang="en-US" sz="1800" dirty="0"/>
              <a:t> </a:t>
            </a:r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11CC1A-CF2E-9E42-BF44-57B33973EBCC}"/>
              </a:ext>
            </a:extLst>
          </p:cNvPr>
          <p:cNvSpPr txBox="1"/>
          <p:nvPr userDrawn="1"/>
        </p:nvSpPr>
        <p:spPr>
          <a:xfrm>
            <a:off x="1559495" y="4716338"/>
            <a:ext cx="9937179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800" dirty="0"/>
              <a:t>Шаблон регулярно обновляется и совершенствуется</a:t>
            </a:r>
            <a:r>
              <a:rPr lang="en-US" sz="1800" dirty="0"/>
              <a:t>.</a:t>
            </a:r>
          </a:p>
          <a:p>
            <a:pPr algn="l"/>
            <a:r>
              <a:rPr lang="ru-RU" sz="1800" dirty="0"/>
              <a:t>За это отвечает команда Бренда и коммуникаций.</a:t>
            </a:r>
          </a:p>
        </p:txBody>
      </p:sp>
    </p:spTree>
    <p:extLst>
      <p:ext uri="{BB962C8B-B14F-4D97-AF65-F5344CB8AC3E}">
        <p14:creationId xmlns:p14="http://schemas.microsoft.com/office/powerpoint/2010/main" val="420189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boardi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5EF6B62C-133E-CB4A-B997-6D1F85B29820}"/>
              </a:ext>
            </a:extLst>
          </p:cNvPr>
          <p:cNvSpPr txBox="1">
            <a:spLocks/>
          </p:cNvSpPr>
          <p:nvPr userDrawn="1"/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Есть несколько основных правил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C2BF2-8543-AD4E-8491-AB7633044DD0}"/>
              </a:ext>
            </a:extLst>
          </p:cNvPr>
          <p:cNvSpPr txBox="1"/>
          <p:nvPr userDrawn="1"/>
        </p:nvSpPr>
        <p:spPr>
          <a:xfrm>
            <a:off x="6456675" y="1742688"/>
            <a:ext cx="5040000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800" dirty="0"/>
              <a:t>Не меняй расположение и формат стандартных текстовых блоков, например заголовка.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B970C-2070-D540-B36B-22B09C5CB5D1}"/>
              </a:ext>
            </a:extLst>
          </p:cNvPr>
          <p:cNvSpPr txBox="1"/>
          <p:nvPr userDrawn="1"/>
        </p:nvSpPr>
        <p:spPr>
          <a:xfrm>
            <a:off x="6456675" y="2853821"/>
            <a:ext cx="504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800" dirty="0"/>
              <a:t>Не меняй макет слайдов в разделе «Образец слайдов».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82542B-DB38-A241-BC8F-98B2F1615B74}"/>
              </a:ext>
            </a:extLst>
          </p:cNvPr>
          <p:cNvSpPr txBox="1"/>
          <p:nvPr userDrawn="1"/>
        </p:nvSpPr>
        <p:spPr>
          <a:xfrm>
            <a:off x="6456675" y="3687955"/>
            <a:ext cx="504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800" dirty="0"/>
              <a:t>Используй только фирменный цвет </a:t>
            </a:r>
            <a:br>
              <a:rPr lang="ru-RU" sz="1800" dirty="0"/>
            </a:br>
            <a:r>
              <a:rPr lang="ru-RU" sz="1800" dirty="0"/>
              <a:t>и предложенную цветовую палитру.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68641F-A8F9-D94C-BD8D-7B41B50FC628}"/>
              </a:ext>
            </a:extLst>
          </p:cNvPr>
          <p:cNvSpPr txBox="1"/>
          <p:nvPr userDrawn="1"/>
        </p:nvSpPr>
        <p:spPr>
          <a:xfrm>
            <a:off x="6456675" y="4522088"/>
            <a:ext cx="5040000" cy="173893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800" dirty="0"/>
              <a:t>Не добавляй в презентацию слайды </a:t>
            </a:r>
            <a:br>
              <a:rPr lang="ru-RU" sz="1800" dirty="0"/>
            </a:br>
            <a:r>
              <a:rPr lang="ru-RU" sz="1800" dirty="0"/>
              <a:t>из сторонних презентаций, сделанных </a:t>
            </a:r>
            <a:br>
              <a:rPr lang="ru-RU" sz="1800" dirty="0"/>
            </a:br>
            <a:r>
              <a:rPr lang="ru-RU" sz="1800" dirty="0"/>
              <a:t>в другом шаблоне.</a:t>
            </a:r>
          </a:p>
          <a:p>
            <a:pPr algn="l">
              <a:spcAft>
                <a:spcPts val="600"/>
              </a:spcAft>
            </a:pPr>
            <a:r>
              <a:rPr lang="ru-RU" sz="1800" dirty="0"/>
              <a:t>Правильно будет скопировать нужный контент, вставить на новый пустой слайд </a:t>
            </a:r>
            <a:br>
              <a:rPr lang="ru-RU" sz="1800" dirty="0"/>
            </a:br>
            <a:r>
              <a:rPr lang="ru-RU" sz="1800" dirty="0"/>
              <a:t>и заменить шрифты и цвета на фирменные.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FFE07B-51F0-7147-BFC1-9DE82E7F967D}"/>
              </a:ext>
            </a:extLst>
          </p:cNvPr>
          <p:cNvSpPr txBox="1"/>
          <p:nvPr userDrawn="1"/>
        </p:nvSpPr>
        <p:spPr>
          <a:xfrm>
            <a:off x="695325" y="1742688"/>
            <a:ext cx="5040000" cy="5539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800" dirty="0"/>
              <a:t>Всегда используй актуальный шаблон </a:t>
            </a:r>
            <a:br>
              <a:rPr lang="ru-RU" sz="1800" dirty="0"/>
            </a:br>
            <a:r>
              <a:rPr lang="ru-RU" sz="1800" dirty="0"/>
              <a:t>с </a:t>
            </a:r>
            <a:r>
              <a:rPr lang="ru-RU" sz="1800" dirty="0" err="1"/>
              <a:t>Битрикса</a:t>
            </a:r>
            <a:r>
              <a:rPr lang="ru-RU" sz="1800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DDE2AA-7D3D-694E-AFEE-2A29A2E3FE1E}"/>
              </a:ext>
            </a:extLst>
          </p:cNvPr>
          <p:cNvSpPr txBox="1"/>
          <p:nvPr userDrawn="1"/>
        </p:nvSpPr>
        <p:spPr>
          <a:xfrm>
            <a:off x="695325" y="4522088"/>
            <a:ext cx="5040000" cy="11849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1800" dirty="0"/>
              <a:t>Не храни шаблон на компьютере, </a:t>
            </a:r>
            <a:br>
              <a:rPr lang="ru-RU" sz="1800" dirty="0"/>
            </a:br>
            <a:r>
              <a:rPr lang="ru-RU" sz="1800" dirty="0"/>
              <a:t>не обменивайся им с коллегами.</a:t>
            </a:r>
          </a:p>
          <a:p>
            <a:pPr algn="l">
              <a:spcAft>
                <a:spcPts val="600"/>
              </a:spcAft>
            </a:pPr>
            <a:r>
              <a:rPr lang="ru-RU" sz="1800" dirty="0"/>
              <a:t>Ты рискуешь использовать устаревшую версию.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D87DCDB-2982-1D48-A576-1AA7190E316F}"/>
              </a:ext>
            </a:extLst>
          </p:cNvPr>
          <p:cNvSpPr/>
          <p:nvPr userDrawn="1"/>
        </p:nvSpPr>
        <p:spPr>
          <a:xfrm>
            <a:off x="695325" y="2463144"/>
            <a:ext cx="5040000" cy="17788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18" name="Рамка 17">
            <a:extLst>
              <a:ext uri="{FF2B5EF4-FFF2-40B4-BE49-F238E27FC236}">
                <a16:creationId xmlns:a16="http://schemas.microsoft.com/office/drawing/2014/main" id="{3EFE366F-1A91-B24E-A594-F88F8D1F35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1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67D9CB-1230-884D-851F-3AB927F550DF}"/>
              </a:ext>
            </a:extLst>
          </p:cNvPr>
          <p:cNvSpPr txBox="1"/>
          <p:nvPr userDrawn="1"/>
        </p:nvSpPr>
        <p:spPr>
          <a:xfrm>
            <a:off x="839416" y="2597186"/>
            <a:ext cx="4165289" cy="21544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Общий диск / Маркетинговые материалы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3CCC7D-9F09-6444-AC01-F3BDDECC0917}"/>
              </a:ext>
            </a:extLst>
          </p:cNvPr>
          <p:cNvSpPr txBox="1"/>
          <p:nvPr userDrawn="1"/>
        </p:nvSpPr>
        <p:spPr>
          <a:xfrm>
            <a:off x="2279577" y="3318623"/>
            <a:ext cx="2592288" cy="36933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400" dirty="0">
                <a:hlinkClick r:id="rId2"/>
              </a:rPr>
              <a:t>AIRI ppt template</a:t>
            </a:r>
            <a:endParaRPr lang="ru-RU" sz="2400" dirty="0"/>
          </a:p>
        </p:txBody>
      </p:sp>
      <p:pic>
        <p:nvPicPr>
          <p:cNvPr id="21" name="Picture 2">
            <a:hlinkClick r:id="rId2"/>
            <a:extLst>
              <a:ext uri="{FF2B5EF4-FFF2-40B4-BE49-F238E27FC236}">
                <a16:creationId xmlns:a16="http://schemas.microsoft.com/office/drawing/2014/main" id="{78DE591E-89EE-EC4D-AEC1-56CEA26763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55" y="3101973"/>
            <a:ext cx="802633" cy="80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243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E34B00C-1D79-7344-9ED8-017D0219A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371" r="50000"/>
          <a:stretch/>
        </p:blipFill>
        <p:spPr>
          <a:xfrm>
            <a:off x="0" y="2082800"/>
            <a:ext cx="6096000" cy="477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BCB848-0670-E44E-915E-314FED8FF214}"/>
              </a:ext>
            </a:extLst>
          </p:cNvPr>
          <p:cNvSpPr txBox="1"/>
          <p:nvPr userDrawn="1"/>
        </p:nvSpPr>
        <p:spPr>
          <a:xfrm>
            <a:off x="1217325" y="2733601"/>
            <a:ext cx="4068490" cy="187743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ru-RU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Привет!</a:t>
            </a:r>
          </a:p>
          <a:p>
            <a:pPr algn="l">
              <a:spcAft>
                <a:spcPts val="1200"/>
              </a:spcAft>
            </a:pPr>
            <a:r>
              <a:rPr lang="ru-RU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Этот текст напечатан фирменным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шрифтом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Inter</a:t>
            </a:r>
            <a:r>
              <a:rPr lang="ru-RU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Regular</a:t>
            </a:r>
            <a:endParaRPr lang="ru-RU" sz="28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1E3EA0-1662-0B4E-861B-BD397180C4AC}"/>
              </a:ext>
            </a:extLst>
          </p:cNvPr>
          <p:cNvSpPr txBox="1"/>
          <p:nvPr userDrawn="1"/>
        </p:nvSpPr>
        <p:spPr>
          <a:xfrm>
            <a:off x="6456675" y="2487379"/>
            <a:ext cx="5040000" cy="236988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spcAft>
                <a:spcPts val="600"/>
              </a:spcAft>
            </a:lvl1pPr>
          </a:lstStyle>
          <a:p>
            <a:pPr lvl="0">
              <a:spcAft>
                <a:spcPts val="1200"/>
              </a:spcAft>
            </a:pPr>
            <a:r>
              <a:rPr lang="ru-RU" dirty="0"/>
              <a:t>Если текст слева сложно прочесть из-за того, что буквы дублируются и наезжают друг на друга, значит на твоем компьютере не установлен фирменный шрифт </a:t>
            </a:r>
            <a:r>
              <a:rPr lang="en-US" dirty="0"/>
              <a:t>Inter.</a:t>
            </a:r>
          </a:p>
          <a:p>
            <a:pPr lvl="0">
              <a:spcAft>
                <a:spcPts val="1200"/>
              </a:spcAft>
            </a:pPr>
            <a:r>
              <a:rPr lang="ru-RU" dirty="0"/>
              <a:t>Скачай его и установи на компьютер. </a:t>
            </a:r>
            <a:br>
              <a:rPr lang="ru-RU" dirty="0"/>
            </a:br>
            <a:r>
              <a:rPr lang="ru-RU" dirty="0"/>
              <a:t>Это займет пару минут. Обязательно перезагрузи </a:t>
            </a:r>
            <a:r>
              <a:rPr lang="en-US" dirty="0"/>
              <a:t>MS Office</a:t>
            </a:r>
            <a:r>
              <a:rPr lang="ru-RU" dirty="0"/>
              <a:t>, чтобы все заработало.</a:t>
            </a:r>
          </a:p>
        </p:txBody>
      </p:sp>
      <p:sp>
        <p:nvSpPr>
          <p:cNvPr id="24" name="Рамка 23">
            <a:extLst>
              <a:ext uri="{FF2B5EF4-FFF2-40B4-BE49-F238E27FC236}">
                <a16:creationId xmlns:a16="http://schemas.microsoft.com/office/drawing/2014/main" id="{F849B441-2EC8-BB47-B1DA-51E16305C6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611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2676FC8F-4F37-9D47-A15B-A9D683F86938}"/>
              </a:ext>
            </a:extLst>
          </p:cNvPr>
          <p:cNvSpPr txBox="1">
            <a:spLocks/>
          </p:cNvSpPr>
          <p:nvPr userDrawn="1"/>
        </p:nvSpPr>
        <p:spPr>
          <a:xfrm>
            <a:off x="695325" y="728663"/>
            <a:ext cx="10801350" cy="7755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Перед работой с шаблоном проверь, установлен ли у тебя фирменный шрифт </a:t>
            </a:r>
            <a:r>
              <a:rPr lang="en-US" dirty="0"/>
              <a:t>Inter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22AAD28-8CEF-7541-A657-2A9A68586A5F}"/>
              </a:ext>
            </a:extLst>
          </p:cNvPr>
          <p:cNvSpPr txBox="1"/>
          <p:nvPr userDrawn="1"/>
        </p:nvSpPr>
        <p:spPr>
          <a:xfrm>
            <a:off x="695325" y="5250105"/>
            <a:ext cx="4680521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Не забудь удалить этот слайд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и предыдущие,</a:t>
            </a:r>
            <a:br>
              <a:rPr lang="ru-RU" sz="1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600" dirty="0">
                <a:solidFill>
                  <a:schemeClr val="bg2">
                    <a:lumMod val="75000"/>
                  </a:schemeClr>
                </a:solidFill>
              </a:rPr>
              <a:t>если все получилось </a:t>
            </a:r>
            <a:r>
              <a:rPr lang="ru-RU" sz="1600" dirty="0">
                <a:solidFill>
                  <a:schemeClr val="bg2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ru-RU" sz="16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123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2">
  <p:cSld name="Текст 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7" y="0"/>
            <a:ext cx="1219343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4"/>
          <p:cNvSpPr txBox="1">
            <a:spLocks noGrp="1"/>
          </p:cNvSpPr>
          <p:nvPr>
            <p:ph type="title"/>
          </p:nvPr>
        </p:nvSpPr>
        <p:spPr>
          <a:xfrm>
            <a:off x="1055688" y="333375"/>
            <a:ext cx="9370266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body" idx="1"/>
          </p:nvPr>
        </p:nvSpPr>
        <p:spPr>
          <a:xfrm>
            <a:off x="1055688" y="1528872"/>
            <a:ext cx="10080625" cy="409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5607985" y="6349649"/>
            <a:ext cx="6409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756" y="6290764"/>
            <a:ext cx="2527303" cy="333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946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7" y="0"/>
            <a:ext cx="1219343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333375"/>
            <a:ext cx="9370266" cy="863600"/>
          </a:xfrm>
        </p:spPr>
        <p:txBody>
          <a:bodyPr anchor="ctr">
            <a:normAutofit/>
          </a:bodyPr>
          <a:lstStyle>
            <a:lvl1pPr>
              <a:defRPr sz="2400" b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Объект 10"/>
          <p:cNvSpPr>
            <a:spLocks noGrp="1"/>
          </p:cNvSpPr>
          <p:nvPr>
            <p:ph sz="quarter" idx="10"/>
          </p:nvPr>
        </p:nvSpPr>
        <p:spPr>
          <a:xfrm>
            <a:off x="1055688" y="1528872"/>
            <a:ext cx="10080625" cy="409199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>
              <a:defRPr sz="120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Номер слайда 6"/>
          <p:cNvSpPr txBox="1">
            <a:spLocks/>
          </p:cNvSpPr>
          <p:nvPr userDrawn="1"/>
        </p:nvSpPr>
        <p:spPr>
          <a:xfrm>
            <a:off x="5607985" y="6349649"/>
            <a:ext cx="6409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1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37724E-FDF7-4443-A4C3-9F9F013CE1DE}" type="slidenum">
              <a:rPr lang="ru-RU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1756" y="6290764"/>
            <a:ext cx="2527303" cy="33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794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sonal contac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02D6061-21CB-B741-BCB1-A7658DF3B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464460"/>
            <a:ext cx="4176539" cy="738664"/>
          </a:xfrm>
        </p:spPr>
        <p:txBody>
          <a:bodyPr anchor="ctr"/>
          <a:lstStyle>
            <a:lvl1pPr>
              <a:lnSpc>
                <a:spcPct val="100000"/>
              </a:lnSpc>
              <a:defRPr sz="4800" b="0" i="0" spc="0" baseline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defRPr>
            </a:lvl1pPr>
          </a:lstStyle>
          <a:p>
            <a:r>
              <a:rPr lang="ru-RU" dirty="0"/>
              <a:t>Контакты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9565F68-69B3-8A4A-9CE9-978D62383455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010F34-2599-3740-BD03-3ED3B401A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0801" y="567532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81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 1">
  <p:cSld name="Только заголовок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65b466938_2_6"/>
          <p:cNvSpPr/>
          <p:nvPr/>
        </p:nvSpPr>
        <p:spPr>
          <a:xfrm>
            <a:off x="0" y="0"/>
            <a:ext cx="12192000" cy="691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1165b466938_2_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CD0"/>
              </a:buClr>
              <a:buSzPts val="4400"/>
              <a:buFont typeface="Montserrat"/>
              <a:buNone/>
              <a:defRPr>
                <a:solidFill>
                  <a:srgbClr val="5B5CD0"/>
                </a:solidFill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23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устой слайд" type="tx">
  <p:cSld name="1_Пусто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>
            <a:spLocks noGrp="1"/>
          </p:cNvSpPr>
          <p:nvPr>
            <p:ph type="sldNum" idx="12"/>
          </p:nvPr>
        </p:nvSpPr>
        <p:spPr>
          <a:xfrm>
            <a:off x="11092078" y="6397942"/>
            <a:ext cx="261722" cy="28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Medium"/>
              <a:buNone/>
              <a:defRPr sz="12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20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E7BA37-0728-5D49-B27E-1250755A33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807624"/>
            <a:ext cx="5400675" cy="738664"/>
          </a:xfrm>
        </p:spPr>
        <p:txBody>
          <a:bodyPr anchor="b"/>
          <a:lstStyle>
            <a:lvl1pPr algn="l">
              <a:lnSpc>
                <a:spcPct val="100000"/>
              </a:lnSpc>
              <a:defRPr sz="4800" spc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r>
              <a:rPr lang="ru-RU" dirty="0"/>
              <a:t> </a:t>
            </a:r>
            <a:r>
              <a:rPr lang="en-US" dirty="0"/>
              <a:t>title</a:t>
            </a:r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E9938AB-9DF4-5949-8C1C-CACAD9848D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4" y="5147900"/>
            <a:ext cx="5400676" cy="369332"/>
          </a:xfrm>
        </p:spPr>
        <p:txBody>
          <a:bodyPr wrap="square" anchor="b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Имя спикера</a:t>
            </a:r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id="{6CC1B07C-9F11-2243-A68C-A8B772DC7E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4" y="5661248"/>
            <a:ext cx="5400676" cy="276999"/>
          </a:xfrm>
        </p:spPr>
        <p:txBody>
          <a:bodyPr wrap="square">
            <a:sp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BFA5DC-1C98-7E4A-BE5C-5BE58D160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4" y="728663"/>
            <a:ext cx="2301308" cy="698850"/>
          </a:xfrm>
          <a:prstGeom prst="rect">
            <a:avLst/>
          </a:prstGeom>
        </p:spPr>
      </p:pic>
      <p:sp>
        <p:nvSpPr>
          <p:cNvPr id="12" name="Рисунок 3">
            <a:extLst>
              <a:ext uri="{FF2B5EF4-FFF2-40B4-BE49-F238E27FC236}">
                <a16:creationId xmlns:a16="http://schemas.microsoft.com/office/drawing/2014/main" id="{9CCF0603-3AC0-9543-AE44-4AC4401F9AB1}"/>
              </a:ext>
            </a:extLst>
          </p:cNvPr>
          <p:cNvSpPr/>
          <p:nvPr/>
        </p:nvSpPr>
        <p:spPr>
          <a:xfrm rot="16200000">
            <a:off x="8815429" y="377452"/>
            <a:ext cx="3756725" cy="2998800"/>
          </a:xfrm>
          <a:custGeom>
            <a:avLst/>
            <a:gdLst>
              <a:gd name="connsiteX0" fmla="*/ 1878366 w 3756725"/>
              <a:gd name="connsiteY0" fmla="*/ 0 h 2998800"/>
              <a:gd name="connsiteX1" fmla="*/ 945865 w 3756725"/>
              <a:gd name="connsiteY1" fmla="*/ 631975 h 2998800"/>
              <a:gd name="connsiteX2" fmla="*/ 0 w 3756725"/>
              <a:gd name="connsiteY2" fmla="*/ 2998800 h 2998800"/>
              <a:gd name="connsiteX3" fmla="*/ 736615 w 3756725"/>
              <a:gd name="connsiteY3" fmla="*/ 2998800 h 2998800"/>
              <a:gd name="connsiteX4" fmla="*/ 1552323 w 3756725"/>
              <a:gd name="connsiteY4" fmla="*/ 955715 h 2998800"/>
              <a:gd name="connsiteX5" fmla="*/ 2204407 w 3756725"/>
              <a:gd name="connsiteY5" fmla="*/ 955715 h 2998800"/>
              <a:gd name="connsiteX6" fmla="*/ 3020110 w 3756725"/>
              <a:gd name="connsiteY6" fmla="*/ 2998800 h 2998800"/>
              <a:gd name="connsiteX7" fmla="*/ 3756725 w 3756725"/>
              <a:gd name="connsiteY7" fmla="*/ 2998800 h 2998800"/>
              <a:gd name="connsiteX8" fmla="*/ 2810862 w 3756725"/>
              <a:gd name="connsiteY8" fmla="*/ 631975 h 2998800"/>
              <a:gd name="connsiteX9" fmla="*/ 1878366 w 3756725"/>
              <a:gd name="connsiteY9" fmla="*/ 0 h 29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56725" h="2998800">
                <a:moveTo>
                  <a:pt x="1878366" y="0"/>
                </a:moveTo>
                <a:cubicBezTo>
                  <a:pt x="1467701" y="0"/>
                  <a:pt x="1098404" y="250279"/>
                  <a:pt x="945865" y="631975"/>
                </a:cubicBezTo>
                <a:lnTo>
                  <a:pt x="0" y="2998800"/>
                </a:lnTo>
                <a:lnTo>
                  <a:pt x="736615" y="2998800"/>
                </a:lnTo>
                <a:lnTo>
                  <a:pt x="1552323" y="955715"/>
                </a:lnTo>
                <a:cubicBezTo>
                  <a:pt x="1669995" y="660990"/>
                  <a:pt x="2086738" y="660990"/>
                  <a:pt x="2204407" y="955715"/>
                </a:cubicBezTo>
                <a:lnTo>
                  <a:pt x="3020110" y="2998800"/>
                </a:lnTo>
                <a:lnTo>
                  <a:pt x="3756725" y="2998800"/>
                </a:lnTo>
                <a:lnTo>
                  <a:pt x="2810862" y="631975"/>
                </a:lnTo>
                <a:cubicBezTo>
                  <a:pt x="2658334" y="250279"/>
                  <a:pt x="2289032" y="0"/>
                  <a:pt x="187836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lvl="0"/>
            <a:endParaRPr lang="ru-RU" sz="1200">
              <a:solidFill>
                <a:schemeClr val="lt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57A6EE-2363-7240-913D-B069FC1866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9408524" y="4074524"/>
            <a:ext cx="2569362" cy="29975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9F80221-D45F-8647-9C09-F99499A4BC8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7071964" y="-1119978"/>
            <a:ext cx="757632" cy="299758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0F6139F-F42E-FB4B-9B8A-6C2DEDBA40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800000">
            <a:off x="7620919" y="1462172"/>
            <a:ext cx="757632" cy="299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472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72D-88D4-AA4A-8B6A-2764F44BA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1464460"/>
            <a:ext cx="3960515" cy="738664"/>
          </a:xfrm>
        </p:spPr>
        <p:txBody>
          <a:bodyPr anchor="ctr"/>
          <a:lstStyle>
            <a:lvl1pPr>
              <a:lnSpc>
                <a:spcPct val="100000"/>
              </a:lnSpc>
              <a:defRPr sz="4800" b="1" spc="200" baseline="0"/>
            </a:lvl1pPr>
          </a:lstStyle>
          <a:p>
            <a:r>
              <a:rPr lang="en-US" dirty="0"/>
              <a:t>AGENDA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E36C82-269B-2B43-B6A6-8E6AA7883D34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5357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bg>
      <p:bgPr>
        <a:gradFill flip="none" rotWithShape="1">
          <a:gsLst>
            <a:gs pos="0">
              <a:schemeClr val="accent1"/>
            </a:gs>
            <a:gs pos="100000">
              <a:schemeClr val="accent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B30D0-8274-2840-A342-28C5BADCBB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3059668"/>
            <a:ext cx="9335371" cy="738664"/>
          </a:xfrm>
        </p:spPr>
        <p:txBody>
          <a:bodyPr anchor="t"/>
          <a:lstStyle>
            <a:lvl1pPr>
              <a:lnSpc>
                <a:spcPct val="100000"/>
              </a:lnSpc>
              <a:defRPr sz="4800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9E61A0-4539-4146-B0AA-D40D83935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634282"/>
            <a:ext cx="1676741" cy="1387423"/>
          </a:xfrm>
        </p:spPr>
        <p:txBody>
          <a:bodyPr wrap="none" anchor="ctr">
            <a:no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01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F2269B-3FA4-164B-91C8-30634508B711}"/>
              </a:ext>
            </a:extLst>
          </p:cNvPr>
          <p:cNvSpPr/>
          <p:nvPr userDrawn="1"/>
        </p:nvSpPr>
        <p:spPr>
          <a:xfrm>
            <a:off x="695325" y="2504682"/>
            <a:ext cx="1676741" cy="72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6748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7B72D-88D4-AA4A-8B6A-2764F44BA9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EB1B8B-7CAB-5A40-9AE9-1EA3EABD4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E4BBFF-1C7F-E84B-9C05-568B18F294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88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B86E3-8CCC-744C-92E7-3E4143E9D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3E28FD-751D-594C-B5FC-954F12DAD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5" y="1809338"/>
            <a:ext cx="10801350" cy="432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4F1E64-7AC9-344E-A810-3639DF76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A3E7E6-732E-8E42-870B-BACA67167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06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B86E3-8CCC-744C-92E7-3E4143E9D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3E28FD-751D-594C-B5FC-954F12DAD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809338"/>
            <a:ext cx="5040000" cy="432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4F1E64-7AC9-344E-A810-3639DF76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A3E7E6-732E-8E42-870B-BACA67167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50B8C319-6F4C-2147-A8BC-38103CD1D8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56675" y="1809338"/>
            <a:ext cx="5040000" cy="432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69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5B86E3-8CCC-744C-92E7-3E4143E9DB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3E28FD-751D-594C-B5FC-954F12DAD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4" y="1809338"/>
            <a:ext cx="3240000" cy="432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4F1E64-7AC9-344E-A810-3639DF76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/>
          <a:p>
            <a:fld id="{BB144CBE-8549-0F41-A10E-99F26268CFA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A3E7E6-732E-8E42-870B-BACA67167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:a16="http://schemas.microsoft.com/office/drawing/2014/main" id="{50B8C319-6F4C-2147-A8BC-38103CD1D8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75999" y="1809338"/>
            <a:ext cx="3240000" cy="432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56415B2-0055-4641-80E7-5B284987A57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56675" y="1809338"/>
            <a:ext cx="3240000" cy="432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63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0CA917-FBFB-1745-A48C-ADE22A389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F295B8-7C70-BD48-877A-BFCB160801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9420" y="6434970"/>
            <a:ext cx="887255" cy="2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5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1DCEC-735C-CF49-B904-7FFE211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Slide title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AC6D34-E795-E246-A6B3-E061D16CA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809338"/>
            <a:ext cx="10801350" cy="43200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US" dirty="0"/>
              <a:t>Text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2B3505-DDEB-8B49-91C7-39D032DC22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68408" y="6508134"/>
            <a:ext cx="600455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  <a:ea typeface="Roboto Mono" pitchFamily="49" charset="0"/>
              </a:defRPr>
            </a:lvl1pPr>
          </a:lstStyle>
          <a:p>
            <a:fld id="{BB144CBE-8549-0F41-A10E-99F26268CF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119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4" r:id="rId3"/>
    <p:sldLayoutId id="2147483651" r:id="rId4"/>
    <p:sldLayoutId id="2147483654" r:id="rId5"/>
    <p:sldLayoutId id="2147483650" r:id="rId6"/>
    <p:sldLayoutId id="2147483662" r:id="rId7"/>
    <p:sldLayoutId id="2147483663" r:id="rId8"/>
    <p:sldLayoutId id="2147483655" r:id="rId9"/>
    <p:sldLayoutId id="2147483657" r:id="rId10"/>
    <p:sldLayoutId id="2147483670" r:id="rId11"/>
    <p:sldLayoutId id="2147483672" r:id="rId12"/>
    <p:sldLayoutId id="2147483671" r:id="rId13"/>
    <p:sldLayoutId id="2147483669" r:id="rId14"/>
    <p:sldLayoutId id="2147483676" r:id="rId15"/>
    <p:sldLayoutId id="2147483682" r:id="rId16"/>
    <p:sldLayoutId id="2147483686" r:id="rId17"/>
    <p:sldLayoutId id="2147483690" r:id="rId18"/>
    <p:sldLayoutId id="2147483691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pos="438" userDrawn="1">
          <p15:clr>
            <a:srgbClr val="F26B43"/>
          </p15:clr>
        </p15:guide>
        <p15:guide id="5" orient="horz" pos="459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hyperlink" Target="https://doi.org/10.17816/DD321963" TargetMode="Externa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.com/press-release/85816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smed.ai/ai/docs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D53177D-8F48-7A48-B971-3A46ACF03C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4" y="5085184"/>
            <a:ext cx="6840836" cy="369332"/>
          </a:xfrm>
        </p:spPr>
        <p:txBody>
          <a:bodyPr/>
          <a:lstStyle/>
          <a:p>
            <a:r>
              <a:rPr lang="ru-RU" dirty="0"/>
              <a:t>Виктор Александрович </a:t>
            </a:r>
            <a:r>
              <a:rPr lang="ru-RU" dirty="0" err="1"/>
              <a:t>Гомболевский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F5EA301-65F3-814A-8C4F-6171C833AD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4" y="5598532"/>
            <a:ext cx="9361116" cy="1415772"/>
          </a:xfrm>
        </p:spPr>
        <p:txBody>
          <a:bodyPr/>
          <a:lstStyle/>
          <a:p>
            <a:r>
              <a:rPr lang="ru-RU" dirty="0"/>
              <a:t>Кандидат медицинских наук, ведущий научный сотрудник</a:t>
            </a:r>
          </a:p>
          <a:p>
            <a:r>
              <a:rPr lang="ru-RU" dirty="0"/>
              <a:t>Институт искусственного интеллекта – </a:t>
            </a:r>
            <a:r>
              <a:rPr lang="en-US" dirty="0"/>
              <a:t>AIRI </a:t>
            </a:r>
            <a:br>
              <a:rPr lang="ru-RU" dirty="0"/>
            </a:br>
            <a:r>
              <a:rPr lang="ru-RU" dirty="0"/>
              <a:t>глава комитета по ИИ в лучевой диагностике МРО РОРР</a:t>
            </a:r>
          </a:p>
          <a:p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4937A2F-DEFB-4741-AA24-CF7DF36B7E48}"/>
              </a:ext>
            </a:extLst>
          </p:cNvPr>
          <p:cNvSpPr txBox="1">
            <a:spLocks/>
          </p:cNvSpPr>
          <p:nvPr/>
        </p:nvSpPr>
        <p:spPr>
          <a:xfrm>
            <a:off x="695324" y="2276872"/>
            <a:ext cx="6624812" cy="156966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400" dirty="0"/>
              <a:t>Медицинский ИИ: новые возможности для здравоохранения</a:t>
            </a:r>
          </a:p>
        </p:txBody>
      </p:sp>
    </p:spTree>
    <p:extLst>
      <p:ext uri="{BB962C8B-B14F-4D97-AF65-F5344CB8AC3E}">
        <p14:creationId xmlns:p14="http://schemas.microsoft.com/office/powerpoint/2010/main" val="3008136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f9dfafbf7b_0_595"/>
          <p:cNvSpPr txBox="1">
            <a:spLocks noGrp="1"/>
          </p:cNvSpPr>
          <p:nvPr>
            <p:ph type="title" idx="4294967295"/>
          </p:nvPr>
        </p:nvSpPr>
        <p:spPr>
          <a:xfrm>
            <a:off x="686927" y="691803"/>
            <a:ext cx="11314304" cy="489943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ru-RU" sz="2800" dirty="0">
                <a:latin typeface="+mn-lt"/>
              </a:rPr>
              <a:t>Автоматический чек-лист для каждого пациента. </a:t>
            </a:r>
            <a:r>
              <a:rPr lang="ru-RU" sz="2800" dirty="0">
                <a:latin typeface="+mn-lt"/>
                <a:ea typeface="Inter Semi Bold" panose="020B0502030000000004" pitchFamily="34" charset="0"/>
                <a:cs typeface="Inter Semi Bold" panose="020B0502030000000004" pitchFamily="34" charset="0"/>
              </a:rPr>
              <a:t>О</a:t>
            </a:r>
            <a:r>
              <a:rPr lang="ru-RU" sz="2800" dirty="0">
                <a:ea typeface="Inter Semi Bold" panose="020B0502030000000004" pitchFamily="34" charset="0"/>
                <a:cs typeface="Inter Semi Bold" panose="020B0502030000000004" pitchFamily="34" charset="0"/>
              </a:rPr>
              <a:t>ппортунистический</a:t>
            </a:r>
            <a:r>
              <a:rPr lang="ru-RU" sz="2800" dirty="0">
                <a:latin typeface="Inter Semi Bold" panose="020B0502030000000004" pitchFamily="34" charset="0"/>
                <a:ea typeface="Inter Semi Bold" panose="020B0502030000000004" pitchFamily="34" charset="0"/>
                <a:cs typeface="Inter Semi Bold" panose="020B0502030000000004" pitchFamily="34" charset="0"/>
              </a:rPr>
              <a:t> </a:t>
            </a:r>
            <a:r>
              <a:rPr lang="ru-RU" sz="2800" dirty="0">
                <a:ea typeface="Inter Semi Bold" panose="020B0502030000000004" pitchFamily="34" charset="0"/>
                <a:cs typeface="Inter Semi Bold" panose="020B0502030000000004" pitchFamily="34" charset="0"/>
              </a:rPr>
              <a:t>скрининг</a:t>
            </a:r>
            <a:r>
              <a:rPr lang="ru-RU" sz="2800" dirty="0">
                <a:latin typeface="+mn-lt"/>
                <a:ea typeface="Inter Semi Bold" panose="020B0502030000000004" pitchFamily="34" charset="0"/>
                <a:cs typeface="Inter Semi Bold" panose="020B0502030000000004" pitchFamily="34" charset="0"/>
              </a:rPr>
              <a:t>.</a:t>
            </a:r>
            <a:r>
              <a:rPr lang="ru-RU" sz="2800" dirty="0">
                <a:latin typeface="+mn-lt"/>
              </a:rPr>
              <a:t> </a:t>
            </a:r>
            <a:endParaRPr sz="2800" dirty="0">
              <a:latin typeface="+mn-lt"/>
            </a:endParaRPr>
          </a:p>
        </p:txBody>
      </p:sp>
      <p:sp>
        <p:nvSpPr>
          <p:cNvPr id="5" name="Google Shape;450;gf9dfafbf7b_0_595">
            <a:extLst>
              <a:ext uri="{FF2B5EF4-FFF2-40B4-BE49-F238E27FC236}">
                <a16:creationId xmlns:a16="http://schemas.microsoft.com/office/drawing/2014/main" id="{81F5AFA6-0FD8-4B89-A178-66FB23263E81}"/>
              </a:ext>
            </a:extLst>
          </p:cNvPr>
          <p:cNvSpPr txBox="1">
            <a:spLocks/>
          </p:cNvSpPr>
          <p:nvPr/>
        </p:nvSpPr>
        <p:spPr>
          <a:xfrm>
            <a:off x="695400" y="1524999"/>
            <a:ext cx="6318324" cy="174586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Поиск патологии вне главной задачи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Количественная оценка лучевых биомаркеров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Подготовка «черновика» медицинского заключения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Подготовка рекомендаций</a:t>
            </a:r>
            <a:r>
              <a:rPr lang="en-US" sz="1200" dirty="0"/>
              <a:t> </a:t>
            </a:r>
            <a:r>
              <a:rPr lang="ru-RU" sz="1200" dirty="0"/>
              <a:t>(согласно клин. и метод.</a:t>
            </a:r>
            <a:r>
              <a:rPr lang="en-US" sz="1200" dirty="0"/>
              <a:t> </a:t>
            </a:r>
            <a:r>
              <a:rPr lang="ru-RU" sz="1200" dirty="0" err="1"/>
              <a:t>реком</a:t>
            </a:r>
            <a:r>
              <a:rPr lang="ru-RU" sz="1200" dirty="0"/>
              <a:t>-ям)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200" dirty="0"/>
              <a:t>Сбор пациентов в группы риска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92EBA14-72B5-474E-AAB3-AB86E665EFC7}"/>
              </a:ext>
            </a:extLst>
          </p:cNvPr>
          <p:cNvSpPr/>
          <p:nvPr/>
        </p:nvSpPr>
        <p:spPr>
          <a:xfrm>
            <a:off x="695400" y="3699960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Коронарный кальций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55182A7-FC7A-4737-867C-B8AFE77707CE}"/>
              </a:ext>
            </a:extLst>
          </p:cNvPr>
          <p:cNvSpPr/>
          <p:nvPr/>
        </p:nvSpPr>
        <p:spPr>
          <a:xfrm>
            <a:off x="695400" y="4000304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 err="1">
                <a:solidFill>
                  <a:schemeClr val="tx1"/>
                </a:solidFill>
              </a:rPr>
              <a:t>Эпикардиальный</a:t>
            </a:r>
            <a:r>
              <a:rPr lang="ru-RU" sz="1100" dirty="0">
                <a:solidFill>
                  <a:schemeClr val="tx1"/>
                </a:solidFill>
              </a:rPr>
              <a:t> жир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88BFC8E-1B01-4E41-950B-CDA60CF23937}"/>
              </a:ext>
            </a:extLst>
          </p:cNvPr>
          <p:cNvSpPr/>
          <p:nvPr/>
        </p:nvSpPr>
        <p:spPr>
          <a:xfrm>
            <a:off x="695400" y="4600992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Аневризма аорты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116237F-9F9D-4C71-8367-D12ACC4E8CDF}"/>
              </a:ext>
            </a:extLst>
          </p:cNvPr>
          <p:cNvSpPr/>
          <p:nvPr/>
        </p:nvSpPr>
        <p:spPr>
          <a:xfrm>
            <a:off x="695400" y="4901335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Легочный ствол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6657743-840E-444B-9EAD-528B14CB2C5B}"/>
              </a:ext>
            </a:extLst>
          </p:cNvPr>
          <p:cNvSpPr/>
          <p:nvPr/>
        </p:nvSpPr>
        <p:spPr>
          <a:xfrm>
            <a:off x="695400" y="4300648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 err="1">
                <a:solidFill>
                  <a:schemeClr val="tx1"/>
                </a:solidFill>
              </a:rPr>
              <a:t>Паракардиальн</a:t>
            </a:r>
            <a:r>
              <a:rPr lang="ru-RU" sz="1100" dirty="0">
                <a:solidFill>
                  <a:schemeClr val="tx1"/>
                </a:solidFill>
              </a:rPr>
              <a:t>. жир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018981C-2A9A-4F31-8873-9E009F4BEFE9}"/>
              </a:ext>
            </a:extLst>
          </p:cNvPr>
          <p:cNvSpPr/>
          <p:nvPr/>
        </p:nvSpPr>
        <p:spPr>
          <a:xfrm>
            <a:off x="2525517" y="4302617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Вирусная пневмония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EFDE863-8E74-4E70-8ED3-C6F4FA203DCC}"/>
              </a:ext>
            </a:extLst>
          </p:cNvPr>
          <p:cNvSpPr/>
          <p:nvPr/>
        </p:nvSpPr>
        <p:spPr>
          <a:xfrm>
            <a:off x="2525517" y="3701470"/>
            <a:ext cx="1694296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Легочные узлы (ЗНО)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F01C4E0-24A5-4146-A3C0-8047E0212D57}"/>
              </a:ext>
            </a:extLst>
          </p:cNvPr>
          <p:cNvSpPr/>
          <p:nvPr/>
        </p:nvSpPr>
        <p:spPr>
          <a:xfrm>
            <a:off x="2525517" y="4619095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Эмфизема легких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24F4663-2090-4803-821E-F05DC6577B04}"/>
              </a:ext>
            </a:extLst>
          </p:cNvPr>
          <p:cNvSpPr/>
          <p:nvPr/>
        </p:nvSpPr>
        <p:spPr>
          <a:xfrm>
            <a:off x="4347471" y="3699960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Остеопороз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45E5B64-9A11-4804-9669-8F630B978745}"/>
              </a:ext>
            </a:extLst>
          </p:cNvPr>
          <p:cNvSpPr/>
          <p:nvPr/>
        </p:nvSpPr>
        <p:spPr>
          <a:xfrm>
            <a:off x="4347471" y="3997103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Переломы ребер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02EB9E3-6FFB-4D7E-91F4-18DC3751684C}"/>
              </a:ext>
            </a:extLst>
          </p:cNvPr>
          <p:cNvSpPr/>
          <p:nvPr/>
        </p:nvSpPr>
        <p:spPr>
          <a:xfrm>
            <a:off x="695400" y="5201678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Аорто-легочный индекс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8E5E69E-BEE8-4F1E-8D4E-E0DF8614DB4A}"/>
              </a:ext>
            </a:extLst>
          </p:cNvPr>
          <p:cNvSpPr/>
          <p:nvPr/>
        </p:nvSpPr>
        <p:spPr>
          <a:xfrm>
            <a:off x="4347471" y="4295604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Лимфаденопатия ВГЛУ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45202D-0944-4D8B-9830-4F056AB8B1F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7392" y="3093207"/>
            <a:ext cx="627987" cy="62798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EE7D755-6300-40F3-B041-7156F858623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8620" y="3207457"/>
            <a:ext cx="451090" cy="42853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F975A7-EC94-4815-8F10-CA68CCCFD13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7716" y="3215643"/>
            <a:ext cx="491502" cy="491502"/>
          </a:xfrm>
          <a:prstGeom prst="rect">
            <a:avLst/>
          </a:prstGeom>
        </p:spPr>
      </p:pic>
      <p:sp>
        <p:nvSpPr>
          <p:cNvPr id="29" name="Прямоугольник 2">
            <a:extLst>
              <a:ext uri="{FF2B5EF4-FFF2-40B4-BE49-F238E27FC236}">
                <a16:creationId xmlns:a16="http://schemas.microsoft.com/office/drawing/2014/main" id="{70DD0C6D-C263-BB4D-A392-D160FB2782ED}"/>
              </a:ext>
            </a:extLst>
          </p:cNvPr>
          <p:cNvSpPr txBox="1"/>
          <p:nvPr/>
        </p:nvSpPr>
        <p:spPr>
          <a:xfrm>
            <a:off x="695400" y="1260507"/>
            <a:ext cx="3888508" cy="342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endParaRPr lang="ru-RU" sz="1600" b="1" dirty="0">
              <a:ea typeface="Inter Semi Bold" panose="020B0502030000000004" pitchFamily="34" charset="0"/>
              <a:cs typeface="Inter Semi Bold" panose="020B05020300000000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D4D796-1351-4A08-AE1E-981D64C3E0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7569" y="1561256"/>
            <a:ext cx="4762516" cy="4617649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0C9E7C0-91F2-4BFA-ABFE-4D64BAC96EF1}"/>
              </a:ext>
            </a:extLst>
          </p:cNvPr>
          <p:cNvSpPr/>
          <p:nvPr/>
        </p:nvSpPr>
        <p:spPr>
          <a:xfrm>
            <a:off x="2525517" y="4000304"/>
            <a:ext cx="1694296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050" dirty="0">
                <a:solidFill>
                  <a:schemeClr val="tx1"/>
                </a:solidFill>
              </a:rPr>
              <a:t>Нарушения воздушности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18FE3C1-02B5-427E-BA49-5E8E4E9F3E9A}"/>
              </a:ext>
            </a:extLst>
          </p:cNvPr>
          <p:cNvSpPr/>
          <p:nvPr/>
        </p:nvSpPr>
        <p:spPr>
          <a:xfrm>
            <a:off x="4347471" y="5805264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Обр. надпочечников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93A28B0-B286-4848-9B56-5CFC288476A2}"/>
              </a:ext>
            </a:extLst>
          </p:cNvPr>
          <p:cNvSpPr/>
          <p:nvPr/>
        </p:nvSpPr>
        <p:spPr>
          <a:xfrm>
            <a:off x="2525517" y="5805264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Обр. в печени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D08C525-E03A-4284-9663-451351830AFB}"/>
              </a:ext>
            </a:extLst>
          </p:cNvPr>
          <p:cNvSpPr/>
          <p:nvPr/>
        </p:nvSpPr>
        <p:spPr>
          <a:xfrm>
            <a:off x="2525517" y="6104098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Обр. в почках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B0FA35F-6E59-488F-A770-D4C3182963ED}"/>
              </a:ext>
            </a:extLst>
          </p:cNvPr>
          <p:cNvSpPr/>
          <p:nvPr/>
        </p:nvSpPr>
        <p:spPr>
          <a:xfrm>
            <a:off x="4347471" y="6110652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Мочекаменная болезнь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C6448B8-9B75-4C3F-B45C-293790803C94}"/>
              </a:ext>
            </a:extLst>
          </p:cNvPr>
          <p:cNvCxnSpPr>
            <a:cxnSpLocks/>
          </p:cNvCxnSpPr>
          <p:nvPr/>
        </p:nvCxnSpPr>
        <p:spPr>
          <a:xfrm>
            <a:off x="686927" y="5517232"/>
            <a:ext cx="5409073" cy="0"/>
          </a:xfrm>
          <a:prstGeom prst="line">
            <a:avLst/>
          </a:prstGeom>
          <a:ln w="127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9643C06B-A5D5-42D3-84ED-80F238D42EF7}"/>
              </a:ext>
            </a:extLst>
          </p:cNvPr>
          <p:cNvSpPr/>
          <p:nvPr/>
        </p:nvSpPr>
        <p:spPr>
          <a:xfrm>
            <a:off x="686927" y="5820555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Аневризма аорты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2B3EA67-B51A-4DB2-93C0-1127463B56EA}"/>
              </a:ext>
            </a:extLst>
          </p:cNvPr>
          <p:cNvSpPr/>
          <p:nvPr/>
        </p:nvSpPr>
        <p:spPr>
          <a:xfrm>
            <a:off x="2577900" y="5517232"/>
            <a:ext cx="1694295" cy="24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Брюшная полость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CFC08761-6666-4E51-BA67-14CD785B9FA9}"/>
              </a:ext>
            </a:extLst>
          </p:cNvPr>
          <p:cNvSpPr/>
          <p:nvPr/>
        </p:nvSpPr>
        <p:spPr>
          <a:xfrm>
            <a:off x="2525518" y="4920005"/>
            <a:ext cx="1694295" cy="2458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Плевральный выпот</a:t>
            </a:r>
          </a:p>
        </p:txBody>
      </p:sp>
      <p:pic>
        <p:nvPicPr>
          <p:cNvPr id="38" name="Image1">
            <a:extLst>
              <a:ext uri="{FF2B5EF4-FFF2-40B4-BE49-F238E27FC236}">
                <a16:creationId xmlns:a16="http://schemas.microsoft.com/office/drawing/2014/main" id="{513A5887-3B98-4527-AABB-0C19BA6CE5A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633" t="772" r="21780"/>
          <a:stretch/>
        </p:blipFill>
        <p:spPr bwMode="auto">
          <a:xfrm>
            <a:off x="6702011" y="1485362"/>
            <a:ext cx="4932892" cy="4864602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E20CD69-1BF4-407E-B793-03C1647CAA03}"/>
              </a:ext>
            </a:extLst>
          </p:cNvPr>
          <p:cNvSpPr/>
          <p:nvPr/>
        </p:nvSpPr>
        <p:spPr>
          <a:xfrm>
            <a:off x="2562308" y="5257188"/>
            <a:ext cx="1694295" cy="24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00" dirty="0">
                <a:solidFill>
                  <a:schemeClr val="tx1"/>
                </a:solidFill>
              </a:rPr>
              <a:t>Грудная клетка</a:t>
            </a:r>
          </a:p>
        </p:txBody>
      </p:sp>
    </p:spTree>
    <p:extLst>
      <p:ext uri="{BB962C8B-B14F-4D97-AF65-F5344CB8AC3E}">
        <p14:creationId xmlns:p14="http://schemas.microsoft.com/office/powerpoint/2010/main" val="2406686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25AFF-1BF8-4C46-A313-D75FB58FC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7848947" cy="387798"/>
          </a:xfrm>
        </p:spPr>
        <p:txBody>
          <a:bodyPr/>
          <a:lstStyle/>
          <a:p>
            <a:r>
              <a:rPr lang="ru-RU" dirty="0"/>
              <a:t>Концепт общего ИИ для медицины (</a:t>
            </a:r>
            <a:r>
              <a:rPr lang="en-US" dirty="0"/>
              <a:t>GMAI</a:t>
            </a:r>
            <a:r>
              <a:rPr lang="ru-RU" dirty="0"/>
              <a:t>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598529-A0BA-4244-B223-8AC5DE3F0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62650-ED71-4DFD-87FB-496E89061AFA}"/>
              </a:ext>
            </a:extLst>
          </p:cNvPr>
          <p:cNvSpPr txBox="1"/>
          <p:nvPr/>
        </p:nvSpPr>
        <p:spPr>
          <a:xfrm>
            <a:off x="623392" y="6133555"/>
            <a:ext cx="89530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N</a:t>
            </a:r>
            <a:r>
              <a:rPr lang="ru-RU" sz="1600" dirty="0" err="1"/>
              <a:t>ature</a:t>
            </a:r>
            <a:r>
              <a:rPr lang="en-US" sz="1600" dirty="0"/>
              <a:t>,</a:t>
            </a:r>
            <a:r>
              <a:rPr lang="ru-RU" sz="1600" dirty="0"/>
              <a:t> </a:t>
            </a:r>
            <a:r>
              <a:rPr lang="en-US" sz="1600" dirty="0"/>
              <a:t>12 April 2023 </a:t>
            </a:r>
            <a:r>
              <a:rPr lang="ru-RU" sz="1600" dirty="0"/>
              <a:t>https://www.nature.com/articles/s41586-023-05881-4</a:t>
            </a:r>
          </a:p>
        </p:txBody>
      </p:sp>
      <p:pic>
        <p:nvPicPr>
          <p:cNvPr id="6146" name="Picture 2" descr="Fig. 1">
            <a:extLst>
              <a:ext uri="{FF2B5EF4-FFF2-40B4-BE49-F238E27FC236}">
                <a16:creationId xmlns:a16="http://schemas.microsoft.com/office/drawing/2014/main" id="{9629005E-B61E-40CF-AEBD-E4586347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628800"/>
            <a:ext cx="7585337" cy="396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9F703F-4ED3-44E6-9F07-332CB32F6EA7}"/>
              </a:ext>
            </a:extLst>
          </p:cNvPr>
          <p:cNvSpPr txBox="1"/>
          <p:nvPr/>
        </p:nvSpPr>
        <p:spPr>
          <a:xfrm>
            <a:off x="8688288" y="1571126"/>
            <a:ext cx="350371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Ограничения:</a:t>
            </a:r>
          </a:p>
          <a:p>
            <a:br>
              <a:rPr lang="ru-RU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</a:br>
            <a:r>
              <a:rPr lang="ru-RU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- Как проверять такие ИИ?</a:t>
            </a:r>
          </a:p>
          <a:p>
            <a:br>
              <a:rPr lang="ru-RU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</a:br>
            <a:r>
              <a:rPr lang="ru-RU" b="0" i="0" dirty="0">
                <a:solidFill>
                  <a:srgbClr val="505050"/>
                </a:solidFill>
                <a:effectLst/>
                <a:latin typeface="Source Sans Pro" panose="020B0503030403020204" pitchFamily="34" charset="0"/>
              </a:rPr>
              <a:t>- Какие датасеты готовить для проверки таких ИИ</a:t>
            </a:r>
            <a:r>
              <a:rPr lang="en-US" dirty="0">
                <a:solidFill>
                  <a:srgbClr val="505050"/>
                </a:solidFill>
                <a:latin typeface="Source Sans Pro" panose="020B0503030403020204" pitchFamily="34" charset="0"/>
              </a:rPr>
              <a:t> (</a:t>
            </a:r>
            <a:r>
              <a:rPr lang="ru-RU" dirty="0" err="1">
                <a:solidFill>
                  <a:srgbClr val="505050"/>
                </a:solidFill>
                <a:latin typeface="Source Sans Pro" panose="020B0503030403020204" pitchFamily="34" charset="0"/>
              </a:rPr>
              <a:t>мультидисципл</a:t>
            </a:r>
            <a: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  <a:t>. команда)?</a:t>
            </a:r>
          </a:p>
          <a:p>
            <a:endParaRPr lang="ru-RU" dirty="0">
              <a:solidFill>
                <a:srgbClr val="505050"/>
              </a:solidFill>
              <a:latin typeface="Source Sans Pro" panose="020B0503030403020204" pitchFamily="34" charset="0"/>
            </a:endParaRPr>
          </a:p>
          <a:p>
            <a: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  <a:t>- Социальные предвзятости?</a:t>
            </a:r>
            <a:b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</a:br>
            <a:b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</a:br>
            <a: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  <a:t>- Постоянный аудит качества?</a:t>
            </a:r>
            <a:b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</a:br>
            <a:b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</a:br>
            <a:r>
              <a:rPr lang="ru-RU" dirty="0">
                <a:solidFill>
                  <a:srgbClr val="505050"/>
                </a:solidFill>
                <a:latin typeface="Source Sans Pro" panose="020B0503030403020204" pitchFamily="34" charset="0"/>
              </a:rPr>
              <a:t>-  Конфиденциальность?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819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0CE40-7510-014C-B59D-1C0CC2B4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9668"/>
            <a:ext cx="11377339" cy="1477328"/>
          </a:xfrm>
        </p:spPr>
        <p:txBody>
          <a:bodyPr/>
          <a:lstStyle/>
          <a:p>
            <a:pPr algn="l"/>
            <a:r>
              <a:rPr lang="ru-RU" dirty="0"/>
              <a:t>Цели должны оправдывать средства</a:t>
            </a:r>
            <a:endParaRPr lang="ru-RU"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84D1C-DB60-EF44-AD25-FBCBA3981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634282"/>
            <a:ext cx="3816499" cy="1387423"/>
          </a:xfrm>
        </p:spPr>
        <p:txBody>
          <a:bodyPr/>
          <a:lstStyle/>
          <a:p>
            <a:r>
              <a:rPr lang="ru-RU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728403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229A1-4E7F-CC10-1467-E9A40F5CF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293" y="487981"/>
            <a:ext cx="10515600" cy="13257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Главные цели для ИИ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128FAC1-B2CC-6FDA-2917-72620C5DEB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BB144CBE-8549-0F41-A10E-99F26268CFAC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E41B1C9-AA28-016A-B1B0-276529159AC0}"/>
              </a:ext>
            </a:extLst>
          </p:cNvPr>
          <p:cNvSpPr txBox="1">
            <a:spLocks/>
          </p:cNvSpPr>
          <p:nvPr/>
        </p:nvSpPr>
        <p:spPr>
          <a:xfrm>
            <a:off x="695324" y="4581128"/>
            <a:ext cx="11809387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Качество        Экономия времени         Эконом. эффективность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7B31CB-F614-F888-4599-F07FEC85D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8" y="1278310"/>
            <a:ext cx="3271000" cy="3271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9DCA22-2B8E-7F52-943E-78F8AFD83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1713313"/>
            <a:ext cx="2738238" cy="27382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57D839-587E-F44F-5E6C-8FB7DA5E0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09" y="1713313"/>
            <a:ext cx="2612856" cy="261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06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70;p66">
            <a:extLst>
              <a:ext uri="{FF2B5EF4-FFF2-40B4-BE49-F238E27FC236}">
                <a16:creationId xmlns:a16="http://schemas.microsoft.com/office/drawing/2014/main" id="{3430AE70-F5C2-46A7-9E53-14740E42545D}"/>
              </a:ext>
            </a:extLst>
          </p:cNvPr>
          <p:cNvSpPr txBox="1">
            <a:spLocks/>
          </p:cNvSpPr>
          <p:nvPr/>
        </p:nvSpPr>
        <p:spPr>
          <a:xfrm>
            <a:off x="11313268" y="6492875"/>
            <a:ext cx="758758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200"/>
            </a:pPr>
            <a:fld id="{00000000-1234-1234-1234-123412341234}" type="slidenum">
              <a:rPr lang="ru-RU" smtClean="0">
                <a:latin typeface="+mn-lt"/>
              </a:rPr>
              <a:pPr>
                <a:buSzPts val="1200"/>
              </a:pPr>
              <a:t>13</a:t>
            </a:fld>
            <a:endParaRPr lang="ru-RU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8244E-BA0C-4C88-B04C-9F70C8E2FB57}"/>
              </a:ext>
            </a:extLst>
          </p:cNvPr>
          <p:cNvSpPr txBox="1"/>
          <p:nvPr/>
        </p:nvSpPr>
        <p:spPr>
          <a:xfrm>
            <a:off x="1055440" y="433540"/>
            <a:ext cx="11415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Комплексный ИИ для КТ повышает качество и приносит экономический эффект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A437CC-EBCA-42E4-A3C6-EC56EFE42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53" y="1145898"/>
            <a:ext cx="3996490" cy="380250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2219554-E375-4BCB-A184-3255BEC7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148" y="1323684"/>
            <a:ext cx="2976079" cy="7309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D37844E-928E-4949-B483-62A8810B6B93}"/>
              </a:ext>
            </a:extLst>
          </p:cNvPr>
          <p:cNvSpPr txBox="1"/>
          <p:nvPr/>
        </p:nvSpPr>
        <p:spPr>
          <a:xfrm rot="16200000">
            <a:off x="-383726" y="2311731"/>
            <a:ext cx="234715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Количество пациентов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3B136B-BCD3-4FDF-9DD1-5869BD94B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70"/>
          <a:stretch/>
        </p:blipFill>
        <p:spPr>
          <a:xfrm>
            <a:off x="5015242" y="2384519"/>
            <a:ext cx="6809419" cy="23823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6E73C1-7121-48CC-8E2D-271EF6A46B86}"/>
              </a:ext>
            </a:extLst>
          </p:cNvPr>
          <p:cNvSpPr txBox="1"/>
          <p:nvPr/>
        </p:nvSpPr>
        <p:spPr>
          <a:xfrm>
            <a:off x="5087888" y="1087011"/>
            <a:ext cx="691213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ИИ может принести пользу для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51%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пациентов</a:t>
            </a:r>
            <a:r>
              <a:rPr lang="ru-RU" sz="1800" b="1" dirty="0"/>
              <a:t>: </a:t>
            </a:r>
          </a:p>
          <a:p>
            <a:r>
              <a:rPr lang="ru-RU" sz="1800" dirty="0"/>
              <a:t>врач пропустил хотя бы 1 находку из выявленных 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CD9E9-5644-4B77-8695-D0C4A1BDC596}"/>
              </a:ext>
            </a:extLst>
          </p:cNvPr>
          <p:cNvSpPr txBox="1"/>
          <p:nvPr/>
        </p:nvSpPr>
        <p:spPr>
          <a:xfrm>
            <a:off x="2999656" y="6398426"/>
            <a:ext cx="83929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Чернина В.Ю.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rgbClr val="111111"/>
                </a:solidFill>
                <a:effectLst/>
                <a:latin typeface="Arial" panose="020B0604020202020204" pitchFamily="34" charset="0"/>
              </a:rPr>
              <a:t>и др. 2023 doi: </a:t>
            </a:r>
            <a:r>
              <a:rPr lang="ru-RU" sz="1400" b="0" i="0" u="sng" dirty="0">
                <a:solidFill>
                  <a:srgbClr val="003F6C"/>
                </a:solidFill>
                <a:effectLst/>
                <a:latin typeface="Arial" panose="020B0604020202020204" pitchFamily="34" charset="0"/>
                <a:hlinkClick r:id="rId5"/>
              </a:rPr>
              <a:t>10.17816/DD321963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D3456B-FE12-47BF-885B-FD2CBD62EE2F}"/>
              </a:ext>
            </a:extLst>
          </p:cNvPr>
          <p:cNvSpPr txBox="1"/>
          <p:nvPr/>
        </p:nvSpPr>
        <p:spPr>
          <a:xfrm>
            <a:off x="5891522" y="2053909"/>
            <a:ext cx="59343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1"/>
                </a:solidFill>
              </a:rPr>
              <a:t>Сводные данные по количеству пациентов с патологиями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E9D709B-BFC7-4A1E-A0CB-213D8B11B086}"/>
              </a:ext>
            </a:extLst>
          </p:cNvPr>
          <p:cNvSpPr/>
          <p:nvPr/>
        </p:nvSpPr>
        <p:spPr>
          <a:xfrm>
            <a:off x="10056440" y="3829455"/>
            <a:ext cx="432048" cy="408934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C48AC5-7028-42DD-8195-6919AB776C04}"/>
              </a:ext>
            </a:extLst>
          </p:cNvPr>
          <p:cNvSpPr txBox="1"/>
          <p:nvPr/>
        </p:nvSpPr>
        <p:spPr>
          <a:xfrm>
            <a:off x="5033014" y="5063314"/>
            <a:ext cx="70567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Благодаря </a:t>
            </a:r>
            <a:r>
              <a:rPr lang="ru-RU" dirty="0"/>
              <a:t>ИИ, с</a:t>
            </a:r>
            <a:r>
              <a:rPr lang="ru-RU" sz="1800" dirty="0"/>
              <a:t>тоимость </a:t>
            </a:r>
            <a:r>
              <a:rPr lang="ru-RU" sz="1800" dirty="0" err="1">
                <a:latin typeface="+mn-lt"/>
                <a:cs typeface="Times New Roman" panose="02020603050405020304" pitchFamily="18" charset="0"/>
              </a:rPr>
              <a:t>неоказанных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 медицинских услуг, которые должны быть предложены пациенту,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составляет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+264% </a:t>
            </a:r>
            <a:r>
              <a:rPr lang="ru-RU" dirty="0">
                <a:cs typeface="Times New Roman" panose="02020603050405020304" pitchFamily="18" charset="0"/>
              </a:rPr>
              <a:t>поверх патологий, уже выявленных врачами.</a:t>
            </a:r>
            <a:endParaRPr lang="ru-RU" sz="1800" dirty="0"/>
          </a:p>
        </p:txBody>
      </p:sp>
      <p:pic>
        <p:nvPicPr>
          <p:cNvPr id="4098" name="Picture 2" descr="QR код будет доступен по ссылке">
            <a:extLst>
              <a:ext uri="{FF2B5EF4-FFF2-40B4-BE49-F238E27FC236}">
                <a16:creationId xmlns:a16="http://schemas.microsoft.com/office/drawing/2014/main" id="{FAA48C83-FAFD-4BD6-B094-8461C8686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05" y="4971833"/>
            <a:ext cx="1719079" cy="171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691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01D110E-9E41-4BCB-A131-95943DD72E10}"/>
              </a:ext>
            </a:extLst>
          </p:cNvPr>
          <p:cNvSpPr txBox="1"/>
          <p:nvPr/>
        </p:nvSpPr>
        <p:spPr>
          <a:xfrm>
            <a:off x="9992790" y="1037119"/>
            <a:ext cx="117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3BB0F26-8161-420B-89C8-C8D2106D7209}"/>
              </a:ext>
            </a:extLst>
          </p:cNvPr>
          <p:cNvSpPr txBox="1"/>
          <p:nvPr/>
        </p:nvSpPr>
        <p:spPr>
          <a:xfrm>
            <a:off x="6243746" y="1037119"/>
            <a:ext cx="117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>
                <a:solidFill>
                  <a:schemeClr val="accent3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EC2C39-953B-456C-B93C-5759170E12F3}"/>
              </a:ext>
            </a:extLst>
          </p:cNvPr>
          <p:cNvSpPr txBox="1"/>
          <p:nvPr/>
        </p:nvSpPr>
        <p:spPr>
          <a:xfrm>
            <a:off x="2494702" y="1037119"/>
            <a:ext cx="117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dirty="0">
                <a:solidFill>
                  <a:schemeClr val="accent3"/>
                </a:solidFill>
              </a:rPr>
              <a:t>1</a:t>
            </a:r>
          </a:p>
        </p:txBody>
      </p:sp>
      <p:sp>
        <p:nvSpPr>
          <p:cNvPr id="3" name="Google Shape;168;p59">
            <a:extLst>
              <a:ext uri="{FF2B5EF4-FFF2-40B4-BE49-F238E27FC236}">
                <a16:creationId xmlns:a16="http://schemas.microsoft.com/office/drawing/2014/main" id="{3664E5CC-9B9F-3300-6694-74C3FF11ADFB}"/>
              </a:ext>
            </a:extLst>
          </p:cNvPr>
          <p:cNvSpPr/>
          <p:nvPr/>
        </p:nvSpPr>
        <p:spPr>
          <a:xfrm>
            <a:off x="536574" y="2084265"/>
            <a:ext cx="3035038" cy="2426483"/>
          </a:xfrm>
          <a:prstGeom prst="roundRect">
            <a:avLst>
              <a:gd name="adj" fmla="val 15721"/>
            </a:avLst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170;p59">
            <a:extLst>
              <a:ext uri="{FF2B5EF4-FFF2-40B4-BE49-F238E27FC236}">
                <a16:creationId xmlns:a16="http://schemas.microsoft.com/office/drawing/2014/main" id="{45F17349-18BF-F353-820D-EF29A0730F04}"/>
              </a:ext>
            </a:extLst>
          </p:cNvPr>
          <p:cNvSpPr txBox="1"/>
          <p:nvPr/>
        </p:nvSpPr>
        <p:spPr>
          <a:xfrm>
            <a:off x="772886" y="2246168"/>
            <a:ext cx="2694971" cy="158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Ошибки врачей: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7660E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Пропуски патологии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Неверная трактовка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600" dirty="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Неверные рекомендации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3B3C9-4872-462A-9625-870C0D2EE7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574" y="533400"/>
            <a:ext cx="11104042" cy="1157288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«Снежный ком» проблем накапливается – нужны решения</a:t>
            </a:r>
          </a:p>
        </p:txBody>
      </p:sp>
      <p:sp>
        <p:nvSpPr>
          <p:cNvPr id="17" name="Google Shape;168;p59">
            <a:extLst>
              <a:ext uri="{FF2B5EF4-FFF2-40B4-BE49-F238E27FC236}">
                <a16:creationId xmlns:a16="http://schemas.microsoft.com/office/drawing/2014/main" id="{94E1F8E9-0E0F-4E09-8191-048C9F394523}"/>
              </a:ext>
            </a:extLst>
          </p:cNvPr>
          <p:cNvSpPr/>
          <p:nvPr/>
        </p:nvSpPr>
        <p:spPr>
          <a:xfrm>
            <a:off x="3727969" y="2084264"/>
            <a:ext cx="3728756" cy="3244631"/>
          </a:xfrm>
          <a:prstGeom prst="roundRect">
            <a:avLst>
              <a:gd name="adj" fmla="val 10523"/>
            </a:avLst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70;p59">
            <a:extLst>
              <a:ext uri="{FF2B5EF4-FFF2-40B4-BE49-F238E27FC236}">
                <a16:creationId xmlns:a16="http://schemas.microsoft.com/office/drawing/2014/main" id="{D40CAF56-DE08-4BAE-81A7-F82DAEEA905E}"/>
              </a:ext>
            </a:extLst>
          </p:cNvPr>
          <p:cNvSpPr txBox="1"/>
          <p:nvPr/>
        </p:nvSpPr>
        <p:spPr>
          <a:xfrm>
            <a:off x="3998710" y="2246168"/>
            <a:ext cx="3458015" cy="266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Ближайшие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негативные последствия: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7660E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Невыявленные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находки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Недиагностированные болезни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Неоказанные (или запоздалое оказание) обоснованных медицинских услуг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68;p59">
            <a:extLst>
              <a:ext uri="{FF2B5EF4-FFF2-40B4-BE49-F238E27FC236}">
                <a16:creationId xmlns:a16="http://schemas.microsoft.com/office/drawing/2014/main" id="{05189CD6-5AF7-4E2E-8B33-A7450BA46FBA}"/>
              </a:ext>
            </a:extLst>
          </p:cNvPr>
          <p:cNvSpPr/>
          <p:nvPr/>
        </p:nvSpPr>
        <p:spPr>
          <a:xfrm>
            <a:off x="7727466" y="2084264"/>
            <a:ext cx="3626334" cy="3244630"/>
          </a:xfrm>
          <a:prstGeom prst="roundRect">
            <a:avLst>
              <a:gd name="adj" fmla="val 10523"/>
            </a:avLst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70;p59">
            <a:extLst>
              <a:ext uri="{FF2B5EF4-FFF2-40B4-BE49-F238E27FC236}">
                <a16:creationId xmlns:a16="http://schemas.microsoft.com/office/drawing/2014/main" id="{DEE7D07E-9F22-4DB9-AD99-B3C217F83B95}"/>
              </a:ext>
            </a:extLst>
          </p:cNvPr>
          <p:cNvSpPr txBox="1"/>
          <p:nvPr/>
        </p:nvSpPr>
        <p:spPr>
          <a:xfrm>
            <a:off x="7976949" y="2246168"/>
            <a:ext cx="3472739" cy="289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Отдаленные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негативные последствия:</a:t>
            </a:r>
            <a:b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7660E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7660E5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Запоздалое обращение за медицинской помощью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Лечение имеет ограниченную эффективность и стоит дороже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Снижение качества и продолжительности жизни</a:t>
            </a:r>
          </a:p>
        </p:txBody>
      </p:sp>
    </p:spTree>
    <p:extLst>
      <p:ext uri="{BB962C8B-B14F-4D97-AF65-F5344CB8AC3E}">
        <p14:creationId xmlns:p14="http://schemas.microsoft.com/office/powerpoint/2010/main" val="426020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0CE40-7510-014C-B59D-1C0CC2B4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9668"/>
            <a:ext cx="11377339" cy="738664"/>
          </a:xfrm>
        </p:spPr>
        <p:txBody>
          <a:bodyPr/>
          <a:lstStyle/>
          <a:p>
            <a:pPr algn="l"/>
            <a:r>
              <a:rPr lang="ru-RU" sz="4800" dirty="0"/>
              <a:t>Осторожней на поворотах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84D1C-DB60-EF44-AD25-FBCBA3981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634282"/>
            <a:ext cx="3816499" cy="1387423"/>
          </a:xfrm>
        </p:spPr>
        <p:txBody>
          <a:bodyPr/>
          <a:lstStyle/>
          <a:p>
            <a:r>
              <a:rPr lang="ru-RU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246544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46821-C4AD-4255-A6E1-074BDA5FC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712626"/>
            <a:ext cx="11588015" cy="332399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Масштабный скрининг</a:t>
            </a:r>
            <a:r>
              <a:rPr lang="en-US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с ИИ может создать избыточную нагрузку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DDDB35-6857-4BB5-8BE4-40CC3A6AB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364847"/>
            <a:ext cx="5955453" cy="48965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AB2D2C-A2A7-4D42-AF76-6B644F641C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15" r="10195"/>
          <a:stretch/>
        </p:blipFill>
        <p:spPr>
          <a:xfrm>
            <a:off x="6345240" y="1891642"/>
            <a:ext cx="4763155" cy="957438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70A4CD3B-9CE1-4080-ADAD-449F97091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6453336"/>
            <a:ext cx="472597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Blom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E</a:t>
            </a:r>
            <a:r>
              <a:rPr kumimoji="0" lang="en-US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et al.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</a:t>
            </a:r>
            <a:r>
              <a:rPr kumimoji="0" lang="ru-RU" altLang="ru-RU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Cancer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. 2019 </a:t>
            </a:r>
            <a:r>
              <a:rPr kumimoji="0" lang="ru-RU" altLang="ru-RU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Jun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 15;125(12):2039-2048. </a:t>
            </a:r>
            <a:r>
              <a:rPr kumimoji="0" lang="ru-RU" altLang="ru-RU" sz="1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doi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: 10.1002/cncr.32026.</a:t>
            </a:r>
            <a:r>
              <a:rPr kumimoji="0" lang="ru-RU" altLang="ru-RU" sz="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C284CC-F0ED-4E2F-BB05-6829B1FAB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50" t="51094"/>
          <a:stretch/>
        </p:blipFill>
        <p:spPr>
          <a:xfrm>
            <a:off x="6600055" y="5157192"/>
            <a:ext cx="2481321" cy="4135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CD3921C-B110-4ACF-AED5-5150FF3EA4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50" t="1740" b="49354"/>
          <a:stretch/>
        </p:blipFill>
        <p:spPr>
          <a:xfrm>
            <a:off x="6600055" y="4743646"/>
            <a:ext cx="2481321" cy="4135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F161B3-E1C2-401A-A146-B25853E53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5" t="50000" r="51850" b="15936"/>
          <a:stretch/>
        </p:blipFill>
        <p:spPr>
          <a:xfrm>
            <a:off x="6600055" y="4437112"/>
            <a:ext cx="1152130" cy="28803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999300-5E09-4FD6-B85B-1846966B9A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5" t="9414" r="51850" b="56522"/>
          <a:stretch/>
        </p:blipFill>
        <p:spPr>
          <a:xfrm>
            <a:off x="6600055" y="4103428"/>
            <a:ext cx="1152130" cy="2880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A97AE8-C5B4-4B24-9E56-8132254B8F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165" r="75925" b="15771"/>
          <a:stretch/>
        </p:blipFill>
        <p:spPr>
          <a:xfrm>
            <a:off x="6600055" y="3753031"/>
            <a:ext cx="1152130" cy="2880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E8C180-7391-40F2-B266-5B3229533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77" r="75925" b="59859"/>
          <a:stretch/>
        </p:blipFill>
        <p:spPr>
          <a:xfrm>
            <a:off x="6566853" y="3415001"/>
            <a:ext cx="1152130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9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D002-EBCD-3641-AAAD-A8B84B40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Ограничения «на поворотах» для ИИ в персонал. медицине </a:t>
            </a:r>
          </a:p>
        </p:txBody>
      </p:sp>
      <p:cxnSp>
        <p:nvCxnSpPr>
          <p:cNvPr id="28" name="Прямая соединительная линия 24">
            <a:extLst>
              <a:ext uri="{FF2B5EF4-FFF2-40B4-BE49-F238E27FC236}">
                <a16:creationId xmlns:a16="http://schemas.microsoft.com/office/drawing/2014/main" id="{7BF2925C-9012-31B1-9ED0-A3D69658A6F7}"/>
              </a:ext>
            </a:extLst>
          </p:cNvPr>
          <p:cNvCxnSpPr>
            <a:cxnSpLocks/>
            <a:stCxn id="29" idx="6"/>
            <a:endCxn id="24" idx="2"/>
          </p:cNvCxnSpPr>
          <p:nvPr/>
        </p:nvCxnSpPr>
        <p:spPr>
          <a:xfrm flipV="1">
            <a:off x="911424" y="4070769"/>
            <a:ext cx="8045092" cy="373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6">
            <a:extLst>
              <a:ext uri="{FF2B5EF4-FFF2-40B4-BE49-F238E27FC236}">
                <a16:creationId xmlns:a16="http://schemas.microsoft.com/office/drawing/2014/main" id="{CC4801AB-8A7C-AB4A-B169-E8C5E547887B}"/>
              </a:ext>
            </a:extLst>
          </p:cNvPr>
          <p:cNvSpPr/>
          <p:nvPr/>
        </p:nvSpPr>
        <p:spPr>
          <a:xfrm>
            <a:off x="731424" y="3981142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3" name="Овал 120">
            <a:extLst>
              <a:ext uri="{FF2B5EF4-FFF2-40B4-BE49-F238E27FC236}">
                <a16:creationId xmlns:a16="http://schemas.microsoft.com/office/drawing/2014/main" id="{42D496AB-CC65-C29B-15B4-B3435FC99403}"/>
              </a:ext>
            </a:extLst>
          </p:cNvPr>
          <p:cNvSpPr/>
          <p:nvPr/>
        </p:nvSpPr>
        <p:spPr>
          <a:xfrm>
            <a:off x="2477608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4" name="Овал 121">
            <a:extLst>
              <a:ext uri="{FF2B5EF4-FFF2-40B4-BE49-F238E27FC236}">
                <a16:creationId xmlns:a16="http://schemas.microsoft.com/office/drawing/2014/main" id="{A7D573E1-9185-6896-34AB-56CB72A3DFCE}"/>
              </a:ext>
            </a:extLst>
          </p:cNvPr>
          <p:cNvSpPr/>
          <p:nvPr/>
        </p:nvSpPr>
        <p:spPr>
          <a:xfrm>
            <a:off x="5943841" y="39949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3" name="Google Shape;259;p42">
            <a:extLst>
              <a:ext uri="{FF2B5EF4-FFF2-40B4-BE49-F238E27FC236}">
                <a16:creationId xmlns:a16="http://schemas.microsoft.com/office/drawing/2014/main" id="{B24BCBB0-C660-DD6A-8AC2-9095DF22552B}"/>
              </a:ext>
            </a:extLst>
          </p:cNvPr>
          <p:cNvSpPr txBox="1"/>
          <p:nvPr/>
        </p:nvSpPr>
        <p:spPr>
          <a:xfrm>
            <a:off x="681165" y="2060362"/>
            <a:ext cx="1488049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Появление заболевания</a:t>
            </a:r>
          </a:p>
        </p:txBody>
      </p:sp>
      <p:sp>
        <p:nvSpPr>
          <p:cNvPr id="54" name="Овал 120">
            <a:extLst>
              <a:ext uri="{FF2B5EF4-FFF2-40B4-BE49-F238E27FC236}">
                <a16:creationId xmlns:a16="http://schemas.microsoft.com/office/drawing/2014/main" id="{C317B1EC-4899-083D-FE99-32E0FE7A6640}"/>
              </a:ext>
            </a:extLst>
          </p:cNvPr>
          <p:cNvSpPr/>
          <p:nvPr/>
        </p:nvSpPr>
        <p:spPr>
          <a:xfrm>
            <a:off x="4299414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29AB9A-8FEB-734F-BC3A-D6EED94F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8" name="Google Shape;259;p42">
            <a:extLst>
              <a:ext uri="{FF2B5EF4-FFF2-40B4-BE49-F238E27FC236}">
                <a16:creationId xmlns:a16="http://schemas.microsoft.com/office/drawing/2014/main" id="{C3A3891D-2CA2-48AC-95E5-B7EDD9E4C786}"/>
              </a:ext>
            </a:extLst>
          </p:cNvPr>
          <p:cNvSpPr txBox="1"/>
          <p:nvPr/>
        </p:nvSpPr>
        <p:spPr>
          <a:xfrm>
            <a:off x="2475609" y="2060362"/>
            <a:ext cx="1515956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Выявление биомаркеров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45636-6ACF-472A-9170-4E46F32B8863}"/>
              </a:ext>
            </a:extLst>
          </p:cNvPr>
          <p:cNvSpPr txBox="1"/>
          <p:nvPr/>
        </p:nvSpPr>
        <p:spPr>
          <a:xfrm>
            <a:off x="4297960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Обращение к врачу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C9A50-5004-4747-A139-CC5F8C933DEC}"/>
              </a:ext>
            </a:extLst>
          </p:cNvPr>
          <p:cNvSpPr txBox="1"/>
          <p:nvPr/>
        </p:nvSpPr>
        <p:spPr>
          <a:xfrm>
            <a:off x="5943807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Постановка диагноза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4CBC1-0F3E-4349-A64F-80D74F96580B}"/>
              </a:ext>
            </a:extLst>
          </p:cNvPr>
          <p:cNvSpPr txBox="1"/>
          <p:nvPr/>
        </p:nvSpPr>
        <p:spPr>
          <a:xfrm>
            <a:off x="7589654" y="2060362"/>
            <a:ext cx="93617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Начало лечения</a:t>
            </a:r>
          </a:p>
        </p:txBody>
      </p:sp>
      <p:sp>
        <p:nvSpPr>
          <p:cNvPr id="23" name="Овал 121">
            <a:extLst>
              <a:ext uri="{FF2B5EF4-FFF2-40B4-BE49-F238E27FC236}">
                <a16:creationId xmlns:a16="http://schemas.microsoft.com/office/drawing/2014/main" id="{0D5E500A-9331-4014-AD3E-4C92A270505D}"/>
              </a:ext>
            </a:extLst>
          </p:cNvPr>
          <p:cNvSpPr/>
          <p:nvPr/>
        </p:nvSpPr>
        <p:spPr>
          <a:xfrm>
            <a:off x="7585647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4" name="Овал 121">
            <a:extLst>
              <a:ext uri="{FF2B5EF4-FFF2-40B4-BE49-F238E27FC236}">
                <a16:creationId xmlns:a16="http://schemas.microsoft.com/office/drawing/2014/main" id="{A2921096-7DA7-4E7A-B76B-EDF70CC5532E}"/>
              </a:ext>
            </a:extLst>
          </p:cNvPr>
          <p:cNvSpPr/>
          <p:nvPr/>
        </p:nvSpPr>
        <p:spPr>
          <a:xfrm>
            <a:off x="8956516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712F7B6-40B7-4F82-979E-F977761C7009}"/>
              </a:ext>
            </a:extLst>
          </p:cNvPr>
          <p:cNvSpPr txBox="1"/>
          <p:nvPr/>
        </p:nvSpPr>
        <p:spPr>
          <a:xfrm>
            <a:off x="9046665" y="2063283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Летальный исход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7A14EFE-0B5B-4C47-9534-71AE4CFD9CA6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551384" y="4071142"/>
            <a:ext cx="18004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73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D002-EBCD-3641-AAAD-A8B84B40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Ограничения «на поворотах» для ИИ в персонал. медицине </a:t>
            </a:r>
          </a:p>
        </p:txBody>
      </p:sp>
      <p:cxnSp>
        <p:nvCxnSpPr>
          <p:cNvPr id="28" name="Прямая соединительная линия 24">
            <a:extLst>
              <a:ext uri="{FF2B5EF4-FFF2-40B4-BE49-F238E27FC236}">
                <a16:creationId xmlns:a16="http://schemas.microsoft.com/office/drawing/2014/main" id="{7BF2925C-9012-31B1-9ED0-A3D69658A6F7}"/>
              </a:ext>
            </a:extLst>
          </p:cNvPr>
          <p:cNvCxnSpPr>
            <a:cxnSpLocks/>
            <a:stCxn id="29" idx="6"/>
            <a:endCxn id="24" idx="2"/>
          </p:cNvCxnSpPr>
          <p:nvPr/>
        </p:nvCxnSpPr>
        <p:spPr>
          <a:xfrm flipV="1">
            <a:off x="911424" y="4070769"/>
            <a:ext cx="8045092" cy="373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6">
            <a:extLst>
              <a:ext uri="{FF2B5EF4-FFF2-40B4-BE49-F238E27FC236}">
                <a16:creationId xmlns:a16="http://schemas.microsoft.com/office/drawing/2014/main" id="{CC4801AB-8A7C-AB4A-B169-E8C5E547887B}"/>
              </a:ext>
            </a:extLst>
          </p:cNvPr>
          <p:cNvSpPr/>
          <p:nvPr/>
        </p:nvSpPr>
        <p:spPr>
          <a:xfrm>
            <a:off x="731424" y="3981142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3" name="Овал 120">
            <a:extLst>
              <a:ext uri="{FF2B5EF4-FFF2-40B4-BE49-F238E27FC236}">
                <a16:creationId xmlns:a16="http://schemas.microsoft.com/office/drawing/2014/main" id="{42D496AB-CC65-C29B-15B4-B3435FC99403}"/>
              </a:ext>
            </a:extLst>
          </p:cNvPr>
          <p:cNvSpPr/>
          <p:nvPr/>
        </p:nvSpPr>
        <p:spPr>
          <a:xfrm>
            <a:off x="2477608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4" name="Овал 121">
            <a:extLst>
              <a:ext uri="{FF2B5EF4-FFF2-40B4-BE49-F238E27FC236}">
                <a16:creationId xmlns:a16="http://schemas.microsoft.com/office/drawing/2014/main" id="{A7D573E1-9185-6896-34AB-56CB72A3DFCE}"/>
              </a:ext>
            </a:extLst>
          </p:cNvPr>
          <p:cNvSpPr/>
          <p:nvPr/>
        </p:nvSpPr>
        <p:spPr>
          <a:xfrm>
            <a:off x="5943841" y="39949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3" name="Google Shape;259;p42">
            <a:extLst>
              <a:ext uri="{FF2B5EF4-FFF2-40B4-BE49-F238E27FC236}">
                <a16:creationId xmlns:a16="http://schemas.microsoft.com/office/drawing/2014/main" id="{B24BCBB0-C660-DD6A-8AC2-9095DF22552B}"/>
              </a:ext>
            </a:extLst>
          </p:cNvPr>
          <p:cNvSpPr txBox="1"/>
          <p:nvPr/>
        </p:nvSpPr>
        <p:spPr>
          <a:xfrm>
            <a:off x="681165" y="2060362"/>
            <a:ext cx="1488049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Появление заболевания</a:t>
            </a:r>
          </a:p>
        </p:txBody>
      </p:sp>
      <p:sp>
        <p:nvSpPr>
          <p:cNvPr id="54" name="Овал 120">
            <a:extLst>
              <a:ext uri="{FF2B5EF4-FFF2-40B4-BE49-F238E27FC236}">
                <a16:creationId xmlns:a16="http://schemas.microsoft.com/office/drawing/2014/main" id="{C317B1EC-4899-083D-FE99-32E0FE7A6640}"/>
              </a:ext>
            </a:extLst>
          </p:cNvPr>
          <p:cNvSpPr/>
          <p:nvPr/>
        </p:nvSpPr>
        <p:spPr>
          <a:xfrm>
            <a:off x="4299414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29AB9A-8FEB-734F-BC3A-D6EED94F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18" name="Google Shape;259;p42">
            <a:extLst>
              <a:ext uri="{FF2B5EF4-FFF2-40B4-BE49-F238E27FC236}">
                <a16:creationId xmlns:a16="http://schemas.microsoft.com/office/drawing/2014/main" id="{C3A3891D-2CA2-48AC-95E5-B7EDD9E4C786}"/>
              </a:ext>
            </a:extLst>
          </p:cNvPr>
          <p:cNvSpPr txBox="1"/>
          <p:nvPr/>
        </p:nvSpPr>
        <p:spPr>
          <a:xfrm>
            <a:off x="2475609" y="2060362"/>
            <a:ext cx="1515956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Выявление биомаркеров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45636-6ACF-472A-9170-4E46F32B8863}"/>
              </a:ext>
            </a:extLst>
          </p:cNvPr>
          <p:cNvSpPr txBox="1"/>
          <p:nvPr/>
        </p:nvSpPr>
        <p:spPr>
          <a:xfrm>
            <a:off x="4297960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Обращение к врачу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C9A50-5004-4747-A139-CC5F8C933DEC}"/>
              </a:ext>
            </a:extLst>
          </p:cNvPr>
          <p:cNvSpPr txBox="1"/>
          <p:nvPr/>
        </p:nvSpPr>
        <p:spPr>
          <a:xfrm>
            <a:off x="5943807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Постановка диагноза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4CBC1-0F3E-4349-A64F-80D74F96580B}"/>
              </a:ext>
            </a:extLst>
          </p:cNvPr>
          <p:cNvSpPr txBox="1"/>
          <p:nvPr/>
        </p:nvSpPr>
        <p:spPr>
          <a:xfrm>
            <a:off x="7589654" y="2060362"/>
            <a:ext cx="93617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Начало лечения</a:t>
            </a:r>
          </a:p>
        </p:txBody>
      </p:sp>
      <p:sp>
        <p:nvSpPr>
          <p:cNvPr id="23" name="Овал 121">
            <a:extLst>
              <a:ext uri="{FF2B5EF4-FFF2-40B4-BE49-F238E27FC236}">
                <a16:creationId xmlns:a16="http://schemas.microsoft.com/office/drawing/2014/main" id="{0D5E500A-9331-4014-AD3E-4C92A270505D}"/>
              </a:ext>
            </a:extLst>
          </p:cNvPr>
          <p:cNvSpPr/>
          <p:nvPr/>
        </p:nvSpPr>
        <p:spPr>
          <a:xfrm>
            <a:off x="7585647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4" name="Овал 121">
            <a:extLst>
              <a:ext uri="{FF2B5EF4-FFF2-40B4-BE49-F238E27FC236}">
                <a16:creationId xmlns:a16="http://schemas.microsoft.com/office/drawing/2014/main" id="{A2921096-7DA7-4E7A-B76B-EDF70CC5532E}"/>
              </a:ext>
            </a:extLst>
          </p:cNvPr>
          <p:cNvSpPr/>
          <p:nvPr/>
        </p:nvSpPr>
        <p:spPr>
          <a:xfrm>
            <a:off x="8956516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662D37E-95C0-45AC-A10F-15F19E4045A3}"/>
              </a:ext>
            </a:extLst>
          </p:cNvPr>
          <p:cNvCxnSpPr>
            <a:cxnSpLocks/>
          </p:cNvCxnSpPr>
          <p:nvPr/>
        </p:nvCxnSpPr>
        <p:spPr>
          <a:xfrm flipV="1">
            <a:off x="2553230" y="3501008"/>
            <a:ext cx="0" cy="500740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1A0F5E8-DDCE-419F-AD72-17FE545DFC6E}"/>
              </a:ext>
            </a:extLst>
          </p:cNvPr>
          <p:cNvCxnSpPr>
            <a:cxnSpLocks/>
          </p:cNvCxnSpPr>
          <p:nvPr/>
        </p:nvCxnSpPr>
        <p:spPr>
          <a:xfrm flipV="1">
            <a:off x="4406779" y="3212976"/>
            <a:ext cx="6711" cy="858166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47ED9A6-CDD8-4674-94ED-E84E7323713F}"/>
              </a:ext>
            </a:extLst>
          </p:cNvPr>
          <p:cNvCxnSpPr>
            <a:cxnSpLocks/>
          </p:cNvCxnSpPr>
          <p:nvPr/>
        </p:nvCxnSpPr>
        <p:spPr>
          <a:xfrm flipH="1" flipV="1">
            <a:off x="6040135" y="2924944"/>
            <a:ext cx="6082" cy="1142771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6C46EE6B-A485-446C-9691-6E98F7772CEC}"/>
              </a:ext>
            </a:extLst>
          </p:cNvPr>
          <p:cNvCxnSpPr>
            <a:cxnSpLocks/>
          </p:cNvCxnSpPr>
          <p:nvPr/>
        </p:nvCxnSpPr>
        <p:spPr>
          <a:xfrm flipV="1">
            <a:off x="7638524" y="2629060"/>
            <a:ext cx="21963" cy="1462374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712F7B6-40B7-4F82-979E-F977761C7009}"/>
              </a:ext>
            </a:extLst>
          </p:cNvPr>
          <p:cNvSpPr txBox="1"/>
          <p:nvPr/>
        </p:nvSpPr>
        <p:spPr>
          <a:xfrm>
            <a:off x="9046665" y="2063283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Летальный исход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75BBB67-7423-485C-B642-2E809CF6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519" y="3744431"/>
            <a:ext cx="653422" cy="65342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5790616-0BA5-4D39-9FE5-73FD7C897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02" y="3764723"/>
            <a:ext cx="653422" cy="6534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5D7B30-8397-4DCC-9D46-2ED1A5DA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676" y="3744431"/>
            <a:ext cx="653422" cy="65342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10F3E4C-2828-4D55-91B7-767F6023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778" y="3763595"/>
            <a:ext cx="653422" cy="653422"/>
          </a:xfrm>
          <a:prstGeom prst="rect">
            <a:avLst/>
          </a:prstGeom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3C5AF91-D1C2-42C5-9E53-FBB7AF20C70F}"/>
              </a:ext>
            </a:extLst>
          </p:cNvPr>
          <p:cNvCxnSpPr>
            <a:cxnSpLocks/>
          </p:cNvCxnSpPr>
          <p:nvPr/>
        </p:nvCxnSpPr>
        <p:spPr>
          <a:xfrm>
            <a:off x="551384" y="4071142"/>
            <a:ext cx="18004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14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0CE40-7510-014C-B59D-1C0CC2B42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059668"/>
            <a:ext cx="9335371" cy="738664"/>
          </a:xfrm>
        </p:spPr>
        <p:txBody>
          <a:bodyPr/>
          <a:lstStyle/>
          <a:p>
            <a:pPr algn="l"/>
            <a:r>
              <a:rPr lang="ru-RU" dirty="0"/>
              <a:t>Изменения на рубеже</a:t>
            </a:r>
            <a:endParaRPr lang="ru-RU" sz="4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584D1C-DB60-EF44-AD25-FBCBA3981D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5325" y="634282"/>
            <a:ext cx="3816499" cy="1387423"/>
          </a:xfrm>
        </p:spPr>
        <p:txBody>
          <a:bodyPr/>
          <a:lstStyle/>
          <a:p>
            <a:r>
              <a:rPr lang="ru-RU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3197451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D002-EBCD-3641-AAAD-A8B84B40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Ограничения «на поворотах» для ИИ в персонал. медицине </a:t>
            </a:r>
          </a:p>
        </p:txBody>
      </p:sp>
      <p:cxnSp>
        <p:nvCxnSpPr>
          <p:cNvPr id="28" name="Прямая соединительная линия 24">
            <a:extLst>
              <a:ext uri="{FF2B5EF4-FFF2-40B4-BE49-F238E27FC236}">
                <a16:creationId xmlns:a16="http://schemas.microsoft.com/office/drawing/2014/main" id="{7BF2925C-9012-31B1-9ED0-A3D69658A6F7}"/>
              </a:ext>
            </a:extLst>
          </p:cNvPr>
          <p:cNvCxnSpPr>
            <a:cxnSpLocks/>
            <a:stCxn id="29" idx="6"/>
            <a:endCxn id="24" idx="2"/>
          </p:cNvCxnSpPr>
          <p:nvPr/>
        </p:nvCxnSpPr>
        <p:spPr>
          <a:xfrm flipV="1">
            <a:off x="911424" y="4070769"/>
            <a:ext cx="8045092" cy="373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6">
            <a:extLst>
              <a:ext uri="{FF2B5EF4-FFF2-40B4-BE49-F238E27FC236}">
                <a16:creationId xmlns:a16="http://schemas.microsoft.com/office/drawing/2014/main" id="{CC4801AB-8A7C-AB4A-B169-E8C5E547887B}"/>
              </a:ext>
            </a:extLst>
          </p:cNvPr>
          <p:cNvSpPr/>
          <p:nvPr/>
        </p:nvSpPr>
        <p:spPr>
          <a:xfrm>
            <a:off x="731424" y="3981142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3" name="Овал 120">
            <a:extLst>
              <a:ext uri="{FF2B5EF4-FFF2-40B4-BE49-F238E27FC236}">
                <a16:creationId xmlns:a16="http://schemas.microsoft.com/office/drawing/2014/main" id="{42D496AB-CC65-C29B-15B4-B3435FC99403}"/>
              </a:ext>
            </a:extLst>
          </p:cNvPr>
          <p:cNvSpPr/>
          <p:nvPr/>
        </p:nvSpPr>
        <p:spPr>
          <a:xfrm>
            <a:off x="2477608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4" name="Овал 121">
            <a:extLst>
              <a:ext uri="{FF2B5EF4-FFF2-40B4-BE49-F238E27FC236}">
                <a16:creationId xmlns:a16="http://schemas.microsoft.com/office/drawing/2014/main" id="{A7D573E1-9185-6896-34AB-56CB72A3DFCE}"/>
              </a:ext>
            </a:extLst>
          </p:cNvPr>
          <p:cNvSpPr/>
          <p:nvPr/>
        </p:nvSpPr>
        <p:spPr>
          <a:xfrm>
            <a:off x="5943841" y="39949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3" name="Google Shape;259;p42">
            <a:extLst>
              <a:ext uri="{FF2B5EF4-FFF2-40B4-BE49-F238E27FC236}">
                <a16:creationId xmlns:a16="http://schemas.microsoft.com/office/drawing/2014/main" id="{B24BCBB0-C660-DD6A-8AC2-9095DF22552B}"/>
              </a:ext>
            </a:extLst>
          </p:cNvPr>
          <p:cNvSpPr txBox="1"/>
          <p:nvPr/>
        </p:nvSpPr>
        <p:spPr>
          <a:xfrm>
            <a:off x="681165" y="2060362"/>
            <a:ext cx="1488049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Появление заболевания</a:t>
            </a:r>
          </a:p>
        </p:txBody>
      </p:sp>
      <p:sp>
        <p:nvSpPr>
          <p:cNvPr id="54" name="Овал 120">
            <a:extLst>
              <a:ext uri="{FF2B5EF4-FFF2-40B4-BE49-F238E27FC236}">
                <a16:creationId xmlns:a16="http://schemas.microsoft.com/office/drawing/2014/main" id="{C317B1EC-4899-083D-FE99-32E0FE7A6640}"/>
              </a:ext>
            </a:extLst>
          </p:cNvPr>
          <p:cNvSpPr/>
          <p:nvPr/>
        </p:nvSpPr>
        <p:spPr>
          <a:xfrm>
            <a:off x="4299414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29AB9A-8FEB-734F-BC3A-D6EED94F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8" name="Google Shape;259;p42">
            <a:extLst>
              <a:ext uri="{FF2B5EF4-FFF2-40B4-BE49-F238E27FC236}">
                <a16:creationId xmlns:a16="http://schemas.microsoft.com/office/drawing/2014/main" id="{C3A3891D-2CA2-48AC-95E5-B7EDD9E4C786}"/>
              </a:ext>
            </a:extLst>
          </p:cNvPr>
          <p:cNvSpPr txBox="1"/>
          <p:nvPr/>
        </p:nvSpPr>
        <p:spPr>
          <a:xfrm>
            <a:off x="2475609" y="2060362"/>
            <a:ext cx="1515956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Выявление биомаркеров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45636-6ACF-472A-9170-4E46F32B8863}"/>
              </a:ext>
            </a:extLst>
          </p:cNvPr>
          <p:cNvSpPr txBox="1"/>
          <p:nvPr/>
        </p:nvSpPr>
        <p:spPr>
          <a:xfrm>
            <a:off x="4297960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Обращение к врачу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C9A50-5004-4747-A139-CC5F8C933DEC}"/>
              </a:ext>
            </a:extLst>
          </p:cNvPr>
          <p:cNvSpPr txBox="1"/>
          <p:nvPr/>
        </p:nvSpPr>
        <p:spPr>
          <a:xfrm>
            <a:off x="5943807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Постановка диагноза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4CBC1-0F3E-4349-A64F-80D74F96580B}"/>
              </a:ext>
            </a:extLst>
          </p:cNvPr>
          <p:cNvSpPr txBox="1"/>
          <p:nvPr/>
        </p:nvSpPr>
        <p:spPr>
          <a:xfrm>
            <a:off x="7589654" y="2060362"/>
            <a:ext cx="93617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Начало лечения</a:t>
            </a:r>
          </a:p>
        </p:txBody>
      </p:sp>
      <p:sp>
        <p:nvSpPr>
          <p:cNvPr id="23" name="Овал 121">
            <a:extLst>
              <a:ext uri="{FF2B5EF4-FFF2-40B4-BE49-F238E27FC236}">
                <a16:creationId xmlns:a16="http://schemas.microsoft.com/office/drawing/2014/main" id="{0D5E500A-9331-4014-AD3E-4C92A270505D}"/>
              </a:ext>
            </a:extLst>
          </p:cNvPr>
          <p:cNvSpPr/>
          <p:nvPr/>
        </p:nvSpPr>
        <p:spPr>
          <a:xfrm>
            <a:off x="7585647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4" name="Овал 121">
            <a:extLst>
              <a:ext uri="{FF2B5EF4-FFF2-40B4-BE49-F238E27FC236}">
                <a16:creationId xmlns:a16="http://schemas.microsoft.com/office/drawing/2014/main" id="{A2921096-7DA7-4E7A-B76B-EDF70CC5532E}"/>
              </a:ext>
            </a:extLst>
          </p:cNvPr>
          <p:cNvSpPr/>
          <p:nvPr/>
        </p:nvSpPr>
        <p:spPr>
          <a:xfrm>
            <a:off x="8956516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662D37E-95C0-45AC-A10F-15F19E4045A3}"/>
              </a:ext>
            </a:extLst>
          </p:cNvPr>
          <p:cNvCxnSpPr>
            <a:cxnSpLocks/>
          </p:cNvCxnSpPr>
          <p:nvPr/>
        </p:nvCxnSpPr>
        <p:spPr>
          <a:xfrm flipV="1">
            <a:off x="2553230" y="3501008"/>
            <a:ext cx="0" cy="500740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1A0F5E8-DDCE-419F-AD72-17FE545DFC6E}"/>
              </a:ext>
            </a:extLst>
          </p:cNvPr>
          <p:cNvCxnSpPr>
            <a:cxnSpLocks/>
          </p:cNvCxnSpPr>
          <p:nvPr/>
        </p:nvCxnSpPr>
        <p:spPr>
          <a:xfrm flipV="1">
            <a:off x="4406779" y="3212976"/>
            <a:ext cx="6711" cy="858166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47ED9A6-CDD8-4674-94ED-E84E7323713F}"/>
              </a:ext>
            </a:extLst>
          </p:cNvPr>
          <p:cNvCxnSpPr>
            <a:cxnSpLocks/>
          </p:cNvCxnSpPr>
          <p:nvPr/>
        </p:nvCxnSpPr>
        <p:spPr>
          <a:xfrm flipH="1" flipV="1">
            <a:off x="6040135" y="2924944"/>
            <a:ext cx="6082" cy="1142771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6C46EE6B-A485-446C-9691-6E98F7772CEC}"/>
              </a:ext>
            </a:extLst>
          </p:cNvPr>
          <p:cNvCxnSpPr>
            <a:cxnSpLocks/>
          </p:cNvCxnSpPr>
          <p:nvPr/>
        </p:nvCxnSpPr>
        <p:spPr>
          <a:xfrm flipV="1">
            <a:off x="7638524" y="2629060"/>
            <a:ext cx="21963" cy="1462374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712F7B6-40B7-4F82-979E-F977761C7009}"/>
              </a:ext>
            </a:extLst>
          </p:cNvPr>
          <p:cNvSpPr txBox="1"/>
          <p:nvPr/>
        </p:nvSpPr>
        <p:spPr>
          <a:xfrm>
            <a:off x="9046665" y="2063283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Летальный исход</a:t>
            </a: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C9A2690D-A5CD-4F37-90B1-3CED969DAE19}"/>
              </a:ext>
            </a:extLst>
          </p:cNvPr>
          <p:cNvCxnSpPr>
            <a:cxnSpLocks/>
          </p:cNvCxnSpPr>
          <p:nvPr/>
        </p:nvCxnSpPr>
        <p:spPr>
          <a:xfrm flipH="1">
            <a:off x="2553230" y="4067715"/>
            <a:ext cx="7410" cy="585421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75BBB67-7423-485C-B642-2E809CF6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519" y="3744431"/>
            <a:ext cx="653422" cy="653422"/>
          </a:xfrm>
          <a:prstGeom prst="rect">
            <a:avLst/>
          </a:prstGeom>
        </p:spPr>
      </p:pic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F597B6FD-9136-43E1-A643-73A2F4089F05}"/>
              </a:ext>
            </a:extLst>
          </p:cNvPr>
          <p:cNvCxnSpPr>
            <a:cxnSpLocks/>
          </p:cNvCxnSpPr>
          <p:nvPr/>
        </p:nvCxnSpPr>
        <p:spPr>
          <a:xfrm flipH="1">
            <a:off x="4406779" y="4091434"/>
            <a:ext cx="6711" cy="993750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383AD2BA-3FFF-492B-BADB-417082CA484A}"/>
              </a:ext>
            </a:extLst>
          </p:cNvPr>
          <p:cNvCxnSpPr>
            <a:cxnSpLocks/>
          </p:cNvCxnSpPr>
          <p:nvPr/>
        </p:nvCxnSpPr>
        <p:spPr>
          <a:xfrm flipH="1">
            <a:off x="6033841" y="4070769"/>
            <a:ext cx="6294" cy="1446463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F63416AB-3CD1-4B1D-B6C1-F0B9B48434AF}"/>
              </a:ext>
            </a:extLst>
          </p:cNvPr>
          <p:cNvCxnSpPr>
            <a:cxnSpLocks/>
          </p:cNvCxnSpPr>
          <p:nvPr/>
        </p:nvCxnSpPr>
        <p:spPr>
          <a:xfrm flipH="1">
            <a:off x="7638524" y="4070769"/>
            <a:ext cx="2" cy="1950519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5790616-0BA5-4D39-9FE5-73FD7C897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02" y="3764723"/>
            <a:ext cx="653422" cy="6534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5D7B30-8397-4DCC-9D46-2ED1A5DA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676" y="3744431"/>
            <a:ext cx="653422" cy="65342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10F3E4C-2828-4D55-91B7-767F6023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778" y="3763595"/>
            <a:ext cx="653422" cy="653422"/>
          </a:xfrm>
          <a:prstGeom prst="rect">
            <a:avLst/>
          </a:prstGeom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3C5AF91-D1C2-42C5-9E53-FBB7AF20C70F}"/>
              </a:ext>
            </a:extLst>
          </p:cNvPr>
          <p:cNvCxnSpPr>
            <a:cxnSpLocks/>
          </p:cNvCxnSpPr>
          <p:nvPr/>
        </p:nvCxnSpPr>
        <p:spPr>
          <a:xfrm>
            <a:off x="551384" y="4071142"/>
            <a:ext cx="18004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743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D002-EBCD-3641-AAAD-A8B84B408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Ограничения «на поворотах» для ИИ в персонал. медицине </a:t>
            </a:r>
          </a:p>
        </p:txBody>
      </p:sp>
      <p:cxnSp>
        <p:nvCxnSpPr>
          <p:cNvPr id="28" name="Прямая соединительная линия 24">
            <a:extLst>
              <a:ext uri="{FF2B5EF4-FFF2-40B4-BE49-F238E27FC236}">
                <a16:creationId xmlns:a16="http://schemas.microsoft.com/office/drawing/2014/main" id="{7BF2925C-9012-31B1-9ED0-A3D69658A6F7}"/>
              </a:ext>
            </a:extLst>
          </p:cNvPr>
          <p:cNvCxnSpPr>
            <a:cxnSpLocks/>
            <a:stCxn id="29" idx="6"/>
            <a:endCxn id="24" idx="2"/>
          </p:cNvCxnSpPr>
          <p:nvPr/>
        </p:nvCxnSpPr>
        <p:spPr>
          <a:xfrm flipV="1">
            <a:off x="911424" y="4070769"/>
            <a:ext cx="8045092" cy="373"/>
          </a:xfrm>
          <a:prstGeom prst="line">
            <a:avLst/>
          </a:prstGeom>
          <a:ln w="381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6">
            <a:extLst>
              <a:ext uri="{FF2B5EF4-FFF2-40B4-BE49-F238E27FC236}">
                <a16:creationId xmlns:a16="http://schemas.microsoft.com/office/drawing/2014/main" id="{CC4801AB-8A7C-AB4A-B169-E8C5E547887B}"/>
              </a:ext>
            </a:extLst>
          </p:cNvPr>
          <p:cNvSpPr/>
          <p:nvPr/>
        </p:nvSpPr>
        <p:spPr>
          <a:xfrm>
            <a:off x="731424" y="3981142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3" name="Овал 120">
            <a:extLst>
              <a:ext uri="{FF2B5EF4-FFF2-40B4-BE49-F238E27FC236}">
                <a16:creationId xmlns:a16="http://schemas.microsoft.com/office/drawing/2014/main" id="{42D496AB-CC65-C29B-15B4-B3435FC99403}"/>
              </a:ext>
            </a:extLst>
          </p:cNvPr>
          <p:cNvSpPr/>
          <p:nvPr/>
        </p:nvSpPr>
        <p:spPr>
          <a:xfrm>
            <a:off x="2477608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4" name="Овал 121">
            <a:extLst>
              <a:ext uri="{FF2B5EF4-FFF2-40B4-BE49-F238E27FC236}">
                <a16:creationId xmlns:a16="http://schemas.microsoft.com/office/drawing/2014/main" id="{A7D573E1-9185-6896-34AB-56CB72A3DFCE}"/>
              </a:ext>
            </a:extLst>
          </p:cNvPr>
          <p:cNvSpPr/>
          <p:nvPr/>
        </p:nvSpPr>
        <p:spPr>
          <a:xfrm>
            <a:off x="5943841" y="39949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3" name="Google Shape;259;p42">
            <a:extLst>
              <a:ext uri="{FF2B5EF4-FFF2-40B4-BE49-F238E27FC236}">
                <a16:creationId xmlns:a16="http://schemas.microsoft.com/office/drawing/2014/main" id="{B24BCBB0-C660-DD6A-8AC2-9095DF22552B}"/>
              </a:ext>
            </a:extLst>
          </p:cNvPr>
          <p:cNvSpPr txBox="1"/>
          <p:nvPr/>
        </p:nvSpPr>
        <p:spPr>
          <a:xfrm>
            <a:off x="681165" y="2060362"/>
            <a:ext cx="1488049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Появление заболевания</a:t>
            </a:r>
          </a:p>
        </p:txBody>
      </p:sp>
      <p:sp>
        <p:nvSpPr>
          <p:cNvPr id="54" name="Овал 120">
            <a:extLst>
              <a:ext uri="{FF2B5EF4-FFF2-40B4-BE49-F238E27FC236}">
                <a16:creationId xmlns:a16="http://schemas.microsoft.com/office/drawing/2014/main" id="{C317B1EC-4899-083D-FE99-32E0FE7A6640}"/>
              </a:ext>
            </a:extLst>
          </p:cNvPr>
          <p:cNvSpPr/>
          <p:nvPr/>
        </p:nvSpPr>
        <p:spPr>
          <a:xfrm>
            <a:off x="4299414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229AB9A-8FEB-734F-BC3A-D6EED94FF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44CBE-8549-0F41-A10E-99F26268CFAC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18" name="Google Shape;259;p42">
            <a:extLst>
              <a:ext uri="{FF2B5EF4-FFF2-40B4-BE49-F238E27FC236}">
                <a16:creationId xmlns:a16="http://schemas.microsoft.com/office/drawing/2014/main" id="{C3A3891D-2CA2-48AC-95E5-B7EDD9E4C786}"/>
              </a:ext>
            </a:extLst>
          </p:cNvPr>
          <p:cNvSpPr txBox="1"/>
          <p:nvPr/>
        </p:nvSpPr>
        <p:spPr>
          <a:xfrm>
            <a:off x="2475609" y="2060362"/>
            <a:ext cx="1515956" cy="59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Выявление биомаркеров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45636-6ACF-472A-9170-4E46F32B8863}"/>
              </a:ext>
            </a:extLst>
          </p:cNvPr>
          <p:cNvSpPr txBox="1"/>
          <p:nvPr/>
        </p:nvSpPr>
        <p:spPr>
          <a:xfrm>
            <a:off x="4297960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Обращение к врачу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3C9A50-5004-4747-A139-CC5F8C933DEC}"/>
              </a:ext>
            </a:extLst>
          </p:cNvPr>
          <p:cNvSpPr txBox="1"/>
          <p:nvPr/>
        </p:nvSpPr>
        <p:spPr>
          <a:xfrm>
            <a:off x="5943807" y="20603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Постановка диагноза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4CBC1-0F3E-4349-A64F-80D74F96580B}"/>
              </a:ext>
            </a:extLst>
          </p:cNvPr>
          <p:cNvSpPr txBox="1"/>
          <p:nvPr/>
        </p:nvSpPr>
        <p:spPr>
          <a:xfrm>
            <a:off x="7589654" y="2060362"/>
            <a:ext cx="93617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Начало лечения</a:t>
            </a:r>
          </a:p>
        </p:txBody>
      </p:sp>
      <p:sp>
        <p:nvSpPr>
          <p:cNvPr id="23" name="Овал 121">
            <a:extLst>
              <a:ext uri="{FF2B5EF4-FFF2-40B4-BE49-F238E27FC236}">
                <a16:creationId xmlns:a16="http://schemas.microsoft.com/office/drawing/2014/main" id="{0D5E500A-9331-4014-AD3E-4C92A270505D}"/>
              </a:ext>
            </a:extLst>
          </p:cNvPr>
          <p:cNvSpPr/>
          <p:nvPr/>
        </p:nvSpPr>
        <p:spPr>
          <a:xfrm>
            <a:off x="7585647" y="3977715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4" name="Овал 121">
            <a:extLst>
              <a:ext uri="{FF2B5EF4-FFF2-40B4-BE49-F238E27FC236}">
                <a16:creationId xmlns:a16="http://schemas.microsoft.com/office/drawing/2014/main" id="{A2921096-7DA7-4E7A-B76B-EDF70CC5532E}"/>
              </a:ext>
            </a:extLst>
          </p:cNvPr>
          <p:cNvSpPr/>
          <p:nvPr/>
        </p:nvSpPr>
        <p:spPr>
          <a:xfrm>
            <a:off x="8956516" y="3980769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5" name="Овал 121">
            <a:extLst>
              <a:ext uri="{FF2B5EF4-FFF2-40B4-BE49-F238E27FC236}">
                <a16:creationId xmlns:a16="http://schemas.microsoft.com/office/drawing/2014/main" id="{F27E2BFE-493F-470A-AB6C-A9E5A2B2654F}"/>
              </a:ext>
            </a:extLst>
          </p:cNvPr>
          <p:cNvSpPr/>
          <p:nvPr/>
        </p:nvSpPr>
        <p:spPr>
          <a:xfrm>
            <a:off x="10596520" y="3981142"/>
            <a:ext cx="180000" cy="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ECFC49-A2D3-4B49-B3D8-88BB62F656EB}"/>
              </a:ext>
            </a:extLst>
          </p:cNvPr>
          <p:cNvSpPr txBox="1"/>
          <p:nvPr/>
        </p:nvSpPr>
        <p:spPr>
          <a:xfrm>
            <a:off x="10686520" y="2075062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Продление жизни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662D37E-95C0-45AC-A10F-15F19E4045A3}"/>
              </a:ext>
            </a:extLst>
          </p:cNvPr>
          <p:cNvCxnSpPr>
            <a:cxnSpLocks/>
          </p:cNvCxnSpPr>
          <p:nvPr/>
        </p:nvCxnSpPr>
        <p:spPr>
          <a:xfrm flipV="1">
            <a:off x="2553230" y="3501008"/>
            <a:ext cx="0" cy="500740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81A0F5E8-DDCE-419F-AD72-17FE545DFC6E}"/>
              </a:ext>
            </a:extLst>
          </p:cNvPr>
          <p:cNvCxnSpPr>
            <a:cxnSpLocks/>
          </p:cNvCxnSpPr>
          <p:nvPr/>
        </p:nvCxnSpPr>
        <p:spPr>
          <a:xfrm flipV="1">
            <a:off x="4406779" y="3212976"/>
            <a:ext cx="6711" cy="858166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B47ED9A6-CDD8-4674-94ED-E84E7323713F}"/>
              </a:ext>
            </a:extLst>
          </p:cNvPr>
          <p:cNvCxnSpPr>
            <a:cxnSpLocks/>
          </p:cNvCxnSpPr>
          <p:nvPr/>
        </p:nvCxnSpPr>
        <p:spPr>
          <a:xfrm flipH="1" flipV="1">
            <a:off x="6040135" y="2924944"/>
            <a:ext cx="6082" cy="1142771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6C46EE6B-A485-446C-9691-6E98F7772CEC}"/>
              </a:ext>
            </a:extLst>
          </p:cNvPr>
          <p:cNvCxnSpPr>
            <a:cxnSpLocks/>
          </p:cNvCxnSpPr>
          <p:nvPr/>
        </p:nvCxnSpPr>
        <p:spPr>
          <a:xfrm flipV="1">
            <a:off x="7638524" y="2629060"/>
            <a:ext cx="21963" cy="1462374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310349A2-1484-4498-932F-BAB8E572F4C6}"/>
              </a:ext>
            </a:extLst>
          </p:cNvPr>
          <p:cNvCxnSpPr>
            <a:cxnSpLocks/>
            <a:stCxn id="24" idx="6"/>
            <a:endCxn id="25" idx="2"/>
          </p:cNvCxnSpPr>
          <p:nvPr/>
        </p:nvCxnSpPr>
        <p:spPr>
          <a:xfrm>
            <a:off x="9136516" y="4070769"/>
            <a:ext cx="1460004" cy="373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712F7B6-40B7-4F82-979E-F977761C7009}"/>
              </a:ext>
            </a:extLst>
          </p:cNvPr>
          <p:cNvSpPr txBox="1"/>
          <p:nvPr/>
        </p:nvSpPr>
        <p:spPr>
          <a:xfrm>
            <a:off x="9046665" y="2063283"/>
            <a:ext cx="1339452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Bef>
                <a:spcPts val="300"/>
              </a:spcBef>
              <a:buSzPts val="900"/>
              <a:defRPr/>
            </a:pPr>
            <a:r>
              <a:rPr lang="ru-RU" kern="0" dirty="0">
                <a:solidFill>
                  <a:schemeClr val="bg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Летальный исход</a:t>
            </a: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C9A2690D-A5CD-4F37-90B1-3CED969DAE19}"/>
              </a:ext>
            </a:extLst>
          </p:cNvPr>
          <p:cNvCxnSpPr>
            <a:cxnSpLocks/>
          </p:cNvCxnSpPr>
          <p:nvPr/>
        </p:nvCxnSpPr>
        <p:spPr>
          <a:xfrm flipH="1">
            <a:off x="2553230" y="4067715"/>
            <a:ext cx="7410" cy="585421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75BBB67-7423-485C-B642-2E809CF6F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519" y="3744431"/>
            <a:ext cx="653422" cy="653422"/>
          </a:xfrm>
          <a:prstGeom prst="rect">
            <a:avLst/>
          </a:prstGeom>
        </p:spPr>
      </p:pic>
      <p:cxnSp>
        <p:nvCxnSpPr>
          <p:cNvPr id="66" name="Прямая со стрелкой 65">
            <a:extLst>
              <a:ext uri="{FF2B5EF4-FFF2-40B4-BE49-F238E27FC236}">
                <a16:creationId xmlns:a16="http://schemas.microsoft.com/office/drawing/2014/main" id="{F597B6FD-9136-43E1-A643-73A2F4089F05}"/>
              </a:ext>
            </a:extLst>
          </p:cNvPr>
          <p:cNvCxnSpPr>
            <a:cxnSpLocks/>
          </p:cNvCxnSpPr>
          <p:nvPr/>
        </p:nvCxnSpPr>
        <p:spPr>
          <a:xfrm flipH="1">
            <a:off x="4406779" y="4091434"/>
            <a:ext cx="6711" cy="993750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383AD2BA-3FFF-492B-BADB-417082CA484A}"/>
              </a:ext>
            </a:extLst>
          </p:cNvPr>
          <p:cNvCxnSpPr>
            <a:cxnSpLocks/>
          </p:cNvCxnSpPr>
          <p:nvPr/>
        </p:nvCxnSpPr>
        <p:spPr>
          <a:xfrm flipH="1">
            <a:off x="6033841" y="4070769"/>
            <a:ext cx="6294" cy="1446463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>
            <a:extLst>
              <a:ext uri="{FF2B5EF4-FFF2-40B4-BE49-F238E27FC236}">
                <a16:creationId xmlns:a16="http://schemas.microsoft.com/office/drawing/2014/main" id="{F63416AB-3CD1-4B1D-B6C1-F0B9B48434AF}"/>
              </a:ext>
            </a:extLst>
          </p:cNvPr>
          <p:cNvCxnSpPr>
            <a:cxnSpLocks/>
          </p:cNvCxnSpPr>
          <p:nvPr/>
        </p:nvCxnSpPr>
        <p:spPr>
          <a:xfrm flipH="1">
            <a:off x="7638524" y="4070769"/>
            <a:ext cx="2" cy="1950519"/>
          </a:xfrm>
          <a:prstGeom prst="straightConnector1">
            <a:avLst/>
          </a:prstGeom>
          <a:ln w="412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5790616-0BA5-4D39-9FE5-73FD7C897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002" y="3764723"/>
            <a:ext cx="653422" cy="6534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D5D7B30-8397-4DCC-9D46-2ED1A5DAB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676" y="3744431"/>
            <a:ext cx="653422" cy="65342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C10F3E4C-2828-4D55-91B7-767F6023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778" y="3763595"/>
            <a:ext cx="653422" cy="653422"/>
          </a:xfrm>
          <a:prstGeom prst="rect">
            <a:avLst/>
          </a:prstGeom>
        </p:spPr>
      </p:pic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13C5AF91-D1C2-42C5-9E53-FBB7AF20C70F}"/>
              </a:ext>
            </a:extLst>
          </p:cNvPr>
          <p:cNvCxnSpPr>
            <a:cxnSpLocks/>
          </p:cNvCxnSpPr>
          <p:nvPr/>
        </p:nvCxnSpPr>
        <p:spPr>
          <a:xfrm>
            <a:off x="551384" y="4071142"/>
            <a:ext cx="18004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25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84257A9-9479-4A37-A802-8E9A06519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464" y="2154156"/>
            <a:ext cx="10225211" cy="615553"/>
          </a:xfrm>
        </p:spPr>
        <p:txBody>
          <a:bodyPr wrap="square">
            <a:spAutoFit/>
          </a:bodyPr>
          <a:lstStyle/>
          <a:p>
            <a:pPr fontAlgn="base">
              <a:buClr>
                <a:srgbClr val="000000"/>
              </a:buClr>
              <a:defRPr/>
            </a:pPr>
            <a:r>
              <a:rPr lang="ru-RU" sz="20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Медицина нуждается в ИИ </a:t>
            </a:r>
            <a:br>
              <a:rPr lang="ru-RU" sz="20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lang="ru-RU" sz="20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(полномасштабный персонализированный скрининг будет невозможен без ИИ)</a:t>
            </a:r>
            <a:endParaRPr lang="ru-RU" sz="2000" dirty="0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6B59A9C-9ED0-A7E3-0496-3AC59F7D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BB144CBE-8549-0F41-A10E-99F26268CFAC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64D7BC-FC21-95DE-B25D-3185CB8E9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387798"/>
          </a:xfrm>
        </p:spPr>
        <p:txBody>
          <a:bodyPr/>
          <a:lstStyle/>
          <a:p>
            <a:r>
              <a:rPr lang="ru-RU" dirty="0"/>
              <a:t>Ключевые мысли</a:t>
            </a:r>
            <a:endParaRPr lang="en-US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E0C4C37-4DAC-DF2C-EF42-408C625B3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25" y="2121396"/>
            <a:ext cx="323787" cy="350769"/>
          </a:xfrm>
          <a:prstGeom prst="rect">
            <a:avLst/>
          </a:prstGeom>
        </p:spPr>
      </p:pic>
      <p:sp>
        <p:nvSpPr>
          <p:cNvPr id="18" name="Объект 2">
            <a:extLst>
              <a:ext uri="{FF2B5EF4-FFF2-40B4-BE49-F238E27FC236}">
                <a16:creationId xmlns:a16="http://schemas.microsoft.com/office/drawing/2014/main" id="{2EF01ABF-52CB-99C0-DBDC-2FB18F4268A8}"/>
              </a:ext>
            </a:extLst>
          </p:cNvPr>
          <p:cNvSpPr txBox="1">
            <a:spLocks/>
          </p:cNvSpPr>
          <p:nvPr/>
        </p:nvSpPr>
        <p:spPr>
          <a:xfrm>
            <a:off x="1271464" y="3180377"/>
            <a:ext cx="10657184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000000"/>
              </a:buClr>
              <a:defRPr/>
            </a:pPr>
            <a:r>
              <a:rPr lang="ru-RU" sz="20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Имеющие проблемы и достигнутые результаты применения медицинского ИИ подталкивают к новым значимым изменениям</a:t>
            </a:r>
            <a:endParaRPr lang="ru-RU" sz="2000" dirty="0"/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82C2761E-3E17-3ADA-28D3-A488C3B7C66A}"/>
              </a:ext>
            </a:extLst>
          </p:cNvPr>
          <p:cNvSpPr txBox="1">
            <a:spLocks/>
          </p:cNvSpPr>
          <p:nvPr/>
        </p:nvSpPr>
        <p:spPr>
          <a:xfrm>
            <a:off x="1271464" y="4206598"/>
            <a:ext cx="10225211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buClr>
                <a:srgbClr val="000000"/>
              </a:buClr>
              <a:defRPr/>
            </a:pPr>
            <a:r>
              <a:rPr lang="ru-RU" sz="20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Необходимы доказательства соотношения пользы/вреда, экономической эффективности и стратегии внедрения таких систем</a:t>
            </a:r>
          </a:p>
        </p:txBody>
      </p:sp>
      <p:pic>
        <p:nvPicPr>
          <p:cNvPr id="21" name="Рисунок 16">
            <a:extLst>
              <a:ext uri="{FF2B5EF4-FFF2-40B4-BE49-F238E27FC236}">
                <a16:creationId xmlns:a16="http://schemas.microsoft.com/office/drawing/2014/main" id="{BD25D5F0-A1CE-160A-64B1-E99F5F8AE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25" y="3143197"/>
            <a:ext cx="323787" cy="350769"/>
          </a:xfrm>
          <a:prstGeom prst="rect">
            <a:avLst/>
          </a:prstGeom>
        </p:spPr>
      </p:pic>
      <p:pic>
        <p:nvPicPr>
          <p:cNvPr id="23" name="Рисунок 16">
            <a:extLst>
              <a:ext uri="{FF2B5EF4-FFF2-40B4-BE49-F238E27FC236}">
                <a16:creationId xmlns:a16="http://schemas.microsoft.com/office/drawing/2014/main" id="{58296343-F20E-DC09-BFC3-E938AC943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25" y="4308213"/>
            <a:ext cx="323787" cy="3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08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74E3656-5430-4B85-A6B2-FAAECB4D3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0801" y="5675328"/>
            <a:ext cx="432048" cy="4320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B4DE2B-1CCE-F442-AA0F-E5B59E30B4A0}"/>
              </a:ext>
            </a:extLst>
          </p:cNvPr>
          <p:cNvSpPr/>
          <p:nvPr/>
        </p:nvSpPr>
        <p:spPr>
          <a:xfrm>
            <a:off x="11856640" y="5157192"/>
            <a:ext cx="335360" cy="17008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8E098B-B1C7-7C46-92C4-F2D454DE0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pc="0" dirty="0"/>
              <a:t>Контакты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421B17-FA08-8946-A6C0-D0FF00713250}"/>
              </a:ext>
            </a:extLst>
          </p:cNvPr>
          <p:cNvSpPr txBox="1"/>
          <p:nvPr/>
        </p:nvSpPr>
        <p:spPr>
          <a:xfrm>
            <a:off x="6506817" y="5076447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endParaRPr lang="ru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17091F-F282-5E4C-9443-26886548B197}"/>
              </a:ext>
            </a:extLst>
          </p:cNvPr>
          <p:cNvSpPr txBox="1"/>
          <p:nvPr/>
        </p:nvSpPr>
        <p:spPr>
          <a:xfrm>
            <a:off x="6175513" y="5116204"/>
            <a:ext cx="65" cy="369332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algn="l"/>
            <a:endParaRPr lang="ru-RU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834A8-3572-0B40-AA60-538F6A9DE3E8}"/>
              </a:ext>
            </a:extLst>
          </p:cNvPr>
          <p:cNvSpPr txBox="1"/>
          <p:nvPr/>
        </p:nvSpPr>
        <p:spPr>
          <a:xfrm>
            <a:off x="6102671" y="3935437"/>
            <a:ext cx="5400675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/>
              <a:t>Виктор Александрович</a:t>
            </a:r>
            <a:br>
              <a:rPr lang="ru-RU" sz="2400" dirty="0"/>
            </a:br>
            <a:r>
              <a:rPr lang="ru-RU" sz="2400" dirty="0" err="1"/>
              <a:t>Гомболевский</a:t>
            </a:r>
            <a:endParaRPr lang="ru-RU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4D8197-3FA7-3E44-931C-DE4F3D2C6410}"/>
              </a:ext>
            </a:extLst>
          </p:cNvPr>
          <p:cNvSpPr txBox="1"/>
          <p:nvPr/>
        </p:nvSpPr>
        <p:spPr>
          <a:xfrm>
            <a:off x="6096000" y="4925448"/>
            <a:ext cx="5400675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dirty="0"/>
              <a:t>к.м.н., Институт искусственного интеллекта </a:t>
            </a:r>
            <a:r>
              <a:rPr lang="en-US" sz="1600" dirty="0"/>
              <a:t>AIRI</a:t>
            </a:r>
            <a:r>
              <a:rPr lang="ru-RU" sz="1600" dirty="0"/>
              <a:t>, </a:t>
            </a:r>
          </a:p>
          <a:p>
            <a:r>
              <a:rPr lang="ru-RU" sz="1600" dirty="0"/>
              <a:t>Глава комитета по ИИ при МРО РОРР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879204-E55C-1442-964E-5CED5926106C}"/>
              </a:ext>
            </a:extLst>
          </p:cNvPr>
          <p:cNvSpPr txBox="1"/>
          <p:nvPr/>
        </p:nvSpPr>
        <p:spPr>
          <a:xfrm>
            <a:off x="6645335" y="5765561"/>
            <a:ext cx="5400675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600" dirty="0" err="1"/>
              <a:t>gombolevskiy@airi.net</a:t>
            </a:r>
            <a:endParaRPr lang="ru-RU" sz="1600" dirty="0"/>
          </a:p>
        </p:txBody>
      </p:sp>
      <p:pic>
        <p:nvPicPr>
          <p:cNvPr id="13" name="Рисунок 19">
            <a:extLst>
              <a:ext uri="{FF2B5EF4-FFF2-40B4-BE49-F238E27FC236}">
                <a16:creationId xmlns:a16="http://schemas.microsoft.com/office/drawing/2014/main" id="{F90E2C1D-A96B-F834-932E-4A084785DE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7" b="23617"/>
          <a:stretch/>
        </p:blipFill>
        <p:spPr>
          <a:xfrm>
            <a:off x="6102671" y="1101454"/>
            <a:ext cx="2304288" cy="230428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981683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88845A-6397-4997-8F81-41CD57A95701}"/>
              </a:ext>
            </a:extLst>
          </p:cNvPr>
          <p:cNvSpPr/>
          <p:nvPr/>
        </p:nvSpPr>
        <p:spPr>
          <a:xfrm>
            <a:off x="2935657" y="1962097"/>
            <a:ext cx="1844926" cy="387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dirty="0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ACBC6482-7460-4F4B-8C43-AD2CA0E80F26}"/>
              </a:ext>
            </a:extLst>
          </p:cNvPr>
          <p:cNvSpPr/>
          <p:nvPr/>
        </p:nvSpPr>
        <p:spPr>
          <a:xfrm>
            <a:off x="768127" y="1795956"/>
            <a:ext cx="2084219" cy="72008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60052-817B-A146-9C72-1BBBFD0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03157"/>
            <a:ext cx="10801199" cy="387798"/>
          </a:xfrm>
        </p:spPr>
        <p:txBody>
          <a:bodyPr>
            <a:noAutofit/>
          </a:bodyPr>
          <a:lstStyle/>
          <a:p>
            <a:r>
              <a:rPr lang="ru-RU" sz="2500" dirty="0"/>
              <a:t>Включение услуги</a:t>
            </a:r>
            <a:r>
              <a:rPr lang="en-US" sz="2500" dirty="0"/>
              <a:t> </a:t>
            </a:r>
            <a:r>
              <a:rPr lang="ru-RU" sz="2500" dirty="0"/>
              <a:t>с ИИ в Обязательное медицинское страхование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FA3A48-DD9E-4242-A541-E0347164C51F}"/>
              </a:ext>
            </a:extLst>
          </p:cNvPr>
          <p:cNvSpPr txBox="1"/>
          <p:nvPr/>
        </p:nvSpPr>
        <p:spPr>
          <a:xfrm>
            <a:off x="695325" y="6309320"/>
            <a:ext cx="110172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https://www.mos.ru/news/item/130751073/ </a:t>
            </a:r>
            <a:endParaRPr lang="ru-RU" sz="1050" dirty="0"/>
          </a:p>
          <a:p>
            <a:r>
              <a:rPr lang="ru-RU" sz="1050" dirty="0"/>
              <a:t>https://telemedai.ru/press-centr/novosti/v-moskve-iskusstvennyj-intellekt-proanaliziroval-200-tysyach-mammogramm-v-ramkah-oms</a:t>
            </a:r>
          </a:p>
        </p:txBody>
      </p:sp>
      <p:pic>
        <p:nvPicPr>
          <p:cNvPr id="1026" name="Picture 2" descr="В Москве искусственный интеллект проанализировал 200 тысяч маммограмм в рамках ОМС">
            <a:extLst>
              <a:ext uri="{FF2B5EF4-FFF2-40B4-BE49-F238E27FC236}">
                <a16:creationId xmlns:a16="http://schemas.microsoft.com/office/drawing/2014/main" id="{88F4151F-77CA-4004-9A4A-9A0E8367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5" y="3056095"/>
            <a:ext cx="3933518" cy="26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1412D-5502-436C-A181-642053EC8D97}"/>
              </a:ext>
            </a:extLst>
          </p:cNvPr>
          <p:cNvSpPr txBox="1"/>
          <p:nvPr/>
        </p:nvSpPr>
        <p:spPr>
          <a:xfrm>
            <a:off x="1056159" y="2017496"/>
            <a:ext cx="1512168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dirty="0"/>
              <a:t>Врач + Врач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7C2AB-7701-480D-B493-5B64F99E6676}"/>
              </a:ext>
            </a:extLst>
          </p:cNvPr>
          <p:cNvSpPr txBox="1"/>
          <p:nvPr/>
        </p:nvSpPr>
        <p:spPr>
          <a:xfrm>
            <a:off x="3288407" y="2017496"/>
            <a:ext cx="1303434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dirty="0"/>
              <a:t>Врач + 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36797-38A9-4EEC-B00C-638736BA0E20}"/>
              </a:ext>
            </a:extLst>
          </p:cNvPr>
          <p:cNvSpPr txBox="1"/>
          <p:nvPr/>
        </p:nvSpPr>
        <p:spPr>
          <a:xfrm>
            <a:off x="2064271" y="1408187"/>
            <a:ext cx="194421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dirty="0"/>
              <a:t>маммография</a:t>
            </a:r>
          </a:p>
        </p:txBody>
      </p:sp>
    </p:spTree>
    <p:extLst>
      <p:ext uri="{BB962C8B-B14F-4D97-AF65-F5344CB8AC3E}">
        <p14:creationId xmlns:p14="http://schemas.microsoft.com/office/powerpoint/2010/main" val="2968166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88845A-6397-4997-8F81-41CD57A95701}"/>
              </a:ext>
            </a:extLst>
          </p:cNvPr>
          <p:cNvSpPr/>
          <p:nvPr/>
        </p:nvSpPr>
        <p:spPr>
          <a:xfrm>
            <a:off x="2935657" y="1962097"/>
            <a:ext cx="1844926" cy="3877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dirty="0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ACBC6482-7460-4F4B-8C43-AD2CA0E80F26}"/>
              </a:ext>
            </a:extLst>
          </p:cNvPr>
          <p:cNvSpPr/>
          <p:nvPr/>
        </p:nvSpPr>
        <p:spPr>
          <a:xfrm>
            <a:off x="768127" y="1795956"/>
            <a:ext cx="2084219" cy="72008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60052-817B-A146-9C72-1BBBFD0D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603157"/>
            <a:ext cx="10801199" cy="387798"/>
          </a:xfrm>
        </p:spPr>
        <p:txBody>
          <a:bodyPr>
            <a:noAutofit/>
          </a:bodyPr>
          <a:lstStyle/>
          <a:p>
            <a:r>
              <a:rPr lang="ru-RU" sz="2500" dirty="0"/>
              <a:t>Включение услуги</a:t>
            </a:r>
            <a:r>
              <a:rPr lang="en-US" sz="2500" dirty="0"/>
              <a:t> </a:t>
            </a:r>
            <a:r>
              <a:rPr lang="ru-RU" sz="2500" dirty="0"/>
              <a:t>с ИИ в Обязательное медицинское страхование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FA3A48-DD9E-4242-A541-E0347164C51F}"/>
              </a:ext>
            </a:extLst>
          </p:cNvPr>
          <p:cNvSpPr txBox="1"/>
          <p:nvPr/>
        </p:nvSpPr>
        <p:spPr>
          <a:xfrm>
            <a:off x="695325" y="6309320"/>
            <a:ext cx="110172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https://www.mos.ru/news/item/130751073/ </a:t>
            </a:r>
            <a:endParaRPr lang="ru-RU" sz="1050" dirty="0"/>
          </a:p>
          <a:p>
            <a:r>
              <a:rPr lang="ru-RU" sz="1050" dirty="0"/>
              <a:t>https://telemedai.ru/press-centr/novosti/v-moskve-iskusstvennyj-intellekt-proanaliziroval-200-tysyach-mammogramm-v-ramkah-oms</a:t>
            </a:r>
          </a:p>
        </p:txBody>
      </p:sp>
      <p:pic>
        <p:nvPicPr>
          <p:cNvPr id="1026" name="Picture 2" descr="В Москве искусственный интеллект проанализировал 200 тысяч маммограмм в рамках ОМС">
            <a:extLst>
              <a:ext uri="{FF2B5EF4-FFF2-40B4-BE49-F238E27FC236}">
                <a16:creationId xmlns:a16="http://schemas.microsoft.com/office/drawing/2014/main" id="{88F4151F-77CA-4004-9A4A-9A0E83678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5" y="3056095"/>
            <a:ext cx="3933518" cy="262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C3EF4C8-DA20-4FDE-80AE-93825F83F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79" t="9810"/>
          <a:stretch/>
        </p:blipFill>
        <p:spPr>
          <a:xfrm>
            <a:off x="6168007" y="1498560"/>
            <a:ext cx="5175790" cy="43564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B1412D-5502-436C-A181-642053EC8D97}"/>
              </a:ext>
            </a:extLst>
          </p:cNvPr>
          <p:cNvSpPr txBox="1"/>
          <p:nvPr/>
        </p:nvSpPr>
        <p:spPr>
          <a:xfrm>
            <a:off x="1056159" y="2017496"/>
            <a:ext cx="1512168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dirty="0"/>
              <a:t>Врач + Врач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47C2AB-7701-480D-B493-5B64F99E6676}"/>
              </a:ext>
            </a:extLst>
          </p:cNvPr>
          <p:cNvSpPr txBox="1"/>
          <p:nvPr/>
        </p:nvSpPr>
        <p:spPr>
          <a:xfrm>
            <a:off x="3288407" y="2017496"/>
            <a:ext cx="1303434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dirty="0"/>
              <a:t>Врач + 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236797-38A9-4EEC-B00C-638736BA0E20}"/>
              </a:ext>
            </a:extLst>
          </p:cNvPr>
          <p:cNvSpPr txBox="1"/>
          <p:nvPr/>
        </p:nvSpPr>
        <p:spPr>
          <a:xfrm>
            <a:off x="2064271" y="1408187"/>
            <a:ext cx="1944216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dirty="0"/>
              <a:t>маммография</a:t>
            </a:r>
          </a:p>
        </p:txBody>
      </p:sp>
    </p:spTree>
    <p:extLst>
      <p:ext uri="{BB962C8B-B14F-4D97-AF65-F5344CB8AC3E}">
        <p14:creationId xmlns:p14="http://schemas.microsoft.com/office/powerpoint/2010/main" val="422186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694155-6EE4-6F19-A6EA-4E1632DA6AC6}"/>
              </a:ext>
            </a:extLst>
          </p:cNvPr>
          <p:cNvSpPr/>
          <p:nvPr/>
        </p:nvSpPr>
        <p:spPr>
          <a:xfrm>
            <a:off x="695325" y="2222902"/>
            <a:ext cx="10801350" cy="3910916"/>
          </a:xfrm>
          <a:prstGeom prst="rect">
            <a:avLst/>
          </a:prstGeom>
          <a:solidFill>
            <a:srgbClr val="F4F7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en-US" sz="12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465512D-B106-BE4F-822D-D0DF8F6B4655}"/>
              </a:ext>
            </a:extLst>
          </p:cNvPr>
          <p:cNvGrpSpPr/>
          <p:nvPr/>
        </p:nvGrpSpPr>
        <p:grpSpPr>
          <a:xfrm>
            <a:off x="1623411" y="2360997"/>
            <a:ext cx="8745452" cy="3755764"/>
            <a:chOff x="1022956" y="1772130"/>
            <a:chExt cx="10156373" cy="436168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618AB812-BBFD-C394-BC96-920F13127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2956" y="1772130"/>
              <a:ext cx="10156373" cy="436168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9917C89-AB68-9367-F8DF-8AB4CF6E9B1D}"/>
                </a:ext>
              </a:extLst>
            </p:cNvPr>
            <p:cNvSpPr txBox="1"/>
            <p:nvPr/>
          </p:nvSpPr>
          <p:spPr>
            <a:xfrm>
              <a:off x="6795906" y="1904891"/>
              <a:ext cx="3524014" cy="3216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/>
                <a:t>Заключение без медработника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48A0F290-B4D6-080B-4533-CA0A62E04201}"/>
                </a:ext>
              </a:extLst>
            </p:cNvPr>
            <p:cNvSpPr/>
            <p:nvPr/>
          </p:nvSpPr>
          <p:spPr>
            <a:xfrm>
              <a:off x="6456040" y="1848306"/>
              <a:ext cx="4232491" cy="2156757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/>
            <a:lstStyle/>
            <a:p>
              <a:pPr algn="l"/>
              <a:endParaRPr lang="ru-RU" sz="1200" dirty="0"/>
            </a:p>
          </p:txBody>
        </p:sp>
      </p:grpSp>
      <p:sp>
        <p:nvSpPr>
          <p:cNvPr id="7" name="Объект 3">
            <a:extLst>
              <a:ext uri="{FF2B5EF4-FFF2-40B4-BE49-F238E27FC236}">
                <a16:creationId xmlns:a16="http://schemas.microsoft.com/office/drawing/2014/main" id="{70019E74-849A-7FA9-7911-C74B6802578A}"/>
              </a:ext>
            </a:extLst>
          </p:cNvPr>
          <p:cNvSpPr txBox="1">
            <a:spLocks/>
          </p:cNvSpPr>
          <p:nvPr/>
        </p:nvSpPr>
        <p:spPr>
          <a:xfrm>
            <a:off x="695325" y="6367877"/>
            <a:ext cx="6696819" cy="2917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800" dirty="0">
                <a:solidFill>
                  <a:schemeClr val="tx2"/>
                </a:solidFill>
              </a:rPr>
              <a:t>23.05.2022 </a:t>
            </a:r>
            <a:r>
              <a:rPr lang="en-US" sz="800" dirty="0" err="1">
                <a:solidFill>
                  <a:schemeClr val="tx2"/>
                </a:solidFill>
              </a:rPr>
              <a:t>ChestLink</a:t>
            </a:r>
            <a:r>
              <a:rPr lang="ru-RU" sz="800" dirty="0">
                <a:solidFill>
                  <a:schemeClr val="tx2"/>
                </a:solidFill>
              </a:rPr>
              <a:t> от компании </a:t>
            </a:r>
            <a:r>
              <a:rPr lang="en-US" sz="800" dirty="0" err="1">
                <a:solidFill>
                  <a:schemeClr val="tx2"/>
                </a:solidFill>
              </a:rPr>
              <a:t>Oxipit</a:t>
            </a:r>
            <a:endParaRPr lang="ru-RU" sz="800" dirty="0">
              <a:solidFill>
                <a:schemeClr val="tx2"/>
              </a:solidFill>
            </a:endParaRPr>
          </a:p>
          <a:p>
            <a:pPr>
              <a:spcAft>
                <a:spcPts val="0"/>
              </a:spcAft>
            </a:pPr>
            <a:r>
              <a:rPr lang="en-US" sz="8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https://www.pr.com/press-release/858165</a:t>
            </a:r>
            <a:endParaRPr lang="ru-RU" sz="800" dirty="0">
              <a:solidFill>
                <a:schemeClr val="tx2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FAD0831-64B0-A7E0-13C4-812C670E70BA}"/>
              </a:ext>
            </a:extLst>
          </p:cNvPr>
          <p:cNvSpPr txBox="1">
            <a:spLocks/>
          </p:cNvSpPr>
          <p:nvPr/>
        </p:nvSpPr>
        <p:spPr>
          <a:xfrm>
            <a:off x="695250" y="728663"/>
            <a:ext cx="10873358" cy="11633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Первая автономная система ИИ</a:t>
            </a:r>
            <a:r>
              <a:rPr lang="en-US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</a:t>
            </a:r>
            <a:r>
              <a:rPr lang="ru-RU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для анализа рентгеновских снимков грудной клетки допущена к эксплуатации </a:t>
            </a:r>
            <a:br>
              <a:rPr lang="en-US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lang="ru-RU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в Евросоюзе</a:t>
            </a:r>
            <a:endParaRPr lang="en-US" dirty="0"/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7908595F-CD34-DA41-56EC-18C9FD16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BB144CBE-8549-0F41-A10E-99F26268CFA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8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0DAEF2-D5AF-8252-C000-83EA203B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728663"/>
            <a:ext cx="11377339" cy="387798"/>
          </a:xfrm>
        </p:spPr>
        <p:txBody>
          <a:bodyPr wrap="square">
            <a:spAutoFit/>
          </a:bodyPr>
          <a:lstStyle/>
          <a:p>
            <a:r>
              <a:rPr lang="ru-RU" sz="2800" dirty="0"/>
              <a:t>Будущее уже наступило, но оно распределено неравномерно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3E68D-75F0-D148-6893-9B2388E35937}"/>
              </a:ext>
            </a:extLst>
          </p:cNvPr>
          <p:cNvSpPr txBox="1"/>
          <p:nvPr/>
        </p:nvSpPr>
        <p:spPr>
          <a:xfrm>
            <a:off x="695325" y="2405058"/>
            <a:ext cx="4680595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dirty="0">
                <a:latin typeface="Inter Medium" panose="020B0502030000000004" pitchFamily="34" charset="0"/>
                <a:ea typeface="Inter Medium" panose="020B0502030000000004" pitchFamily="34" charset="0"/>
                <a:cs typeface="Inter Medium" panose="020B0502030000000004" pitchFamily="34" charset="0"/>
              </a:rPr>
              <a:t>CAD4TB используется в 45 странах для скрининга ТБ более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962A53BC-7E97-15DB-ADF1-62A27F51B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3906" y="2405058"/>
            <a:ext cx="5782769" cy="282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4FAEF722-EFCC-FBB9-F7B9-4F4EBA5B20E4}"/>
              </a:ext>
            </a:extLst>
          </p:cNvPr>
          <p:cNvSpPr txBox="1">
            <a:spLocks/>
          </p:cNvSpPr>
          <p:nvPr/>
        </p:nvSpPr>
        <p:spPr>
          <a:xfrm>
            <a:off x="695325" y="6508134"/>
            <a:ext cx="1728267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 err="1">
                <a:solidFill>
                  <a:schemeClr val="tx2"/>
                </a:solidFill>
              </a:rPr>
              <a:t>https</a:t>
            </a:r>
            <a:r>
              <a:rPr lang="ru-RU" sz="800" dirty="0">
                <a:solidFill>
                  <a:schemeClr val="tx2"/>
                </a:solidFill>
              </a:rPr>
              <a:t>://</a:t>
            </a:r>
            <a:r>
              <a:rPr lang="ru-RU" sz="800" dirty="0" err="1">
                <a:solidFill>
                  <a:schemeClr val="tx2"/>
                </a:solidFill>
              </a:rPr>
              <a:t>www.delft.care</a:t>
            </a:r>
            <a:r>
              <a:rPr lang="ru-RU" sz="800" dirty="0">
                <a:solidFill>
                  <a:schemeClr val="tx2"/>
                </a:solidFill>
              </a:rPr>
              <a:t>/cad4tb/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F00830-7970-AD04-1149-DF85D098F329}"/>
              </a:ext>
            </a:extLst>
          </p:cNvPr>
          <p:cNvSpPr txBox="1"/>
          <p:nvPr/>
        </p:nvSpPr>
        <p:spPr>
          <a:xfrm>
            <a:off x="695325" y="4244315"/>
            <a:ext cx="4680595" cy="98488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fontAlgn="base">
              <a:spcAft>
                <a:spcPts val="1200"/>
              </a:spcAft>
              <a:buClr>
                <a:srgbClr val="000000"/>
              </a:buClr>
              <a:defRPr/>
            </a:pP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Он сертифицирован CE для использования в</a:t>
            </a:r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 </a:t>
            </a: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возрасте от 4 лет и доступен для</a:t>
            </a:r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 </a:t>
            </a: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использования в Интернете </a:t>
            </a:r>
            <a:b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и в</a:t>
            </a:r>
            <a:r>
              <a:rPr lang="en-US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 </a:t>
            </a: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автономном режиме.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1C9C8902-1C3F-7EA1-B069-2BDCF62A6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68408" y="6508134"/>
            <a:ext cx="600455" cy="123111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BB144CBE-8549-0F41-A10E-99F26268CFAC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D3190E-02AF-A8B6-19B6-53846F5438B1}"/>
              </a:ext>
            </a:extLst>
          </p:cNvPr>
          <p:cNvSpPr txBox="1"/>
          <p:nvPr/>
        </p:nvSpPr>
        <p:spPr>
          <a:xfrm>
            <a:off x="695325" y="3140021"/>
            <a:ext cx="936180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lvl="1">
              <a:spcAft>
                <a:spcPts val="600"/>
              </a:spcAft>
              <a:buClr>
                <a:schemeClr val="accent1">
                  <a:lumMod val="50000"/>
                </a:schemeClr>
              </a:buClr>
            </a:pPr>
            <a:r>
              <a:rPr lang="ru-RU" sz="6000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10</a:t>
            </a:r>
            <a:endParaRPr lang="en-US" sz="1200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91733C-E9B4-2C70-4B5B-3830091224F1}"/>
              </a:ext>
            </a:extLst>
          </p:cNvPr>
          <p:cNvSpPr txBox="1"/>
          <p:nvPr/>
        </p:nvSpPr>
        <p:spPr>
          <a:xfrm>
            <a:off x="1559458" y="3247743"/>
            <a:ext cx="1800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миллионов человек</a:t>
            </a:r>
            <a:endParaRPr lang="en-US" sz="2000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77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14700DF-4F59-4A4E-BC0A-DA163AFF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728663"/>
            <a:ext cx="10801350" cy="1723549"/>
          </a:xfrm>
        </p:spPr>
        <p:txBody>
          <a:bodyPr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Опрос </a:t>
            </a:r>
            <a:r>
              <a:rPr lang="en-US" sz="2800" i="0" u="none" strike="noStrike" cap="none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European Society of Radiology</a:t>
            </a:r>
            <a:r>
              <a:rPr lang="ru-RU" sz="2800" i="0" u="none" strike="noStrike" cap="none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2022</a:t>
            </a:r>
            <a:r>
              <a:rPr lang="en-US" sz="2800" i="0" u="none" strike="noStrike" cap="none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*</a:t>
            </a:r>
            <a:br>
              <a:rPr lang="ru-RU" sz="2800" i="0" u="none" strike="noStrike" cap="none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lang="ru-RU" sz="2800" i="0" u="none" strike="noStrike" cap="none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Специалисты лучевой диагностики, имеющие практический опыт ИИ</a:t>
            </a:r>
            <a:br>
              <a:rPr lang="ru-RU" sz="2800" i="0" u="none" strike="noStrike" cap="none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endParaRPr lang="ru-RU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470" name="Google Shape;470;p32"/>
          <p:cNvSpPr txBox="1"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ru-RU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6</a:t>
            </a:fld>
            <a:endParaRPr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A05254FC-BA42-B4E9-A1FD-53B624153B34}"/>
              </a:ext>
            </a:extLst>
          </p:cNvPr>
          <p:cNvSpPr txBox="1">
            <a:spLocks/>
          </p:cNvSpPr>
          <p:nvPr/>
        </p:nvSpPr>
        <p:spPr>
          <a:xfrm>
            <a:off x="10890368" y="6356350"/>
            <a:ext cx="4634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pPr/>
              <a:t>6</a:t>
            </a:fld>
            <a:endParaRPr lang="ru-RU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739E0D-CE6B-5ABE-DAC3-214A2C6BB05E}"/>
              </a:ext>
            </a:extLst>
          </p:cNvPr>
          <p:cNvSpPr txBox="1"/>
          <p:nvPr/>
        </p:nvSpPr>
        <p:spPr>
          <a:xfrm>
            <a:off x="651770" y="6431190"/>
            <a:ext cx="6783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</a:rPr>
              <a:t>https://link.springer.com/article/10.1186/s13244-022-01247-y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BEA246A-4DD6-1832-41AD-2AB642E605BC}"/>
              </a:ext>
            </a:extLst>
          </p:cNvPr>
          <p:cNvSpPr txBox="1">
            <a:spLocks/>
          </p:cNvSpPr>
          <p:nvPr/>
        </p:nvSpPr>
        <p:spPr>
          <a:xfrm>
            <a:off x="7373215" y="4730904"/>
            <a:ext cx="2912040" cy="93034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намерены приобрести ИИ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4CE3FBB-A98E-12FF-AFB0-6182D4454807}"/>
              </a:ext>
            </a:extLst>
          </p:cNvPr>
          <p:cNvSpPr txBox="1">
            <a:spLocks/>
          </p:cNvSpPr>
          <p:nvPr/>
        </p:nvSpPr>
        <p:spPr>
          <a:xfrm>
            <a:off x="3899596" y="4730904"/>
            <a:ext cx="3413761" cy="930344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считают диагностические алгоритмы очень полезными </a:t>
            </a:r>
            <a:b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для снижения нагрузки на медицинский персонал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94E60-0F26-F470-6C01-26CF01DFE6AB}"/>
              </a:ext>
            </a:extLst>
          </p:cNvPr>
          <p:cNvSpPr txBox="1">
            <a:spLocks/>
          </p:cNvSpPr>
          <p:nvPr/>
        </p:nvSpPr>
        <p:spPr>
          <a:xfrm>
            <a:off x="695325" y="4730904"/>
            <a:ext cx="2780690" cy="930344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испытали значительное снижение своей рабочей нагрузки при </a:t>
            </a:r>
            <a:r>
              <a:rPr lang="ru-RU" sz="1600" dirty="0" err="1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триаже</a:t>
            </a: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пациентов</a:t>
            </a:r>
          </a:p>
        </p:txBody>
      </p:sp>
      <p:sp>
        <p:nvSpPr>
          <p:cNvPr id="5" name="object 11">
            <a:extLst>
              <a:ext uri="{FF2B5EF4-FFF2-40B4-BE49-F238E27FC236}">
                <a16:creationId xmlns:a16="http://schemas.microsoft.com/office/drawing/2014/main" id="{7E1E9886-20D8-87C3-28AB-61DD3337F4D5}"/>
              </a:ext>
            </a:extLst>
          </p:cNvPr>
          <p:cNvSpPr txBox="1"/>
          <p:nvPr/>
        </p:nvSpPr>
        <p:spPr>
          <a:xfrm>
            <a:off x="7373215" y="4147869"/>
            <a:ext cx="1428564" cy="50526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ru-RU" sz="3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13%</a:t>
            </a:r>
          </a:p>
        </p:txBody>
      </p:sp>
      <p:sp>
        <p:nvSpPr>
          <p:cNvPr id="6" name="object 11">
            <a:extLst>
              <a:ext uri="{FF2B5EF4-FFF2-40B4-BE49-F238E27FC236}">
                <a16:creationId xmlns:a16="http://schemas.microsoft.com/office/drawing/2014/main" id="{327E4B0E-C0B5-C24C-8472-02A4799A2B06}"/>
              </a:ext>
            </a:extLst>
          </p:cNvPr>
          <p:cNvSpPr txBox="1"/>
          <p:nvPr/>
        </p:nvSpPr>
        <p:spPr>
          <a:xfrm>
            <a:off x="3899596" y="4147869"/>
            <a:ext cx="1933482" cy="50526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ru-RU" sz="3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23%</a:t>
            </a: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34429CE3-DCCA-601D-B603-C4955B78428E}"/>
              </a:ext>
            </a:extLst>
          </p:cNvPr>
          <p:cNvSpPr txBox="1"/>
          <p:nvPr/>
        </p:nvSpPr>
        <p:spPr>
          <a:xfrm>
            <a:off x="695325" y="4147869"/>
            <a:ext cx="1524000" cy="50526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ru-RU" sz="3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22%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0415531-8322-412B-2EAE-ED1FB6971A91}"/>
              </a:ext>
            </a:extLst>
          </p:cNvPr>
          <p:cNvSpPr txBox="1">
            <a:spLocks/>
          </p:cNvSpPr>
          <p:nvPr/>
        </p:nvSpPr>
        <p:spPr bwMode="auto">
          <a:xfrm>
            <a:off x="695325" y="3094394"/>
            <a:ext cx="2495364" cy="93034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сочли результаты алгоритмов в целом достоверными</a:t>
            </a:r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id="{D4E31878-56C7-6FA5-E6B8-A190EAB2713D}"/>
              </a:ext>
            </a:extLst>
          </p:cNvPr>
          <p:cNvSpPr txBox="1"/>
          <p:nvPr/>
        </p:nvSpPr>
        <p:spPr bwMode="auto">
          <a:xfrm>
            <a:off x="695325" y="2463164"/>
            <a:ext cx="1428564" cy="50526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ru-RU" sz="3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75%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A4B41BB-3CB4-09F5-705A-E6CB48811D15}"/>
              </a:ext>
            </a:extLst>
          </p:cNvPr>
          <p:cNvSpPr txBox="1">
            <a:spLocks/>
          </p:cNvSpPr>
          <p:nvPr/>
        </p:nvSpPr>
        <p:spPr bwMode="auto">
          <a:xfrm>
            <a:off x="3899596" y="3094394"/>
            <a:ext cx="2988492" cy="686349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Использование диагностического алгоритма упомянули в отчете</a:t>
            </a:r>
          </a:p>
        </p:txBody>
      </p:sp>
      <p:sp>
        <p:nvSpPr>
          <p:cNvPr id="41" name="object 11">
            <a:extLst>
              <a:ext uri="{FF2B5EF4-FFF2-40B4-BE49-F238E27FC236}">
                <a16:creationId xmlns:a16="http://schemas.microsoft.com/office/drawing/2014/main" id="{79E45E39-D586-8C57-68C8-3AB975591B08}"/>
              </a:ext>
            </a:extLst>
          </p:cNvPr>
          <p:cNvSpPr txBox="1"/>
          <p:nvPr/>
        </p:nvSpPr>
        <p:spPr bwMode="auto">
          <a:xfrm>
            <a:off x="3899596" y="2463164"/>
            <a:ext cx="1428564" cy="50526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en-US" sz="3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34</a:t>
            </a:r>
            <a:r>
              <a:rPr lang="ru-RU" sz="3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%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1CD9ABCF-E126-C9DC-AF15-58075E964B14}"/>
              </a:ext>
            </a:extLst>
          </p:cNvPr>
          <p:cNvSpPr txBox="1">
            <a:spLocks/>
          </p:cNvSpPr>
          <p:nvPr/>
        </p:nvSpPr>
        <p:spPr bwMode="auto">
          <a:xfrm>
            <a:off x="7373215" y="3094394"/>
            <a:ext cx="2937227" cy="930343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Рассказали пациентам об использовании ИИ во время анализа исследований</a:t>
            </a:r>
          </a:p>
        </p:txBody>
      </p:sp>
      <p:sp>
        <p:nvSpPr>
          <p:cNvPr id="43" name="object 11">
            <a:extLst>
              <a:ext uri="{FF2B5EF4-FFF2-40B4-BE49-F238E27FC236}">
                <a16:creationId xmlns:a16="http://schemas.microsoft.com/office/drawing/2014/main" id="{ED60989E-184B-0756-31A5-C03355E810A5}"/>
              </a:ext>
            </a:extLst>
          </p:cNvPr>
          <p:cNvSpPr txBox="1"/>
          <p:nvPr/>
        </p:nvSpPr>
        <p:spPr bwMode="auto">
          <a:xfrm>
            <a:off x="7373215" y="2463164"/>
            <a:ext cx="1428564" cy="505267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"/>
              </a:spcBef>
            </a:pPr>
            <a:r>
              <a:rPr lang="ru-RU" sz="3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17%</a:t>
            </a:r>
          </a:p>
        </p:txBody>
      </p:sp>
    </p:spTree>
    <p:extLst>
      <p:ext uri="{BB962C8B-B14F-4D97-AF65-F5344CB8AC3E}">
        <p14:creationId xmlns:p14="http://schemas.microsoft.com/office/powerpoint/2010/main" val="353162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0" name="Google Shape;470;p32"/>
          <p:cNvSpPr txBox="1">
            <a:spLocks noGrp="1"/>
          </p:cNvSpPr>
          <p:nvPr>
            <p:ph type="sldNum" idx="12"/>
          </p:nvPr>
        </p:nvSpPr>
        <p:spPr bwMode="auto">
          <a:xfrm>
            <a:off x="10820400" y="6458028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ru-RU"/>
              <a:t>7</a:t>
            </a:fld>
            <a:endParaRPr/>
          </a:p>
        </p:txBody>
      </p:sp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id="{A05254FC-BA42-B4E9-A1FD-53B624153B34}"/>
              </a:ext>
            </a:extLst>
          </p:cNvPr>
          <p:cNvSpPr txBox="1">
            <a:spLocks/>
          </p:cNvSpPr>
          <p:nvPr/>
        </p:nvSpPr>
        <p:spPr>
          <a:xfrm>
            <a:off x="10890368" y="6356350"/>
            <a:ext cx="4634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B41A31E7-B3B5-294A-BDE0-9D4AE6F5D072}"/>
              </a:ext>
            </a:extLst>
          </p:cNvPr>
          <p:cNvSpPr txBox="1">
            <a:spLocks/>
          </p:cNvSpPr>
          <p:nvPr/>
        </p:nvSpPr>
        <p:spPr bwMode="auto">
          <a:xfrm>
            <a:off x="695325" y="728663"/>
            <a:ext cx="10801350" cy="172354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indent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2800"/>
              <a:defRPr/>
            </a:pPr>
            <a:r>
              <a:rPr lang="ru-RU" sz="28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Опрос 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European Society of Radiology</a:t>
            </a:r>
            <a:r>
              <a:rPr lang="ru-RU" sz="28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 2022</a:t>
            </a:r>
            <a:r>
              <a:rPr lang="en-US" sz="28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*</a:t>
            </a:r>
            <a:r>
              <a:rPr lang="ru-RU" sz="28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.</a:t>
            </a:r>
          </a:p>
          <a:p>
            <a:pPr marR="0" lvl="0" indent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2800"/>
              <a:defRPr/>
            </a:pPr>
            <a:r>
              <a:rPr lang="ru-RU" sz="28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Специалисты лучевой диагностики, имеющие практический опыт ИИ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br>
              <a:rPr lang="ru-RU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endParaRPr lang="ru-RU" dirty="0"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A361CA-878C-F04B-9B9F-43DEB9D53588}"/>
              </a:ext>
            </a:extLst>
          </p:cNvPr>
          <p:cNvSpPr txBox="1"/>
          <p:nvPr/>
        </p:nvSpPr>
        <p:spPr bwMode="auto">
          <a:xfrm>
            <a:off x="651770" y="6431190"/>
            <a:ext cx="67831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</a:rPr>
              <a:t>https://link.springer.com/article/10.1186/s13244-022-01247-y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53FD8F-E2FB-E849-9EBD-6E5161E12972}"/>
              </a:ext>
            </a:extLst>
          </p:cNvPr>
          <p:cNvSpPr txBox="1">
            <a:spLocks/>
          </p:cNvSpPr>
          <p:nvPr/>
        </p:nvSpPr>
        <p:spPr bwMode="auto">
          <a:xfrm>
            <a:off x="693473" y="3454638"/>
            <a:ext cx="6783183" cy="215445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Нет значимой дополнительной пользы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75ABA8-0AA5-0E4C-A646-6BDF3A212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49" t="25056"/>
          <a:stretch/>
        </p:blipFill>
        <p:spPr bwMode="auto">
          <a:xfrm>
            <a:off x="4146530" y="3207670"/>
            <a:ext cx="5473976" cy="2921668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46490FC-A936-BE43-BAC8-DFF0769F580B}"/>
              </a:ext>
            </a:extLst>
          </p:cNvPr>
          <p:cNvSpPr txBox="1">
            <a:spLocks/>
          </p:cNvSpPr>
          <p:nvPr/>
        </p:nvSpPr>
        <p:spPr bwMode="auto">
          <a:xfrm>
            <a:off x="713012" y="3974000"/>
            <a:ext cx="3433518" cy="457368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Реальное применение продуктов отличается </a:t>
            </a:r>
            <a:br>
              <a:rPr lang="ru-RU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от заявленного в рекламных заявлениях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8418E95-EB98-F245-A4DE-AA6392056B9B}"/>
              </a:ext>
            </a:extLst>
          </p:cNvPr>
          <p:cNvSpPr txBox="1">
            <a:spLocks/>
          </p:cNvSpPr>
          <p:nvPr/>
        </p:nvSpPr>
        <p:spPr bwMode="auto">
          <a:xfrm>
            <a:off x="683327" y="4735285"/>
            <a:ext cx="3468457" cy="28788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Добавляет дополнительную работу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364CE8D-FA77-CE41-A8AA-4A7F0FC00033}"/>
              </a:ext>
            </a:extLst>
          </p:cNvPr>
          <p:cNvSpPr txBox="1">
            <a:spLocks/>
          </p:cNvSpPr>
          <p:nvPr/>
        </p:nvSpPr>
        <p:spPr bwMode="auto">
          <a:xfrm>
            <a:off x="695325" y="5327083"/>
            <a:ext cx="2388337" cy="215446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000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Причина не указана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5B96A25-34B5-0D49-AC9C-C3456FD76031}"/>
              </a:ext>
            </a:extLst>
          </p:cNvPr>
          <p:cNvSpPr txBox="1">
            <a:spLocks/>
          </p:cNvSpPr>
          <p:nvPr/>
        </p:nvSpPr>
        <p:spPr bwMode="auto">
          <a:xfrm>
            <a:off x="713012" y="2405563"/>
            <a:ext cx="5343672" cy="617061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0000"/>
            <a:r>
              <a:rPr lang="ru-RU" sz="160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Причины, по которым 363 из 690 участников опроса не стали бы покупать сертифицированный ИИ</a:t>
            </a:r>
          </a:p>
        </p:txBody>
      </p:sp>
    </p:spTree>
    <p:extLst>
      <p:ext uri="{BB962C8B-B14F-4D97-AF65-F5344CB8AC3E}">
        <p14:creationId xmlns:p14="http://schemas.microsoft.com/office/powerpoint/2010/main" val="1969529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4">
            <a:extLst>
              <a:ext uri="{FF2B5EF4-FFF2-40B4-BE49-F238E27FC236}">
                <a16:creationId xmlns:a16="http://schemas.microsoft.com/office/drawing/2014/main" id="{F7223A63-8830-5140-B1B2-F566A67ED10C}"/>
              </a:ext>
            </a:extLst>
          </p:cNvPr>
          <p:cNvSpPr txBox="1">
            <a:spLocks/>
          </p:cNvSpPr>
          <p:nvPr/>
        </p:nvSpPr>
        <p:spPr>
          <a:xfrm>
            <a:off x="756022" y="674100"/>
            <a:ext cx="11024174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ea typeface="Montserrat SemiBold"/>
                <a:cs typeface="Montserrat SemiBold"/>
              </a:rPr>
              <a:t>Количество задач для искусственного интеллекта</a:t>
            </a:r>
            <a:endParaRPr lang="ru-RU" sz="1600" b="1" dirty="0">
              <a:ea typeface="Montserrat SemiBold"/>
              <a:cs typeface="Montserrat SemiBold"/>
            </a:endParaRPr>
          </a:p>
        </p:txBody>
      </p:sp>
      <p:sp>
        <p:nvSpPr>
          <p:cNvPr id="20" name="Google Shape;231;p24">
            <a:extLst>
              <a:ext uri="{FF2B5EF4-FFF2-40B4-BE49-F238E27FC236}">
                <a16:creationId xmlns:a16="http://schemas.microsoft.com/office/drawing/2014/main" id="{90ACF621-8BFD-4308-87D6-547FE6951F0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 bwMode="auto">
          <a:xfrm>
            <a:off x="11563350" y="6492875"/>
            <a:ext cx="508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ru-RU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1056F-F0C9-41FD-97AB-C03E418A346E}"/>
              </a:ext>
            </a:extLst>
          </p:cNvPr>
          <p:cNvSpPr txBox="1"/>
          <p:nvPr/>
        </p:nvSpPr>
        <p:spPr>
          <a:xfrm>
            <a:off x="688496" y="1785193"/>
            <a:ext cx="10616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 err="1"/>
              <a:t>Моносервис</a:t>
            </a:r>
            <a:r>
              <a:rPr lang="en-US" sz="2400" dirty="0"/>
              <a:t>*</a:t>
            </a:r>
            <a:r>
              <a:rPr lang="ru-RU" sz="2400" dirty="0"/>
              <a:t> ИИ                             Комплексный сервис</a:t>
            </a:r>
            <a:r>
              <a:rPr lang="en-US" sz="2400" dirty="0"/>
              <a:t>*</a:t>
            </a:r>
            <a:r>
              <a:rPr lang="ru-RU" sz="2400" dirty="0"/>
              <a:t> 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43ED4-6339-4EF1-9D40-F8D13DBC9541}"/>
              </a:ext>
            </a:extLst>
          </p:cNvPr>
          <p:cNvSpPr txBox="1"/>
          <p:nvPr/>
        </p:nvSpPr>
        <p:spPr>
          <a:xfrm>
            <a:off x="676274" y="6270910"/>
            <a:ext cx="106168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>
                    <a:lumMod val="50000"/>
                  </a:schemeClr>
                </a:solidFill>
              </a:rPr>
              <a:t>* Терминология Московского Эксперимента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https://mosmed.ai/ai/docs/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ru-R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BD66A6-375F-42F1-8201-0292CD6B0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22" y="2649302"/>
            <a:ext cx="3651613" cy="2988332"/>
          </a:xfrm>
          <a:prstGeom prst="rect">
            <a:avLst/>
          </a:prstGeom>
        </p:spPr>
      </p:pic>
      <p:sp>
        <p:nvSpPr>
          <p:cNvPr id="12" name="Овал 11">
            <a:extLst>
              <a:ext uri="{FF2B5EF4-FFF2-40B4-BE49-F238E27FC236}">
                <a16:creationId xmlns:a16="http://schemas.microsoft.com/office/drawing/2014/main" id="{51963282-71AA-4721-B074-074E5BE19511}"/>
              </a:ext>
            </a:extLst>
          </p:cNvPr>
          <p:cNvSpPr/>
          <p:nvPr/>
        </p:nvSpPr>
        <p:spPr>
          <a:xfrm>
            <a:off x="2988488" y="3621410"/>
            <a:ext cx="288032" cy="288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468BFA3-B24C-426F-AEBF-6A56BA68C958}"/>
              </a:ext>
            </a:extLst>
          </p:cNvPr>
          <p:cNvSpPr/>
          <p:nvPr/>
        </p:nvSpPr>
        <p:spPr>
          <a:xfrm>
            <a:off x="2947766" y="3585406"/>
            <a:ext cx="36947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0E7893-FAC5-4DF1-ACB5-81D89B49F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972" y="2649302"/>
            <a:ext cx="3651613" cy="2988332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5547D868-3831-4EB1-9325-A797AFF0C34C}"/>
              </a:ext>
            </a:extLst>
          </p:cNvPr>
          <p:cNvSpPr/>
          <p:nvPr/>
        </p:nvSpPr>
        <p:spPr>
          <a:xfrm>
            <a:off x="7922438" y="3621410"/>
            <a:ext cx="288032" cy="28803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FE2BCA8-D657-477A-B3E1-758B1C9BE19F}"/>
              </a:ext>
            </a:extLst>
          </p:cNvPr>
          <p:cNvSpPr/>
          <p:nvPr/>
        </p:nvSpPr>
        <p:spPr>
          <a:xfrm>
            <a:off x="7881716" y="3585406"/>
            <a:ext cx="369476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E0DF661-3BEF-466B-8158-5383BA7A0DAE}"/>
              </a:ext>
            </a:extLst>
          </p:cNvPr>
          <p:cNvSpPr/>
          <p:nvPr/>
        </p:nvSpPr>
        <p:spPr>
          <a:xfrm>
            <a:off x="7318967" y="3042147"/>
            <a:ext cx="369476" cy="8934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D965C96-ED7B-47B6-A8A6-42D3535E1F30}"/>
              </a:ext>
            </a:extLst>
          </p:cNvPr>
          <p:cNvSpPr/>
          <p:nvPr/>
        </p:nvSpPr>
        <p:spPr>
          <a:xfrm>
            <a:off x="6560344" y="3383393"/>
            <a:ext cx="680204" cy="12814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l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0451776"/>
      </p:ext>
    </p:extLst>
  </p:cSld>
  <p:clrMapOvr>
    <a:masterClrMapping/>
  </p:clrMapOvr>
</p:sld>
</file>

<file path=ppt/theme/theme1.xml><?xml version="1.0" encoding="utf-8"?>
<a:theme xmlns:a="http://schemas.openxmlformats.org/drawingml/2006/main" name="AIRI presentation">
  <a:themeElements>
    <a:clrScheme name="AIRI new">
      <a:dk1>
        <a:srgbClr val="111111"/>
      </a:dk1>
      <a:lt1>
        <a:srgbClr val="FFFFFF"/>
      </a:lt1>
      <a:dk2>
        <a:srgbClr val="8C939C"/>
      </a:dk2>
      <a:lt2>
        <a:srgbClr val="E8ECEE"/>
      </a:lt2>
      <a:accent1>
        <a:srgbClr val="13D6BB"/>
      </a:accent1>
      <a:accent2>
        <a:srgbClr val="005960"/>
      </a:accent2>
      <a:accent3>
        <a:srgbClr val="151A26"/>
      </a:accent3>
      <a:accent4>
        <a:srgbClr val="D1A683"/>
      </a:accent4>
      <a:accent5>
        <a:srgbClr val="614FCE"/>
      </a:accent5>
      <a:accent6>
        <a:srgbClr val="494949"/>
      </a:accent6>
      <a:hlink>
        <a:srgbClr val="9991F2"/>
      </a:hlink>
      <a:folHlink>
        <a:srgbClr val="6C4CE2"/>
      </a:folHlink>
    </a:clrScheme>
    <a:fontScheme name="Inter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t"/>
      <a:lstStyle>
        <a:defPPr algn="l">
          <a:defRPr sz="12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prstDash val="soli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 anchor="t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9684</TotalTime>
  <Words>1101</Words>
  <Application>Microsoft Office PowerPoint</Application>
  <PresentationFormat>Широкоэкранный</PresentationFormat>
  <Paragraphs>193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Arial</vt:lpstr>
      <vt:lpstr>Arial Unicode MS</vt:lpstr>
      <vt:lpstr>Calibri</vt:lpstr>
      <vt:lpstr>Inter</vt:lpstr>
      <vt:lpstr>Inter Medium</vt:lpstr>
      <vt:lpstr>Inter Semi Bold</vt:lpstr>
      <vt:lpstr>Montserrat</vt:lpstr>
      <vt:lpstr>Montserrat Medium</vt:lpstr>
      <vt:lpstr>Roboto</vt:lpstr>
      <vt:lpstr>Source Sans Pro</vt:lpstr>
      <vt:lpstr>Times New Roman</vt:lpstr>
      <vt:lpstr>AIRI presentation</vt:lpstr>
      <vt:lpstr>Презентация PowerPoint</vt:lpstr>
      <vt:lpstr>Изменения на рубеже</vt:lpstr>
      <vt:lpstr>Включение услуги с ИИ в Обязательное медицинское страхование</vt:lpstr>
      <vt:lpstr>Включение услуги с ИИ в Обязательное медицинское страхование</vt:lpstr>
      <vt:lpstr>Презентация PowerPoint</vt:lpstr>
      <vt:lpstr>Будущее уже наступило, но оно распределено неравномерно</vt:lpstr>
      <vt:lpstr>Опрос European Society of Radiology 2022* Специалисты лучевой диагностики, имеющие практический опыт ИИ </vt:lpstr>
      <vt:lpstr>Презентация PowerPoint</vt:lpstr>
      <vt:lpstr>Презентация PowerPoint</vt:lpstr>
      <vt:lpstr>Автоматический чек-лист для каждого пациента. Оппортунистический скрининг. </vt:lpstr>
      <vt:lpstr>Концепт общего ИИ для медицины (GMAI)</vt:lpstr>
      <vt:lpstr>Цели должны оправдывать средства</vt:lpstr>
      <vt:lpstr>Главные цели для ИИ</vt:lpstr>
      <vt:lpstr>Презентация PowerPoint</vt:lpstr>
      <vt:lpstr>«Снежный ком» проблем накапливается – нужны решения</vt:lpstr>
      <vt:lpstr>Осторожней на поворотах</vt:lpstr>
      <vt:lpstr>Масштабный скрининг с ИИ может создать избыточную нагрузку</vt:lpstr>
      <vt:lpstr>Ограничения «на поворотах» для ИИ в персонал. медицине </vt:lpstr>
      <vt:lpstr>Ограничения «на поворотах» для ИИ в персонал. медицине </vt:lpstr>
      <vt:lpstr>Ограничения «на поворотах» для ИИ в персонал. медицине </vt:lpstr>
      <vt:lpstr>Ограничения «на поворотах» для ИИ в персонал. медицине </vt:lpstr>
      <vt:lpstr>Ключевые мысли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Victor Gombolevskiy</cp:lastModifiedBy>
  <cp:revision>237</cp:revision>
  <dcterms:created xsi:type="dcterms:W3CDTF">2021-07-05T06:57:10Z</dcterms:created>
  <dcterms:modified xsi:type="dcterms:W3CDTF">2023-12-01T09:40:03Z</dcterms:modified>
</cp:coreProperties>
</file>