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47" r:id="rId2"/>
    <p:sldId id="506" r:id="rId3"/>
    <p:sldId id="541" r:id="rId4"/>
    <p:sldId id="535" r:id="rId5"/>
    <p:sldId id="519" r:id="rId6"/>
    <p:sldId id="542" r:id="rId7"/>
    <p:sldId id="538" r:id="rId8"/>
    <p:sldId id="539" r:id="rId9"/>
    <p:sldId id="540" r:id="rId10"/>
    <p:sldId id="508" r:id="rId11"/>
    <p:sldId id="430" r:id="rId12"/>
    <p:sldId id="479" r:id="rId13"/>
    <p:sldId id="257" r:id="rId14"/>
    <p:sldId id="536" r:id="rId15"/>
    <p:sldId id="505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422" autoAdjust="0"/>
  </p:normalViewPr>
  <p:slideViewPr>
    <p:cSldViewPr>
      <p:cViewPr varScale="1">
        <p:scale>
          <a:sx n="66" d="100"/>
          <a:sy n="66" d="100"/>
        </p:scale>
        <p:origin x="1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216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D8DD4-3BB6-43BD-A036-32448B5FF86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A38CF-E5BA-4F11-8668-FD32B32B6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65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35C69-026B-4B24-A472-88F0EEC013FF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CE4E-1D93-4222-A479-288A773A12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C1E42-BAA3-4124-BF0E-189D4C80AC6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7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C1E42-BAA3-4124-BF0E-189D4C80AC6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0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42F99-6D64-493F-8A75-EFE28B0DDC1E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161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C1E42-BAA3-4124-BF0E-189D4C80AC6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7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C1E42-BAA3-4124-BF0E-189D4C80AC6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6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E5AB-F656-4D3A-91EC-0EF86461B6C1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A95F-5608-47CD-9715-2AB4227F6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cid:E5A7726F-DAEA-4433-9D4C-5B7EFDB47F0B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3.png"/><Relationship Id="rId3" Type="http://schemas.openxmlformats.org/officeDocument/2006/relationships/image" Target="../media/image25.jpeg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2.png"/><Relationship Id="rId5" Type="http://schemas.openxmlformats.org/officeDocument/2006/relationships/image" Target="../media/image27.jpeg"/><Relationship Id="rId15" Type="http://schemas.openxmlformats.org/officeDocument/2006/relationships/image" Target="../media/image2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jpeg"/><Relationship Id="rId9" Type="http://schemas.openxmlformats.org/officeDocument/2006/relationships/image" Target="../media/image21.png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496944" cy="22322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ОБУЧЕНИЕ  ВРАЧЕЙ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ТЕЛЕМЕДИЦИН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ЧЕМУ  И  КАК  УЧИТЬ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2" y="4437112"/>
            <a:ext cx="8784976" cy="22322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Столяр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В.Л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телемедицины и  медицинской информатики  Медицинского Института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РУДН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Stolyar-VL@Rudn.ru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9" y="260648"/>
            <a:ext cx="4261852" cy="136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07" y="43962"/>
            <a:ext cx="3240305" cy="18015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7200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Education Working Group of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ISfTeH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5" y="1124744"/>
            <a:ext cx="5128524" cy="554461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Создание международных университетских программ по телемедицине (в </a:t>
            </a:r>
            <a:r>
              <a:rPr lang="ru-RU" dirty="0" err="1"/>
              <a:t>т.ч</a:t>
            </a:r>
            <a:r>
              <a:rPr lang="ru-RU" dirty="0"/>
              <a:t>. </a:t>
            </a:r>
            <a:r>
              <a:rPr lang="en-US" dirty="0"/>
              <a:t>MBA) </a:t>
            </a:r>
            <a:r>
              <a:rPr lang="ru-RU" dirty="0"/>
              <a:t>с адаптацией к условиям</a:t>
            </a:r>
            <a:r>
              <a:rPr lang="en-US" dirty="0"/>
              <a:t> </a:t>
            </a:r>
            <a:r>
              <a:rPr lang="ru-RU" dirty="0"/>
              <a:t>и возможностям разных стран </a:t>
            </a:r>
          </a:p>
          <a:p>
            <a:r>
              <a:rPr lang="ru-RU" dirty="0"/>
              <a:t>Организация  обмена дистанционными курсами между университетами</a:t>
            </a:r>
          </a:p>
          <a:p>
            <a:r>
              <a:rPr lang="ru-RU" dirty="0"/>
              <a:t>Задачи</a:t>
            </a:r>
            <a:r>
              <a:rPr lang="en-US" dirty="0"/>
              <a:t>: </a:t>
            </a:r>
            <a:r>
              <a:rPr lang="ru-RU" dirty="0"/>
              <a:t>создание и продвижение новых технологий дистанционного обучения в медицине</a:t>
            </a:r>
          </a:p>
          <a:p>
            <a:endParaRPr lang="en-US" dirty="0"/>
          </a:p>
        </p:txBody>
      </p:sp>
      <p:pic>
        <p:nvPicPr>
          <p:cNvPr id="5" name="Picture 2" descr="C:\Documents and Settings\Администратор\Рабочий стол\Обложка_17_488_Основы телемедици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8375" y="2564904"/>
            <a:ext cx="4143658" cy="285293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427094-F472-40B7-AA5C-E3B26E0E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079774"/>
            <a:ext cx="3868480" cy="1269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2400" y="990600"/>
            <a:ext cx="8786813" cy="158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8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640960" cy="98072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ЗАНЯТИЕ ПО ПОДГОТОВКЕ И ПРОВЕДЕНИЮ ДИСТАНЦИОННЫХ ВИДЕОКОНСИЛИУМОВ </a:t>
            </a:r>
          </a:p>
        </p:txBody>
      </p:sp>
      <p:pic>
        <p:nvPicPr>
          <p:cNvPr id="16" name="Рисунок 15" descr="41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933056"/>
            <a:ext cx="4212468" cy="2808312"/>
          </a:xfrm>
          <a:prstGeom prst="rect">
            <a:avLst/>
          </a:prstGeom>
        </p:spPr>
      </p:pic>
      <p:pic>
        <p:nvPicPr>
          <p:cNvPr id="9" name="Picture 2" descr="Z:\СТОЛЯР\Печать\IMG_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052735"/>
            <a:ext cx="4212469" cy="2808313"/>
          </a:xfrm>
          <a:prstGeom prst="rect">
            <a:avLst/>
          </a:prstGeom>
          <a:noFill/>
        </p:spPr>
      </p:pic>
      <p:pic>
        <p:nvPicPr>
          <p:cNvPr id="10" name="Рисунок 9" descr="IMG_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52736"/>
            <a:ext cx="4248472" cy="28323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2909"/>
            <a:ext cx="4248472" cy="27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0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2400" y="990600"/>
            <a:ext cx="8786813" cy="158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98072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ТЕЛЕНАСТАВНИЧЕСТВО ПРИ ОПЕРАЦИИ НА СОННЫХ АРТЕРИЯХ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ДЕЛОВАЯ ИГРА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ЗАЧЕТ ПО КУРСУ ТЕЛЕМЕДИЦИНЫ</a:t>
            </a:r>
          </a:p>
        </p:txBody>
      </p:sp>
      <p:pic>
        <p:nvPicPr>
          <p:cNvPr id="18" name="Рисунок 17" descr="рудн_сту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77" y="980728"/>
            <a:ext cx="8424936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0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/>
          <p:nvPr/>
        </p:nvPicPr>
        <p:blipFill>
          <a:blip r:embed="rId2" cstate="print"/>
          <a:srcRect b="5701"/>
          <a:stretch/>
        </p:blipFill>
        <p:spPr>
          <a:xfrm>
            <a:off x="581" y="196068"/>
            <a:ext cx="9143419" cy="6466455"/>
          </a:xfrm>
          <a:prstGeom prst="rect">
            <a:avLst/>
          </a:prstGeom>
          <a:ln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0" y="5252956"/>
            <a:ext cx="2483025" cy="1406822"/>
          </a:xfrm>
          <a:custGeom>
            <a:avLst/>
            <a:gdLst/>
            <a:ahLst/>
            <a:cxnLst/>
            <a:rect l="l" t="t" r="r" b="b"/>
            <a:pathLst>
              <a:path w="2904490" h="1645920">
                <a:moveTo>
                  <a:pt x="0" y="0"/>
                </a:moveTo>
                <a:lnTo>
                  <a:pt x="0" y="1645476"/>
                </a:lnTo>
                <a:lnTo>
                  <a:pt x="2904057" y="1645476"/>
                </a:lnTo>
                <a:lnTo>
                  <a:pt x="0" y="0"/>
                </a:lnTo>
                <a:close/>
              </a:path>
            </a:pathLst>
          </a:custGeom>
          <a:solidFill>
            <a:srgbClr val="7AAD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74163" y="5416726"/>
            <a:ext cx="2482717" cy="1242744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0" y="5965910"/>
            <a:ext cx="2974028" cy="693868"/>
          </a:xfrm>
          <a:custGeom>
            <a:avLst/>
            <a:gdLst/>
            <a:ahLst/>
            <a:cxnLst/>
            <a:rect l="l" t="t" r="r" b="b"/>
            <a:pathLst>
              <a:path w="3478529" h="812165">
                <a:moveTo>
                  <a:pt x="0" y="0"/>
                </a:moveTo>
                <a:lnTo>
                  <a:pt x="0" y="811672"/>
                </a:lnTo>
                <a:lnTo>
                  <a:pt x="3478229" y="811672"/>
                </a:lnTo>
                <a:lnTo>
                  <a:pt x="0" y="0"/>
                </a:lnTo>
                <a:close/>
              </a:path>
            </a:pathLst>
          </a:custGeom>
          <a:solidFill>
            <a:srgbClr val="E4BE7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5419189" y="195478"/>
            <a:ext cx="3723306" cy="1278145"/>
          </a:xfrm>
          <a:custGeom>
            <a:avLst/>
            <a:gdLst/>
            <a:ahLst/>
            <a:cxnLst/>
            <a:rect l="l" t="t" r="r" b="b"/>
            <a:pathLst>
              <a:path w="5875020" h="1036319">
                <a:moveTo>
                  <a:pt x="5874949" y="0"/>
                </a:moveTo>
                <a:lnTo>
                  <a:pt x="0" y="0"/>
                </a:lnTo>
                <a:lnTo>
                  <a:pt x="5874949" y="1036271"/>
                </a:lnTo>
                <a:lnTo>
                  <a:pt x="5874949" y="0"/>
                </a:lnTo>
                <a:close/>
              </a:path>
            </a:pathLst>
          </a:custGeom>
          <a:solidFill>
            <a:srgbClr val="7AAD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"/>
          <p:cNvSpPr/>
          <p:nvPr/>
        </p:nvSpPr>
        <p:spPr>
          <a:xfrm>
            <a:off x="4310" y="4480589"/>
            <a:ext cx="559650" cy="665547"/>
          </a:xfrm>
          <a:custGeom>
            <a:avLst/>
            <a:gdLst/>
            <a:ahLst/>
            <a:cxnLst/>
            <a:rect l="l" t="t" r="r" b="b"/>
            <a:pathLst>
              <a:path w="655320" h="779145">
                <a:moveTo>
                  <a:pt x="654837" y="0"/>
                </a:moveTo>
                <a:lnTo>
                  <a:pt x="0" y="212382"/>
                </a:lnTo>
                <a:lnTo>
                  <a:pt x="619442" y="778738"/>
                </a:lnTo>
                <a:lnTo>
                  <a:pt x="654837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533792" y="5146444"/>
            <a:ext cx="271821" cy="362634"/>
          </a:xfrm>
          <a:custGeom>
            <a:avLst/>
            <a:gdLst/>
            <a:ahLst/>
            <a:cxnLst/>
            <a:rect l="l" t="t" r="r" b="b"/>
            <a:pathLst>
              <a:path w="318769" h="424814">
                <a:moveTo>
                  <a:pt x="318566" y="0"/>
                </a:moveTo>
                <a:lnTo>
                  <a:pt x="0" y="194678"/>
                </a:lnTo>
                <a:lnTo>
                  <a:pt x="300863" y="424751"/>
                </a:lnTo>
                <a:lnTo>
                  <a:pt x="318566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>
            <a:off x="6912821" y="1243975"/>
            <a:ext cx="423586" cy="423586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424751" y="0"/>
                </a:moveTo>
                <a:lnTo>
                  <a:pt x="0" y="17703"/>
                </a:lnTo>
                <a:lnTo>
                  <a:pt x="495554" y="495554"/>
                </a:lnTo>
                <a:lnTo>
                  <a:pt x="424751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7746447" y="1622309"/>
            <a:ext cx="635379" cy="544566"/>
          </a:xfrm>
          <a:custGeom>
            <a:avLst/>
            <a:gdLst/>
            <a:ahLst/>
            <a:cxnLst/>
            <a:rect l="l" t="t" r="r" b="b"/>
            <a:pathLst>
              <a:path w="743584" h="637539">
                <a:moveTo>
                  <a:pt x="0" y="0"/>
                </a:moveTo>
                <a:lnTo>
                  <a:pt x="53098" y="637146"/>
                </a:lnTo>
                <a:lnTo>
                  <a:pt x="743331" y="637146"/>
                </a:lnTo>
                <a:lnTo>
                  <a:pt x="0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0" y="195477"/>
            <a:ext cx="1713121" cy="1545965"/>
          </a:xfrm>
          <a:custGeom>
            <a:avLst/>
            <a:gdLst/>
            <a:ahLst/>
            <a:cxnLst/>
            <a:rect l="l" t="t" r="r" b="b"/>
            <a:pathLst>
              <a:path w="2004060" h="1808480">
                <a:moveTo>
                  <a:pt x="2003832" y="0"/>
                </a:moveTo>
                <a:lnTo>
                  <a:pt x="0" y="0"/>
                </a:lnTo>
                <a:lnTo>
                  <a:pt x="0" y="1808227"/>
                </a:lnTo>
                <a:lnTo>
                  <a:pt x="2003832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>
            <a:off x="631230" y="1212317"/>
            <a:ext cx="2348500" cy="744969"/>
          </a:xfrm>
          <a:custGeom>
            <a:avLst/>
            <a:gdLst/>
            <a:ahLst/>
            <a:cxnLst/>
            <a:rect l="l" t="t" r="r" b="b"/>
            <a:pathLst>
              <a:path w="2747010" h="871855">
                <a:moveTo>
                  <a:pt x="2746797" y="0"/>
                </a:moveTo>
                <a:lnTo>
                  <a:pt x="0" y="0"/>
                </a:lnTo>
                <a:lnTo>
                  <a:pt x="0" y="871285"/>
                </a:lnTo>
                <a:lnTo>
                  <a:pt x="2746797" y="0"/>
                </a:lnTo>
                <a:close/>
              </a:path>
            </a:pathLst>
          </a:custGeom>
          <a:solidFill>
            <a:srgbClr val="7AADC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>
            <a:off x="5659573" y="5088766"/>
            <a:ext cx="2803793" cy="454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929" rIns="0" bIns="0">
            <a:spAutoFit/>
          </a:bodyPr>
          <a:lstStyle/>
          <a:p>
            <a:pPr marL="10774">
              <a:lnSpc>
                <a:spcPts val="1185"/>
              </a:lnSpc>
              <a:spcBef>
                <a:spcPts val="102"/>
              </a:spcBef>
            </a:pPr>
            <a:r>
              <a:rPr lang="en-US" sz="1368" spc="1" dirty="0">
                <a:solidFill>
                  <a:srgbClr val="09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 Secretary </a:t>
            </a:r>
            <a:r>
              <a:rPr lang="ru-RU" sz="1368" spc="-13" dirty="0" err="1">
                <a:solidFill>
                  <a:srgbClr val="090909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ISfTeH</a:t>
            </a:r>
            <a:r>
              <a:rPr lang="ru-RU" sz="1368" spc="-13" dirty="0">
                <a:solidFill>
                  <a:srgbClr val="090909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</a:p>
          <a:p>
            <a:pPr marL="16931">
              <a:lnSpc>
                <a:spcPts val="1081"/>
              </a:lnSpc>
            </a:pPr>
            <a:endParaRPr lang="ru-RU" sz="1368" spc="6" dirty="0">
              <a:solidFill>
                <a:srgbClr val="0909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DejaVu Sans"/>
            </a:endParaRPr>
          </a:p>
          <a:p>
            <a:pPr marL="16931">
              <a:lnSpc>
                <a:spcPts val="1081"/>
              </a:lnSpc>
            </a:pPr>
            <a:r>
              <a:rPr lang="ru-RU" sz="1368" spc="6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DejaVu Sans"/>
              </a:rPr>
              <a:t>________________</a:t>
            </a:r>
            <a:r>
              <a:rPr lang="ru-RU" sz="1368" i="1" spc="6" dirty="0" err="1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Frank</a:t>
            </a:r>
            <a:r>
              <a:rPr lang="ru-RU" sz="1368" i="1" spc="-30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368" i="1" spc="1" dirty="0" err="1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Lievens</a:t>
            </a:r>
            <a:endParaRPr lang="ru-RU" sz="1368" i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ustomShape 12"/>
          <p:cNvSpPr/>
          <p:nvPr/>
        </p:nvSpPr>
        <p:spPr>
          <a:xfrm>
            <a:off x="803467" y="5080723"/>
            <a:ext cx="2842888" cy="46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929" rIns="0" bIns="0">
            <a:spAutoFit/>
          </a:bodyPr>
          <a:lstStyle/>
          <a:p>
            <a:pPr marL="10774">
              <a:lnSpc>
                <a:spcPts val="1185"/>
              </a:lnSpc>
              <a:spcBef>
                <a:spcPts val="102"/>
              </a:spcBef>
            </a:pPr>
            <a:r>
              <a:rPr lang="en-US" sz="1368" spc="6" dirty="0">
                <a:solidFill>
                  <a:srgbClr val="09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 of the Russian Telemedicine Association</a:t>
            </a:r>
            <a:endParaRPr lang="en-US" sz="1368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1">
              <a:lnSpc>
                <a:spcPts val="1081"/>
              </a:lnSpc>
            </a:pPr>
            <a:r>
              <a:rPr lang="en-US" sz="1368" spc="-1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______________ </a:t>
            </a:r>
            <a:r>
              <a:rPr lang="en-US" sz="1368" i="1" spc="-1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A. </a:t>
            </a:r>
            <a:r>
              <a:rPr lang="en-US" sz="1368" i="1" spc="-1" dirty="0" err="1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Selkov</a:t>
            </a:r>
            <a:endParaRPr lang="ru-RU" sz="1368" i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ustomShape 13"/>
          <p:cNvSpPr/>
          <p:nvPr/>
        </p:nvSpPr>
        <p:spPr>
          <a:xfrm>
            <a:off x="857946" y="4080707"/>
            <a:ext cx="2834269" cy="6512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2482" rIns="0" bIns="0">
            <a:spAutoFit/>
          </a:bodyPr>
          <a:lstStyle/>
          <a:p>
            <a:pPr marL="10774">
              <a:lnSpc>
                <a:spcPts val="1103"/>
              </a:lnSpc>
              <a:spcBef>
                <a:spcPts val="334"/>
              </a:spcBef>
            </a:pPr>
            <a:r>
              <a:rPr lang="en-US" sz="1368" spc="1" dirty="0">
                <a:solidFill>
                  <a:srgbClr val="09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of the Department of Medical Informatics and Telemedicine of the RUDN Medical Institute</a:t>
            </a:r>
            <a:endParaRPr lang="ru-RU" sz="1368" spc="1" dirty="0">
              <a:solidFill>
                <a:srgbClr val="0909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74">
              <a:lnSpc>
                <a:spcPts val="1103"/>
              </a:lnSpc>
              <a:spcBef>
                <a:spcPts val="334"/>
              </a:spcBef>
            </a:pPr>
            <a:r>
              <a:rPr lang="ru-RU" sz="1368" spc="1" dirty="0">
                <a:solidFill>
                  <a:srgbClr val="090909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1368" spc="1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________________</a:t>
            </a:r>
            <a:r>
              <a:rPr lang="en-US" sz="1368" i="1" spc="1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V. </a:t>
            </a:r>
            <a:r>
              <a:rPr lang="en-US" sz="1368" i="1" spc="1" dirty="0" err="1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Stolyar</a:t>
            </a:r>
            <a:endParaRPr lang="ru-RU" sz="1368" i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2" name="CustomShape 14"/>
          <p:cNvSpPr/>
          <p:nvPr/>
        </p:nvSpPr>
        <p:spPr>
          <a:xfrm>
            <a:off x="5681217" y="4153655"/>
            <a:ext cx="2811489" cy="335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929" rIns="0" bIns="0">
            <a:spAutoFit/>
          </a:bodyPr>
          <a:lstStyle/>
          <a:p>
            <a:pPr marL="10774">
              <a:lnSpc>
                <a:spcPts val="1185"/>
              </a:lnSpc>
              <a:spcBef>
                <a:spcPts val="102"/>
              </a:spcBef>
            </a:pPr>
            <a:r>
              <a:rPr lang="en-US" sz="1368" i="1" spc="6" dirty="0">
                <a:solidFill>
                  <a:srgbClr val="0909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of the RUDN Medical Institut</a:t>
            </a:r>
            <a:r>
              <a:rPr lang="en-US" sz="1368" i="1" spc="6" dirty="0">
                <a:solidFill>
                  <a:srgbClr val="090909"/>
                </a:solidFill>
                <a:latin typeface="Arial Narrow"/>
              </a:rPr>
              <a:t>e</a:t>
            </a:r>
            <a:endParaRPr lang="en-US" sz="1368" spc="6" dirty="0">
              <a:solidFill>
                <a:srgbClr val="0909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  <a:p>
            <a:pPr marL="10774">
              <a:lnSpc>
                <a:spcPts val="1185"/>
              </a:lnSpc>
              <a:spcBef>
                <a:spcPts val="102"/>
              </a:spcBef>
            </a:pPr>
            <a:r>
              <a:rPr lang="en-US" sz="1368" spc="6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________________</a:t>
            </a:r>
            <a:r>
              <a:rPr lang="en-US" sz="1368" i="1" spc="6" dirty="0">
                <a:solidFill>
                  <a:srgbClr val="0909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A. Abramov</a:t>
            </a:r>
            <a:endParaRPr lang="ru-RU" sz="1368" i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ustomShape 15"/>
          <p:cNvSpPr/>
          <p:nvPr/>
        </p:nvSpPr>
        <p:spPr>
          <a:xfrm>
            <a:off x="2095250" y="975663"/>
            <a:ext cx="4890630" cy="1222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337391" rIns="0" bIns="0">
            <a:spAutoFit/>
          </a:bodyPr>
          <a:lstStyle/>
          <a:p>
            <a:pPr marL="28321" algn="ctr">
              <a:spcBef>
                <a:spcPts val="99"/>
              </a:spcBef>
            </a:pPr>
            <a:r>
              <a:rPr lang="en-US" sz="5729" i="1" spc="-86" dirty="0">
                <a:solidFill>
                  <a:srgbClr val="000000"/>
                </a:solidFill>
                <a:latin typeface="Times New Roman"/>
              </a:rPr>
              <a:t>CERTIFICATE</a:t>
            </a:r>
            <a:endParaRPr lang="ru-RU" sz="5729" spc="-1" dirty="0">
              <a:latin typeface="Arial"/>
            </a:endParaRPr>
          </a:p>
        </p:txBody>
      </p:sp>
      <p:sp>
        <p:nvSpPr>
          <p:cNvPr id="54" name="CustomShape 16"/>
          <p:cNvSpPr/>
          <p:nvPr/>
        </p:nvSpPr>
        <p:spPr>
          <a:xfrm>
            <a:off x="631230" y="1793310"/>
            <a:ext cx="8138722" cy="1324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774" rIns="0" bIns="0">
            <a:spAutoFit/>
          </a:bodyPr>
          <a:lstStyle/>
          <a:p>
            <a:pPr marL="10774" algn="just">
              <a:lnSpc>
                <a:spcPct val="101000"/>
              </a:lnSpc>
              <a:spcBef>
                <a:spcPts val="2250"/>
              </a:spcBef>
            </a:pPr>
            <a:endParaRPr lang="ru-RU" sz="1411" spc="1" dirty="0">
              <a:solidFill>
                <a:srgbClr val="090909"/>
              </a:solidFill>
              <a:latin typeface="Arial"/>
              <a:ea typeface="DejaVu Sans"/>
            </a:endParaRPr>
          </a:p>
          <a:p>
            <a:pPr marL="10774">
              <a:lnSpc>
                <a:spcPct val="101000"/>
              </a:lnSpc>
              <a:spcBef>
                <a:spcPts val="2250"/>
              </a:spcBef>
            </a:pPr>
            <a:r>
              <a:rPr lang="en-US" sz="1454" spc="1" dirty="0">
                <a:solidFill>
                  <a:srgbClr val="090909"/>
                </a:solidFill>
              </a:rPr>
              <a:t>This certificate certifies that</a:t>
            </a:r>
            <a:r>
              <a:rPr lang="ru-RU" sz="1454" spc="1" dirty="0">
                <a:solidFill>
                  <a:srgbClr val="090909"/>
                </a:solidFill>
              </a:rPr>
              <a:t>,</a:t>
            </a:r>
            <a:r>
              <a:rPr lang="ru-RU" sz="1454" spc="-1" dirty="0">
                <a:solidFill>
                  <a:srgbClr val="090909"/>
                </a:solidFill>
                <a:ea typeface="DejaVu Sans"/>
              </a:rPr>
              <a:t> __________________________________________</a:t>
            </a:r>
            <a:r>
              <a:rPr lang="en-US" sz="1454" spc="-1" dirty="0">
                <a:solidFill>
                  <a:srgbClr val="090909"/>
                </a:solidFill>
                <a:ea typeface="DejaVu Sans"/>
              </a:rPr>
              <a:t>____________________________________</a:t>
            </a:r>
            <a:r>
              <a:rPr lang="ru-RU" sz="1454" spc="-1" dirty="0">
                <a:solidFill>
                  <a:srgbClr val="090909"/>
                </a:solidFill>
                <a:ea typeface="DejaVu Sans"/>
              </a:rPr>
              <a:t> </a:t>
            </a:r>
            <a:endParaRPr lang="en-US" sz="1454" spc="-1" dirty="0">
              <a:solidFill>
                <a:srgbClr val="090909"/>
              </a:solidFill>
              <a:ea typeface="DejaVu Sans"/>
            </a:endParaRPr>
          </a:p>
          <a:p>
            <a:pPr marL="10774" algn="just">
              <a:lnSpc>
                <a:spcPct val="101000"/>
              </a:lnSpc>
              <a:spcBef>
                <a:spcPts val="1026"/>
              </a:spcBef>
            </a:pPr>
            <a:r>
              <a:rPr lang="en-US" sz="1454" spc="-1" dirty="0">
                <a:solidFill>
                  <a:srgbClr val="090909"/>
                </a:solidFill>
              </a:rPr>
              <a:t>You have completed a course on the program "Telemedicine</a:t>
            </a:r>
            <a:r>
              <a:rPr lang="ru-RU" sz="1454" spc="-1" dirty="0">
                <a:solidFill>
                  <a:srgbClr val="090909"/>
                </a:solidFill>
              </a:rPr>
              <a:t> </a:t>
            </a:r>
            <a:r>
              <a:rPr lang="en-US" sz="1454" spc="-1" dirty="0">
                <a:solidFill>
                  <a:srgbClr val="090909"/>
                </a:solidFill>
              </a:rPr>
              <a:t>72 academic hours</a:t>
            </a:r>
            <a:endParaRPr lang="ru-RU" sz="1454" spc="-1" dirty="0"/>
          </a:p>
        </p:txBody>
      </p:sp>
      <p:sp>
        <p:nvSpPr>
          <p:cNvPr id="55" name="CustomShape 17"/>
          <p:cNvSpPr/>
          <p:nvPr/>
        </p:nvSpPr>
        <p:spPr>
          <a:xfrm>
            <a:off x="6722269" y="6361174"/>
            <a:ext cx="2235523" cy="712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" name="Рисунок 26"/>
          <p:cNvPicPr/>
          <p:nvPr/>
        </p:nvPicPr>
        <p:blipFill>
          <a:blip r:embed="rId4" cstate="print"/>
          <a:srcRect l="12176" t="25442" r="12505" b="31361"/>
          <a:stretch/>
        </p:blipFill>
        <p:spPr>
          <a:xfrm>
            <a:off x="392964" y="367897"/>
            <a:ext cx="1831947" cy="585817"/>
          </a:xfrm>
          <a:prstGeom prst="rect">
            <a:avLst/>
          </a:prstGeom>
          <a:ln w="9360">
            <a:noFill/>
          </a:ln>
        </p:spPr>
      </p:pic>
      <p:pic>
        <p:nvPicPr>
          <p:cNvPr id="57" name="Рисунок 28"/>
          <p:cNvPicPr/>
          <p:nvPr/>
        </p:nvPicPr>
        <p:blipFill>
          <a:blip r:embed="rId5" cstate="print"/>
          <a:srcRect l="7540" t="13012" r="8034" b="6240"/>
          <a:stretch/>
        </p:blipFill>
        <p:spPr>
          <a:xfrm>
            <a:off x="7369290" y="232487"/>
            <a:ext cx="1108342" cy="738894"/>
          </a:xfrm>
          <a:prstGeom prst="rect">
            <a:avLst/>
          </a:prstGeom>
          <a:ln w="9360">
            <a:noFill/>
          </a:ln>
        </p:spPr>
      </p:pic>
      <p:pic>
        <p:nvPicPr>
          <p:cNvPr id="58" name="Рисунок 29"/>
          <p:cNvPicPr/>
          <p:nvPr/>
        </p:nvPicPr>
        <p:blipFill>
          <a:blip r:embed="rId6" cstate="print"/>
          <a:stretch/>
        </p:blipFill>
        <p:spPr>
          <a:xfrm>
            <a:off x="3107386" y="313671"/>
            <a:ext cx="1108342" cy="677321"/>
          </a:xfrm>
          <a:prstGeom prst="rect">
            <a:avLst/>
          </a:prstGeom>
          <a:ln w="9360">
            <a:noFill/>
          </a:ln>
        </p:spPr>
      </p:pic>
      <p:pic>
        <p:nvPicPr>
          <p:cNvPr id="1027" name="Picture 3" descr="C:\Users\Olga\Downloads\04.04.2021\2021-04-04-07-37-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4365" y="6122796"/>
            <a:ext cx="1318317" cy="329580"/>
          </a:xfrm>
          <a:prstGeom prst="rect">
            <a:avLst/>
          </a:prstGeom>
          <a:noFill/>
        </p:spPr>
      </p:pic>
      <p:pic>
        <p:nvPicPr>
          <p:cNvPr id="2" name="Picture 2" descr="D:\Иван\04.04.2021\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8693" y="6099291"/>
            <a:ext cx="1477789" cy="42710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007" y="6087474"/>
            <a:ext cx="902286" cy="418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60" y="424971"/>
            <a:ext cx="1541004" cy="509240"/>
          </a:xfrm>
          <a:prstGeom prst="rect">
            <a:avLst/>
          </a:prstGeom>
        </p:spPr>
      </p:pic>
      <p:pic>
        <p:nvPicPr>
          <p:cNvPr id="27" name="Рисунок 26" descr="C:\Users\SELIVE~1\AppData\Local\Temp\nsdC811.tmp\ContainedTemp\tild3164-3036-4731-b162-333061656139__mimc-logoeng-main-rg.png"/>
          <p:cNvPicPr/>
          <p:nvPr/>
        </p:nvPicPr>
        <p:blipFill>
          <a:blip r:embed="rId11" cstate="print"/>
          <a:srcRect l="11545" t="15873" b="25926"/>
          <a:stretch>
            <a:fillRect/>
          </a:stretch>
        </p:blipFill>
        <p:spPr bwMode="auto">
          <a:xfrm>
            <a:off x="2583875" y="6122796"/>
            <a:ext cx="1479443" cy="50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7" y="6125074"/>
            <a:ext cx="1370124" cy="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50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288032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endParaRPr 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76672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НОВЫЕ  ТЕХНОЛОГИИ МЫ  </a:t>
            </a:r>
            <a:r>
              <a:rPr lang="ru-RU" sz="2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ЖДЕМ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ДЛЯ  ОБУЧЕНИЯ 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ВРАЧЕЙ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ОСНОВАМ  ТЕЛЕМЕДИЦИНЫ  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 НАПРАВЛЕНИЯ БУДУЩЕГО  МЕЖДУНАРОДНОГО 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мы радуемся студийному качеству звука и видео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4К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и передаче 2 видеопотоков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но хотим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Передачу бинокулярного стереоизображения (операционного поля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раны и т.п.)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 применением виртуальной реальности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Правильную цветопередачу (в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 с мобильных комплексов в сумерки и пр.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т.е. грамотную подсветку ран и пр.)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Реально автономные мобильные переносные комплексы с бесконтактным подключением медицинских приборов и разных вариантов видеокамер с удалением от базы до 200м)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Передачу тактильных ощущений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Передачу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запаха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дистанционный доступ к искусственному интеллекту для постановки диагноза и выбора тактики лечения 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и препаратов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etc.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71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14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4897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288032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endParaRPr 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04665"/>
            <a:ext cx="871296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ЧЕМУ НАДО УЧИТЬ СТУДЕНТОВ И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ВРАЧЕЙ</a:t>
            </a:r>
          </a:p>
          <a:p>
            <a:pPr algn="just"/>
            <a:endParaRPr lang="ru-RU" sz="1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основным понятиям и направлениям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телемедицины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такое дистанционные видео-консилиумы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интерактивное дистанционное обучение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дистанционные мастер-классы и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теленаставничество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домашняя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телемедицина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психологические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этические аспекты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дистанционного взаимодействия врач-пациент пр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возможностям и ограничениям использования телемедицинских технологий в клинической практике и дистанционном интерактивном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образовании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юридическому обеспечению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телемедицины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построить телемедицинский центр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выбрать канал связи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начать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реавльную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работу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 д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авать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практические навыки в телемедицине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9915" y="373364"/>
            <a:ext cx="8284170" cy="814836"/>
          </a:xfrm>
        </p:spPr>
        <p:txBody>
          <a:bodyPr>
            <a:noAutofit/>
          </a:bodyPr>
          <a:lstStyle/>
          <a:p>
            <a:r>
              <a:rPr lang="ru-RU" sz="2641" b="1" dirty="0">
                <a:latin typeface="Times New Roman" pitchFamily="18" charset="0"/>
                <a:cs typeface="Times New Roman" pitchFamily="18" charset="0"/>
              </a:rPr>
              <a:t>ЗАЧЕМ И КОМУ НУЖНЫ </a:t>
            </a:r>
            <a:r>
              <a:rPr lang="ru-RU" sz="2641" b="1" dirty="0" smtClean="0">
                <a:latin typeface="Times New Roman" pitchFamily="18" charset="0"/>
                <a:cs typeface="Times New Roman" pitchFamily="18" charset="0"/>
              </a:rPr>
              <a:t>ВИДЕОКОНСИЛИУМЫ</a:t>
            </a:r>
            <a:endParaRPr lang="ru-RU" sz="264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915" y="1120298"/>
            <a:ext cx="8284170" cy="514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2283"/>
            <a:r>
              <a:rPr lang="ru-RU" sz="226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26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r>
              <a:rPr lang="en-US" sz="226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Пациент</a:t>
            </a: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зачем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 defTabSz="862283">
              <a:buFont typeface="Arial" pitchFamily="34" charset="0"/>
              <a:buChar char="•"/>
            </a:pPr>
            <a:endParaRPr lang="en-US" sz="3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Лечащему врачу</a:t>
            </a: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endParaRPr lang="en-US" sz="3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Клинике в регионе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862283">
              <a:buFont typeface="Arial" pitchFamily="34" charset="0"/>
              <a:buChar char="•"/>
            </a:pPr>
            <a:endParaRPr lang="en-US" sz="3395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defTabSz="862283">
              <a:buFont typeface="Arial" panose="020B0604020202020204" pitchFamily="34" charset="0"/>
              <a:buChar char="•"/>
            </a:pPr>
            <a:r>
              <a:rPr lang="ru-RU" sz="3395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Врачу-консультанту</a:t>
            </a:r>
            <a:r>
              <a:rPr lang="en-US" sz="3395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endParaRPr lang="en-US" sz="3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862283">
              <a:buFont typeface="Arial" pitchFamily="34" charset="0"/>
              <a:buChar char="•"/>
            </a:pP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95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Ведущей </a:t>
            </a:r>
            <a:r>
              <a:rPr lang="ru-RU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клинике</a:t>
            </a:r>
            <a:r>
              <a:rPr lang="en-US" sz="3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en-US" sz="33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26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71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2400" y="990600"/>
            <a:ext cx="8786813" cy="158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95436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ДЛЯ СТУДЕНТОВ ТЕЛЕЛЕКЦИЙ ПО ТЕЛЕМЕДИЦИНЕ ВЕДУЩИХ РОССИЙСКИХ И ЗАРУБЕЖНЫХ СПЕЦИАЛИСТОВ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Индия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930" y="1067563"/>
            <a:ext cx="4212466" cy="2808312"/>
          </a:xfrm>
          <a:prstGeom prst="rect">
            <a:avLst/>
          </a:prstGeom>
        </p:spPr>
      </p:pic>
      <p:pic>
        <p:nvPicPr>
          <p:cNvPr id="13" name="Рисунок 12" descr="китай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0116" y="3895944"/>
            <a:ext cx="4176464" cy="2784309"/>
          </a:xfrm>
          <a:prstGeom prst="rect">
            <a:avLst/>
          </a:prstGeom>
        </p:spPr>
      </p:pic>
      <p:pic>
        <p:nvPicPr>
          <p:cNvPr id="14" name="Рисунок 13" descr="Бразилия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4" y="3957061"/>
            <a:ext cx="4248470" cy="273630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55777" y="6237312"/>
            <a:ext cx="1368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BRAZIL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80312" y="5967864"/>
            <a:ext cx="1664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CHINA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8" name="id-E5A7726F-DAEA-4433-9D4C-5B7EFDB47F0B">
            <a:extLst>
              <a:ext uri="{FF2B5EF4-FFF2-40B4-BE49-F238E27FC236}">
                <a16:creationId xmlns="" xmlns:a16="http://schemas.microsoft.com/office/drawing/2014/main" id="{BF111EBD-F3A6-4A42-915E-BD24205D8AFE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16" y="1037082"/>
            <a:ext cx="4114264" cy="278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210" y="3318188"/>
            <a:ext cx="1780186" cy="499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3324284"/>
            <a:ext cx="238374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69269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ИНТЕРАКТИВНЫЕ МАСТЕР-КЛАССЫ</a:t>
            </a:r>
          </a:p>
        </p:txBody>
      </p:sp>
      <p:pic>
        <p:nvPicPr>
          <p:cNvPr id="10" name="Содержимое 7" descr="edu_rev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933055"/>
            <a:ext cx="4104456" cy="2786091"/>
          </a:xfrm>
          <a:prstGeom prst="rect">
            <a:avLst/>
          </a:prstGeom>
        </p:spPr>
      </p:pic>
      <p:pic>
        <p:nvPicPr>
          <p:cNvPr id="11" name="Picture 2" descr="C:\Users\Stolyar\Desktop\ФОТО_paper\IMG_2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1"/>
            <a:ext cx="4104456" cy="2967077"/>
          </a:xfrm>
          <a:prstGeom prst="rect">
            <a:avLst/>
          </a:prstGeom>
          <a:noFill/>
        </p:spPr>
      </p:pic>
      <p:pic>
        <p:nvPicPr>
          <p:cNvPr id="13" name="Содержимое 5" descr="IMG_043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836712"/>
            <a:ext cx="4369780" cy="2952328"/>
          </a:xfrm>
        </p:spPr>
      </p:pic>
      <p:pic>
        <p:nvPicPr>
          <p:cNvPr id="14" name="Рисунок 13" descr="IMG_38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4392488" cy="281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2400" y="990600"/>
            <a:ext cx="8786813" cy="158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Rectangle 8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72008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ДИСТАНЦИОННЫХ ВИДЕОКОНСИЛИУМОВ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29" name="Picture 1" descr="D:\гпн\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224469" cy="3168353"/>
          </a:xfrm>
          <a:prstGeom prst="rect">
            <a:avLst/>
          </a:prstGeom>
          <a:noFill/>
        </p:spPr>
      </p:pic>
      <p:pic>
        <p:nvPicPr>
          <p:cNvPr id="9" name="Picture 2" descr="D:\гпн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4224469" cy="3168352"/>
          </a:xfrm>
          <a:prstGeom prst="rect">
            <a:avLst/>
          </a:prstGeom>
          <a:noFill/>
        </p:spPr>
      </p:pic>
      <p:pic>
        <p:nvPicPr>
          <p:cNvPr id="6" name="Picture 1" descr="C:\Users\Stolyar\Desktop\Череповецк\IMG_4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0"/>
            <a:ext cx="3384376" cy="253828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4085372"/>
            <a:ext cx="3698602" cy="27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92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52400" y="990600"/>
            <a:ext cx="8786813" cy="158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52400"/>
            <a:ext cx="8712968" cy="6123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ДИСТАНЦИОННЫК ВИДЕОКОНСИЛИУМЫ С ИСПОЛЬЗОВАНИЕМ МОБИЛЬНЫХ РЕШЕНИЙ ВИДЕОКОНФЕРЕНЦСВЯЗИ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272087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ru-RU" sz="2200" b="1" i="1" dirty="0" smtClean="0"/>
          </a:p>
        </p:txBody>
      </p:sp>
      <p:pic>
        <p:nvPicPr>
          <p:cNvPr id="13317" name="Рисунок 7" descr="recl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04900"/>
            <a:ext cx="4655675" cy="349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8" descr="chum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66" y="830167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19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333399">
              <a:alpha val="5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524000" y="6400800"/>
            <a:ext cx="563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Telemedical Emergency Management on Board the ISS</a:t>
            </a:r>
            <a:endParaRPr lang="ru-RU" sz="16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6200" y="6276975"/>
            <a:ext cx="1143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900" b="1">
                <a:latin typeface="Tahoma" pitchFamily="34" charset="0"/>
              </a:rPr>
              <a:t>RUSSIAN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900" b="1">
                <a:latin typeface="Tahoma" pitchFamily="34" charset="0"/>
              </a:rPr>
              <a:t>TELEMEDICINE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900" b="1">
                <a:latin typeface="Tahoma" pitchFamily="34" charset="0"/>
              </a:rPr>
              <a:t>ASSOCIATION</a:t>
            </a:r>
            <a:endParaRPr lang="ru-RU" sz="900" b="1">
              <a:latin typeface="Tahoma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9600" y="212725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ahoma" pitchFamily="34" charset="0"/>
              </a:rPr>
              <a:t>TEMOS – </a:t>
            </a:r>
            <a:r>
              <a:rPr lang="ru-RU" sz="2000" b="1" dirty="0" err="1">
                <a:latin typeface="Tahoma" pitchFamily="34" charset="0"/>
              </a:rPr>
              <a:t>телемедицинская</a:t>
            </a:r>
            <a:r>
              <a:rPr lang="ru-RU" sz="2000" b="1" dirty="0">
                <a:latin typeface="Tahoma" pitchFamily="34" charset="0"/>
              </a:rPr>
              <a:t> поддержка на борту МКС</a:t>
            </a:r>
            <a:endParaRPr lang="ru-RU" sz="1600" b="1" dirty="0">
              <a:latin typeface="Tahoma" pitchFamily="34" charset="0"/>
            </a:endParaRPr>
          </a:p>
          <a:p>
            <a:pPr algn="ctr"/>
            <a:endParaRPr lang="ru-RU" sz="2000" b="1" dirty="0">
              <a:latin typeface="Tahoma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220788" y="6457950"/>
            <a:ext cx="74612" cy="195263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220788" y="6657975"/>
            <a:ext cx="74612" cy="2000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220788" y="6248400"/>
            <a:ext cx="74612" cy="207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50" name="Picture 10" descr="D:\Telemedicine\Cliparts\Space\pic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100" y="6324600"/>
            <a:ext cx="520700" cy="476250"/>
          </a:xfrm>
          <a:prstGeom prst="rect">
            <a:avLst/>
          </a:prstGeom>
          <a:noFill/>
          <a:ln w="317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0251" name="Picture 11" descr="D:\Telemedicine\Cliparts\Space\pic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0" y="6324600"/>
            <a:ext cx="520700" cy="476250"/>
          </a:xfrm>
          <a:prstGeom prst="rect">
            <a:avLst/>
          </a:prstGeom>
          <a:noFill/>
          <a:ln w="317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0252" name="Picture 12" descr="D:\Telemedicine\Cliparts\Space\pic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324600"/>
            <a:ext cx="520700" cy="476250"/>
          </a:xfrm>
          <a:prstGeom prst="rect">
            <a:avLst/>
          </a:prstGeom>
          <a:noFill/>
          <a:ln w="3175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495800" y="3581400"/>
            <a:ext cx="3657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Tahoma" pitchFamily="34" charset="0"/>
              </a:rPr>
              <a:t>Manequin</a:t>
            </a:r>
          </a:p>
          <a:p>
            <a:pPr>
              <a:spcBef>
                <a:spcPct val="50000"/>
              </a:spcBef>
            </a:pPr>
            <a:r>
              <a:rPr lang="en-GB"/>
              <a:t>Special manequin was used to test the…</a:t>
            </a:r>
            <a:endParaRPr lang="ru-RU" sz="1800"/>
          </a:p>
        </p:txBody>
      </p:sp>
      <p:graphicFrame>
        <p:nvGraphicFramePr>
          <p:cNvPr id="10270" name="Object 30"/>
          <p:cNvGraphicFramePr>
            <a:graphicFrameLocks noChangeAspect="1"/>
          </p:cNvGraphicFramePr>
          <p:nvPr/>
        </p:nvGraphicFramePr>
        <p:xfrm>
          <a:off x="76200" y="742950"/>
          <a:ext cx="32766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6" imgW="8126984" imgH="6095238" progId="">
                  <p:embed/>
                </p:oleObj>
              </mc:Choice>
              <mc:Fallback>
                <p:oleObj name="Image" r:id="rId6" imgW="8126984" imgH="60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42950"/>
                        <a:ext cx="3276600" cy="24574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4" name="Object 34"/>
          <p:cNvGraphicFramePr>
            <a:graphicFrameLocks noChangeAspect="1"/>
          </p:cNvGraphicFramePr>
          <p:nvPr/>
        </p:nvGraphicFramePr>
        <p:xfrm>
          <a:off x="76200" y="3886200"/>
          <a:ext cx="33528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8" imgW="4064209" imgH="3048157" progId="">
                  <p:embed/>
                </p:oleObj>
              </mc:Choice>
              <mc:Fallback>
                <p:oleObj name="Image" r:id="rId8" imgW="4064209" imgH="30481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886200"/>
                        <a:ext cx="3352800" cy="25146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3352800" y="1909270"/>
          <a:ext cx="2696310" cy="334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10" imgW="6095238" imgH="8126984" progId="">
                  <p:embed/>
                </p:oleObj>
              </mc:Choice>
              <mc:Fallback>
                <p:oleObj name="Image" r:id="rId10" imgW="6095238" imgH="8126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09270"/>
                        <a:ext cx="2696310" cy="334426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5791200" y="3810000"/>
          <a:ext cx="33528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12" imgW="8126984" imgH="6095238" progId="">
                  <p:embed/>
                </p:oleObj>
              </mc:Choice>
              <mc:Fallback>
                <p:oleObj name="Image" r:id="rId12" imgW="8126984" imgH="60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810000"/>
                        <a:ext cx="3352800" cy="25146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6335517" y="699258"/>
          <a:ext cx="2732283" cy="3186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14" imgW="2742857" imgH="3200000" progId="">
                  <p:embed/>
                </p:oleObj>
              </mc:Choice>
              <mc:Fallback>
                <p:oleObj name="Photo Editor Photo" r:id="rId14" imgW="2742857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517" y="699258"/>
                        <a:ext cx="2732283" cy="3186942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1569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Администратор\Рабочий стол\new projects\MIRCOD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1296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07220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432</Words>
  <Application>Microsoft Office PowerPoint</Application>
  <PresentationFormat>Экран (4:3)</PresentationFormat>
  <Paragraphs>77</Paragraphs>
  <Slides>15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Calibri</vt:lpstr>
      <vt:lpstr>DejaVu Sans</vt:lpstr>
      <vt:lpstr>Tahoma</vt:lpstr>
      <vt:lpstr>Times New Roman</vt:lpstr>
      <vt:lpstr>Wingdings</vt:lpstr>
      <vt:lpstr>Тема Office</vt:lpstr>
      <vt:lpstr>Image</vt:lpstr>
      <vt:lpstr>Photo Editor Photo</vt:lpstr>
      <vt:lpstr>ОБУЧЕНИЕ  ВРАЧЕЙ  ТЕЛЕМЕДИЦИНЕ: ЧЕМУ  И  КАК  УЧИТЬ</vt:lpstr>
      <vt:lpstr>   </vt:lpstr>
      <vt:lpstr>ЗАЧЕМ И КОМУ НУЖНЫ ВИДЕОКОНСИЛИУМЫ</vt:lpstr>
      <vt:lpstr>ПРОВЕДЕНИЕ ДЛЯ СТУДЕНТОВ ТЕЛЕЛЕКЦИЙ ПО ТЕЛЕМЕДИЦИНЕ ВЕДУЩИХ РОССИЙСКИХ И ЗАРУБЕЖНЫХ СПЕЦИАЛИСТОВ </vt:lpstr>
      <vt:lpstr> ИНТЕРАКТИВНЫЕ МАСТЕР-КЛАССЫ</vt:lpstr>
      <vt:lpstr>ПРОВЕДЕНИЕ ДИСТАНЦИОННЫХ ВИДЕОКОНСИЛИУМОВ</vt:lpstr>
      <vt:lpstr>ДИСТАНЦИОННЫК ВИДЕОКОНСИЛИУМЫ С ИСПОЛЬЗОВАНИЕМ МОБИЛЬНЫХ РЕШЕНИЙ ВИДЕОКОНФЕРЕНЦСВЯЗИ</vt:lpstr>
      <vt:lpstr>Презентация PowerPoint</vt:lpstr>
      <vt:lpstr>Презентация PowerPoint</vt:lpstr>
      <vt:lpstr>Education Working Group of  ISfTeH</vt:lpstr>
      <vt:lpstr>ИТОГОВОЕ ЗАНЯТИЕ ПО ПОДГОТОВКЕ И ПРОВЕДЕНИЮ ДИСТАНЦИОННЫХ ВИДЕОКОНСИЛИУМОВ </vt:lpstr>
      <vt:lpstr>ТЕЛЕНАСТАВНИЧЕСТВО ПРИ ОПЕРАЦИИ НА СОННЫХ АРТЕРИЯХ: ДЕЛОВАЯ ИГРА - ЗАЧЕТ ПО КУРСУ ТЕЛЕМЕДИЦИНЫ</vt:lpstr>
      <vt:lpstr>Презентация PowerPoint</vt:lpstr>
      <vt:lpstr>  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ДИСТАНЦИОНННЫХ ФОРМ  ПОСЛЕДДИПЛОМНОГО ОБУЧЕНИЯ  СПЕЦИАЛИСТОВ СТОМАТОЛОГИЧЕСКОГО ПРОФИЛЯ</dc:title>
  <dc:creator>Acer</dc:creator>
  <cp:lastModifiedBy>Валерий Леонидович Столяр</cp:lastModifiedBy>
  <cp:revision>288</cp:revision>
  <dcterms:created xsi:type="dcterms:W3CDTF">2013-09-25T10:13:26Z</dcterms:created>
  <dcterms:modified xsi:type="dcterms:W3CDTF">2022-11-23T12:32:28Z</dcterms:modified>
</cp:coreProperties>
</file>