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  <p:sldMasterId id="2147483655" r:id="rId5"/>
    <p:sldMasterId id="2147483662" r:id="rId6"/>
  </p:sldMasterIdLst>
  <p:notesMasterIdLst>
    <p:notesMasterId r:id="rId33"/>
  </p:notesMasterIdLst>
  <p:handoutMasterIdLst>
    <p:handoutMasterId r:id="rId34"/>
  </p:handoutMasterIdLst>
  <p:sldIdLst>
    <p:sldId id="289" r:id="rId7"/>
    <p:sldId id="309" r:id="rId8"/>
    <p:sldId id="321" r:id="rId9"/>
    <p:sldId id="318" r:id="rId10"/>
    <p:sldId id="323" r:id="rId11"/>
    <p:sldId id="320" r:id="rId12"/>
    <p:sldId id="322" r:id="rId13"/>
    <p:sldId id="314" r:id="rId14"/>
    <p:sldId id="319" r:id="rId15"/>
    <p:sldId id="315" r:id="rId16"/>
    <p:sldId id="316" r:id="rId17"/>
    <p:sldId id="317" r:id="rId18"/>
    <p:sldId id="324" r:id="rId19"/>
    <p:sldId id="273" r:id="rId20"/>
    <p:sldId id="325" r:id="rId21"/>
    <p:sldId id="276" r:id="rId22"/>
    <p:sldId id="304" r:id="rId23"/>
    <p:sldId id="302" r:id="rId24"/>
    <p:sldId id="285" r:id="rId25"/>
    <p:sldId id="275" r:id="rId26"/>
    <p:sldId id="274" r:id="rId27"/>
    <p:sldId id="272" r:id="rId28"/>
    <p:sldId id="277" r:id="rId29"/>
    <p:sldId id="305" r:id="rId30"/>
    <p:sldId id="312" r:id="rId31"/>
    <p:sldId id="306" r:id="rId32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  <p:cmAuthor id="3" name="Андрей Н. Яковлев" initials="АНЯ" lastIdx="1" clrIdx="2">
    <p:extLst>
      <p:ext uri="{19B8F6BF-5375-455C-9EA6-DF929625EA0E}">
        <p15:presenceInfo xmlns:p15="http://schemas.microsoft.com/office/powerpoint/2012/main" userId="S-1-5-21-2593829929-377566463-1369225826-11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0BC"/>
    <a:srgbClr val="20D7C0"/>
    <a:srgbClr val="086BFF"/>
    <a:srgbClr val="FF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/>
    <p:restoredTop sz="88942" autoAdjust="0"/>
  </p:normalViewPr>
  <p:slideViewPr>
    <p:cSldViewPr snapToGrid="0">
      <p:cViewPr varScale="1">
        <p:scale>
          <a:sx n="37" d="100"/>
          <a:sy n="37" d="100"/>
        </p:scale>
        <p:origin x="1010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56" d="100"/>
          <a:sy n="156" d="100"/>
        </p:scale>
        <p:origin x="100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customschemas.google.com/relationships/presentationmetadata" Target="meta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ru-RU"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1571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ru-RU"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3530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1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userDrawn="1">
  <p:cSld name="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41DA8C-2A1E-6944-B0BF-656EA21CF46E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683806-A212-E84E-9314-10DA1A0B487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BA02923-DFFC-6948-BBFB-12F368FD2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66810BDF-FDD4-454A-BE86-88E1A5A6B2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1589088"/>
            <a:ext cx="18472150" cy="89646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tabLst/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64" y="5923756"/>
            <a:ext cx="8769552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3471862"/>
            <a:ext cx="8769552" cy="2185988"/>
          </a:xfrm>
          <a:prstGeom prst="rect">
            <a:avLst/>
          </a:prstGeom>
        </p:spPr>
        <p:txBody>
          <a:bodyPr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CA5AE3D8-C96A-C346-AFDA-0C314AF8812E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32655" y="10759710"/>
            <a:ext cx="6433312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58B38A-54BA-5942-9DD3-1CC1D83FA6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81858" y="440248"/>
            <a:ext cx="3890357" cy="5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99" t="15719" r="12464" b="31481"/>
          <a:stretch/>
        </p:blipFill>
        <p:spPr>
          <a:xfrm>
            <a:off x="5105688" y="-2088439"/>
            <a:ext cx="18969642" cy="13404139"/>
          </a:xfrm>
          <a:prstGeom prst="rect">
            <a:avLst/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64" y="5923756"/>
            <a:ext cx="8769552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3471862"/>
            <a:ext cx="8769552" cy="2185988"/>
          </a:xfrm>
          <a:prstGeom prst="rect">
            <a:avLst/>
          </a:prstGeom>
        </p:spPr>
        <p:txBody>
          <a:bodyPr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BDFEAB92-0757-4349-AC28-41B70184CA7E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32655" y="10759710"/>
            <a:ext cx="6433312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8A0D46-D363-9B42-A3A9-58A6572BA5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81858" y="440248"/>
            <a:ext cx="3890357" cy="5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00A755-5FB5-EA41-BB66-8D1E515551BA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66A903-58E4-A941-B8BF-09F60FC4C03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AA2F030-95C6-7A44-86CA-8AB7EADD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1589088"/>
            <a:ext cx="8793162" cy="89646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tabLst/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:a16="http://schemas.microsoft.com/office/drawing/2014/main" id="{CC34EF35-4529-4242-8AB6-25295CDB06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26078" y="1589088"/>
            <a:ext cx="8793162" cy="89646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tabLst/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78632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00A755-5FB5-EA41-BB66-8D1E515551BA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66A903-58E4-A941-B8BF-09F60FC4C03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AA2F030-95C6-7A44-86CA-8AB7EADD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1589088"/>
            <a:ext cx="5816744" cy="89646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tabLst/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ED78375-3171-7943-BF45-611D3DAA1D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62858" y="1589088"/>
            <a:ext cx="5816744" cy="89646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tabLst/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425D7662-4C8F-8D4A-AFD1-9B3BF3CF1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92279" y="1589088"/>
            <a:ext cx="5816744" cy="89646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tabLst/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27010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33E935-59FD-A04F-87C7-825C91137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7000"/>
          </a:blip>
          <a:srcRect t="1930" r="-666" b="25084"/>
          <a:stretch/>
        </p:blipFill>
        <p:spPr>
          <a:xfrm>
            <a:off x="5041438" y="0"/>
            <a:ext cx="15062662" cy="11315700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41DA8C-2A1E-6944-B0BF-656EA21CF46E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683806-A212-E84E-9314-10DA1A0B487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BA02923-DFFC-6948-BBFB-12F368FD2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66810BDF-FDD4-454A-BE86-88E1A5A6B2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1589088"/>
            <a:ext cx="18472150" cy="89646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tabLst/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837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1050289"/>
            <a:ext cx="5432746" cy="19755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226720-6270-FB48-94E1-B019888ECF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81858" y="440248"/>
            <a:ext cx="3890357" cy="5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9234" y="-147570"/>
            <a:ext cx="11940882" cy="12823372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1050289"/>
            <a:ext cx="5432746" cy="19755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4AB871-B387-4F4D-8539-4B039117C5C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5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381858" y="440248"/>
            <a:ext cx="3890357" cy="5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 userDrawn="1">
          <p15:clr>
            <a:srgbClr val="FBAE40"/>
          </p15:clr>
        </p15:guide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63" y="5923756"/>
            <a:ext cx="15078075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75391">
            <a:off x="6030958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3471862"/>
            <a:ext cx="17338675" cy="2185988"/>
          </a:xfrm>
          <a:prstGeom prst="rect">
            <a:avLst/>
          </a:prstGeom>
        </p:spPr>
        <p:txBody>
          <a:bodyPr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32655" y="10759710"/>
            <a:ext cx="6433312" cy="39596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14058"/>
            <a:ext cx="3177669" cy="11823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F76C5E-4548-0D45-89C5-ED8D6ED69E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81858" y="440248"/>
            <a:ext cx="3890357" cy="5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63" y="5923756"/>
            <a:ext cx="9733829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3471862"/>
            <a:ext cx="9733828" cy="2185988"/>
          </a:xfrm>
          <a:prstGeom prst="rect">
            <a:avLst/>
          </a:prstGeom>
        </p:spPr>
        <p:txBody>
          <a:bodyPr anchor="b"/>
          <a:lstStyle>
            <a:lvl1pPr>
              <a:defRPr sz="48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32655" y="10759710"/>
            <a:ext cx="6433312" cy="39596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C4E543-72A3-8844-B39E-4FCE727322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DA4197-9197-8846-91AB-D4A4535C0E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81858" y="440248"/>
            <a:ext cx="3890357" cy="5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64" y="5923756"/>
            <a:ext cx="8769552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3471862"/>
            <a:ext cx="8769552" cy="2185988"/>
          </a:xfrm>
          <a:prstGeom prst="rect">
            <a:avLst/>
          </a:prstGeom>
        </p:spPr>
        <p:txBody>
          <a:bodyPr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31885" y="10759711"/>
            <a:ext cx="6433312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22464A-B2B9-5642-9E05-D958EE5BDE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81858" y="440248"/>
            <a:ext cx="3890357" cy="5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832655" y="10759711"/>
            <a:ext cx="643331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ru-RU" dirty="0"/>
          </a:p>
        </p:txBody>
      </p:sp>
      <p:sp>
        <p:nvSpPr>
          <p:cNvPr id="17" name="Google Shape;17;p26"/>
          <p:cNvSpPr txBox="1">
            <a:spLocks noGrp="1"/>
          </p:cNvSpPr>
          <p:nvPr>
            <p:ph type="sldNum" idx="12"/>
          </p:nvPr>
        </p:nvSpPr>
        <p:spPr>
          <a:xfrm>
            <a:off x="14648272" y="10759711"/>
            <a:ext cx="462394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57711-806E-E448-A3D0-EB9A1C425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3" y="370993"/>
            <a:ext cx="8827625" cy="7680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04221C-574D-5545-B7AB-C130846B264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957964" y="309180"/>
            <a:ext cx="2347501" cy="8734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0B6935-71E1-9044-AF0C-F47EC39EA0A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75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85715" y="440248"/>
            <a:ext cx="3890357" cy="59582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61" r:id="rId2"/>
    <p:sldLayoutId id="2147483667" r:id="rId3"/>
    <p:sldLayoutId id="2147483670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1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22701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tabLst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03" userDrawn="1">
          <p15:clr>
            <a:srgbClr val="F26B43"/>
          </p15:clr>
        </p15:guide>
        <p15:guide id="2" pos="12161" userDrawn="1">
          <p15:clr>
            <a:srgbClr val="F26B43"/>
          </p15:clr>
        </p15:guide>
        <p15:guide id="3" orient="horz" pos="6648" userDrawn="1">
          <p15:clr>
            <a:srgbClr val="F26B43"/>
          </p15:clr>
        </p15:guide>
        <p15:guide id="4" orient="horz" pos="865" userDrawn="1">
          <p15:clr>
            <a:srgbClr val="F26B43"/>
          </p15:clr>
        </p15:guide>
        <p15:guide id="5" orient="horz" pos="100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85C44EBC-5272-8E41-81C8-86A7CF3B7E30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832655" y="10759710"/>
            <a:ext cx="6433312" cy="39596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brainsystems.ru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roszdravnadzor.gov.ru/opendata/7710537160-license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2.png"/><Relationship Id="rId7" Type="http://schemas.openxmlformats.org/officeDocument/2006/relationships/image" Target="../media/image1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2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18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s.roscongress.org/improject-16457/ideas/3184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AF54B4FE-E13C-B745-A696-A07895D19DD8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1"/>
            <a:ext cx="4623943" cy="184666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800348-AF1A-B24B-599A-BF853BB3C23D}"/>
              </a:ext>
            </a:extLst>
          </p:cNvPr>
          <p:cNvSpPr txBox="1"/>
          <p:nvPr/>
        </p:nvSpPr>
        <p:spPr>
          <a:xfrm>
            <a:off x="927100" y="3092227"/>
            <a:ext cx="18567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4400" b="1" i="0" dirty="0">
              <a:effectLst/>
              <a:latin typeface="+mj-lt"/>
            </a:endParaRPr>
          </a:p>
          <a:p>
            <a:pPr algn="ctr"/>
            <a:r>
              <a:rPr lang="ru-RU" sz="4400" b="1" i="0" dirty="0">
                <a:effectLst/>
                <a:latin typeface="+mj-lt"/>
              </a:rPr>
              <a:t>ГОСУДАРСТВЕННЫЕ ЗАКУПКИ В СФЕРЕ ИНФОРМАЦИОННЫХ ТЕХНОЛОГИЙ В КОНТЕКТЕ СОВРЕМЕННОЙ ГЕОПОЛИТИКИ</a:t>
            </a:r>
            <a:r>
              <a:rPr lang="ru-RU" sz="4400" b="1" dirty="0">
                <a:latin typeface="+mj-lt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93E5A0-044C-FA45-F300-469A99F15B8D}"/>
              </a:ext>
            </a:extLst>
          </p:cNvPr>
          <p:cNvSpPr txBox="1"/>
          <p:nvPr/>
        </p:nvSpPr>
        <p:spPr>
          <a:xfrm>
            <a:off x="927100" y="6944680"/>
            <a:ext cx="185674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i="0" dirty="0">
                <a:effectLst/>
                <a:latin typeface="+mj-lt"/>
              </a:rPr>
              <a:t>Докладчик: </a:t>
            </a:r>
            <a:r>
              <a:rPr lang="ru-RU" sz="4400" i="0" u="sng" dirty="0">
                <a:effectLst/>
                <a:latin typeface="+mj-lt"/>
              </a:rPr>
              <a:t>Яковлев Андрей Николаевич</a:t>
            </a:r>
            <a:r>
              <a:rPr lang="ru-RU" sz="4400" i="0" dirty="0">
                <a:effectLst/>
                <a:latin typeface="+mj-lt"/>
              </a:rPr>
              <a:t>, </a:t>
            </a:r>
          </a:p>
          <a:p>
            <a:r>
              <a:rPr lang="ru-RU" sz="4400" dirty="0">
                <a:latin typeface="+mj-lt"/>
              </a:rPr>
              <a:t>Руководитель </a:t>
            </a:r>
            <a:r>
              <a:rPr lang="ru-RU" sz="4400" i="0" dirty="0">
                <a:effectLst/>
                <a:latin typeface="+mj-lt"/>
              </a:rPr>
              <a:t>ГК Брэй</a:t>
            </a:r>
            <a:r>
              <a:rPr lang="ru-RU" sz="4400" dirty="0">
                <a:latin typeface="+mj-lt"/>
              </a:rPr>
              <a:t>н Системс, </a:t>
            </a:r>
            <a:r>
              <a:rPr lang="en-US" sz="4400" dirty="0">
                <a:latin typeface="+mj-lt"/>
                <a:hlinkClick r:id="rId2"/>
              </a:rPr>
              <a:t>www.brainsystems.ru</a:t>
            </a:r>
            <a:r>
              <a:rPr lang="en-US" sz="4400" dirty="0">
                <a:latin typeface="+mj-lt"/>
              </a:rPr>
              <a:t> </a:t>
            </a:r>
            <a:endParaRPr lang="ru-RU" sz="4400" i="0" dirty="0">
              <a:effectLst/>
              <a:latin typeface="+mj-lt"/>
            </a:endParaRPr>
          </a:p>
          <a:p>
            <a:pPr algn="ctr"/>
            <a:endParaRPr lang="ru-RU" sz="4400" i="0" dirty="0">
              <a:effectLst/>
              <a:latin typeface="+mj-lt"/>
            </a:endParaRPr>
          </a:p>
          <a:p>
            <a:pPr algn="ctr"/>
            <a:endParaRPr lang="ru-RU" sz="4400" i="0" dirty="0">
              <a:effectLst/>
              <a:latin typeface="+mj-lt"/>
            </a:endParaRPr>
          </a:p>
          <a:p>
            <a:pPr algn="ctr"/>
            <a:r>
              <a:rPr lang="ru-RU" sz="4400" i="0" dirty="0">
                <a:effectLst/>
                <a:latin typeface="+mj-lt"/>
              </a:rPr>
              <a:t>Технополис Сколково,</a:t>
            </a:r>
            <a:r>
              <a:rPr lang="en-US" sz="4400" i="0" dirty="0">
                <a:effectLst/>
                <a:latin typeface="+mj-lt"/>
              </a:rPr>
              <a:t> </a:t>
            </a:r>
            <a:r>
              <a:rPr lang="ru-RU" sz="4400" i="0" dirty="0">
                <a:effectLst/>
                <a:latin typeface="+mj-lt"/>
              </a:rPr>
              <a:t>Москва, 02.12.2022</a:t>
            </a:r>
            <a:endParaRPr lang="ru-RU" sz="44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A78185-EA54-1357-0880-94E149E5C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5B667E-1F59-BFB7-A73C-9B2D9A8C1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5EFFB-4852-0FD1-A4AB-6643BB720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33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ABFB27-32A5-C745-A3CD-0D772931095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77C875-6A3F-B14A-9E46-248DDF4F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Предмет закупки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8BC02-B7A6-59EA-D47C-DD07DAE0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A4D92-97BC-2CE1-B446-7A57E722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05FFE-C5DF-E1C1-FC36-C560399C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69F3F49-7409-67CA-99E0-61C3A68FC3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1589088"/>
            <a:ext cx="18472150" cy="8964612"/>
          </a:xfrm>
        </p:spPr>
        <p:txBody>
          <a:bodyPr/>
          <a:lstStyle/>
          <a:p>
            <a:r>
              <a:rPr lang="ru-RU" sz="2800" dirty="0"/>
              <a:t>Ст. 1260 ГК РФ «программой для ЭВМ является представленная в объективной форме совокупность данных и команд, предназначенных для функционирования ЭВМ и других компьютерных устройств в целях получения определенного результата, включая подготовительные материалы, полученные в ходе разработки программы для ЭВМ, и порождаемые ею аудиовизуальные отображения.»</a:t>
            </a:r>
          </a:p>
          <a:p>
            <a:endParaRPr lang="ru-RU" sz="2800" dirty="0"/>
          </a:p>
          <a:p>
            <a:r>
              <a:rPr lang="ru-RU" sz="2800" dirty="0"/>
              <a:t>ГОСТ 34.003-90 «Информационные технологии. Комплекс стандартов на автоматизированные системы. Автоматизированные системы. Термины и определения.» определяет, что:</a:t>
            </a:r>
          </a:p>
          <a:p>
            <a:endParaRPr lang="ru-RU" sz="2800" dirty="0"/>
          </a:p>
          <a:p>
            <a:r>
              <a:rPr lang="ru-RU" sz="2800" dirty="0"/>
              <a:t>Автоматизированная система (AC) - система, состоящая из персонала и комплекса средств автоматизации его деятельности, реализующая информационную технологию выполнения установленных функций.</a:t>
            </a:r>
          </a:p>
          <a:p>
            <a:endParaRPr lang="ru-RU" sz="2800" dirty="0"/>
          </a:p>
          <a:p>
            <a:r>
              <a:rPr lang="ru-RU" sz="2800" dirty="0"/>
              <a:t>Основными компонентами АС являются:</a:t>
            </a:r>
          </a:p>
          <a:p>
            <a:r>
              <a:rPr lang="ru-RU" sz="2800" dirty="0"/>
              <a:t>- пользователь автоматизированной системы;</a:t>
            </a:r>
          </a:p>
          <a:p>
            <a:r>
              <a:rPr lang="ru-RU" sz="2800" dirty="0"/>
              <a:t>- эксплуатационный персонал автоматизированной системы;</a:t>
            </a:r>
          </a:p>
          <a:p>
            <a:r>
              <a:rPr lang="ru-RU" sz="2800" dirty="0"/>
              <a:t>- организационное обеспечение АС: Совокупность документов, устанавливающих организационную структуру, права и обязанности пользователей и эксплуатационного персонала АС</a:t>
            </a:r>
          </a:p>
          <a:p>
            <a:r>
              <a:rPr lang="ru-RU" sz="2800" dirty="0"/>
              <a:t>- методическое обеспечение АС: Совокупность документов</a:t>
            </a:r>
          </a:p>
          <a:p>
            <a:r>
              <a:rPr lang="ru-RU" sz="2800" dirty="0"/>
              <a:t>- техническое обеспечение АС: Совокупность всех технических средств</a:t>
            </a:r>
          </a:p>
          <a:p>
            <a:r>
              <a:rPr lang="ru-RU" sz="2800" dirty="0"/>
              <a:t>- программное обеспечение АС: </a:t>
            </a:r>
            <a:r>
              <a:rPr lang="ru-RU" sz="2800" dirty="0">
                <a:solidFill>
                  <a:srgbClr val="FF0000"/>
                </a:solidFill>
              </a:rPr>
              <a:t>Совокупность программ предназначенная для функционирования АС;</a:t>
            </a:r>
          </a:p>
          <a:p>
            <a:r>
              <a:rPr lang="ru-RU" sz="2800" dirty="0"/>
              <a:t>- информационное обеспечение АС</a:t>
            </a:r>
            <a:r>
              <a:rPr lang="en-US" sz="2800" dirty="0"/>
              <a:t>;</a:t>
            </a:r>
            <a:endParaRPr lang="ru-RU" sz="2800" dirty="0"/>
          </a:p>
          <a:p>
            <a:r>
              <a:rPr lang="ru-RU" sz="2800" dirty="0"/>
              <a:t>- правовое обеспечение АС</a:t>
            </a:r>
            <a:r>
              <a:rPr lang="en-US" sz="2800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314139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ABFB27-32A5-C745-A3CD-0D772931095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77C875-6A3F-B14A-9E46-248DDF4F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Этапы создания АС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8BC02-B7A6-59EA-D47C-DD07DAE0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A4D92-97BC-2CE1-B446-7A57E722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05FFE-C5DF-E1C1-FC36-C560399C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E025E43-0140-0AA3-32F0-33D55E11B0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1589088"/>
            <a:ext cx="18472150" cy="8964612"/>
          </a:xfrm>
        </p:spPr>
        <p:txBody>
          <a:bodyPr/>
          <a:lstStyle/>
          <a:p>
            <a:r>
              <a:rPr lang="ru-RU" sz="2800" dirty="0"/>
              <a:t>ГОСТ 34.601-90 «Автоматизированные системы. Стадии создания.»</a:t>
            </a:r>
          </a:p>
          <a:p>
            <a:endParaRPr lang="en-US" sz="28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634ADC0-E872-8550-6F17-AF4767A49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490720"/>
              </p:ext>
            </p:extLst>
          </p:nvPr>
        </p:nvGraphicFramePr>
        <p:xfrm>
          <a:off x="798513" y="2026227"/>
          <a:ext cx="18684442" cy="9124547"/>
        </p:xfrm>
        <a:graphic>
          <a:graphicData uri="http://schemas.openxmlformats.org/drawingml/2006/table">
            <a:tbl>
              <a:tblPr firstRow="1" firstCol="1" bandRow="1">
                <a:tableStyleId>{A88DF0FD-1832-459D-A4AA-4501EE5D750F}</a:tableStyleId>
              </a:tblPr>
              <a:tblGrid>
                <a:gridCol w="3469622">
                  <a:extLst>
                    <a:ext uri="{9D8B030D-6E8A-4147-A177-3AD203B41FA5}">
                      <a16:colId xmlns:a16="http://schemas.microsoft.com/office/drawing/2014/main" val="3513711547"/>
                    </a:ext>
                  </a:extLst>
                </a:gridCol>
                <a:gridCol w="15214820">
                  <a:extLst>
                    <a:ext uri="{9D8B030D-6E8A-4147-A177-3AD203B41FA5}">
                      <a16:colId xmlns:a16="http://schemas.microsoft.com/office/drawing/2014/main" val="31790932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38066519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Стадии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Этапы работ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2140072278"/>
                  </a:ext>
                </a:extLst>
              </a:tr>
              <a:tr h="38155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1. Формирование требований к АС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1.1. Обследование объекта и обоснование необходимости создания АС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3783701426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1.2. Формирование требований пользователя к АС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3772184076"/>
                  </a:ext>
                </a:extLst>
              </a:tr>
              <a:tr h="48507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br>
                        <a:rPr lang="ru-RU" sz="1600">
                          <a:effectLst/>
                        </a:rPr>
                      </a:b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1.3. Оформление отчета о выполненной работе и заявки на разработку АС (тактико-технического задания)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3476794978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2. Разработка концепции АС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2.1. Изучение объекта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649665096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2.2. Проведение необходимых научно-исследовательских работ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4234484120"/>
                  </a:ext>
                </a:extLst>
              </a:tr>
              <a:tr h="48507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br>
                        <a:rPr lang="ru-RU" sz="1600">
                          <a:effectLst/>
                        </a:rPr>
                      </a:b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2.3. Разработка вариантов концепции АС и выбор варианта концепции АС, удовлетворяющего требованиям пользователя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977633785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2.4. Оформление отчета о выполненной работе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2910054128"/>
                  </a:ext>
                </a:extLst>
              </a:tr>
              <a:tr h="38155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3. Техническое задание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3.1. Разработка и утверждение технического задания на создание АС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4289350696"/>
                  </a:ext>
                </a:extLst>
              </a:tr>
              <a:tr h="38155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4. Эскизный проект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4.1. Разработка предварительных проектных решений по системе и ее частям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1007710794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4.2. Разработка документации на АС и ее части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567200442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5. Технический проект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5.1. Разработка проектных решений по системе и ее частям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23276696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5.2. Разработка документации на АС и ее части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1162538805"/>
                  </a:ext>
                </a:extLst>
              </a:tr>
              <a:tr h="5785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5.3. Разработка и оформление документации на поставку изделий для комплектования АС и (или) технических требований (технических заданий) на их разработку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1151521051"/>
                  </a:ext>
                </a:extLst>
              </a:tr>
              <a:tr h="3815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5.4. Разработка заданий на проектирование в смежных частях проекта объекта автоматизации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289618659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6. Рабочая документация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6.1. Разработка рабочей документации на систему и ее части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1063555211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6.2. Разработка или адаптация программ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1803305114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7. Ввод в действие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7.1. Подготовка объекта автоматизации к вводу АС в действие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14826922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7.2. Подготовка персонала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1039036504"/>
                  </a:ext>
                </a:extLst>
              </a:tr>
              <a:tr h="5785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7.3. Комплектация АС поставляемая изделиями (программными и техническими средствами, программно-техническими комплексами, информационными изделиями)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1899796168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7.4. Строительно-монтажные работы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73307194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7.5. Пусконаладочные работы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3049366407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7.6. Проведение предварительных испытаний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444107521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7.7. Проведение опытной эксплуатации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3765974536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7.8. Проведение приемочных испытаний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3904337160"/>
                  </a:ext>
                </a:extLst>
              </a:tr>
              <a:tr h="38155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8. Сопровождение АС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8.1. Выполнение работ в соответствии с гарантийными обязательствами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775207622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8.2. Послегарантийное обслуживание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19" marR="43219" marT="0" marB="0"/>
                </a:tc>
                <a:extLst>
                  <a:ext uri="{0D108BD9-81ED-4DB2-BD59-A6C34878D82A}">
                    <a16:rowId xmlns:a16="http://schemas.microsoft.com/office/drawing/2014/main" val="1033378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026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ABFB27-32A5-C745-A3CD-0D772931095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77C875-6A3F-B14A-9E46-248DDF4F4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3" y="370993"/>
            <a:ext cx="9644351" cy="768069"/>
          </a:xfrm>
        </p:spPr>
        <p:txBody>
          <a:bodyPr>
            <a:normAutofit/>
          </a:bodyPr>
          <a:lstStyle/>
          <a:p>
            <a:r>
              <a:rPr lang="ru-RU" dirty="0"/>
              <a:t>Отраслевые решения (НП Руссофт, </a:t>
            </a:r>
            <a:r>
              <a:rPr lang="ru-RU" dirty="0" err="1"/>
              <a:t>КомЭксп</a:t>
            </a:r>
            <a:r>
              <a:rPr lang="ru-RU" dirty="0"/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8BC02-B7A6-59EA-D47C-DD07DAE0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A4D92-97BC-2CE1-B446-7A57E722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05FFE-C5DF-E1C1-FC36-C560399C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D846DF-A5D4-B28E-7A6A-2F4006FC34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1589088"/>
            <a:ext cx="18064162" cy="8964612"/>
          </a:xfrm>
        </p:spPr>
        <p:txBody>
          <a:bodyPr/>
          <a:lstStyle/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Отраслевые решения (ОР) не являются программой для ЭВМ.</a:t>
            </a:r>
          </a:p>
          <a:p>
            <a:pPr marL="587375" indent="-571500">
              <a:buFont typeface="Wingdings" panose="05000000000000000000" pitchFamily="2" charset="2"/>
              <a:buChar char="Ø"/>
            </a:pPr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ОР является автоматизированной системой (АС), преобразованной к виду, пригодному для тиражирования, то есть типовой АС.</a:t>
            </a:r>
          </a:p>
          <a:p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К ОР применимы действующие НПА, применяемые к АС и АС в защищенном исполнении, в том числе ГОСТР 59853—2021, ГОСТ 34.601-90, ГОСТ Р59795—2021, ГОСТ 34.602—2020, ГОСТР 59792—2021, ГОСТ Р 51583-2014 и иные</a:t>
            </a:r>
          </a:p>
          <a:p>
            <a:pPr marL="587375" indent="-571500">
              <a:buFont typeface="Wingdings" panose="05000000000000000000" pitchFamily="2" charset="2"/>
              <a:buChar char="Ø"/>
            </a:pPr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НП Руссофт направило дорожную карту с инициативами по поддержке экспорта, включая меры</a:t>
            </a:r>
          </a:p>
          <a:p>
            <a:r>
              <a:rPr lang="ru-RU" sz="3600" dirty="0"/>
              <a:t>		По созданию Государственного реестра ОР</a:t>
            </a:r>
          </a:p>
          <a:p>
            <a:r>
              <a:rPr lang="ru-RU" sz="3600" dirty="0"/>
              <a:t>		По разработке ГОСТ «Отраслевые решения»</a:t>
            </a:r>
          </a:p>
          <a:p>
            <a:r>
              <a:rPr lang="ru-RU" sz="3600" dirty="0"/>
              <a:t>		По организации органа государственной экспертизы в сфере ИТ </a:t>
            </a:r>
            <a:r>
              <a:rPr lang="ru-RU" sz="3600" dirty="0" err="1"/>
              <a:t>ТехСовет</a:t>
            </a:r>
            <a:endParaRPr lang="ru-RU" sz="3600" dirty="0"/>
          </a:p>
          <a:p>
            <a:r>
              <a:rPr lang="ru-RU" sz="3600" dirty="0"/>
              <a:t>		По внедрению мер поддержки создания и экспорта ОР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0928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ABFB27-32A5-C745-A3CD-0D772931095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77C875-6A3F-B14A-9E46-248DDF4F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Отраслевые решения (НПП Руссофт, КЭ)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8BC02-B7A6-59EA-D47C-DD07DAE0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A4D92-97BC-2CE1-B446-7A57E722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05FFE-C5DF-E1C1-FC36-C560399C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FBBC7A8-E49A-8984-2D06-561943098A9C}"/>
              </a:ext>
            </a:extLst>
          </p:cNvPr>
          <p:cNvGraphicFramePr>
            <a:graphicFrameLocks noGrp="1"/>
          </p:cNvGraphicFramePr>
          <p:nvPr/>
        </p:nvGraphicFramePr>
        <p:xfrm>
          <a:off x="707303" y="1788755"/>
          <a:ext cx="18910733" cy="8764271"/>
        </p:xfrm>
        <a:graphic>
          <a:graphicData uri="http://schemas.openxmlformats.org/drawingml/2006/table">
            <a:tbl>
              <a:tblPr firstRow="1" firstCol="1" bandRow="1">
                <a:tableStyleId>{A88DF0FD-1832-459D-A4AA-4501EE5D750F}</a:tableStyleId>
              </a:tblPr>
              <a:tblGrid>
                <a:gridCol w="3415279">
                  <a:extLst>
                    <a:ext uri="{9D8B030D-6E8A-4147-A177-3AD203B41FA5}">
                      <a16:colId xmlns:a16="http://schemas.microsoft.com/office/drawing/2014/main" val="1541799822"/>
                    </a:ext>
                  </a:extLst>
                </a:gridCol>
                <a:gridCol w="15495454">
                  <a:extLst>
                    <a:ext uri="{9D8B030D-6E8A-4147-A177-3AD203B41FA5}">
                      <a16:colId xmlns:a16="http://schemas.microsoft.com/office/drawing/2014/main" val="6850089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>
                          <a:effectLst/>
                        </a:rPr>
                        <a:t>9.</a:t>
                      </a:r>
                      <a:endParaRPr lang="ru-RU" sz="3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>
                          <a:effectLst/>
                        </a:rPr>
                        <a:t>Подготовка к тиражированию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>
                          <a:effectLst/>
                        </a:rPr>
                        <a:t>9.1. Обобщение принятых решений на всех стадиях жизненного цикла АС </a:t>
                      </a:r>
                      <a:endParaRPr lang="ru-RU" sz="3200">
                        <a:effectLst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>
                          <a:effectLst/>
                        </a:rPr>
                        <a:t>9.2. Формирование схемы выделения типовой АС</a:t>
                      </a:r>
                      <a:endParaRPr lang="ru-RU" sz="3200">
                        <a:effectLst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>
                          <a:effectLst/>
                        </a:rPr>
                        <a:t>9.3. Формирование обобщённой документации на ТАС, содержащей информацию, актуальную для всех случаев последующих внедрений.</a:t>
                      </a:r>
                      <a:endParaRPr lang="ru-RU" sz="3200">
                        <a:effectLst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>
                          <a:effectLst/>
                        </a:rPr>
                        <a:t>9.4. Сертификация ТАС (при необходимости)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0" marB="0"/>
                </a:tc>
                <a:extLst>
                  <a:ext uri="{0D108BD9-81ED-4DB2-BD59-A6C34878D82A}">
                    <a16:rowId xmlns:a16="http://schemas.microsoft.com/office/drawing/2014/main" val="3649714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>
                          <a:effectLst/>
                        </a:rPr>
                        <a:t>10. Пилотирование.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>
                          <a:effectLst/>
                        </a:rPr>
                        <a:t>10.1. Создание одной или более АС на основе ТАС </a:t>
                      </a:r>
                      <a:endParaRPr lang="ru-RU" sz="3200">
                        <a:effectLst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>
                          <a:effectLst/>
                        </a:rPr>
                        <a:t>10.2. Уточнение обобщённой документации на ТАС</a:t>
                      </a:r>
                      <a:endParaRPr lang="ru-RU" sz="3200">
                        <a:effectLst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>
                          <a:effectLst/>
                        </a:rPr>
                        <a:t>10.3. Сертификация ТАС (при необходимости)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0" marB="0"/>
                </a:tc>
                <a:extLst>
                  <a:ext uri="{0D108BD9-81ED-4DB2-BD59-A6C34878D82A}">
                    <a16:rowId xmlns:a16="http://schemas.microsoft.com/office/drawing/2014/main" val="2237915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>
                          <a:effectLst/>
                        </a:rPr>
                        <a:t>11. Тиражирование.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>
                          <a:effectLst/>
                        </a:rPr>
                        <a:t>11.1. Реализация ТАС по модели серийного изделия без внесения изменений в документацию или состав компонент.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0" marB="0"/>
                </a:tc>
                <a:extLst>
                  <a:ext uri="{0D108BD9-81ED-4DB2-BD59-A6C34878D82A}">
                    <a16:rowId xmlns:a16="http://schemas.microsoft.com/office/drawing/2014/main" val="866968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>
                          <a:effectLst/>
                        </a:rPr>
                        <a:t>12. Экспорт.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</a:rPr>
                        <a:t>12.1. Заключение экспортных предварительных соглашений с потребителями и посредниками в странах-потребителях ТАС.</a:t>
                      </a:r>
                      <a:endParaRPr lang="ru-RU" sz="3200" dirty="0">
                        <a:effectLst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</a:rPr>
                        <a:t>12.2. Подготовка экономического обоснования.</a:t>
                      </a:r>
                      <a:endParaRPr lang="ru-RU" sz="3200" dirty="0">
                        <a:effectLst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</a:rPr>
                        <a:t>12.3. Перевод, доработка ТАС под требования локального законодательства, сертификация или подготовка к сертификации ТАС в странах-потребителях.</a:t>
                      </a:r>
                      <a:endParaRPr lang="ru-RU" sz="3200" dirty="0">
                        <a:effectLst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</a:rPr>
                        <a:t>12.3. Реализация положений стадии 10. Пилотирования ТАС в составе АС для каждой страны-потребителя отдельно.</a:t>
                      </a:r>
                      <a:endParaRPr lang="ru-RU" sz="3200" dirty="0">
                        <a:effectLst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</a:rPr>
                        <a:t>12.4. Реализация положений стадии 11. Тиражирование ТАС для каждой страны-потребителя отдельно.</a:t>
                      </a:r>
                      <a:endParaRPr lang="ru-RU" sz="3200" dirty="0">
                        <a:effectLst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</a:rPr>
                        <a:t>12.5. Реализация положений стадии 8. Сопровождение АС для каждого внедрения ТАС в части касающейся ТАС.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0" marB="0"/>
                </a:tc>
                <a:extLst>
                  <a:ext uri="{0D108BD9-81ED-4DB2-BD59-A6C34878D82A}">
                    <a16:rowId xmlns:a16="http://schemas.microsoft.com/office/drawing/2014/main" val="3848195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577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Заголовок 156">
            <a:extLst>
              <a:ext uri="{FF2B5EF4-FFF2-40B4-BE49-F238E27FC236}">
                <a16:creationId xmlns:a16="http://schemas.microsoft.com/office/drawing/2014/main" id="{5043A236-7D9C-4340-B45B-FBE8C9684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Цифровое учреждение здравоохранения</a:t>
            </a:r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AF54B4FE-E13C-B745-A696-A07895D19DD8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1"/>
            <a:ext cx="4623943" cy="184666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2AABD089-36A6-40C8-B4B5-141880EDDC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8513" y="1542437"/>
            <a:ext cx="5378352" cy="3421449"/>
          </a:xfrm>
        </p:spPr>
        <p:txBody>
          <a:bodyPr/>
          <a:lstStyle/>
          <a:p>
            <a:r>
              <a:rPr lang="ru-RU" sz="2000" dirty="0"/>
              <a:t>Реестр лицензий Росздравнадзора</a:t>
            </a:r>
          </a:p>
          <a:p>
            <a:pPr marL="358775" indent="-342900">
              <a:buFontTx/>
              <a:buChar char="-"/>
            </a:pPr>
            <a:r>
              <a:rPr lang="ru-RU" sz="2000" dirty="0"/>
              <a:t>Государственные МО</a:t>
            </a:r>
          </a:p>
          <a:p>
            <a:pPr marL="358775" indent="-342900">
              <a:buFontTx/>
              <a:buChar char="-"/>
            </a:pPr>
            <a:r>
              <a:rPr lang="ru-RU" sz="2000" dirty="0"/>
              <a:t>Частные МО</a:t>
            </a:r>
          </a:p>
          <a:p>
            <a:pPr marL="358775" indent="-342900">
              <a:buFontTx/>
              <a:buChar char="-"/>
            </a:pPr>
            <a:r>
              <a:rPr lang="ru-RU" sz="2000" dirty="0"/>
              <a:t>Иные учреждения</a:t>
            </a:r>
          </a:p>
          <a:p>
            <a:endParaRPr lang="ru-RU" sz="2000" dirty="0"/>
          </a:p>
          <a:p>
            <a:r>
              <a:rPr lang="ru-RU" sz="2000" dirty="0"/>
              <a:t>Адрес в сети интернет</a:t>
            </a:r>
          </a:p>
          <a:p>
            <a:r>
              <a:rPr lang="ru-RU" sz="1800" dirty="0">
                <a:hlinkClick r:id="rId2"/>
              </a:rPr>
              <a:t>https://roszdravnadzor.gov.ru/opendata/7710537160-licenses</a:t>
            </a:r>
            <a:r>
              <a:rPr lang="ru-RU" sz="1800" dirty="0"/>
              <a:t>  </a:t>
            </a:r>
          </a:p>
          <a:p>
            <a:endParaRPr lang="ru-RU" sz="2000" dirty="0"/>
          </a:p>
          <a:p>
            <a:r>
              <a:rPr lang="ru-RU" sz="2000" dirty="0"/>
              <a:t>Фильтр: лицензии на осуществление Медицинской деятельности</a:t>
            </a:r>
          </a:p>
          <a:p>
            <a:endParaRPr lang="ru-RU" sz="2000" dirty="0"/>
          </a:p>
        </p:txBody>
      </p: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6F6DB556-EA8B-4E51-A6C0-6A37B9372AD7}"/>
              </a:ext>
            </a:extLst>
          </p:cNvPr>
          <p:cNvGraphicFramePr>
            <a:graphicFrameLocks noGrp="1"/>
          </p:cNvGraphicFramePr>
          <p:nvPr/>
        </p:nvGraphicFramePr>
        <p:xfrm>
          <a:off x="826506" y="5052739"/>
          <a:ext cx="5247778" cy="370840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4136400">
                  <a:extLst>
                    <a:ext uri="{9D8B030D-6E8A-4147-A177-3AD203B41FA5}">
                      <a16:colId xmlns:a16="http://schemas.microsoft.com/office/drawing/2014/main" val="2078726051"/>
                    </a:ext>
                  </a:extLst>
                </a:gridCol>
                <a:gridCol w="1111378">
                  <a:extLst>
                    <a:ext uri="{9D8B030D-6E8A-4147-A177-3AD203B41FA5}">
                      <a16:colId xmlns:a16="http://schemas.microsoft.com/office/drawing/2014/main" val="25079852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Регион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Число МО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350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Москва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21885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084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Московская область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11626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284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Санкт-Петербург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10916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689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Краснодарский край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10599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630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Нижегородская область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7777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773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Ростовская область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7662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513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Республика Татарстан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7543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075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…..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434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259371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194747"/>
                  </a:ext>
                </a:extLst>
              </a:tr>
            </a:tbl>
          </a:graphicData>
        </a:graphic>
      </p:graphicFrame>
      <p:sp>
        <p:nvSpPr>
          <p:cNvPr id="11" name="Текст 6">
            <a:extLst>
              <a:ext uri="{FF2B5EF4-FFF2-40B4-BE49-F238E27FC236}">
                <a16:creationId xmlns:a16="http://schemas.microsoft.com/office/drawing/2014/main" id="{E5C6C24D-2FD4-42C5-A9A1-C700E661A3F3}"/>
              </a:ext>
            </a:extLst>
          </p:cNvPr>
          <p:cNvSpPr txBox="1">
            <a:spLocks/>
          </p:cNvSpPr>
          <p:nvPr/>
        </p:nvSpPr>
        <p:spPr>
          <a:xfrm>
            <a:off x="845194" y="9142296"/>
            <a:ext cx="5378352" cy="1345312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58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tabLst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dirty="0"/>
              <a:t>ПП РФ от 01.06.2021 № 852 </a:t>
            </a:r>
            <a:br>
              <a:rPr lang="ru-RU" sz="2000" dirty="0"/>
            </a:br>
            <a:r>
              <a:rPr lang="ru-RU" sz="2000" dirty="0"/>
              <a:t>"О лицензировании медицинской деятельности…</a:t>
            </a:r>
          </a:p>
          <a:p>
            <a:r>
              <a:rPr lang="ru-RU" sz="2000" u="sng" dirty="0"/>
              <a:t>Вступило в силу с 01.09.2021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30535A-228D-DDFA-FF12-8CDBE97DE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04C9B1-BDF6-BBA4-C330-69CFE960C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6D795C-EB53-74E0-F3EC-933A9DE26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471252-5C79-E71C-A58B-07F5B00FC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966" y="1922481"/>
            <a:ext cx="13866930" cy="8364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EA3D15-6C15-065B-139D-52E71A96A6CE}"/>
              </a:ext>
            </a:extLst>
          </p:cNvPr>
          <p:cNvSpPr/>
          <p:nvPr/>
        </p:nvSpPr>
        <p:spPr>
          <a:xfrm>
            <a:off x="11617035" y="5881256"/>
            <a:ext cx="1901537" cy="8728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30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ABFB27-32A5-C745-A3CD-0D772931095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77C875-6A3F-B14A-9E46-248DDF4F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Итоги работы РГ в КЗ ГД ФС РФ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8BC02-B7A6-59EA-D47C-DD07DAE0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A4D92-97BC-2CE1-B446-7A57E722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05FFE-C5DF-E1C1-FC36-C560399C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49ADC-2F2F-DADE-3C35-36E285A1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1589088"/>
            <a:ext cx="18064162" cy="8964612"/>
          </a:xfrm>
        </p:spPr>
        <p:txBody>
          <a:bodyPr/>
          <a:lstStyle/>
          <a:p>
            <a:endParaRPr lang="ru-RU" sz="3600" dirty="0"/>
          </a:p>
          <a:p>
            <a:r>
              <a:rPr lang="ru-RU" sz="3600" dirty="0"/>
              <a:t>Комитетом Государственной Думы по охране здоровья организована рабочая группа «Оптимизация работы медицинских работников путем снижения бюрократической нагрузки, в том числе </a:t>
            </a:r>
            <a:r>
              <a:rPr lang="ru-RU" sz="3600" dirty="0">
                <a:solidFill>
                  <a:schemeClr val="tx1"/>
                </a:solidFill>
              </a:rPr>
              <a:t>путем расширения использования электронного документооборота</a:t>
            </a:r>
            <a:r>
              <a:rPr lang="ru-RU" sz="3600" dirty="0"/>
              <a:t>» </a:t>
            </a:r>
          </a:p>
          <a:p>
            <a:endParaRPr lang="ru-RU" sz="3600" dirty="0"/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3600" dirty="0"/>
              <a:t>На заседании 20.05.2022 года </a:t>
            </a:r>
            <a:r>
              <a:rPr lang="ru-RU" sz="3600" dirty="0">
                <a:solidFill>
                  <a:srgbClr val="FF0000"/>
                </a:solidFill>
              </a:rPr>
              <a:t>переход на безбумажную медицинскую документацию </a:t>
            </a:r>
            <a:r>
              <a:rPr lang="ru-RU" sz="3600" dirty="0"/>
              <a:t>поддержал ВРИО начальника Управления организации государственного контроля качества оказания медицинской помощи населению Росздравнадзора </a:t>
            </a:r>
            <a:r>
              <a:rPr lang="ru-RU" sz="3600" dirty="0" err="1"/>
              <a:t>Прыкин</a:t>
            </a:r>
            <a:r>
              <a:rPr lang="ru-RU" sz="3600" dirty="0"/>
              <a:t> А.В.</a:t>
            </a:r>
          </a:p>
          <a:p>
            <a:pPr marL="473075" indent="-457200">
              <a:buFont typeface="Wingdings" panose="05000000000000000000" pitchFamily="2" charset="2"/>
              <a:buChar char="Ø"/>
            </a:pPr>
            <a:endParaRPr lang="ru-RU" sz="3600" dirty="0"/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3600" dirty="0"/>
              <a:t>Широкие перспективы оптимизации при применении медицинской документации в электронном виде отметили </a:t>
            </a:r>
          </a:p>
          <a:p>
            <a:pPr marL="457200" lvl="2" indent="-457200">
              <a:buFont typeface="Wingdings" panose="05000000000000000000" pitchFamily="2" charset="2"/>
              <a:buChar char="§"/>
            </a:pPr>
            <a:r>
              <a:rPr lang="ru-RU" sz="3400" dirty="0"/>
              <a:t>Представители ключевых федеральных институтов </a:t>
            </a:r>
          </a:p>
          <a:p>
            <a:pPr marL="457200" lvl="2" indent="-457200">
              <a:buFont typeface="Wingdings" panose="05000000000000000000" pitchFamily="2" charset="2"/>
              <a:buChar char="§"/>
            </a:pPr>
            <a:r>
              <a:rPr lang="ru-RU" sz="3400" dirty="0"/>
              <a:t>Представители общественных организаций </a:t>
            </a:r>
          </a:p>
          <a:p>
            <a:pPr marL="457200" lvl="2" indent="-457200">
              <a:buFont typeface="Wingdings" panose="05000000000000000000" pitchFamily="2" charset="2"/>
              <a:buChar char="§"/>
            </a:pPr>
            <a:r>
              <a:rPr lang="ru-RU" sz="3400" dirty="0"/>
              <a:t>Медицинские юристы</a:t>
            </a:r>
          </a:p>
        </p:txBody>
      </p:sp>
    </p:spTree>
    <p:extLst>
      <p:ext uri="{BB962C8B-B14F-4D97-AF65-F5344CB8AC3E}">
        <p14:creationId xmlns:p14="http://schemas.microsoft.com/office/powerpoint/2010/main" val="3737157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ABFB27-32A5-C745-A3CD-0D772931095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77C875-6A3F-B14A-9E46-248DDF4F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Нормативные документы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22B4F42-4BF3-8446-81C4-5A7353D156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7847" y="1663700"/>
            <a:ext cx="19351690" cy="9394979"/>
          </a:xfrm>
        </p:spPr>
        <p:txBody>
          <a:bodyPr/>
          <a:lstStyle/>
          <a:p>
            <a:pPr marL="0" algn="just">
              <a:lnSpc>
                <a:spcPct val="150000"/>
              </a:lnSpc>
              <a:buSzPts val="1050"/>
            </a:pPr>
            <a:r>
              <a:rPr lang="ru-RU" sz="1100" dirty="0">
                <a:latin typeface="+mn-lt"/>
                <a:ea typeface="Times New Roman" panose="02020603050405020304" pitchFamily="18" charset="0"/>
              </a:rPr>
              <a:t>Федеральный закон от 21.11.2011 N 323-ФЗ "Об основах охраны здоровья граждан в Российской Федерации"., Федеральный закон от 27.07.2006 N 152-ФЗ "О персональных данных«, Федеральный закон от 27.07.2006 N 149-ФЗ "Об информации, информационных технологиях и о защите информации". Федеральный закон от 26.07.2017 N 187-ФЗ "О безопасности критической информационной инфраструктуры Российской Федерации". Постановление Правительства РФ от 05.05.2018 N 555 "О единой государственной информационной системе в сфере здравоохранения". Постановление Правительства РФ от 16.12.2017 N 1567 "Об утверждении Правил информационного взаимодействия страховщика, страхователей, медицинских организаций и федеральных государственных учреждений медико-социальной экспертизы по обмену сведениями в целях формирования листка нетрудоспособности в форме электронного документа". Постановление Правительства РФ от 14.12.2018 N 1556 "Об утверждении Положения о системе мониторинга движения лекарственных препаратов для медицинского применения". Постановление Правительства РФ от 01.11.2012 N 1119 "Об утверждении требований к защите персональных данных при их обработке в информационных системах персональных данных". Постановление Правительства РФ от 08.02.2018 N 127 "Об утверждении Правил категорирования объектов критической информационной инфраструктуры Российской Федерации, а также перечня показателей критериев значимости объектов критической информационной инфраструктуры Российской Федерации и их значений". </a:t>
            </a:r>
            <a:r>
              <a:rPr lang="ru-RU" sz="1100" b="1" dirty="0">
                <a:latin typeface="+mn-lt"/>
                <a:ea typeface="Times New Roman" panose="02020603050405020304" pitchFamily="18" charset="0"/>
              </a:rPr>
              <a:t>Постановление Правительства РФ от 16.11.2015 N 1236 "Об установлении запрета на допуск программного обеспечения, происходящего из иностранных государств, для целей осуществления закупок для обеспечения государственных и муниципальных нужд".</a:t>
            </a:r>
            <a:r>
              <a:rPr lang="ru-RU" sz="11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100" b="1" dirty="0">
                <a:latin typeface="+mn-lt"/>
                <a:ea typeface="Times New Roman" panose="02020603050405020304" pitchFamily="18" charset="0"/>
              </a:rPr>
              <a:t>Постановление Правительства РФ от 03.12.2020 N 2014 "О минимальной обязательной доле закупок российских товаров и ее достижении заказчиком". </a:t>
            </a:r>
            <a:r>
              <a:rPr lang="ru-RU" sz="1100" dirty="0">
                <a:latin typeface="+mn-lt"/>
                <a:ea typeface="Times New Roman" panose="02020603050405020304" pitchFamily="18" charset="0"/>
              </a:rPr>
              <a:t>Приказ ФСБ России от 10.07.2014 N 378 "Об утверждении Состава и содержания организационных и технических мер по обеспечению безопасности персональных данных при их обработке в информационных системах персональных данных с использованием средств криптографической защиты информации, необходимых для выполнения установленных Правительством Российской</a:t>
            </a:r>
            <a:r>
              <a:rPr lang="en-US" sz="1200" dirty="0">
                <a:ea typeface="Times New Roman" panose="02020603050405020304" pitchFamily="18" charset="0"/>
              </a:rPr>
              <a:t> </a:t>
            </a:r>
            <a:r>
              <a:rPr lang="ru-RU" sz="1100" dirty="0">
                <a:latin typeface="+mn-lt"/>
                <a:ea typeface="Times New Roman" panose="02020603050405020304" pitchFamily="18" charset="0"/>
              </a:rPr>
              <a:t>Федерации </a:t>
            </a:r>
            <a:r>
              <a:rPr lang="ru-RU" sz="1100" dirty="0">
                <a:effectLst/>
                <a:latin typeface="+mn-lt"/>
                <a:ea typeface="Times New Roman" panose="02020603050405020304" pitchFamily="18" charset="0"/>
              </a:rPr>
              <a:t>требований к защите персональных данных для каждого из уровней защищенности". Приказ ФСБ России от 24.07.2018 N 367 "Об утверждении Перечня информации, представляемой в государственную систему обнаружения, предупреждения и ликвидации последствий компьютерных атак на информационные ресурсы Российской Федерации и Порядка представления информации в государственную систему обнаружения, предупреждения и ликвидации последствий компьютерных атак на информационные ресурсы Российской Федерации". Приказ ФСБ России от 24.07.2018 N 368 "Об утверждении Порядка обмена информацией о компьютерных инцидентах между субъектами критической информационной инфраструктуры Российской Федерации, между субъектами критической информационной инфраструктуры Российской Федерации и уполномоченными органами иностранных государств, международными, международными неправительственными организациями и иностранными организациями, осуществляющими деятельность в области реагирования на компьютерные инциденты, и Порядка получения субъектами критической информационной инфраструктуры Российской Федерации информации о средствах и способах проведения компьютерных атак и о методах их предупреждения и обнаружения". Приказ ФСТЭК России от 18.02.2013 N 21 "Об утверждении Состава и содержания организационных и технических мер по обеспечению безопасности персональных данных при их обработке в информационных системах персональных данных". Приказ ФСТЭК России от 25.12.2017 N 239 "Об утверждении Требований по обеспечению безопасности значимых объектов критической информационной инфраструктуры Российской Федерации". Приказ ФСТЭК России от 21.12.2017 N 235 "Об утверждении Требований к созданию систем безопасности значимых объектов критической информационной инфраструктуры Российской Федерации и обеспечению их функционирования". Приказ ФАПСИ от 13.06.2001 N 152 "Об утверждении Инструкции об организации и обеспечении безопасности хранения, обработки и передачи по каналам связи с использованием средств криптографической защиты информации с ограниченным доступом, не содержащей сведений, составляющих государственную тайну". Национальный проект "Здравоохранение" (утв. президиумом Совета при Президенте РФ по стратегическому развитию и национальным проектам, протокол от 24.12.2018 N 16). Приказ Минздрава России от 24.12.2018 N 911н "Об утверждении Требований к государственным информационным системам в сфере здравоохранения субъектов Российской Федерации, медицинским информационным системам медицинских организаций и информационным системам фармацевтических организаций". "Методические рекомендации по обеспечению функциональных возможностей медицинских информационных систем медицинских организаций (МИС МО)" (утв. Минздравом России 01.02.2016)  </a:t>
            </a:r>
            <a:r>
              <a:rPr lang="ru-RU" sz="1100" b="1" dirty="0">
                <a:effectLst/>
                <a:latin typeface="+mn-lt"/>
                <a:ea typeface="Times New Roman" panose="02020603050405020304" pitchFamily="18" charset="0"/>
              </a:rPr>
              <a:t>Приказ Минздрава России от 30.11.2017 N 965н "Об утверждении порядка организации и оказания медицинской помощи с применением телемедицинских технологий".</a:t>
            </a:r>
            <a:r>
              <a:rPr lang="ru-RU" sz="11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100" b="1" dirty="0">
                <a:effectLst/>
                <a:latin typeface="+mn-lt"/>
                <a:ea typeface="Times New Roman" panose="02020603050405020304" pitchFamily="18" charset="0"/>
              </a:rPr>
              <a:t>Приказ Минздрава России от 07.09.2020 N 947н "Об утверждении Порядка организации системы документооборота в сфере охраны здоровья в части ведения медицинской документации в форме электронных документов" (Зарегистрировано в Минюсте России 12.01.2021 N 62054).</a:t>
            </a:r>
            <a:r>
              <a:rPr lang="ru-RU" sz="11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+mn-lt"/>
                <a:ea typeface="Times New Roman" panose="02020603050405020304" pitchFamily="18" charset="0"/>
              </a:rPr>
              <a:t>"Основные разделы электронной медицинской карты" (утв. Минздравом России 11.11.2013 N 18-1/1010). ГОСТ Р 52636-2006. Электронная история болезни. Общие положения. ГОСТ Р 51624-2000. Защита информации. Автоматизированные системы в защищённом исполнении. Общие требования. ГОСТ Р 50922-2006. Защита информации. Основные термины и определения. ГОСТ Р 51275-2006. Защита информации. Объект информатизации. Факторы, воздействующие на информацию. Общие положения. ГОСТ Р 53114-2008. Государственный стандарт. Защита информации. Обеспечение информационной безопасности в организации. ГОСТ Р 51583-2014. Защита информации. Порядок создания автоматизированных систем в защищённом исполнении. Общие положения. "Национальный проект "Здравоохранение". Федеральный проект "Создание единого цифрового контура в здравоохранении на основе единой государственной информационной системы в сфере здравоохранения (ЕГИСЗ)". Методические рекомендации по организации информационного взаимодействия медицинских информационных систем медицинских организаций частной системы здравоохранения с единой государственной информационной системой в сфере здравоохранения", Постановление Правительства РФ от 09.02.2022 N 140 "О единой государственной информационной системе в сфере здравоохранения"</a:t>
            </a:r>
            <a:endParaRPr lang="ru-RU" sz="12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>
                <a:latin typeface="+mn-lt"/>
              </a:rPr>
              <a:t>Приказ Минздрава России от 7 сентября 2020 г. N 947н </a:t>
            </a:r>
            <a:r>
              <a:rPr lang="ru-RU" sz="2800" dirty="0"/>
              <a:t>«Об утверждении порядка организации системы документооборота в сфере охраны здоровья в части ведения медицинской документации в форме электронных документов.»</a:t>
            </a:r>
          </a:p>
          <a:p>
            <a:pPr algn="just"/>
            <a:r>
              <a:rPr lang="ru-RU" sz="2800" dirty="0"/>
              <a:t>Часть 1 пункт 2 «Ведение медицинской документации осуществляется в форме электронных документов (далее - электронный медицинский документ) </a:t>
            </a:r>
            <a:r>
              <a:rPr lang="ru-RU" sz="2800" dirty="0">
                <a:solidFill>
                  <a:srgbClr val="FF0000"/>
                </a:solidFill>
              </a:rPr>
              <a:t>без дублирования на бумажном носителе </a:t>
            </a:r>
            <a:r>
              <a:rPr lang="ru-RU" sz="2800" dirty="0"/>
              <a:t>в случае отсутствия заявления пациента (его законного представителя) … »</a:t>
            </a:r>
            <a:endParaRPr lang="ru-RU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8BC02-B7A6-59EA-D47C-DD07DAE0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A4D92-97BC-2CE1-B446-7A57E722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05FFE-C5DF-E1C1-FC36-C560399C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64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ABFB27-32A5-C745-A3CD-0D772931095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77C875-6A3F-B14A-9E46-248DDF4F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Оценка экономического эффекта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8BC02-B7A6-59EA-D47C-DD07DAE0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A4D92-97BC-2CE1-B446-7A57E722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05FFE-C5DF-E1C1-FC36-C560399C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49ADC-2F2F-DADE-3C35-36E285A1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1589088"/>
            <a:ext cx="18064162" cy="8964612"/>
          </a:xfrm>
        </p:spPr>
        <p:txBody>
          <a:bodyPr/>
          <a:lstStyle/>
          <a:p>
            <a:endParaRPr lang="ru-RU" sz="3600" dirty="0"/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3600" dirty="0"/>
              <a:t>Экономический эффект составил </a:t>
            </a:r>
            <a:r>
              <a:rPr lang="ru-RU" sz="3600" dirty="0">
                <a:solidFill>
                  <a:srgbClr val="FF0000"/>
                </a:solidFill>
              </a:rPr>
              <a:t>6 797 353 200 рублей в год</a:t>
            </a:r>
            <a:r>
              <a:rPr lang="ru-RU" sz="3600" dirty="0"/>
              <a:t> в ценах 2019-20гг</a:t>
            </a:r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3600" dirty="0"/>
              <a:t>Оценка ежегодной экономии бумаги на каждого штатного сотрудника врачебной специальности составляет </a:t>
            </a:r>
            <a:r>
              <a:rPr lang="ru-RU" sz="3600" dirty="0">
                <a:solidFill>
                  <a:srgbClr val="FF0000"/>
                </a:solidFill>
              </a:rPr>
              <a:t>9 218 рублей в год</a:t>
            </a:r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3600" dirty="0"/>
              <a:t>На примере функционирования МИС </a:t>
            </a:r>
            <a:r>
              <a:rPr lang="ru-RU" sz="3600" dirty="0" err="1"/>
              <a:t>qMS</a:t>
            </a:r>
            <a:r>
              <a:rPr lang="ru-RU" sz="3600" dirty="0"/>
              <a:t> компании ЗАО «СП.АРМ» </a:t>
            </a:r>
            <a:br>
              <a:rPr lang="ru-RU" sz="3600" dirty="0"/>
            </a:br>
            <a:r>
              <a:rPr lang="ru-RU" sz="3600" dirty="0"/>
              <a:t>в СПб ГБУЗ «Елизаветинская больница»</a:t>
            </a:r>
            <a:br>
              <a:rPr lang="ru-RU" sz="3600" dirty="0"/>
            </a:br>
            <a:r>
              <a:rPr lang="ru-RU" sz="3600" dirty="0"/>
              <a:t>Конкурсные процедуры на поставку бумаги за период 2019-2020 года составили </a:t>
            </a:r>
            <a:br>
              <a:rPr lang="ru-RU" sz="3600" dirty="0"/>
            </a:br>
            <a:r>
              <a:rPr lang="ru-RU" sz="3600" dirty="0"/>
              <a:t>сумму 11 061 805,80 рублей, реестровые номера закупок в системе ЕИС Закупки: 0372200277521000322, 0372200277521000323, 0372200277521000293, 0372200277521000121, 0372200277521000005, 0372200277521000004, 0372200277520000302, 0372200277520000115, 0372200277520000098.</a:t>
            </a:r>
          </a:p>
          <a:p>
            <a:pPr marL="473075" indent="-457200">
              <a:buFont typeface="Wingdings" panose="05000000000000000000" pitchFamily="2" charset="2"/>
              <a:buChar char="Ø"/>
            </a:pPr>
            <a:endParaRPr lang="ru-RU" sz="3600" dirty="0"/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3600" u="sng" dirty="0"/>
              <a:t>Без учета затрат учреждений </a:t>
            </a:r>
          </a:p>
          <a:p>
            <a:pPr marL="473075" indent="-457200">
              <a:buFont typeface="Wingdings" panose="05000000000000000000" pitchFamily="2" charset="2"/>
              <a:buChar char="§"/>
            </a:pPr>
            <a:r>
              <a:rPr lang="ru-RU" sz="3600" dirty="0"/>
              <a:t>на закупку, обслуживание и амортизацию печатающей техники, </a:t>
            </a:r>
          </a:p>
          <a:p>
            <a:pPr marL="473075" indent="-457200">
              <a:buFont typeface="Wingdings" panose="05000000000000000000" pitchFamily="2" charset="2"/>
              <a:buChar char="§"/>
            </a:pPr>
            <a:r>
              <a:rPr lang="ru-RU" sz="3600" dirty="0"/>
              <a:t>на закупку расходных материалов, </a:t>
            </a:r>
          </a:p>
          <a:p>
            <a:pPr marL="473075" indent="-457200">
              <a:buFont typeface="Wingdings" panose="05000000000000000000" pitchFamily="2" charset="2"/>
              <a:buChar char="§"/>
            </a:pPr>
            <a:r>
              <a:rPr lang="ru-RU" sz="3600" dirty="0"/>
              <a:t>на организацию деятельности бумажных архивов.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720624-BF04-5F5A-A27E-4F55986E4AF3}"/>
              </a:ext>
            </a:extLst>
          </p:cNvPr>
          <p:cNvSpPr txBox="1"/>
          <p:nvPr/>
        </p:nvSpPr>
        <p:spPr>
          <a:xfrm>
            <a:off x="1554524" y="4264696"/>
            <a:ext cx="16288399" cy="34163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640BC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dirty="0"/>
              <a:t>	</a:t>
            </a:r>
          </a:p>
          <a:p>
            <a:r>
              <a:rPr lang="ru-RU" sz="3600" dirty="0"/>
              <a:t>	В связи с внедрением электронного документа оборота прошу 	приобрести для отдела три принтера и два сканера..</a:t>
            </a:r>
          </a:p>
          <a:p>
            <a:endParaRPr lang="ru-RU" sz="3600" dirty="0"/>
          </a:p>
          <a:p>
            <a:pPr lvl="1" algn="r"/>
            <a:r>
              <a:rPr lang="ru-RU" sz="3600" dirty="0"/>
              <a:t>….. из неизвестной докладной записки		</a:t>
            </a:r>
          </a:p>
          <a:p>
            <a:pPr lvl="1" algn="r"/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80807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0FFC59-1961-C925-534C-9FF2D2287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13" y="1736725"/>
            <a:ext cx="13992225" cy="6953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7" name="Заголовок 156">
            <a:extLst>
              <a:ext uri="{FF2B5EF4-FFF2-40B4-BE49-F238E27FC236}">
                <a16:creationId xmlns:a16="http://schemas.microsoft.com/office/drawing/2014/main" id="{5043A236-7D9C-4340-B45B-FBE8C9684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ЭМД из РЕГИЗ СПб</a:t>
            </a:r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AF54B4FE-E13C-B745-A696-A07895D19DD8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1"/>
            <a:ext cx="4623943" cy="184666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8C2C65-AF4B-1422-468A-B1DC242A6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29BF95-BA99-E5E2-98C7-DB87FB388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4B46D5-A18E-65B0-618D-5F2C64E13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976A03-92D4-F0BE-C1C8-1D7EFDB7F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8256" y="2510512"/>
            <a:ext cx="11936663" cy="82043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385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Заголовок 156">
            <a:extLst>
              <a:ext uri="{FF2B5EF4-FFF2-40B4-BE49-F238E27FC236}">
                <a16:creationId xmlns:a16="http://schemas.microsoft.com/office/drawing/2014/main" id="{5043A236-7D9C-4340-B45B-FBE8C9684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solidFill>
                  <a:schemeClr val="tx1"/>
                </a:solidFill>
              </a:rPr>
              <a:t>MedDocument templates for each specialty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013C07-53DF-D410-6EF5-57024B63B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20D729-8971-F5D7-4293-53270277B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CD16BD-C184-6A7F-008F-8A10B3E87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D6FE3-CD4B-6C7F-7BC5-910733BEF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21" y="1271080"/>
            <a:ext cx="10183029" cy="8726486"/>
          </a:xfrm>
          <a:prstGeom prst="rect">
            <a:avLst/>
          </a:prstGeom>
          <a:ln>
            <a:solidFill>
              <a:srgbClr val="086BFF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B12F5A-490B-DEE3-9458-E0AEE5609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4719" y="2700317"/>
            <a:ext cx="10927740" cy="8436648"/>
          </a:xfrm>
          <a:prstGeom prst="rect">
            <a:avLst/>
          </a:prstGeom>
          <a:ln>
            <a:solidFill>
              <a:srgbClr val="086B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548E2F-C2E4-2430-801A-1F31F4245E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3754" y="1277920"/>
            <a:ext cx="13153737" cy="9106433"/>
          </a:xfrm>
          <a:prstGeom prst="rect">
            <a:avLst/>
          </a:prstGeom>
          <a:ln>
            <a:solidFill>
              <a:srgbClr val="086BFF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D58740-A5FD-07B1-3144-AB5B0886FA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589" y="2669470"/>
            <a:ext cx="12398622" cy="8377766"/>
          </a:xfrm>
          <a:prstGeom prst="rect">
            <a:avLst/>
          </a:prstGeom>
          <a:ln>
            <a:solidFill>
              <a:srgbClr val="086BFF"/>
            </a:solidFill>
          </a:ln>
        </p:spPr>
      </p:pic>
    </p:spTree>
    <p:extLst>
      <p:ext uri="{BB962C8B-B14F-4D97-AF65-F5344CB8AC3E}">
        <p14:creationId xmlns:p14="http://schemas.microsoft.com/office/powerpoint/2010/main" val="380326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ABFB27-32A5-C745-A3CD-0D772931095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77C875-6A3F-B14A-9E46-248DDF4F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Национальные интересы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8BC02-B7A6-59EA-D47C-DD07DAE0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A4D92-97BC-2CE1-B446-7A57E722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05FFE-C5DF-E1C1-FC36-C560399C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49ADC-2F2F-DADE-3C35-36E285A1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1454005"/>
            <a:ext cx="18064162" cy="8964612"/>
          </a:xfrm>
        </p:spPr>
        <p:txBody>
          <a:bodyPr/>
          <a:lstStyle/>
          <a:p>
            <a:endParaRPr lang="ru-RU" sz="3600" dirty="0"/>
          </a:p>
          <a:p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Государственный суверенитет в контексте непрерывной геополитической борьбы и противостояния интересов трансформирует </a:t>
            </a:r>
            <a:r>
              <a:rPr lang="ru-RU" sz="3600" b="1" dirty="0"/>
              <a:t>взаимные зависимости </a:t>
            </a:r>
            <a:r>
              <a:rPr lang="ru-RU" sz="3600" dirty="0"/>
              <a:t>между странами-партнерами в </a:t>
            </a:r>
            <a:r>
              <a:rPr lang="ru-RU" sz="3600" b="1" dirty="0"/>
              <a:t>мощное тактическое оружие</a:t>
            </a:r>
            <a:r>
              <a:rPr lang="ru-RU" sz="3600" dirty="0"/>
              <a:t>.</a:t>
            </a:r>
          </a:p>
          <a:p>
            <a:pPr marL="587375" indent="-571500">
              <a:buFont typeface="Wingdings" panose="05000000000000000000" pitchFamily="2" charset="2"/>
              <a:buChar char="Ø"/>
            </a:pPr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Стратегия национальной безопасности Российской Федерации, утвержденная указом Президента Российской Федерации от 02.07.2021 N 400 вводит понятие «Национальных интересов Российской Федерации»</a:t>
            </a:r>
          </a:p>
          <a:p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достижение целей обеспечения экономической безопасности осуществляется путем преодоления критической зависимости российской экономики от импорта технологий, оборудования и комплектующих за счет ускоренного внедрения передовых российских технологических разработок.</a:t>
            </a:r>
          </a:p>
        </p:txBody>
      </p:sp>
    </p:spTree>
    <p:extLst>
      <p:ext uri="{BB962C8B-B14F-4D97-AF65-F5344CB8AC3E}">
        <p14:creationId xmlns:p14="http://schemas.microsoft.com/office/powerpoint/2010/main" val="4201545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Заголовок 156">
            <a:extLst>
              <a:ext uri="{FF2B5EF4-FFF2-40B4-BE49-F238E27FC236}">
                <a16:creationId xmlns:a16="http://schemas.microsoft.com/office/drawing/2014/main" id="{5043A236-7D9C-4340-B45B-FBE8C9684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Математическое обеспечение</a:t>
            </a:r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AF54B4FE-E13C-B745-A696-A07895D19DD8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1"/>
            <a:ext cx="4623943" cy="184666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E2419A-E065-4249-9CB7-DD6A85C8D4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1" y="1612495"/>
            <a:ext cx="6302773" cy="5144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3711F6-3B3E-4EBA-AC14-EEE169F59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2" y="6988627"/>
            <a:ext cx="6800192" cy="3340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97A2A-F21D-2800-EF54-2D31DC68A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7A2B8-3780-48AC-611A-9BB71A948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0FC0C3-AC02-D4A4-7D20-F61B00F53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761C3D-EFEB-C089-867D-24F0CEF16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914" y="1759894"/>
            <a:ext cx="13108632" cy="856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75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27247F-8A2F-49DD-B1A7-68C91FEBA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7" y="1429844"/>
            <a:ext cx="3690055" cy="530818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Заголовок 156">
            <a:extLst>
              <a:ext uri="{FF2B5EF4-FFF2-40B4-BE49-F238E27FC236}">
                <a16:creationId xmlns:a16="http://schemas.microsoft.com/office/drawing/2014/main" id="{5043A236-7D9C-4340-B45B-FBE8C9684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Межгосударственная телемедицина</a:t>
            </a:r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AF54B4FE-E13C-B745-A696-A07895D19DD8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1"/>
            <a:ext cx="4623943" cy="184666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17659-A8EA-4C2D-AD52-44B137384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7" y="6229177"/>
            <a:ext cx="5825143" cy="4368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BAC8AD-0C83-D6B7-B7DE-0482AB163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933505-6AFD-5AC2-63E8-7A6B85575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2BAC82-A2B4-9461-153B-C7B72D176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59790-B225-3DD2-3ECC-36018F12A0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7503" y="1993900"/>
            <a:ext cx="13215560" cy="839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70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772D32-CC24-4797-9022-765DEDDFA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816" y="6053864"/>
            <a:ext cx="7483399" cy="4209412"/>
          </a:xfrm>
          <a:prstGeom prst="rect">
            <a:avLst/>
          </a:prstGeom>
        </p:spPr>
      </p:pic>
      <p:sp>
        <p:nvSpPr>
          <p:cNvPr id="157" name="Заголовок 156">
            <a:extLst>
              <a:ext uri="{FF2B5EF4-FFF2-40B4-BE49-F238E27FC236}">
                <a16:creationId xmlns:a16="http://schemas.microsoft.com/office/drawing/2014/main" id="{5043A236-7D9C-4340-B45B-FBE8C9684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Экспортный потенциал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AF54B4FE-E13C-B745-A696-A07895D19DD8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1"/>
            <a:ext cx="4623943" cy="184666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2AABD089-36A6-40C8-B4B5-141880EDDC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1825" y="1443905"/>
            <a:ext cx="5638800" cy="9157572"/>
          </a:xfrm>
        </p:spPr>
        <p:txBody>
          <a:bodyPr/>
          <a:lstStyle/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+mn-lt"/>
              </a:rPr>
              <a:t>Заинтересованные страны: </a:t>
            </a:r>
          </a:p>
          <a:p>
            <a:r>
              <a:rPr lang="ru-RU" sz="2800" dirty="0">
                <a:latin typeface="+mn-lt"/>
              </a:rPr>
              <a:t>Вьетнам, </a:t>
            </a:r>
            <a:r>
              <a:rPr lang="ru-RU" sz="2800" dirty="0" err="1">
                <a:latin typeface="+mn-lt"/>
              </a:rPr>
              <a:t>Мньянма</a:t>
            </a:r>
            <a:r>
              <a:rPr lang="ru-RU" sz="2800" dirty="0">
                <a:latin typeface="+mn-lt"/>
              </a:rPr>
              <a:t>, Лаос, ЮАР, Мозамбик, Узбекистан и др.</a:t>
            </a:r>
          </a:p>
          <a:p>
            <a:pPr algn="just"/>
            <a:endParaRPr lang="ru-RU" sz="2800" dirty="0"/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+mn-lt"/>
              </a:rPr>
              <a:t>Заинтересованные в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едомства:</a:t>
            </a:r>
          </a:p>
          <a:p>
            <a:r>
              <a:rPr lang="ru-RU" sz="2800" dirty="0">
                <a:solidFill>
                  <a:schemeClr val="tx1"/>
                </a:solidFill>
                <a:latin typeface="+mn-lt"/>
              </a:rPr>
              <a:t>Министерство здравоохранения</a:t>
            </a:r>
          </a:p>
          <a:p>
            <a:r>
              <a:rPr lang="ru-RU" sz="2800" dirty="0">
                <a:solidFill>
                  <a:schemeClr val="tx1"/>
                </a:solidFill>
                <a:latin typeface="+mn-lt"/>
              </a:rPr>
              <a:t>Министерство общественной безопасности</a:t>
            </a:r>
          </a:p>
          <a:p>
            <a:r>
              <a:rPr lang="ru-RU" sz="2800" dirty="0">
                <a:solidFill>
                  <a:schemeClr val="tx1"/>
                </a:solidFill>
                <a:latin typeface="+mn-lt"/>
              </a:rPr>
              <a:t>Министерство обороны</a:t>
            </a:r>
          </a:p>
          <a:p>
            <a:r>
              <a:rPr lang="ru-RU" sz="2800" dirty="0">
                <a:solidFill>
                  <a:schemeClr val="tx1"/>
                </a:solidFill>
                <a:latin typeface="+mn-lt"/>
              </a:rPr>
              <a:t>Военно-медицинская академия</a:t>
            </a:r>
          </a:p>
          <a:p>
            <a:r>
              <a:rPr lang="ru-RU" sz="2800" dirty="0">
                <a:solidFill>
                  <a:schemeClr val="tx1"/>
                </a:solidFill>
                <a:latin typeface="+mn-lt"/>
              </a:rPr>
              <a:t>Министерство полиции</a:t>
            </a:r>
          </a:p>
          <a:p>
            <a:pPr algn="just"/>
            <a:endParaRPr lang="ru-RU" sz="2800" dirty="0"/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+mn-lt"/>
              </a:rPr>
              <a:t>Экспорт медицинских услуг</a:t>
            </a:r>
          </a:p>
          <a:p>
            <a:pPr marL="473075" indent="-457200">
              <a:buFont typeface="Wingdings" panose="05000000000000000000" pitchFamily="2" charset="2"/>
              <a:buChar char="Ø"/>
            </a:pPr>
            <a:endParaRPr lang="ru-RU" sz="2800" dirty="0">
              <a:latin typeface="+mn-lt"/>
            </a:endParaRPr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+mn-lt"/>
              </a:rPr>
              <a:t>Медицинский туризм в Россию</a:t>
            </a:r>
          </a:p>
          <a:p>
            <a:pPr marL="473075" indent="-457200">
              <a:buFont typeface="Wingdings" panose="05000000000000000000" pitchFamily="2" charset="2"/>
              <a:buChar char="Ø"/>
            </a:pPr>
            <a:endParaRPr lang="ru-RU" sz="2800" dirty="0">
              <a:latin typeface="+mn-lt"/>
            </a:endParaRPr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+mn-lt"/>
              </a:rPr>
              <a:t>Экспорт решений по цифровому здравоохранению</a:t>
            </a:r>
          </a:p>
          <a:p>
            <a:pPr marL="473075" indent="-457200">
              <a:buFont typeface="Wingdings" panose="05000000000000000000" pitchFamily="2" charset="2"/>
              <a:buChar char="Ø"/>
            </a:pPr>
            <a:endParaRPr lang="ru-RU" sz="2800" dirty="0">
              <a:latin typeface="+mn-lt"/>
            </a:endParaRPr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+mn-lt"/>
              </a:rPr>
              <a:t>Локализация и экспорт методик, стандартов и клинических рекомендаций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9B5E76-B279-4F50-9EB9-4C607057C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687"/>
          <a:stretch/>
        </p:blipFill>
        <p:spPr>
          <a:xfrm>
            <a:off x="7045750" y="1654411"/>
            <a:ext cx="5638800" cy="414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B61752-563A-42D4-9407-2D901450F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125"/>
          <a:stretch/>
        </p:blipFill>
        <p:spPr>
          <a:xfrm>
            <a:off x="7045750" y="6050358"/>
            <a:ext cx="6313585" cy="420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0CBA68-A324-46FB-AA30-854E7C10E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8809" y="1661561"/>
            <a:ext cx="6573406" cy="414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433F99-DD68-7557-90BF-F69A6C3FF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7878A9-ACFE-1A29-DC8A-5842B8633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085F47-32E6-5151-46B6-13DDD1D96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5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Купить CM8066201927506 Процессор Intel Pentium G4400T 2900МГц LGA 1151,  Oem, CM8066201927506 по выгодной цене в интернет-магазине andpro.ru Москва">
            <a:extLst>
              <a:ext uri="{FF2B5EF4-FFF2-40B4-BE49-F238E27FC236}">
                <a16:creationId xmlns:a16="http://schemas.microsoft.com/office/drawing/2014/main" id="{FEC4AE1E-F760-4026-A1F1-1BCD2C83A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48" y="7712627"/>
            <a:ext cx="2567066" cy="256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77C875-6A3F-B14A-9E46-248DDF4F4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3" y="370993"/>
            <a:ext cx="8827625" cy="768069"/>
          </a:xfrm>
        </p:spPr>
        <p:txBody>
          <a:bodyPr/>
          <a:lstStyle/>
          <a:p>
            <a:r>
              <a:rPr lang="ru-RU" dirty="0"/>
              <a:t>Типовое рабочее место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B68E2-D4A0-4B80-B56E-EA45C0C149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23" y="1560862"/>
            <a:ext cx="6600015" cy="4400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B7AA3E-86D4-44AC-A83D-300968ED2D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375" y="3990357"/>
            <a:ext cx="6423207" cy="4282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3DDB6-65FF-44AA-9122-317E11E4FC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350" y="6721485"/>
            <a:ext cx="6041388" cy="4027591"/>
          </a:xfrm>
          <a:prstGeom prst="rect">
            <a:avLst/>
          </a:prstGeom>
        </p:spPr>
      </p:pic>
      <p:sp>
        <p:nvSpPr>
          <p:cNvPr id="10" name="Текст 6">
            <a:extLst>
              <a:ext uri="{FF2B5EF4-FFF2-40B4-BE49-F238E27FC236}">
                <a16:creationId xmlns:a16="http://schemas.microsoft.com/office/drawing/2014/main" id="{41CF36E5-0733-4B5B-BC9F-0009F61F4C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8512" y="1281183"/>
            <a:ext cx="6682943" cy="3421449"/>
          </a:xfrm>
        </p:spPr>
        <p:txBody>
          <a:bodyPr/>
          <a:lstStyle/>
          <a:p>
            <a:r>
              <a:rPr lang="ru-RU" sz="2800" dirty="0">
                <a:effectLst/>
                <a:latin typeface="+mn-lt"/>
                <a:ea typeface="Times New Roman" panose="02020603050405020304" pitchFamily="18" charset="0"/>
              </a:rPr>
              <a:t>ПП РФ от 03.12.2020 №2014 </a:t>
            </a:r>
            <a:br>
              <a:rPr lang="ru-RU" sz="2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2800" dirty="0">
                <a:effectLst/>
                <a:latin typeface="+mn-lt"/>
                <a:ea typeface="Times New Roman" panose="02020603050405020304" pitchFamily="18" charset="0"/>
              </a:rPr>
              <a:t>«О минимальной обязательной доле закупок российских товаров и ее достижении заказчиком»</a:t>
            </a:r>
          </a:p>
          <a:p>
            <a:endParaRPr lang="ru-RU" sz="2400" dirty="0">
              <a:latin typeface="+mn-lt"/>
            </a:endParaRPr>
          </a:p>
          <a:p>
            <a:endParaRPr lang="ru-RU" sz="2800" dirty="0">
              <a:latin typeface="+mn-lt"/>
            </a:endParaRPr>
          </a:p>
        </p:txBody>
      </p:sp>
      <p:pic>
        <p:nvPicPr>
          <p:cNvPr id="1030" name="Picture 6" descr="Эльбрус-4С (ТВГИ.431281.010) — центральный процессор 1891ВМ8Я">
            <a:extLst>
              <a:ext uri="{FF2B5EF4-FFF2-40B4-BE49-F238E27FC236}">
                <a16:creationId xmlns:a16="http://schemas.microsoft.com/office/drawing/2014/main" id="{94D08C6E-C094-4A08-A6AC-1BCE45375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473" y="8272495"/>
            <a:ext cx="210125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40135AB-35E6-4D62-9C64-630317A72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96" y="8653576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858289B2-8E75-4EE3-9627-94BCB51E3CF9}"/>
              </a:ext>
            </a:extLst>
          </p:cNvPr>
          <p:cNvSpPr/>
          <p:nvPr/>
        </p:nvSpPr>
        <p:spPr>
          <a:xfrm>
            <a:off x="2918226" y="7594800"/>
            <a:ext cx="2090057" cy="2381822"/>
          </a:xfrm>
          <a:prstGeom prst="mathMultiply">
            <a:avLst>
              <a:gd name="adj1" fmla="val 566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EE3D43-8910-413E-9019-78FDBF5447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627" y="2935960"/>
            <a:ext cx="6501227" cy="30325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6BD9D-9E49-47E6-B895-65BC269B83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627" y="5894580"/>
            <a:ext cx="6501227" cy="12287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694A4D-B37A-CF71-D11D-C1574B2208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B545AD-75F3-1FEE-728E-C92C7362BB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270A8C-2812-F152-23E8-FAD08A135A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18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Заголовок 156">
            <a:extLst>
              <a:ext uri="{FF2B5EF4-FFF2-40B4-BE49-F238E27FC236}">
                <a16:creationId xmlns:a16="http://schemas.microsoft.com/office/drawing/2014/main" id="{5043A236-7D9C-4340-B45B-FBE8C9684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Полный цикл производства ОПАК в РФ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AF54B4FE-E13C-B745-A696-A07895D19DD8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1"/>
            <a:ext cx="4623943" cy="184666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2AABD089-36A6-40C8-B4B5-141880EDDC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1825" y="1443905"/>
            <a:ext cx="18981982" cy="9157572"/>
          </a:xfrm>
        </p:spPr>
        <p:txBody>
          <a:bodyPr/>
          <a:lstStyle/>
          <a:p>
            <a:pPr marL="473075" indent="-457200">
              <a:buFont typeface="Wingdings" panose="05000000000000000000" pitchFamily="2" charset="2"/>
              <a:buChar char="Ø"/>
            </a:pPr>
            <a:endParaRPr lang="ru-RU" sz="2800" dirty="0">
              <a:latin typeface="+mn-lt"/>
            </a:endParaRPr>
          </a:p>
          <a:p>
            <a:r>
              <a:rPr lang="ru-RU" sz="3200" dirty="0">
                <a:latin typeface="+mn-lt"/>
              </a:rPr>
              <a:t>Инициатива по организации </a:t>
            </a:r>
            <a:r>
              <a:rPr lang="ru-RU" sz="3200" dirty="0">
                <a:solidFill>
                  <a:srgbClr val="FF0000"/>
                </a:solidFill>
                <a:latin typeface="+mn-lt"/>
              </a:rPr>
              <a:t>на территории Российской Федерации полного цикла производства </a:t>
            </a:r>
            <a:r>
              <a:rPr lang="ru-RU" sz="3200" dirty="0">
                <a:latin typeface="+mn-lt"/>
              </a:rPr>
              <a:t>отраслевых </a:t>
            </a:r>
            <a:r>
              <a:rPr lang="ru-RU" sz="3200" dirty="0" err="1">
                <a:latin typeface="+mn-lt"/>
              </a:rPr>
              <a:t>импортонезависимых</a:t>
            </a:r>
            <a:r>
              <a:rPr lang="ru-RU" sz="3200" dirty="0">
                <a:latin typeface="+mn-lt"/>
              </a:rPr>
              <a:t> компьютеров с высоким экспортным потенциалом на </a:t>
            </a:r>
            <a:r>
              <a:rPr lang="ru-RU" sz="3200" dirty="0" err="1">
                <a:latin typeface="+mn-lt"/>
              </a:rPr>
              <a:t>крауд-файдинговой</a:t>
            </a:r>
            <a:r>
              <a:rPr lang="ru-RU" sz="3200" dirty="0">
                <a:latin typeface="+mn-lt"/>
              </a:rPr>
              <a:t> платформе форума «Сильные идеи нового времени» АСИ </a:t>
            </a:r>
          </a:p>
          <a:p>
            <a:endParaRPr lang="ru-RU" sz="3200" dirty="0">
              <a:latin typeface="+mn-lt"/>
            </a:endParaRPr>
          </a:p>
          <a:p>
            <a:r>
              <a:rPr lang="en-US" sz="3200" dirty="0">
                <a:latin typeface="+mn-lt"/>
                <a:hlinkClick r:id="rId3"/>
              </a:rPr>
              <a:t>https://ideas.roscongress.org/improject-16457/ideas/31840</a:t>
            </a:r>
            <a:r>
              <a:rPr lang="ru-RU" sz="3200" dirty="0">
                <a:latin typeface="+mn-lt"/>
              </a:rPr>
              <a:t> </a:t>
            </a:r>
          </a:p>
          <a:p>
            <a:endParaRPr lang="ru-RU" sz="2800" dirty="0"/>
          </a:p>
          <a:p>
            <a:endParaRPr lang="ru-RU" sz="2800" dirty="0"/>
          </a:p>
          <a:p>
            <a:r>
              <a:rPr lang="ru-RU" sz="3200" u="sng" dirty="0">
                <a:latin typeface="+mn-lt"/>
              </a:rPr>
              <a:t>О</a:t>
            </a:r>
            <a:r>
              <a:rPr lang="ru-RU" sz="3200" u="sng" dirty="0">
                <a:solidFill>
                  <a:schemeClr val="tx1"/>
                </a:solidFill>
                <a:latin typeface="+mn-lt"/>
              </a:rPr>
              <a:t>траслевая стандартизация и консолидация спроса</a:t>
            </a:r>
          </a:p>
          <a:p>
            <a:endParaRPr lang="ru-RU" sz="2800" dirty="0">
              <a:solidFill>
                <a:schemeClr val="tx1"/>
              </a:solidFill>
              <a:latin typeface="+mn-lt"/>
            </a:endParaRPr>
          </a:p>
          <a:p>
            <a:pPr marL="473075" indent="-457200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ru-RU" sz="2800" dirty="0">
                <a:latin typeface="+mn-lt"/>
              </a:rPr>
              <a:t>Универсальная аппаратная платформа</a:t>
            </a:r>
            <a:endParaRPr lang="ru-RU" sz="2800" dirty="0"/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+mn-lt"/>
              </a:rPr>
              <a:t>с минимальными требованиями к ее компонентам.</a:t>
            </a:r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+mn-lt"/>
              </a:rPr>
              <a:t>Собственное общесистемное ПО, включая операционную систему, наборы драйверов, системные библиотеки, базы данных.</a:t>
            </a:r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+mn-lt"/>
              </a:rPr>
              <a:t>Средства информационной безопасности и электронной подписи.</a:t>
            </a:r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+mn-lt"/>
              </a:rPr>
              <a:t>Единые средства разработки, в том числе безопасной разработки.</a:t>
            </a:r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+mn-lt"/>
              </a:rPr>
              <a:t>Сертификация у регуляторов – ФСТЭК России, ФСБ России.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433F99-DD68-7557-90BF-F69A6C3FF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7878A9-ACFE-1A29-DC8A-5842B8633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085F47-32E6-5151-46B6-13DDD1D96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76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ABFB27-32A5-C745-A3CD-0D772931095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77C875-6A3F-B14A-9E46-248DDF4F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Переход на доверенные </a:t>
            </a:r>
            <a:r>
              <a:rPr lang="ru-RU" dirty="0" err="1"/>
              <a:t>ПАКи</a:t>
            </a:r>
            <a:endParaRPr lang="ru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8BC02-B7A6-59EA-D47C-DD07DAE0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A4D92-97BC-2CE1-B446-7A57E722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05FFE-C5DF-E1C1-FC36-C560399C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49ADC-2F2F-DADE-3C35-36E285A1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1589088"/>
            <a:ext cx="18064162" cy="8964612"/>
          </a:xfrm>
        </p:spPr>
        <p:txBody>
          <a:bodyPr/>
          <a:lstStyle/>
          <a:p>
            <a:endParaRPr lang="ru-RU" sz="3600" dirty="0"/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3600" dirty="0"/>
              <a:t>Указ Президента Российской Федерации от 30.03.2022 №166 «О мерах по обеспечению технологической независимости и безопасности критической информационной инфраструктуры Российской Федерации»</a:t>
            </a:r>
          </a:p>
          <a:p>
            <a:pPr marL="587375" indent="-571500">
              <a:buFont typeface="Wingdings" panose="05000000000000000000" pitchFamily="2" charset="2"/>
              <a:buChar char="§"/>
            </a:pPr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§"/>
            </a:pPr>
            <a:r>
              <a:rPr lang="ru-RU" sz="3600" dirty="0"/>
              <a:t>в 6-месячный срок реализовать комплекс мероприятий, направленных на обеспечение преимущественного применения субъектами критической информационной инфраструктуры отечественных радиоэлектронной продукции и телекоммуникационного оборудования на принадлежащих им значимых объектах критической информационной инфраструктуры, в том числе:</a:t>
            </a:r>
          </a:p>
          <a:p>
            <a:pPr marL="587375" indent="-571500">
              <a:buFont typeface="Wingdings" panose="05000000000000000000" pitchFamily="2" charset="2"/>
              <a:buChar char="§"/>
            </a:pPr>
            <a:endParaRPr lang="ru-RU" sz="3600" dirty="0">
              <a:solidFill>
                <a:srgbClr val="FF0000"/>
              </a:solidFill>
            </a:endParaRPr>
          </a:p>
          <a:p>
            <a:pPr marL="587375" indent="-571500">
              <a:buFont typeface="Wingdings" panose="05000000000000000000" pitchFamily="2" charset="2"/>
              <a:buChar char="§"/>
            </a:pPr>
            <a:r>
              <a:rPr lang="ru-RU" sz="3600" dirty="0">
                <a:solidFill>
                  <a:srgbClr val="FF0000"/>
                </a:solidFill>
              </a:rPr>
              <a:t>определить сроки и порядок перехода субъектов критической информационной инфраструктуры на преимущественное применение доверенных программно-аппаратных комплексов на принадлежащих им значимых объектах критической информационной инфраструктуры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3263098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0FD96BD-0AF3-BE4F-A11E-7B16578FF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Контактная информация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066019-BF90-4B8F-1CE1-184138CDC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F3445B-F510-1C79-4608-3D720688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B83F1-AD96-E503-8A03-CA25330CE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383490-E28B-1D4D-D933-7877731A3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73" y="3061148"/>
            <a:ext cx="11869717" cy="628645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752122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ABFB27-32A5-C745-A3CD-0D772931095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77C875-6A3F-B14A-9E46-248DDF4F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Источники финансирования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8BC02-B7A6-59EA-D47C-DD07DAE0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A4D92-97BC-2CE1-B446-7A57E722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05FFE-C5DF-E1C1-FC36-C560399C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49ADC-2F2F-DADE-3C35-36E285A1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1454005"/>
            <a:ext cx="18064162" cy="8964612"/>
          </a:xfrm>
        </p:spPr>
        <p:txBody>
          <a:bodyPr/>
          <a:lstStyle/>
          <a:p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По итогам 2020 года объем закупок в сфере информационных технологий </a:t>
            </a:r>
          </a:p>
          <a:p>
            <a:r>
              <a:rPr lang="ru-RU" sz="3600" dirty="0"/>
              <a:t>		по 44-ФЗ составил 245 млрд рублей</a:t>
            </a:r>
          </a:p>
          <a:p>
            <a:r>
              <a:rPr lang="ru-RU" sz="3600" dirty="0"/>
              <a:t> 		по 223-ФЗ составил 334 млрд рублей</a:t>
            </a:r>
          </a:p>
          <a:p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Из них на закупку программного обеспечения</a:t>
            </a:r>
          </a:p>
          <a:p>
            <a:r>
              <a:rPr lang="ru-RU" sz="3400" dirty="0"/>
              <a:t>		</a:t>
            </a:r>
            <a:r>
              <a:rPr lang="ru-RU" sz="3200" dirty="0"/>
              <a:t>по 44-ФЗ составил 123 млрд рублей</a:t>
            </a:r>
          </a:p>
          <a:p>
            <a:r>
              <a:rPr lang="ru-RU" sz="3200" dirty="0"/>
              <a:t> 		по 223-ФЗ составил 201 млрд рублей</a:t>
            </a:r>
          </a:p>
          <a:p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В 2020 году федеральный бюджет исполнен с дефицитом 4,99 трлн рублей </a:t>
            </a:r>
          </a:p>
          <a:p>
            <a:r>
              <a:rPr lang="ru-RU" sz="3600" dirty="0"/>
              <a:t>		при доходах 18,72 трлн рублей</a:t>
            </a:r>
          </a:p>
          <a:p>
            <a:r>
              <a:rPr lang="ru-RU" sz="3600" dirty="0"/>
              <a:t>	</a:t>
            </a:r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200" dirty="0"/>
              <a:t>Закупки в сфере информационных технологий в 2020 году составили </a:t>
            </a:r>
            <a:r>
              <a:rPr lang="ru-RU" sz="3200" b="1" dirty="0"/>
              <a:t>579 млрд рублей</a:t>
            </a:r>
            <a:r>
              <a:rPr lang="ru-RU" sz="3200" dirty="0"/>
              <a:t> </a:t>
            </a:r>
          </a:p>
          <a:p>
            <a:r>
              <a:rPr lang="ru-RU" sz="3200" b="1" dirty="0"/>
              <a:t>	3% от бюджета Российской Федерации</a:t>
            </a:r>
            <a:r>
              <a:rPr lang="ru-RU" sz="3200" dirty="0"/>
              <a:t> по кодам ОКПД2: 26,62,63, </a:t>
            </a:r>
          </a:p>
          <a:p>
            <a:r>
              <a:rPr lang="ru-RU" sz="3200" dirty="0"/>
              <a:t>	т.е. с учетом «модернизаций», «сопровождений», сложных услуг будет не менее </a:t>
            </a:r>
            <a:r>
              <a:rPr lang="ru-RU" sz="3200" b="1" dirty="0"/>
              <a:t>5%</a:t>
            </a:r>
          </a:p>
          <a:p>
            <a:pPr marL="587375" indent="-571500">
              <a:buFont typeface="Wingdings" panose="05000000000000000000" pitchFamily="2" charset="2"/>
              <a:buChar char="Ø"/>
            </a:pPr>
            <a:endParaRPr lang="ru-RU" sz="32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200" dirty="0"/>
              <a:t>РФРИТ на гранты ИТ в 2022 году выделил 20 млрд рублей (</a:t>
            </a:r>
            <a:r>
              <a:rPr lang="en-US" sz="3200" dirty="0" err="1"/>
              <a:t>ComNews</a:t>
            </a:r>
            <a:r>
              <a:rPr lang="ru-RU" sz="3200" dirty="0"/>
              <a:t> </a:t>
            </a:r>
            <a:r>
              <a:rPr lang="en-US" sz="3200" dirty="0"/>
              <a:t>28.03.2022</a:t>
            </a:r>
            <a:r>
              <a:rPr lang="ru-RU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01767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ABFB27-32A5-C745-A3CD-0D772931095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77C875-6A3F-B14A-9E46-248DDF4F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Накопление ОС и НМА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8BC02-B7A6-59EA-D47C-DD07DAE0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A4D92-97BC-2CE1-B446-7A57E722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05FFE-C5DF-E1C1-FC36-C560399C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49ADC-2F2F-DADE-3C35-36E285A1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1589088"/>
            <a:ext cx="18064162" cy="8964612"/>
          </a:xfrm>
        </p:spPr>
        <p:txBody>
          <a:bodyPr/>
          <a:lstStyle/>
          <a:p>
            <a:endParaRPr lang="ru-RU" sz="3600" dirty="0"/>
          </a:p>
          <a:p>
            <a:r>
              <a:rPr lang="ru-RU" sz="3600" u="sng" dirty="0"/>
              <a:t>Статья 178 Гражданского кодекса Российской Федерации</a:t>
            </a:r>
          </a:p>
          <a:p>
            <a:endParaRPr lang="ru-RU" sz="3600" dirty="0"/>
          </a:p>
          <a:p>
            <a:r>
              <a:rPr lang="ru-RU" sz="3600" dirty="0"/>
              <a:t>Сделка, совершенная под влиянием заблуждения, может быть признана судом недействительной по иску стороны, действовавшей под влиянием заблуждения, если заблуждение было настолько существенным, что эта сторона, разумно и объективно оценивая ситуацию, </a:t>
            </a:r>
            <a:r>
              <a:rPr lang="ru-RU" sz="3600" b="1" dirty="0"/>
              <a:t>не совершила бы сделку, если бы знала о действительном положении дел.</a:t>
            </a:r>
          </a:p>
          <a:p>
            <a:endParaRPr lang="ru-RU" sz="3600" b="1" dirty="0"/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3200" dirty="0"/>
              <a:t>89 субъектов</a:t>
            </a:r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3200" dirty="0"/>
              <a:t>более 300 000 государственных учреждений</a:t>
            </a:r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3200" dirty="0"/>
              <a:t>более   40 000 учреждений образования</a:t>
            </a:r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3200" dirty="0"/>
              <a:t>более     5 000 медицинских учреждений</a:t>
            </a:r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3200" dirty="0"/>
              <a:t>более     2 000 учреждений культуры</a:t>
            </a:r>
          </a:p>
          <a:p>
            <a:pPr marL="473075" indent="-457200">
              <a:buFont typeface="Wingdings" panose="05000000000000000000" pitchFamily="2" charset="2"/>
              <a:buChar char="Ø"/>
            </a:pPr>
            <a:endParaRPr lang="ru-RU" sz="3200" b="1" dirty="0"/>
          </a:p>
          <a:p>
            <a:pPr marL="473075" indent="-457200">
              <a:buFont typeface="Wingdings" panose="05000000000000000000" pitchFamily="2" charset="2"/>
              <a:buChar char="Ø"/>
            </a:pPr>
            <a:r>
              <a:rPr lang="ru-RU" sz="3200" b="1" dirty="0"/>
              <a:t>и у каждого – свой «</a:t>
            </a:r>
            <a:r>
              <a:rPr lang="ru-RU" sz="3200" b="1" dirty="0" err="1"/>
              <a:t>лунапарк</a:t>
            </a:r>
            <a:r>
              <a:rPr lang="ru-RU" sz="3200" b="1" dirty="0"/>
              <a:t>»..</a:t>
            </a:r>
          </a:p>
          <a:p>
            <a:pPr marL="473075" indent="-457200">
              <a:buFont typeface="Wingdings" panose="05000000000000000000" pitchFamily="2" charset="2"/>
              <a:buChar char="Ø"/>
            </a:pPr>
            <a:endParaRPr lang="ru-RU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4C2691-BA31-B68E-97BC-10A4FC795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285" y="6037720"/>
            <a:ext cx="8227689" cy="44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18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ABFB27-32A5-C745-A3CD-0D772931095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77C875-6A3F-B14A-9E46-248DDF4F4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3" y="370993"/>
            <a:ext cx="9436532" cy="768069"/>
          </a:xfrm>
        </p:spPr>
        <p:txBody>
          <a:bodyPr>
            <a:normAutofit/>
          </a:bodyPr>
          <a:lstStyle/>
          <a:p>
            <a:r>
              <a:rPr lang="ru-RU" dirty="0"/>
              <a:t>Вопросы </a:t>
            </a:r>
            <a:r>
              <a:rPr lang="ru-RU" dirty="0" err="1"/>
              <a:t>переиспользования</a:t>
            </a:r>
            <a:endParaRPr lang="ru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8BC02-B7A6-59EA-D47C-DD07DAE0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A4D92-97BC-2CE1-B446-7A57E722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05FFE-C5DF-E1C1-FC36-C560399C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49ADC-2F2F-DADE-3C35-36E285A1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1786517"/>
            <a:ext cx="18064162" cy="8964612"/>
          </a:xfrm>
        </p:spPr>
        <p:txBody>
          <a:bodyPr/>
          <a:lstStyle/>
          <a:p>
            <a:pPr marL="587375" indent="-571500">
              <a:buFont typeface="Wingdings" panose="05000000000000000000" pitchFamily="2" charset="2"/>
              <a:buChar char="Ø"/>
            </a:pPr>
            <a:endParaRPr lang="en-US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Распоряжение Правительства РФ от 27.12.2011 N 2387-р &lt;О Концепции создания и развития государственной информационной системы учета информационных систем, разрабатываемых и приобретаемых за счет средств бюджетов бюджетной системы Российской Федерации&gt;</a:t>
            </a:r>
          </a:p>
          <a:p>
            <a:pPr marL="587375" indent="-571500">
              <a:buFont typeface="Wingdings" panose="05000000000000000000" pitchFamily="2" charset="2"/>
              <a:buChar char="Ø"/>
            </a:pPr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Постановление Правительства РФ от 30.01.2013 N 62"О национальном фонде алгоритмов и программ для электронных вычислительных машин"(вместе с "Положением о национальном фонде алгоритмов и программ для электронных вычислительных машин")</a:t>
            </a:r>
          </a:p>
          <a:p>
            <a:pPr marL="587375" indent="-571500">
              <a:buFont typeface="Wingdings" panose="05000000000000000000" pitchFamily="2" charset="2"/>
              <a:buChar char="Ø"/>
            </a:pPr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Постановление Правительства РФ от 06.07.2015 N 676 (ред. от 23.12.2021) "О требованиях к порядку создания, развития, ввода в эксплуатацию, эксплуатации и вывода из эксплуатации государственных информационных систем и дальнейшего хранения содержащейся в их базах данных информации"</a:t>
            </a:r>
          </a:p>
        </p:txBody>
      </p:sp>
    </p:spTree>
    <p:extLst>
      <p:ext uri="{BB962C8B-B14F-4D97-AF65-F5344CB8AC3E}">
        <p14:creationId xmlns:p14="http://schemas.microsoft.com/office/powerpoint/2010/main" val="2673693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ABFB27-32A5-C745-A3CD-0D772931095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77C875-6A3F-B14A-9E46-248DDF4F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Бесконечный </a:t>
            </a:r>
            <a:r>
              <a:rPr lang="ru-RU" sz="3200" dirty="0" err="1"/>
              <a:t>аджайл</a:t>
            </a:r>
            <a:endParaRPr lang="ru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8BC02-B7A6-59EA-D47C-DD07DAE0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A4D92-97BC-2CE1-B446-7A57E722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05FFE-C5DF-E1C1-FC36-C560399C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49ADC-2F2F-DADE-3C35-36E285A1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1734562"/>
            <a:ext cx="18064162" cy="4354691"/>
          </a:xfrm>
        </p:spPr>
        <p:txBody>
          <a:bodyPr/>
          <a:lstStyle/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4000" dirty="0"/>
              <a:t>программные средства нередко поставляют в «сыром» виде. Поэтому возникает необходимость в последующей корректировке ошибок, обнаруженных при их эксплуатации. </a:t>
            </a:r>
            <a:endParaRPr lang="en-US" sz="40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4000" dirty="0"/>
              <a:t>часто необходимо модернизировать программное средство, чтобы удовлетворить изменившимся требованиям пользователя. </a:t>
            </a:r>
            <a:endParaRPr lang="en-US" sz="40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4000" dirty="0"/>
              <a:t>сопровождение программного средства может </a:t>
            </a:r>
            <a:r>
              <a:rPr lang="ru-RU" sz="4000" u="sng" dirty="0"/>
              <a:t>в стоимостном выражении составлять наибольшую часть жизненного цикла</a:t>
            </a:r>
            <a:r>
              <a:rPr lang="ru-RU" sz="4000" dirty="0"/>
              <a:t>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BE7BF5A-D92E-9483-6965-CE9050FB7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0512" y="6538492"/>
            <a:ext cx="8820150" cy="3876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68FF1F-F106-23DC-1049-31B35CF333DB}"/>
              </a:ext>
            </a:extLst>
          </p:cNvPr>
          <p:cNvSpPr txBox="1"/>
          <p:nvPr/>
        </p:nvSpPr>
        <p:spPr>
          <a:xfrm>
            <a:off x="1037506" y="6622407"/>
            <a:ext cx="94557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/>
            <a:r>
              <a:rPr lang="ru-RU" sz="3200" dirty="0"/>
              <a:t>Перевод </a:t>
            </a:r>
            <a:r>
              <a:rPr lang="ru-RU" sz="3200" u="sng" dirty="0"/>
              <a:t>международного стандарта</a:t>
            </a:r>
            <a:r>
              <a:rPr lang="ru-RU" sz="3200" dirty="0"/>
              <a:t> </a:t>
            </a:r>
          </a:p>
          <a:p>
            <a:pPr marL="15875"/>
            <a:r>
              <a:rPr lang="ru-RU" sz="3200" dirty="0"/>
              <a:t>ИСО/МЭК 14764—99 «Информационная технология. Сопровождение программных средств» </a:t>
            </a:r>
          </a:p>
          <a:p>
            <a:pPr marL="15875"/>
            <a:r>
              <a:rPr lang="ru-RU" sz="3200" dirty="0"/>
              <a:t>ПРИНЯТ И ВВЕДЕН В ДЕЙСТВИЕ Постановлением Госстандарта России </a:t>
            </a:r>
          </a:p>
          <a:p>
            <a:pPr marL="15875"/>
            <a:r>
              <a:rPr lang="ru-RU" sz="3200" dirty="0"/>
              <a:t>от 25 нюня 2002 г. № 248-ст</a:t>
            </a:r>
          </a:p>
        </p:txBody>
      </p:sp>
    </p:spTree>
    <p:extLst>
      <p:ext uri="{BB962C8B-B14F-4D97-AF65-F5344CB8AC3E}">
        <p14:creationId xmlns:p14="http://schemas.microsoft.com/office/powerpoint/2010/main" val="1968384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ABFB27-32A5-C745-A3CD-0D772931095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77C875-6A3F-B14A-9E46-248DDF4F4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3" y="370993"/>
            <a:ext cx="9436532" cy="768069"/>
          </a:xfrm>
        </p:spPr>
        <p:txBody>
          <a:bodyPr>
            <a:normAutofit/>
          </a:bodyPr>
          <a:lstStyle/>
          <a:p>
            <a:r>
              <a:rPr lang="ru-RU" dirty="0"/>
              <a:t>Китайское экономическое чудо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8BC02-B7A6-59EA-D47C-DD07DAE0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A4D92-97BC-2CE1-B446-7A57E722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05FFE-C5DF-E1C1-FC36-C560399C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49ADC-2F2F-DADE-3C35-36E285A1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1589088"/>
            <a:ext cx="18064162" cy="8964612"/>
          </a:xfrm>
        </p:spPr>
        <p:txBody>
          <a:bodyPr/>
          <a:lstStyle/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Заградительные условия - требования об опыте и квалификации, требование о наличии права на программу для ЭВМ.</a:t>
            </a:r>
          </a:p>
          <a:p>
            <a:pPr marL="587375" indent="-571500">
              <a:buFont typeface="Wingdings" panose="05000000000000000000" pitchFamily="2" charset="2"/>
              <a:buChar char="Ø"/>
            </a:pPr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Ч. 3 статьи 1280 ГК РФ «Лицо, правомерно владеющее экземпляром программы для ЭВМ, вправе без согласия правообладателя и без выплаты дополнительного вознаграждения воспроизвести и преобразовать объектный код в исходный текст (</a:t>
            </a:r>
            <a:r>
              <a:rPr lang="ru-RU" sz="3600" dirty="0" err="1"/>
              <a:t>декомпилировать</a:t>
            </a:r>
            <a:r>
              <a:rPr lang="ru-RU" sz="3600" dirty="0"/>
              <a:t> программу для ЭВМ) или поручить иным лицам осуществить эти действия, если они необходимы </a:t>
            </a:r>
            <a:r>
              <a:rPr lang="ru-RU" sz="3600" b="1" dirty="0"/>
              <a:t>для достижения способности к взаимодействию с другими программами</a:t>
            </a:r>
            <a:r>
              <a:rPr lang="ru-RU" sz="3600" dirty="0"/>
              <a:t>..</a:t>
            </a:r>
          </a:p>
          <a:p>
            <a:pPr marL="587375" indent="-571500">
              <a:buFont typeface="Wingdings" panose="05000000000000000000" pitchFamily="2" charset="2"/>
              <a:buChar char="Ø"/>
            </a:pPr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Ст. 1296 ГК РФ Исключительное право на программу для ЭВМ, созданные по договору, предметом которого было создание, принадлежит заказчику, если </a:t>
            </a:r>
          </a:p>
          <a:p>
            <a:pPr marL="587375" indent="-571500">
              <a:buFont typeface="Wingdings" panose="05000000000000000000" pitchFamily="2" charset="2"/>
              <a:buChar char="Ø"/>
            </a:pPr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П.2.2 распоряжения Администрации СПб от 16 августа 2001 года N 669-ра - предусматривать в качестве обязательного условия передачу Санкт-Петербургу исполнителями исключительных прав</a:t>
            </a:r>
          </a:p>
        </p:txBody>
      </p:sp>
    </p:spTree>
    <p:extLst>
      <p:ext uri="{BB962C8B-B14F-4D97-AF65-F5344CB8AC3E}">
        <p14:creationId xmlns:p14="http://schemas.microsoft.com/office/powerpoint/2010/main" val="316751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ABFB27-32A5-C745-A3CD-0D772931095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77C875-6A3F-B14A-9E46-248DDF4F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Экспертиза в сфере ИТ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8BC02-B7A6-59EA-D47C-DD07DAE0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A4D92-97BC-2CE1-B446-7A57E722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05FFE-C5DF-E1C1-FC36-C560399C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49ADC-2F2F-DADE-3C35-36E285A1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5749" y="1886306"/>
            <a:ext cx="8102744" cy="8255221"/>
          </a:xfrm>
        </p:spPr>
        <p:txBody>
          <a:bodyPr/>
          <a:lstStyle/>
          <a:p>
            <a:r>
              <a:rPr lang="ru-RU" sz="3200" dirty="0"/>
              <a:t>Статьей 41 федерального закона </a:t>
            </a:r>
          </a:p>
          <a:p>
            <a:r>
              <a:rPr lang="ru-RU" sz="3200" dirty="0"/>
              <a:t>от 31.05.2001 N 73-ФЗ установлено</a:t>
            </a:r>
          </a:p>
          <a:p>
            <a:r>
              <a:rPr lang="ru-RU" sz="3200" dirty="0"/>
              <a:t>"О государственной судебно-экспертной деятельности в Российской Федерации" установлена возможность производства судебной экспертизы </a:t>
            </a:r>
            <a:r>
              <a:rPr lang="ru-RU" sz="3200" dirty="0">
                <a:solidFill>
                  <a:srgbClr val="FF0000"/>
                </a:solidFill>
              </a:rPr>
              <a:t>вне государственных судебно-экспертных учреждений </a:t>
            </a:r>
            <a:r>
              <a:rPr lang="ru-RU" sz="3200" dirty="0"/>
              <a:t>лицами, </a:t>
            </a:r>
            <a:r>
              <a:rPr lang="ru-RU" sz="3200" dirty="0">
                <a:solidFill>
                  <a:srgbClr val="FF0000"/>
                </a:solidFill>
              </a:rPr>
              <a:t>не являющимися государственными судебными экспертами</a:t>
            </a:r>
            <a:r>
              <a:rPr lang="ru-RU" sz="3200" dirty="0"/>
              <a:t>, за исключением видов экспертиз, закрепленных перечнем Правительства РФ от 16.11.2021 N 3214-р "О Перечне видов судебных экспертиз, проводимых исключительно государственными судебно-экспертными организациями".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CF33D-3768-3CCF-F38F-F5054E66D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207" y="1726257"/>
            <a:ext cx="9753600" cy="884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76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ABFB27-32A5-C745-A3CD-0D772931095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E77C875-6A3F-B14A-9E46-248DDF4F4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3" y="370993"/>
            <a:ext cx="9436532" cy="768069"/>
          </a:xfrm>
        </p:spPr>
        <p:txBody>
          <a:bodyPr>
            <a:normAutofit/>
          </a:bodyPr>
          <a:lstStyle/>
          <a:p>
            <a:r>
              <a:rPr lang="ru-RU" dirty="0"/>
              <a:t>Законодательство Российской Федерации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8BC02-B7A6-59EA-D47C-DD07DAE0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23" y="202980"/>
            <a:ext cx="1860884" cy="120534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A4D92-97BC-2CE1-B446-7A57E722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286" y="178735"/>
            <a:ext cx="1322645" cy="1296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05FFE-C5DF-E1C1-FC36-C560399C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930" y="241080"/>
            <a:ext cx="4745391" cy="12121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49ADC-2F2F-DADE-3C35-36E285A1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1589088"/>
            <a:ext cx="18064162" cy="8964612"/>
          </a:xfrm>
        </p:spPr>
        <p:txBody>
          <a:bodyPr/>
          <a:lstStyle/>
          <a:p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К программному обеспечению применимы требования о качестве ст. 469 ГК РФ.</a:t>
            </a:r>
          </a:p>
          <a:p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Ч. 2 ст. 469 ГК РФ «при отсутствии в договоре купли-продажи условий о качестве товара… Если продавец при заключении договора был поставлен покупателем в известность о конкретных целях приобретения товара, </a:t>
            </a:r>
            <a:r>
              <a:rPr lang="ru-RU" sz="3600" u="sng" dirty="0"/>
              <a:t>продавец обязан </a:t>
            </a:r>
            <a:r>
              <a:rPr lang="ru-RU" sz="3600" dirty="0"/>
              <a:t>передать покупателю товар, </a:t>
            </a:r>
            <a:r>
              <a:rPr lang="ru-RU" sz="3600" u="sng" dirty="0"/>
              <a:t>пригодный для использования </a:t>
            </a:r>
            <a:r>
              <a:rPr lang="ru-RU" sz="3600" dirty="0"/>
              <a:t>в соответствии с этими целями.</a:t>
            </a:r>
          </a:p>
          <a:p>
            <a:pPr marL="587375" indent="-571500">
              <a:buFont typeface="Wingdings" panose="05000000000000000000" pitchFamily="2" charset="2"/>
              <a:buChar char="Ø"/>
            </a:pPr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Ч. 1 статьи 470 ГК РФ товар, должен соответствовать требованиям, предусмотренным ст. 469 ГК РФ, в момент передачи покупателю, и в пределах разумного срока должен быть пригодным для целей...</a:t>
            </a:r>
          </a:p>
          <a:p>
            <a:pPr marL="587375" indent="-571500">
              <a:buFont typeface="Wingdings" panose="05000000000000000000" pitchFamily="2" charset="2"/>
              <a:buChar char="Ø"/>
            </a:pPr>
            <a:endParaRPr lang="ru-RU" sz="3600" dirty="0"/>
          </a:p>
          <a:p>
            <a:pPr marL="587375" indent="-571500">
              <a:buFont typeface="Wingdings" panose="05000000000000000000" pitchFamily="2" charset="2"/>
              <a:buChar char="Ø"/>
            </a:pPr>
            <a:r>
              <a:rPr lang="ru-RU" sz="3600" dirty="0"/>
              <a:t>Разумный срок эксплуатации АС предприятий и их компонентов … может достигать 10 лет </a:t>
            </a:r>
          </a:p>
        </p:txBody>
      </p:sp>
    </p:spTree>
    <p:extLst>
      <p:ext uri="{BB962C8B-B14F-4D97-AF65-F5344CB8AC3E}">
        <p14:creationId xmlns:p14="http://schemas.microsoft.com/office/powerpoint/2010/main" val="2575134999"/>
      </p:ext>
    </p:extLst>
  </p:cSld>
  <p:clrMapOvr>
    <a:masterClrMapping/>
  </p:clrMapOvr>
</p:sld>
</file>

<file path=ppt/theme/theme1.xml><?xml version="1.0" encoding="utf-8"?>
<a:theme xmlns:a="http://schemas.openxmlformats.org/drawingml/2006/main" name="КОНТЕНТНЫЕ СТРАНИЦ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F6784E-6852-4EC6-93B9-B2F40371A23B}">
  <ds:schemaRefs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f3f21cfc-4d3e-42b1-8a95-d7209818f9d6"/>
    <ds:schemaRef ds:uri="dae585fd-f7dc-4d5a-b1b8-e5742ef77c8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4347</TotalTime>
  <Words>3175</Words>
  <Application>Microsoft Office PowerPoint</Application>
  <PresentationFormat>Custom</PresentationFormat>
  <Paragraphs>303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Wingdings</vt:lpstr>
      <vt:lpstr>КОНТЕНТНЫЕ СТРАНИЦЫ</vt:lpstr>
      <vt:lpstr>ОБЛОЖКИ</vt:lpstr>
      <vt:lpstr>РАЗДЕЛИТЕЛИ</vt:lpstr>
      <vt:lpstr>PowerPoint Presentation</vt:lpstr>
      <vt:lpstr>Национальные интересы</vt:lpstr>
      <vt:lpstr>Источники финансирования</vt:lpstr>
      <vt:lpstr>Накопление ОС и НМА</vt:lpstr>
      <vt:lpstr>Вопросы переиспользования</vt:lpstr>
      <vt:lpstr>Бесконечный аджайл</vt:lpstr>
      <vt:lpstr>Китайское экономическое чудо</vt:lpstr>
      <vt:lpstr>Экспертиза в сфере ИТ</vt:lpstr>
      <vt:lpstr>Законодательство Российской Федерации</vt:lpstr>
      <vt:lpstr>Предмет закупки</vt:lpstr>
      <vt:lpstr>Этапы создания АС</vt:lpstr>
      <vt:lpstr>Отраслевые решения (НП Руссофт, КомЭксп)</vt:lpstr>
      <vt:lpstr>Отраслевые решения (НПП Руссофт, КЭ)</vt:lpstr>
      <vt:lpstr>Цифровое учреждение здравоохранения</vt:lpstr>
      <vt:lpstr>Итоги работы РГ в КЗ ГД ФС РФ</vt:lpstr>
      <vt:lpstr>Нормативные документы</vt:lpstr>
      <vt:lpstr>Оценка экономического эффекта</vt:lpstr>
      <vt:lpstr>Примеры ЭМД из РЕГИЗ СПб</vt:lpstr>
      <vt:lpstr>MedDocument templates for each specialty</vt:lpstr>
      <vt:lpstr>Математическое обеспечение</vt:lpstr>
      <vt:lpstr>Межгосударственная телемедицина</vt:lpstr>
      <vt:lpstr>Экспортный потенциал</vt:lpstr>
      <vt:lpstr>Типовое рабочее место</vt:lpstr>
      <vt:lpstr>Полный цикл производства ОПАК в РФ</vt:lpstr>
      <vt:lpstr>Переход на доверенные ПАКи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Андрей Н. Яковлев</cp:lastModifiedBy>
  <cp:revision>647</cp:revision>
  <dcterms:created xsi:type="dcterms:W3CDTF">2021-03-01T12:07:13Z</dcterms:created>
  <dcterms:modified xsi:type="dcterms:W3CDTF">2022-12-02T04:26:22Z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