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76" r:id="rId10"/>
    <p:sldId id="278" r:id="rId11"/>
    <p:sldId id="266" r:id="rId12"/>
    <p:sldId id="264" r:id="rId13"/>
    <p:sldId id="267" r:id="rId14"/>
    <p:sldId id="273" r:id="rId15"/>
    <p:sldId id="268" r:id="rId16"/>
    <p:sldId id="269" r:id="rId17"/>
    <p:sldId id="271" r:id="rId18"/>
    <p:sldId id="281" r:id="rId19"/>
    <p:sldId id="282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2B1F"/>
    <a:srgbClr val="267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 snapToObjects="1">
      <p:cViewPr varScale="1">
        <p:scale>
          <a:sx n="107" d="100"/>
          <a:sy n="107" d="100"/>
        </p:scale>
        <p:origin x="-17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7AD-7A65-D843-8275-D429F507F29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7AD-7A65-D843-8275-D429F507F29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83F5-AF29-234F-A999-BAA5CD7BF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7AD-7A65-D843-8275-D429F507F29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83F5-AF29-234F-A999-BAA5CD7BF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7AD-7A65-D843-8275-D429F507F29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83F5-AF29-234F-A999-BAA5CD7BF6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7AD-7A65-D843-8275-D429F507F29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7AD-7A65-D843-8275-D429F507F29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83F5-AF29-234F-A999-BAA5CD7BF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7AD-7A65-D843-8275-D429F507F29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83F5-AF29-234F-A999-BAA5CD7BF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7AD-7A65-D843-8275-D429F507F29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83F5-AF29-234F-A999-BAA5CD7BF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7AD-7A65-D843-8275-D429F507F29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83F5-AF29-234F-A999-BAA5CD7BF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7AD-7A65-D843-8275-D429F507F29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83F5-AF29-234F-A999-BAA5CD7BF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7AD-7A65-D843-8275-D429F507F29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83F5-AF29-234F-A999-BAA5CD7BF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017D7AD-7A65-D843-8275-D429F507F29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48E83F5-AF29-234F-A999-BAA5CD7BF6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0986" y="4487450"/>
            <a:ext cx="5999968" cy="685799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/>
          <a:p>
            <a:r>
              <a:rPr lang="ru-RU" sz="2400" dirty="0"/>
              <a:t>Профессор </a:t>
            </a:r>
            <a:r>
              <a:rPr lang="ru-RU" sz="2400" dirty="0" err="1"/>
              <a:t>К.Р.Бахтияров</a:t>
            </a:r>
            <a:endParaRPr lang="ru-RU" sz="2400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880986" y="1302707"/>
            <a:ext cx="5999968" cy="2184563"/>
          </a:xfrm>
          <a:solidFill>
            <a:srgbClr val="FFFFFF">
              <a:alpha val="81961"/>
            </a:srgbClr>
          </a:solidFill>
        </p:spPr>
        <p:txBody>
          <a:bodyPr>
            <a:noAutofit/>
          </a:bodyPr>
          <a:lstStyle/>
          <a:p>
            <a:r>
              <a:rPr lang="ru-RU" b="1" dirty="0"/>
              <a:t>Современное состояние медицинского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125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73066" y="104588"/>
            <a:ext cx="8161334" cy="717177"/>
          </a:xfrm>
          <a:solidFill>
            <a:srgbClr val="FFFFFF"/>
          </a:solidFill>
        </p:spPr>
        <p:txBody>
          <a:bodyPr/>
          <a:lstStyle/>
          <a:p>
            <a:r>
              <a:rPr lang="ru-RU" dirty="0">
                <a:solidFill>
                  <a:srgbClr val="342B1F"/>
                </a:solidFill>
              </a:rPr>
              <a:t>Российская ординатура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73066" y="1267755"/>
            <a:ext cx="5138386" cy="4460294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/>
              <a:t>Основное занятие </a:t>
            </a:r>
            <a:r>
              <a:rPr lang="mr-IN" sz="2800" dirty="0"/>
              <a:t>–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800000"/>
                </a:solidFill>
              </a:rPr>
              <a:t>написание историй болезни</a:t>
            </a:r>
            <a:r>
              <a:rPr lang="ru-RU" sz="2800" dirty="0"/>
              <a:t> и других документов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/>
              <a:t>Слабая теоретическая база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800000"/>
                </a:solidFill>
              </a:rPr>
              <a:t>Отсутствие практических навыков </a:t>
            </a:r>
            <a:r>
              <a:rPr lang="ru-RU" sz="2800" dirty="0"/>
              <a:t>на выходе из ординатуры </a:t>
            </a:r>
          </a:p>
          <a:p>
            <a:pPr>
              <a:buFont typeface="Wingdings" charset="2"/>
              <a:buChar char="ü"/>
            </a:pPr>
            <a:endParaRPr lang="ru-RU" sz="2400" dirty="0"/>
          </a:p>
          <a:p>
            <a:pPr>
              <a:buFont typeface="Wingdings" charset="2"/>
              <a:buChar char="ü"/>
            </a:pPr>
            <a:endParaRPr lang="ru-RU" sz="2400" dirty="0"/>
          </a:p>
          <a:p>
            <a:pPr>
              <a:buFont typeface="Wingdings" charset="2"/>
              <a:buChar char="ü"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9528" y="6331178"/>
            <a:ext cx="3839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</a:pPr>
            <a:r>
              <a:rPr lang="ru-RU" sz="1400" spc="30" dirty="0" err="1">
                <a:solidFill>
                  <a:srgbClr val="000000"/>
                </a:solidFill>
              </a:rPr>
              <a:t>https</a:t>
            </a:r>
            <a:r>
              <a:rPr lang="ru-RU" sz="1400" spc="30" dirty="0">
                <a:solidFill>
                  <a:srgbClr val="000000"/>
                </a:solidFill>
              </a:rPr>
              <a:t>://</a:t>
            </a:r>
            <a:r>
              <a:rPr lang="ru-RU" sz="1400" spc="30" dirty="0" err="1">
                <a:solidFill>
                  <a:srgbClr val="000000"/>
                </a:solidFill>
              </a:rPr>
              <a:t>regnum.ru</a:t>
            </a:r>
            <a:r>
              <a:rPr lang="ru-RU" sz="1400" spc="30" dirty="0">
                <a:solidFill>
                  <a:srgbClr val="000000"/>
                </a:solidFill>
              </a:rPr>
              <a:t>/</a:t>
            </a:r>
            <a:r>
              <a:rPr lang="ru-RU" sz="1400" spc="30" dirty="0" err="1">
                <a:solidFill>
                  <a:srgbClr val="000000"/>
                </a:solidFill>
              </a:rPr>
              <a:t>news</a:t>
            </a:r>
            <a:r>
              <a:rPr lang="ru-RU" sz="1400" spc="30" dirty="0">
                <a:solidFill>
                  <a:srgbClr val="000000"/>
                </a:solidFill>
              </a:rPr>
              <a:t>/1942899.html</a:t>
            </a:r>
          </a:p>
        </p:txBody>
      </p:sp>
      <p:pic>
        <p:nvPicPr>
          <p:cNvPr id="6" name="Изображение 5" descr="downloa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92" y="3430315"/>
            <a:ext cx="2856753" cy="229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5C5048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Изображение 6" descr="hqdefaul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4575"/>
          <a:stretch/>
        </p:blipFill>
        <p:spPr>
          <a:xfrm>
            <a:off x="5689049" y="1267755"/>
            <a:ext cx="2858796" cy="2069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5C5048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06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3270624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b="1" dirty="0"/>
              <a:t>77% врачей недовольны уровнем подготовки молодых специалистов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«</a:t>
            </a:r>
            <a:r>
              <a:rPr lang="mr-IN" sz="2000" dirty="0"/>
              <a:t>…</a:t>
            </a:r>
            <a:r>
              <a:rPr lang="ru-RU" sz="2000" dirty="0"/>
              <a:t>человек окончил институт, собирается заниматься хирургией и не знает, какими артериями снабжаются органы брюшной полости»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800600" y="1137023"/>
            <a:ext cx="3733800" cy="4114800"/>
          </a:xfrm>
          <a:solidFill>
            <a:srgbClr val="FFFFFF"/>
          </a:solidFill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/>
              <a:t>«</a:t>
            </a:r>
            <a:r>
              <a:rPr lang="ru-RU" sz="1800" i="1" dirty="0">
                <a:solidFill>
                  <a:srgbClr val="800000"/>
                </a:solidFill>
              </a:rPr>
              <a:t>нет фундаментальных знаний </a:t>
            </a:r>
            <a:r>
              <a:rPr lang="ru-RU" sz="1800" dirty="0"/>
              <a:t>в анатомии, физиологии, гистологии и т.д.»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/>
              <a:t>Некоторые молодые врачи плохо формулируют свои мысли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/>
              <a:t>Отсутствие интереса, низкий уровень знаний и низкий уровень их усвоения примерно </a:t>
            </a:r>
            <a:r>
              <a:rPr lang="ru-RU" sz="1800" dirty="0">
                <a:solidFill>
                  <a:srgbClr val="800000"/>
                </a:solidFill>
              </a:rPr>
              <a:t>у трети студентов</a:t>
            </a:r>
          </a:p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64145"/>
            <a:ext cx="7924800" cy="528290"/>
          </a:xfrm>
          <a:solidFill>
            <a:srgbClr val="FFFFFF"/>
          </a:solidFill>
        </p:spPr>
        <p:txBody>
          <a:bodyPr/>
          <a:lstStyle/>
          <a:p>
            <a:r>
              <a:rPr lang="ru-RU" sz="2800" cap="none" dirty="0">
                <a:solidFill>
                  <a:srgbClr val="800000"/>
                </a:solidFill>
              </a:rPr>
              <a:t>Что можно сказать о знаниях выпускников?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6819" y="6180891"/>
            <a:ext cx="3542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lenta.ru</a:t>
            </a:r>
            <a:r>
              <a:rPr lang="en-US" sz="1400" dirty="0"/>
              <a:t>/articles/2017/02/09/</a:t>
            </a:r>
            <a:r>
              <a:rPr lang="en-US" sz="1400" dirty="0" err="1"/>
              <a:t>egorov</a:t>
            </a:r>
            <a:r>
              <a:rPr lang="en-US" sz="1400" dirty="0"/>
              <a:t>/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3413" y="6488668"/>
            <a:ext cx="8845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vademec.ru</a:t>
            </a:r>
            <a:r>
              <a:rPr lang="en-US" sz="1400" dirty="0"/>
              <a:t>/news/2017/10/30/77-vrachey-ne-dovolny-urovnem-podgotovki-molodykh-spetsialistov/</a:t>
            </a:r>
            <a:endParaRPr lang="ru-RU" sz="1400" dirty="0"/>
          </a:p>
        </p:txBody>
      </p:sp>
      <p:pic>
        <p:nvPicPr>
          <p:cNvPr id="9" name="Изображение 8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49" y="4499222"/>
            <a:ext cx="1847805" cy="122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Изображение 8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65" y="2685036"/>
            <a:ext cx="923903" cy="614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Изображение 8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83" y="1599488"/>
            <a:ext cx="505217" cy="33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9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2510" y="274638"/>
            <a:ext cx="8091890" cy="845035"/>
          </a:xfrm>
          <a:solidFill>
            <a:srgbClr val="FFFFFF"/>
          </a:solidFill>
        </p:spPr>
        <p:txBody>
          <a:bodyPr/>
          <a:lstStyle/>
          <a:p>
            <a:r>
              <a:rPr lang="ru-RU" dirty="0">
                <a:solidFill>
                  <a:srgbClr val="800000"/>
                </a:solidFill>
              </a:rPr>
              <a:t>Язык медицины английский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42510" y="1220200"/>
            <a:ext cx="7924800" cy="267795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Было проведено исследование, которое показало, сколько студентов медицинских ВУЗов знают английский язык на уровне, достаточном для знакомства с зарубежной статьей.</a:t>
            </a:r>
          </a:p>
          <a:p>
            <a:pPr marL="0" indent="0">
              <a:buNone/>
            </a:pPr>
            <a:r>
              <a:rPr lang="ru-RU" sz="4000" dirty="0"/>
              <a:t>10 из 1000                     </a:t>
            </a:r>
            <a:endParaRPr lang="ru-RU" sz="4800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66052" y="6527584"/>
            <a:ext cx="3477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www.kommersant.ru</a:t>
            </a:r>
            <a:r>
              <a:rPr lang="en-US" sz="1400" dirty="0"/>
              <a:t>/doc/3205843</a:t>
            </a:r>
            <a:endParaRPr lang="ru-RU" sz="1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010591" y="2879942"/>
            <a:ext cx="1434353" cy="657179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77496" y="2661500"/>
            <a:ext cx="1375480" cy="1236655"/>
          </a:xfrm>
          <a:prstGeom prst="ellipse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8" descr="images.jpg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95" y="4035941"/>
            <a:ext cx="4533341" cy="229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577121" y="2895106"/>
            <a:ext cx="976229" cy="769441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lvl="0" defTabSz="914400"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</a:pPr>
            <a:r>
              <a:rPr lang="ru-RU" sz="4400" b="1" spc="30" dirty="0">
                <a:solidFill>
                  <a:srgbClr val="C00000"/>
                </a:solidFill>
              </a:rPr>
              <a:t>1</a:t>
            </a:r>
            <a:r>
              <a:rPr lang="en-US" sz="4400" b="1" spc="30" dirty="0">
                <a:solidFill>
                  <a:srgbClr val="C00000"/>
                </a:solidFill>
              </a:rPr>
              <a:t>%</a:t>
            </a:r>
            <a:endParaRPr lang="ru-RU" sz="4400" b="1" spc="3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7403" y="70799"/>
            <a:ext cx="8403238" cy="979755"/>
          </a:xfrm>
          <a:solidFill>
            <a:srgbClr val="FFFFFF"/>
          </a:solidFill>
        </p:spPr>
        <p:txBody>
          <a:bodyPr/>
          <a:lstStyle/>
          <a:p>
            <a:r>
              <a:rPr lang="ru-RU" dirty="0">
                <a:solidFill>
                  <a:srgbClr val="342B1F"/>
                </a:solidFill>
              </a:rPr>
              <a:t>Система медицинского образования за рубежом: </a:t>
            </a:r>
            <a:r>
              <a:rPr lang="ru-RU" b="1" dirty="0">
                <a:solidFill>
                  <a:srgbClr val="800000"/>
                </a:solidFill>
              </a:rPr>
              <a:t>США</a:t>
            </a:r>
          </a:p>
        </p:txBody>
      </p:sp>
      <p:pic>
        <p:nvPicPr>
          <p:cNvPr id="4" name="Содержимое 3" descr="med_obr_1_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7" t="1966" r="1214" b="8947"/>
          <a:stretch/>
        </p:blipFill>
        <p:spPr>
          <a:xfrm>
            <a:off x="327402" y="1292732"/>
            <a:ext cx="3775013" cy="5258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5C5048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Изображение 5" descr="download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56" y="1292732"/>
            <a:ext cx="3014620" cy="2539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Изображение 6" descr="images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49" y="5184765"/>
            <a:ext cx="4609577" cy="1366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Изображение 7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37" y="4044990"/>
            <a:ext cx="1626658" cy="1036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95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9487" y="274638"/>
            <a:ext cx="8732462" cy="1143000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sz="3200" dirty="0">
                <a:solidFill>
                  <a:srgbClr val="342B1F"/>
                </a:solidFill>
              </a:rPr>
              <a:t>Система медицинского образования за рубежом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219487" y="1554008"/>
            <a:ext cx="5091549" cy="5032401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lvl="0" algn="just" rtl="0">
              <a:buFont typeface="Wingdings" panose="05000000000000000000" pitchFamily="2" charset="2"/>
              <a:buChar char="§"/>
            </a:pPr>
            <a:r>
              <a:rPr lang="ru-RU" sz="2000" baseline="0" dirty="0"/>
              <a:t>У каждого ординатора есть </a:t>
            </a:r>
            <a:r>
              <a:rPr lang="ru-RU" sz="2800" baseline="0" dirty="0">
                <a:solidFill>
                  <a:srgbClr val="800000"/>
                </a:solidFill>
              </a:rPr>
              <a:t>ментор</a:t>
            </a:r>
          </a:p>
          <a:p>
            <a:pPr lvl="0" algn="just" rtl="0">
              <a:buFont typeface="Wingdings" panose="05000000000000000000" pitchFamily="2" charset="2"/>
              <a:buChar char="§"/>
            </a:pPr>
            <a:r>
              <a:rPr lang="ru-RU" sz="2000" baseline="0" dirty="0"/>
              <a:t>Наставник полностью отвечает за своего практиканта и за результаты его обучения </a:t>
            </a:r>
            <a:endParaRPr lang="ru-RU" sz="2000" dirty="0"/>
          </a:p>
          <a:p>
            <a:pPr lvl="0" algn="just" rtl="0">
              <a:buFont typeface="Wingdings" panose="05000000000000000000" pitchFamily="2" charset="2"/>
              <a:buChar char="§"/>
            </a:pPr>
            <a:r>
              <a:rPr lang="ru-RU" sz="2000" baseline="0" dirty="0"/>
              <a:t>Но за это имеет </a:t>
            </a:r>
            <a:r>
              <a:rPr lang="ru-RU" sz="2000" b="1" baseline="0" dirty="0">
                <a:solidFill>
                  <a:srgbClr val="800000"/>
                </a:solidFill>
              </a:rPr>
              <a:t>двойную оплату</a:t>
            </a:r>
            <a:r>
              <a:rPr lang="ru-RU" sz="2000" baseline="0" dirty="0"/>
              <a:t>.</a:t>
            </a:r>
            <a:br>
              <a:rPr lang="ru-RU" sz="2000" baseline="0" dirty="0"/>
            </a:br>
            <a:r>
              <a:rPr lang="ru-RU" sz="2000" baseline="0" dirty="0"/>
              <a:t>(Молодые врачи также получают зарплату, пока находятся на обучении)</a:t>
            </a:r>
            <a:endParaRPr lang="ru-RU" sz="2000" dirty="0"/>
          </a:p>
          <a:p>
            <a:pPr lvl="0" algn="just" rtl="0">
              <a:buFont typeface="Wingdings" panose="05000000000000000000" pitchFamily="2" charset="2"/>
              <a:buChar char="§"/>
            </a:pPr>
            <a:r>
              <a:rPr lang="ru-RU" sz="2000" baseline="0" dirty="0"/>
              <a:t>Пока в России не появятся подобные стимулы, нормальной подготовки врачей не будет, поскольку практикующему врачу проще самому сделать операцию, чем научить ей кого-то</a:t>
            </a:r>
            <a:endParaRPr lang="ru-RU" sz="2000" dirty="0"/>
          </a:p>
        </p:txBody>
      </p:sp>
      <p:pic>
        <p:nvPicPr>
          <p:cNvPr id="9" name="Изображение 8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51" y="1554008"/>
            <a:ext cx="3364698" cy="2182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Изображение 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49" y="4173409"/>
            <a:ext cx="3365500" cy="241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79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365" y="570613"/>
            <a:ext cx="8390432" cy="562068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sz="2600" dirty="0">
                <a:solidFill>
                  <a:srgbClr val="800000"/>
                </a:solidFill>
              </a:rPr>
              <a:t>Талантливые будущие врачи </a:t>
            </a:r>
            <a:r>
              <a:rPr lang="ru-RU" sz="2600" dirty="0" err="1">
                <a:solidFill>
                  <a:srgbClr val="800000"/>
                </a:solidFill>
              </a:rPr>
              <a:t>уезжаюТ</a:t>
            </a:r>
            <a:endParaRPr lang="ru-RU" sz="2600" cap="none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15365" y="1434352"/>
            <a:ext cx="8302750" cy="165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/>
              <a:t>Уезжают, заряженные на результат, на успех, на борьбу. </a:t>
            </a:r>
            <a:br>
              <a:rPr lang="ru-RU" sz="2200" dirty="0"/>
            </a:br>
            <a:r>
              <a:rPr lang="ru-RU" sz="2200" dirty="0"/>
              <a:t>Им нужно подтверждать диплом, переучиваться. </a:t>
            </a:r>
            <a:br>
              <a:rPr lang="ru-RU" sz="2200" dirty="0"/>
            </a:br>
            <a:r>
              <a:rPr lang="ru-RU" sz="2200" dirty="0"/>
              <a:t>Это — </a:t>
            </a:r>
            <a:r>
              <a:rPr lang="ru-RU" sz="2200" b="1" dirty="0">
                <a:solidFill>
                  <a:srgbClr val="C00000"/>
                </a:solidFill>
              </a:rPr>
              <a:t>селекция!</a:t>
            </a:r>
            <a:r>
              <a:rPr lang="ru-RU" sz="2200" dirty="0">
                <a:solidFill>
                  <a:srgbClr val="C00000"/>
                </a:solidFill>
              </a:rPr>
              <a:t>, </a:t>
            </a:r>
            <a:r>
              <a:rPr lang="ru-RU" sz="2200" dirty="0"/>
              <a:t>в результате которой</a:t>
            </a:r>
            <a:r>
              <a:rPr lang="ru-RU" sz="2000" dirty="0"/>
              <a:t> </a:t>
            </a:r>
            <a:r>
              <a:rPr lang="ru-RU" sz="2000" b="1" cap="all" dirty="0">
                <a:solidFill>
                  <a:srgbClr val="C00000"/>
                </a:solidFill>
              </a:rPr>
              <a:t>мы теряем лучших</a:t>
            </a:r>
            <a:endParaRPr lang="ru-RU" sz="2000" cap="all" dirty="0">
              <a:solidFill>
                <a:srgbClr val="C00000"/>
              </a:solidFill>
            </a:endParaRPr>
          </a:p>
        </p:txBody>
      </p:sp>
      <p:pic>
        <p:nvPicPr>
          <p:cNvPr id="6" name="Изображение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41" y="3287059"/>
            <a:ext cx="3749457" cy="225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Изображение 6" descr="download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5" y="3287058"/>
            <a:ext cx="3980423" cy="2229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65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00833" y="127000"/>
            <a:ext cx="8133567" cy="1143000"/>
          </a:xfrm>
          <a:solidFill>
            <a:srgbClr val="FFFFFF"/>
          </a:solidFill>
        </p:spPr>
        <p:txBody>
          <a:bodyPr/>
          <a:lstStyle/>
          <a:p>
            <a:r>
              <a:rPr lang="ru-RU" dirty="0">
                <a:solidFill>
                  <a:srgbClr val="800000"/>
                </a:solidFill>
              </a:rPr>
              <a:t>«Мы давно отстали </a:t>
            </a:r>
            <a:r>
              <a:rPr lang="mr-IN" dirty="0">
                <a:solidFill>
                  <a:srgbClr val="800000"/>
                </a:solidFill>
              </a:rPr>
              <a:t>–</a:t>
            </a:r>
            <a:r>
              <a:rPr lang="ru-RU" dirty="0">
                <a:solidFill>
                  <a:srgbClr val="800000"/>
                </a:solidFill>
              </a:rPr>
              <a:t> пора переучиваться!»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00833" y="1297250"/>
            <a:ext cx="4781176" cy="4677665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На Западе с самых ранних курсов медицинской школы внедряются принципы </a:t>
            </a:r>
            <a:r>
              <a:rPr lang="ru-RU" b="1" dirty="0"/>
              <a:t>доказательной медицины и постоянного самообразования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В России, например, не </a:t>
            </a:r>
            <a:r>
              <a:rPr lang="ru-RU" dirty="0">
                <a:solidFill>
                  <a:srgbClr val="C00000"/>
                </a:solidFill>
              </a:rPr>
              <a:t>преподают молекулярную биологию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Именно она определяет современные взгляды на диагностику и лечение практически всех заболеваний, и отличает новые подходы от старых, описательных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/>
              <a:t>Не всем доступны тренажеры для отработки практических навыков</a:t>
            </a:r>
            <a:endParaRPr lang="ru-RU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Студенты не умеют сами учиться и искать новую информацию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48941" y="6337157"/>
            <a:ext cx="3542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lenta.ru</a:t>
            </a:r>
            <a:r>
              <a:rPr lang="en-US" sz="1400" dirty="0"/>
              <a:t>/articles/2017/02/09/</a:t>
            </a:r>
            <a:r>
              <a:rPr lang="en-US" sz="1400" dirty="0" err="1"/>
              <a:t>egorov</a:t>
            </a:r>
            <a:r>
              <a:rPr lang="en-US" sz="1400" dirty="0"/>
              <a:t>/</a:t>
            </a:r>
            <a:endParaRPr lang="ru-RU" sz="1400" dirty="0"/>
          </a:p>
        </p:txBody>
      </p:sp>
      <p:pic>
        <p:nvPicPr>
          <p:cNvPr id="5" name="Изображение 4" descr="downloa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41" y="3841981"/>
            <a:ext cx="310403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Изображение 5" descr="download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41" y="1297250"/>
            <a:ext cx="3104030" cy="2211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1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90805" y="304334"/>
            <a:ext cx="7340252" cy="928593"/>
          </a:xfrm>
          <a:solidFill>
            <a:srgbClr val="FFFFFF"/>
          </a:solidFill>
        </p:spPr>
        <p:txBody>
          <a:bodyPr/>
          <a:lstStyle/>
          <a:p>
            <a:r>
              <a:rPr lang="ru-RU" sz="2400" b="1" dirty="0">
                <a:solidFill>
                  <a:srgbClr val="342B1F"/>
                </a:solidFill>
              </a:rPr>
              <a:t>Доказательная медицина и </a:t>
            </a:r>
            <a:r>
              <a:rPr lang="ru-RU" sz="2400" b="1" dirty="0" err="1">
                <a:solidFill>
                  <a:srgbClr val="342B1F"/>
                </a:solidFill>
              </a:rPr>
              <a:t>фуфломицины</a:t>
            </a:r>
            <a:endParaRPr lang="ru-RU" sz="2400" b="1" dirty="0">
              <a:solidFill>
                <a:srgbClr val="342B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18356" y="1448619"/>
            <a:ext cx="6112701" cy="3998167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cap="all" dirty="0">
                <a:solidFill>
                  <a:srgbClr val="800000"/>
                </a:solidFill>
              </a:rPr>
              <a:t>Доказательная медицина </a:t>
            </a:r>
            <a:r>
              <a:rPr lang="ru-RU" sz="2400" dirty="0"/>
              <a:t>(</a:t>
            </a:r>
            <a:r>
              <a:rPr lang="ru-RU" sz="2400" dirty="0" err="1"/>
              <a:t>evidence-based</a:t>
            </a:r>
            <a:r>
              <a:rPr lang="ru-RU" sz="2400" dirty="0"/>
              <a:t> </a:t>
            </a:r>
            <a:r>
              <a:rPr lang="ru-RU" sz="2400" dirty="0" err="1"/>
              <a:t>medicine</a:t>
            </a:r>
            <a:r>
              <a:rPr lang="ru-RU" sz="2400" dirty="0"/>
              <a:t>) — подход к медицинской практике, при котором решения о применении профилактических, диагностических и лечебных мероприятий принимаются исходя из имеющихся доказательств их эффективности и безопасности.</a:t>
            </a:r>
            <a:br>
              <a:rPr lang="ru-RU" sz="2400" dirty="0"/>
            </a:br>
            <a:r>
              <a:rPr lang="ru-RU" sz="2400" dirty="0"/>
              <a:t>В основе </a:t>
            </a:r>
            <a:r>
              <a:rPr lang="mr-IN" sz="2400" i="1" dirty="0"/>
              <a:t>–</a:t>
            </a:r>
            <a:r>
              <a:rPr lang="ru-RU" sz="2400" i="1" dirty="0"/>
              <a:t> </a:t>
            </a:r>
            <a:r>
              <a:rPr lang="ru-RU" sz="2400" b="1" dirty="0" err="1"/>
              <a:t>рандомизированные</a:t>
            </a:r>
            <a:r>
              <a:rPr lang="ru-RU" sz="2400" b="1" dirty="0"/>
              <a:t> контролируемые исследования</a:t>
            </a:r>
          </a:p>
          <a:p>
            <a:pPr marL="0" indent="0">
              <a:buNone/>
            </a:pP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5688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80913"/>
            <a:ext cx="3733800" cy="4231371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По уровню медицины Россия занимает </a:t>
            </a:r>
            <a:r>
              <a:rPr lang="ru-RU" sz="2000" dirty="0">
                <a:solidFill>
                  <a:srgbClr val="C00000"/>
                </a:solidFill>
              </a:rPr>
              <a:t>57 место </a:t>
            </a:r>
            <a:r>
              <a:rPr lang="ru-RU" sz="2000" dirty="0"/>
              <a:t>из 76, по продолжительности жизни </a:t>
            </a:r>
            <a:r>
              <a:rPr lang="mr-IN" sz="2000" dirty="0"/>
              <a:t>–</a:t>
            </a:r>
            <a:r>
              <a:rPr lang="ru-RU" sz="2000" dirty="0"/>
              <a:t> 119 из 190!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Низкий уровень знаний и подготовки выпускников медицинских ВУЗов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</a:rPr>
              <a:t>77</a:t>
            </a:r>
            <a:r>
              <a:rPr lang="en-US" sz="2000" dirty="0">
                <a:solidFill>
                  <a:srgbClr val="C00000"/>
                </a:solidFill>
              </a:rPr>
              <a:t>% </a:t>
            </a:r>
            <a:r>
              <a:rPr lang="ru-RU" sz="2000" dirty="0"/>
              <a:t>врачей недовольны молодыми специалистами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800600" y="630930"/>
            <a:ext cx="3733800" cy="4114800"/>
          </a:xfrm>
          <a:solidFill>
            <a:srgbClr val="FFFFFF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800" dirty="0"/>
              <a:t>Ординатура в России дорогая и некачественная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/>
              <a:t>Выпускники после окончания 6 курсов уезжают за рубеж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/>
              <a:t>Низкий уровень английского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C00000"/>
                </a:solidFill>
              </a:rPr>
              <a:t>Отсталая система </a:t>
            </a:r>
            <a:r>
              <a:rPr lang="ru-RU" sz="1800" dirty="0"/>
              <a:t>образования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/>
              <a:t>Нет опоры на доказательную медицину</a:t>
            </a:r>
          </a:p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630930"/>
            <a:ext cx="3733801" cy="811612"/>
          </a:xfrm>
          <a:solidFill>
            <a:srgbClr val="FFFFFF"/>
          </a:solidFill>
        </p:spPr>
        <p:txBody>
          <a:bodyPr/>
          <a:lstStyle/>
          <a:p>
            <a:r>
              <a:rPr lang="ru-RU" b="1" dirty="0">
                <a:solidFill>
                  <a:srgbClr val="800000"/>
                </a:solidFill>
              </a:rPr>
              <a:t>выводы</a:t>
            </a:r>
            <a:r>
              <a:rPr lang="mr-IN" b="1" dirty="0">
                <a:solidFill>
                  <a:srgbClr val="800000"/>
                </a:solidFill>
              </a:rPr>
              <a:t>…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5" name="Изображение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37" y="4462403"/>
            <a:ext cx="1816275" cy="120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Изображение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27" y="5116053"/>
            <a:ext cx="1021348" cy="67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78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ctrTitle"/>
          </p:nvPr>
        </p:nvSpPr>
        <p:spPr>
          <a:xfrm>
            <a:off x="2505205" y="3770334"/>
            <a:ext cx="5664896" cy="1790902"/>
          </a:xfrm>
        </p:spPr>
        <p:txBody>
          <a:bodyPr/>
          <a:lstStyle/>
          <a:p>
            <a:r>
              <a:rPr lang="ru-RU" sz="40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6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0707" y="274638"/>
            <a:ext cx="8651875" cy="868362"/>
          </a:xfr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dirty="0">
                <a:solidFill>
                  <a:srgbClr val="800000"/>
                </a:solidFill>
              </a:rPr>
              <a:t>Россия и мир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1536641305_get_img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7" y="1269086"/>
            <a:ext cx="8651875" cy="4778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5F4A3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4960236" y="4651375"/>
            <a:ext cx="1555750" cy="1571625"/>
          </a:xfrm>
          <a:prstGeom prst="ellipse">
            <a:avLst/>
          </a:prstGeom>
          <a:solidFill>
            <a:srgbClr val="800000">
              <a:alpha val="0"/>
            </a:srgb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2875" y="147638"/>
            <a:ext cx="8896537" cy="82073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1800" b="1" dirty="0">
                <a:solidFill>
                  <a:srgbClr val="342B1F"/>
                </a:solidFill>
              </a:rPr>
              <a:t>Уровень продолжительности жизни в странах мира </a:t>
            </a:r>
            <a:r>
              <a:rPr lang="ru-RU" sz="2800" cap="none" dirty="0">
                <a:solidFill>
                  <a:srgbClr val="342B1F"/>
                </a:solidFill>
              </a:rPr>
              <a:t>Россия занимает </a:t>
            </a:r>
            <a:r>
              <a:rPr lang="ru-RU" sz="3200" b="1" cap="none" dirty="0">
                <a:solidFill>
                  <a:srgbClr val="800000"/>
                </a:solidFill>
              </a:rPr>
              <a:t>116-е место из 190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2699301"/>
              </p:ext>
            </p:extLst>
          </p:nvPr>
        </p:nvGraphicFramePr>
        <p:xfrm>
          <a:off x="609600" y="1095375"/>
          <a:ext cx="7924800" cy="527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7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5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/>
                      <a:r>
                        <a:rPr lang="ru-RU" sz="1400" cap="all" baseline="0" dirty="0"/>
                        <a:t>Место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all" baseline="0" dirty="0"/>
                        <a:t>Страна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all" baseline="0" dirty="0"/>
                        <a:t>Продолжительность жизни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Гонконг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84,0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Япония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83,5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Италия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83,1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Сингапур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83,0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Швейцария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83,0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Австралия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18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Норвегия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21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Германия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27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Великобритания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36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108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Беларусь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111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Украина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2000" dirty="0"/>
                        <a:t>116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7869">
                <a:tc>
                  <a:txBody>
                    <a:bodyPr/>
                    <a:lstStyle/>
                    <a:p>
                      <a:r>
                        <a:rPr lang="ru-RU" sz="1600" dirty="0"/>
                        <a:t>190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Свазиленд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600" y="6525488"/>
            <a:ext cx="7953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United Nations Development </a:t>
            </a:r>
            <a:r>
              <a:rPr lang="en-US" sz="1200" dirty="0" err="1"/>
              <a:t>Programme</a:t>
            </a:r>
            <a:r>
              <a:rPr lang="en-US" sz="1200" dirty="0"/>
              <a:t>: Life Expectancy Index 2016.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342900" y="5730875"/>
            <a:ext cx="8420100" cy="51593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85000"/>
                  <a:alpha val="0"/>
                </a:schemeClr>
              </a:gs>
              <a:gs pos="100000">
                <a:schemeClr val="accent1">
                  <a:tint val="90000"/>
                  <a:satMod val="2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1004" y="274638"/>
            <a:ext cx="8293628" cy="96252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2673B6"/>
                </a:solidFill>
              </a:rPr>
              <a:t>Numbeo</a:t>
            </a:r>
            <a:r>
              <a:rPr lang="ru-RU" sz="2800" dirty="0"/>
              <a:t>: </a:t>
            </a:r>
            <a:r>
              <a:rPr lang="ru-RU" sz="2800" dirty="0">
                <a:solidFill>
                  <a:srgbClr val="342B1F"/>
                </a:solidFill>
              </a:rPr>
              <a:t>рейтинг стран по уровню медицины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471004" y="1352767"/>
            <a:ext cx="8293628" cy="338143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Был составлен общий показатель по всем странам </a:t>
            </a:r>
            <a:r>
              <a:rPr lang="mr-IN" sz="2000" dirty="0"/>
              <a:t>–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индекс качества системы здравоохранения </a:t>
            </a: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dirty="0"/>
              <a:t>(</a:t>
            </a:r>
            <a:r>
              <a:rPr lang="en-US" sz="2000" dirty="0"/>
              <a:t>Health Care Index for Country</a:t>
            </a:r>
            <a:r>
              <a:rPr lang="ru-RU" sz="2000" dirty="0"/>
              <a:t>)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800000"/>
                </a:solidFill>
              </a:rPr>
              <a:t>Основные параметры: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Качество системы здравоохранения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Профессиональный уровень врачей и прочего медицинского персонала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Стоимость обслуживания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78218" y="6420474"/>
            <a:ext cx="5340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nonews.co</a:t>
            </a:r>
            <a:r>
              <a:rPr lang="en-US" sz="1400" dirty="0"/>
              <a:t>/directory/lists/countries/health-care-index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91654" y="4972200"/>
            <a:ext cx="737297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</a:pPr>
            <a:r>
              <a:rPr lang="ru-RU" sz="2400" b="1" cap="all" spc="30" dirty="0">
                <a:solidFill>
                  <a:srgbClr val="000000"/>
                </a:solidFill>
              </a:rPr>
              <a:t>Чем выше индекс, тем качественнее медицинское обслуживание</a:t>
            </a:r>
          </a:p>
        </p:txBody>
      </p:sp>
      <p:pic>
        <p:nvPicPr>
          <p:cNvPr id="14" name="Изображение 13" descr="numb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62" y="2081719"/>
            <a:ext cx="344107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108515" cy="666022"/>
          </a:xfrm>
          <a:solidFill>
            <a:schemeClr val="bg1"/>
          </a:solidFill>
        </p:spPr>
        <p:txBody>
          <a:bodyPr/>
          <a:lstStyle/>
          <a:p>
            <a:r>
              <a:rPr lang="ru-RU" dirty="0"/>
              <a:t>  За рубеж лечиться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879936" y="1106353"/>
            <a:ext cx="3739324" cy="46316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По-прежнему едут за лечением в Западную Европу, США</a:t>
            </a:r>
          </a:p>
          <a:p>
            <a:pPr algn="just"/>
            <a:r>
              <a:rPr lang="ru-RU" dirty="0"/>
              <a:t>Сейчас набирают обороты Япония, Южная Корея, Индия, Китай</a:t>
            </a:r>
          </a:p>
          <a:p>
            <a:pPr algn="just"/>
            <a:r>
              <a:rPr lang="ru-RU" dirty="0"/>
              <a:t>Многие россияне с Дальнего Востока в прежнее время при тяжелых случаях отправлялись в Москву. Кто состоятельный — в Европу А сейчас все летят в Корею</a:t>
            </a:r>
          </a:p>
          <a:p>
            <a:pPr algn="just"/>
            <a:r>
              <a:rPr lang="ru-RU" dirty="0"/>
              <a:t>В Южную Корею едут не только россияне. Но и, например, американцы — чтобы учиться и лечиться</a:t>
            </a:r>
          </a:p>
          <a:p>
            <a:pPr algn="just"/>
            <a:r>
              <a:rPr lang="ru-RU" dirty="0"/>
              <a:t>Благодаря языку и сложившимся связям ранее узбеки ездили лечиться в Россию. Теперь отправляются в Индию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48942" y="6550223"/>
            <a:ext cx="3542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lenta.ru</a:t>
            </a:r>
            <a:r>
              <a:rPr lang="en-US" sz="1400" dirty="0"/>
              <a:t>/articles/2017/02/09/</a:t>
            </a:r>
            <a:r>
              <a:rPr lang="en-US" sz="1400" dirty="0" err="1"/>
              <a:t>egorov</a:t>
            </a:r>
            <a:r>
              <a:rPr lang="en-US" sz="1400" dirty="0"/>
              <a:t>/</a:t>
            </a:r>
            <a:endParaRPr lang="ru-RU" sz="1400" dirty="0"/>
          </a:p>
        </p:txBody>
      </p:sp>
      <p:pic>
        <p:nvPicPr>
          <p:cNvPr id="5" name="Изображение 4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31" y="1291200"/>
            <a:ext cx="2907663" cy="1942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Изображение 5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1" y="2808016"/>
            <a:ext cx="3175000" cy="212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Изображение 6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73" y="3936807"/>
            <a:ext cx="2696436" cy="1801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68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07831" y="274638"/>
            <a:ext cx="8126569" cy="1143000"/>
          </a:xfrm>
          <a:solidFill>
            <a:srgbClr val="FFFFFF">
              <a:alpha val="87843"/>
            </a:srgbClr>
          </a:solidFill>
        </p:spPr>
        <p:txBody>
          <a:bodyPr/>
          <a:lstStyle/>
          <a:p>
            <a:pPr algn="ctr"/>
            <a:r>
              <a:rPr lang="ru-RU" sz="3200" dirty="0">
                <a:solidFill>
                  <a:srgbClr val="342B1F"/>
                </a:solidFill>
              </a:rPr>
              <a:t>Что будет дальше с российской медициной?..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07832" y="1600199"/>
            <a:ext cx="8126568" cy="1090137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cap="all" dirty="0" err="1">
                <a:solidFill>
                  <a:schemeClr val="accent3">
                    <a:lumMod val="50000"/>
                  </a:schemeClr>
                </a:solidFill>
              </a:rPr>
              <a:t>В.В.Путин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mr-IN" sz="2000" b="1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президент РФ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/>
              <a:t>«Качеством медицинской помощи в настоящее время довольны лишь 33</a:t>
            </a:r>
            <a:r>
              <a:rPr lang="en-US" sz="2000" dirty="0"/>
              <a:t>%</a:t>
            </a:r>
            <a:r>
              <a:rPr lang="ru-RU" sz="2000" dirty="0"/>
              <a:t> граждан РФ»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832" y="3025569"/>
            <a:ext cx="8126568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</a:pPr>
            <a:r>
              <a:rPr lang="ru-RU" sz="2000" b="1" cap="all" spc="30" dirty="0" err="1">
                <a:solidFill>
                  <a:schemeClr val="accent3">
                    <a:lumMod val="50000"/>
                  </a:schemeClr>
                </a:solidFill>
              </a:rPr>
              <a:t>Д.Ю.Пушкарь</a:t>
            </a:r>
            <a:r>
              <a:rPr lang="ru-RU" sz="2000" b="1" spc="3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mr-IN" sz="2000" b="1" spc="30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b="1" spc="30" dirty="0">
                <a:solidFill>
                  <a:schemeClr val="accent3">
                    <a:lumMod val="50000"/>
                  </a:schemeClr>
                </a:solidFill>
              </a:rPr>
              <a:t> главный уролог Минздрава:</a:t>
            </a:r>
            <a:r>
              <a:rPr lang="ru-RU" sz="2000" spc="3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spc="3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spc="30" dirty="0">
                <a:solidFill>
                  <a:srgbClr val="000000"/>
                </a:solidFill>
              </a:rPr>
              <a:t>«Первокурсники с хорошей школьной базой закончились, думаю, в предыдущем десятилетии... Сегодня студенты — малообразованные, поверхностные люди. </a:t>
            </a:r>
            <a:r>
              <a:rPr lang="ru-RU" sz="2000" b="1" spc="30" dirty="0">
                <a:solidFill>
                  <a:srgbClr val="800000"/>
                </a:solidFill>
              </a:rPr>
              <a:t>Через 10–15 лет у нас образованных врачей в принципе не будет</a:t>
            </a:r>
            <a:r>
              <a:rPr lang="mr-IN" sz="2000" spc="30" dirty="0">
                <a:solidFill>
                  <a:srgbClr val="000000"/>
                </a:solidFill>
              </a:rPr>
              <a:t>…</a:t>
            </a:r>
            <a:r>
              <a:rPr lang="ru-RU" sz="2000" spc="30" dirty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832" y="4956411"/>
            <a:ext cx="812656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</a:pPr>
            <a:r>
              <a:rPr lang="ru-RU" sz="2000" b="1" cap="all" spc="30" dirty="0" err="1">
                <a:solidFill>
                  <a:schemeClr val="accent3">
                    <a:lumMod val="50000"/>
                  </a:schemeClr>
                </a:solidFill>
              </a:rPr>
              <a:t>И.А.Фоминцев</a:t>
            </a:r>
            <a:r>
              <a:rPr lang="ru-RU" sz="2000" b="1" spc="3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mr-IN" sz="2000" b="1" spc="30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b="1" spc="30" dirty="0">
                <a:solidFill>
                  <a:schemeClr val="accent3">
                    <a:lumMod val="50000"/>
                  </a:schemeClr>
                </a:solidFill>
              </a:rPr>
              <a:t> онколог, исполнительный директор Фонда профилактики рака</a:t>
            </a:r>
            <a:r>
              <a:rPr lang="ru-RU" sz="2000" spc="30" dirty="0">
                <a:solidFill>
                  <a:srgbClr val="000000"/>
                </a:solidFill>
              </a:rPr>
              <a:t/>
            </a:r>
            <a:br>
              <a:rPr lang="ru-RU" sz="2000" spc="30" dirty="0">
                <a:solidFill>
                  <a:srgbClr val="000000"/>
                </a:solidFill>
              </a:rPr>
            </a:br>
            <a:r>
              <a:rPr lang="ru-RU" sz="2000" spc="30" dirty="0">
                <a:solidFill>
                  <a:srgbClr val="000000"/>
                </a:solidFill>
              </a:rPr>
              <a:t>«С такими жуткими знаниями </a:t>
            </a:r>
            <a:r>
              <a:rPr lang="ru-RU" sz="2000" b="1" spc="30" dirty="0">
                <a:solidFill>
                  <a:srgbClr val="800000"/>
                </a:solidFill>
              </a:rPr>
              <a:t>выпускников нельзя допускать к пациентам</a:t>
            </a:r>
            <a:r>
              <a:rPr lang="ru-RU" sz="2000" spc="30" dirty="0">
                <a:solidFill>
                  <a:srgbClr val="000000"/>
                </a:solidFill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38737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417638"/>
            <a:ext cx="3951243" cy="2806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3567" y="274638"/>
            <a:ext cx="8498191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>
                <a:solidFill>
                  <a:srgbClr val="342B1F"/>
                </a:solidFill>
              </a:rPr>
              <a:t>Опыт набора выпускников </a:t>
            </a:r>
            <a:br>
              <a:rPr lang="ru-RU" sz="2400" dirty="0">
                <a:solidFill>
                  <a:srgbClr val="342B1F"/>
                </a:solidFill>
              </a:rPr>
            </a:br>
            <a:r>
              <a:rPr lang="ru-RU" sz="2400" dirty="0">
                <a:solidFill>
                  <a:srgbClr val="342B1F"/>
                </a:solidFill>
              </a:rPr>
              <a:t>медицинских ВУЗов в ординатуру </a:t>
            </a:r>
            <a:br>
              <a:rPr lang="ru-RU" sz="2400" dirty="0">
                <a:solidFill>
                  <a:srgbClr val="342B1F"/>
                </a:solidFill>
              </a:rPr>
            </a:br>
            <a:r>
              <a:rPr lang="ru-RU" sz="2400" dirty="0">
                <a:solidFill>
                  <a:srgbClr val="342B1F"/>
                </a:solidFill>
              </a:rPr>
              <a:t>«Высшей школы онкологии» (2017)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3567" y="1417638"/>
            <a:ext cx="4020855" cy="4406154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/>
              <a:t>Конкурс </a:t>
            </a:r>
            <a:r>
              <a:rPr lang="mr-IN" sz="2200" dirty="0"/>
              <a:t>–</a:t>
            </a:r>
            <a:r>
              <a:rPr lang="ru-RU" sz="2200" dirty="0"/>
              <a:t> </a:t>
            </a:r>
            <a:r>
              <a:rPr lang="ru-RU" sz="2200" b="1" dirty="0"/>
              <a:t>38 человек на место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/>
              <a:t>Средний балл дипломов </a:t>
            </a:r>
            <a:r>
              <a:rPr lang="mr-IN" sz="2200" dirty="0"/>
              <a:t>–</a:t>
            </a:r>
            <a:r>
              <a:rPr lang="ru-RU" sz="2200" dirty="0"/>
              <a:t> </a:t>
            </a:r>
            <a:r>
              <a:rPr lang="ru-RU" sz="2200" b="1" dirty="0"/>
              <a:t>4,53</a:t>
            </a:r>
            <a:r>
              <a:rPr lang="ru-RU" sz="2200" dirty="0"/>
              <a:t> (</a:t>
            </a:r>
            <a:r>
              <a:rPr lang="ru-RU" sz="2200" dirty="0">
                <a:solidFill>
                  <a:srgbClr val="800000"/>
                </a:solidFill>
              </a:rPr>
              <a:t>отличники и хорошисты!</a:t>
            </a:r>
            <a:r>
              <a:rPr lang="ru-RU" sz="2200" dirty="0"/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/>
              <a:t>На одном из этапов было предложено решить </a:t>
            </a:r>
            <a:br>
              <a:rPr lang="ru-RU" sz="2200" dirty="0"/>
            </a:br>
            <a:r>
              <a:rPr lang="ru-RU" sz="2200" dirty="0"/>
              <a:t>5 ситуационных задач</a:t>
            </a:r>
          </a:p>
          <a:p>
            <a:pPr algn="just">
              <a:buFont typeface="Arial"/>
              <a:buChar char="•"/>
            </a:pPr>
            <a:r>
              <a:rPr lang="ru-RU" sz="2200" b="1" dirty="0"/>
              <a:t>Полученные результаты: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/>
              <a:t>Все 5 задач смогли решить только </a:t>
            </a:r>
            <a:r>
              <a:rPr lang="ru-RU" sz="2200" b="1" dirty="0">
                <a:solidFill>
                  <a:srgbClr val="800000"/>
                </a:solidFill>
              </a:rPr>
              <a:t>8,5</a:t>
            </a:r>
            <a:r>
              <a:rPr lang="en-US" sz="2200" b="1" dirty="0">
                <a:solidFill>
                  <a:srgbClr val="800000"/>
                </a:solidFill>
              </a:rPr>
              <a:t>% </a:t>
            </a:r>
            <a:r>
              <a:rPr lang="ru-RU" sz="2200" b="1" dirty="0">
                <a:solidFill>
                  <a:srgbClr val="800000"/>
                </a:solidFill>
              </a:rPr>
              <a:t>поступающих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800000"/>
                </a:solidFill>
              </a:rPr>
              <a:t>34</a:t>
            </a:r>
            <a:r>
              <a:rPr lang="en-US" sz="2200" b="1" dirty="0">
                <a:solidFill>
                  <a:srgbClr val="800000"/>
                </a:solidFill>
              </a:rPr>
              <a:t>% </a:t>
            </a:r>
            <a:r>
              <a:rPr lang="ru-RU" sz="2200" b="1" dirty="0">
                <a:solidFill>
                  <a:srgbClr val="800000"/>
                </a:solidFill>
              </a:rPr>
              <a:t>не справилось </a:t>
            </a:r>
            <a:r>
              <a:rPr lang="ru-RU" sz="2200" dirty="0"/>
              <a:t>ни с одной задачей </a:t>
            </a:r>
            <a:r>
              <a:rPr lang="mr-IN" sz="2200" dirty="0"/>
              <a:t>–</a:t>
            </a:r>
            <a:r>
              <a:rPr lang="ru-RU" sz="2200" dirty="0"/>
              <a:t> </a:t>
            </a:r>
            <a:br>
              <a:rPr lang="ru-RU" sz="2200" dirty="0"/>
            </a:br>
            <a:r>
              <a:rPr lang="ru-RU" sz="2200" dirty="0"/>
              <a:t>все виртуальные пациенты «убиты»</a:t>
            </a:r>
          </a:p>
        </p:txBody>
      </p:sp>
      <p:pic>
        <p:nvPicPr>
          <p:cNvPr id="4" name="Изображение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11" y="3991956"/>
            <a:ext cx="2295459" cy="163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8423" y="6276690"/>
            <a:ext cx="4096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lenta.ru</a:t>
            </a:r>
            <a:r>
              <a:rPr lang="en-US" sz="1400" dirty="0"/>
              <a:t>/articles/2017/06/05/</a:t>
            </a:r>
            <a:r>
              <a:rPr lang="en-US" sz="1400" dirty="0" err="1"/>
              <a:t>medvuz</a:t>
            </a:r>
            <a:r>
              <a:rPr lang="en-US" sz="1400" dirty="0"/>
              <a:t>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520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2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2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2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599" y="137786"/>
            <a:ext cx="8121041" cy="758685"/>
          </a:xfrm>
          <a:solidFill>
            <a:srgbClr val="FFFFFF"/>
          </a:solidFill>
        </p:spPr>
        <p:txBody>
          <a:bodyPr/>
          <a:lstStyle/>
          <a:p>
            <a:r>
              <a:rPr lang="ru-RU" dirty="0">
                <a:solidFill>
                  <a:srgbClr val="342B1F"/>
                </a:solidFill>
              </a:rPr>
              <a:t>Что говорит </a:t>
            </a:r>
            <a:r>
              <a:rPr lang="ru-RU" dirty="0" err="1">
                <a:solidFill>
                  <a:srgbClr val="342B1F"/>
                </a:solidFill>
              </a:rPr>
              <a:t>минздрав</a:t>
            </a:r>
            <a:r>
              <a:rPr lang="ru-RU" dirty="0">
                <a:solidFill>
                  <a:srgbClr val="342B1F"/>
                </a:solidFill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67948" y="1105647"/>
            <a:ext cx="7924800" cy="4114800"/>
          </a:xfrm>
        </p:spPr>
        <p:txBody>
          <a:bodyPr/>
          <a:lstStyle/>
          <a:p>
            <a:r>
              <a:rPr lang="ru-RU" sz="2400" dirty="0"/>
              <a:t>По словам представителей Минздрава РФ, после </a:t>
            </a:r>
            <a:r>
              <a:rPr lang="ru-RU" sz="2400" dirty="0" err="1"/>
              <a:t>медвуза</a:t>
            </a:r>
            <a:r>
              <a:rPr lang="ru-RU" sz="2400" dirty="0"/>
              <a:t> ребят сразу к пациентам все равно никто не пустит, </a:t>
            </a:r>
            <a:r>
              <a:rPr lang="ru-RU" sz="2400" b="1" dirty="0">
                <a:solidFill>
                  <a:srgbClr val="800000"/>
                </a:solidFill>
              </a:rPr>
              <a:t>они еще будут доучиваться, попрактикуются и «созреют»</a:t>
            </a:r>
            <a:r>
              <a:rPr lang="mr-IN" sz="2400" dirty="0"/>
              <a:t>…</a:t>
            </a:r>
            <a:r>
              <a:rPr lang="en-US" sz="2400" dirty="0"/>
              <a:t> </a:t>
            </a:r>
            <a:r>
              <a:rPr lang="ru-RU" sz="2400" b="1" dirty="0">
                <a:solidFill>
                  <a:srgbClr val="800000"/>
                </a:solidFill>
              </a:rPr>
              <a:t>СОЗРЕЮТ</a:t>
            </a:r>
            <a:r>
              <a:rPr lang="mr-IN" sz="2400" dirty="0"/>
              <a:t>…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Изображение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364">
            <a:off x="793908" y="3207461"/>
            <a:ext cx="3689697" cy="2140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Изображение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378">
            <a:off x="5071804" y="3238446"/>
            <a:ext cx="3572392" cy="222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639633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lenta.ru</a:t>
            </a:r>
            <a:r>
              <a:rPr lang="en-US" sz="1400" dirty="0"/>
              <a:t>/articles/2017/06/05/</a:t>
            </a:r>
            <a:r>
              <a:rPr lang="en-US" sz="1400" dirty="0" err="1"/>
              <a:t>medvuz</a:t>
            </a:r>
            <a:r>
              <a:rPr lang="en-US" sz="1400" dirty="0"/>
              <a:t>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526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57403" y="104588"/>
            <a:ext cx="7924800" cy="717177"/>
          </a:xfrm>
          <a:solidFill>
            <a:srgbClr val="FFFFFF"/>
          </a:solidFill>
        </p:spPr>
        <p:txBody>
          <a:bodyPr/>
          <a:lstStyle/>
          <a:p>
            <a:r>
              <a:rPr lang="ru-RU" dirty="0">
                <a:solidFill>
                  <a:srgbClr val="342B1F"/>
                </a:solidFill>
              </a:rPr>
              <a:t>Российская ординатура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599" y="986117"/>
            <a:ext cx="4858871" cy="24962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800" b="1" cap="all" dirty="0">
                <a:solidFill>
                  <a:srgbClr val="800000"/>
                </a:solidFill>
              </a:rPr>
              <a:t>Бюджетных мест</a:t>
            </a:r>
            <a:r>
              <a:rPr lang="en-US" sz="1800" b="1" cap="all" dirty="0">
                <a:solidFill>
                  <a:srgbClr val="800000"/>
                </a:solidFill>
              </a:rPr>
              <a:t> </a:t>
            </a:r>
            <a:r>
              <a:rPr lang="ru-RU" sz="1800" b="1" cap="all" dirty="0">
                <a:solidFill>
                  <a:srgbClr val="800000"/>
                </a:solidFill>
              </a:rPr>
              <a:t>все меньше и меньше</a:t>
            </a:r>
            <a:r>
              <a:rPr lang="ru-RU" sz="1800" dirty="0"/>
              <a:t>, при этом стоимость коммерческого обучения повышается с каждым годом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/>
              <a:t>Сложная </a:t>
            </a:r>
            <a:r>
              <a:rPr lang="ru-RU" sz="1800" dirty="0" err="1"/>
              <a:t>балльно</a:t>
            </a:r>
            <a:r>
              <a:rPr lang="ru-RU" sz="1800" dirty="0"/>
              <a:t>-рейтинговая система для поступления, в результате которой многие выпускники идут работать врачами общей практики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99528" y="6331178"/>
            <a:ext cx="3839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</a:pPr>
            <a:r>
              <a:rPr lang="ru-RU" sz="1400" spc="30" dirty="0" err="1">
                <a:solidFill>
                  <a:srgbClr val="000000"/>
                </a:solidFill>
              </a:rPr>
              <a:t>https</a:t>
            </a:r>
            <a:r>
              <a:rPr lang="ru-RU" sz="1400" spc="30" dirty="0">
                <a:solidFill>
                  <a:srgbClr val="000000"/>
                </a:solidFill>
              </a:rPr>
              <a:t>://</a:t>
            </a:r>
            <a:r>
              <a:rPr lang="ru-RU" sz="1400" spc="30" dirty="0" err="1">
                <a:solidFill>
                  <a:srgbClr val="000000"/>
                </a:solidFill>
              </a:rPr>
              <a:t>regnum.ru</a:t>
            </a:r>
            <a:r>
              <a:rPr lang="ru-RU" sz="1400" spc="30" dirty="0">
                <a:solidFill>
                  <a:srgbClr val="000000"/>
                </a:solidFill>
              </a:rPr>
              <a:t>/</a:t>
            </a:r>
            <a:r>
              <a:rPr lang="ru-RU" sz="1400" spc="30" dirty="0" err="1">
                <a:solidFill>
                  <a:srgbClr val="000000"/>
                </a:solidFill>
              </a:rPr>
              <a:t>news</a:t>
            </a:r>
            <a:r>
              <a:rPr lang="ru-RU" sz="1400" spc="30" dirty="0">
                <a:solidFill>
                  <a:srgbClr val="000000"/>
                </a:solidFill>
              </a:rPr>
              <a:t>/1942899.html</a:t>
            </a:r>
          </a:p>
        </p:txBody>
      </p:sp>
      <p:pic>
        <p:nvPicPr>
          <p:cNvPr id="6" name="Изображение 5" descr="imag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66" y="1089763"/>
            <a:ext cx="3006137" cy="2251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Изображение 6" descr="downloa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"/>
          <a:stretch/>
        </p:blipFill>
        <p:spPr>
          <a:xfrm>
            <a:off x="1027134" y="3592586"/>
            <a:ext cx="3150664" cy="222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03058" y="3592586"/>
            <a:ext cx="4485345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  <a:buFont typeface="Arial" panose="020B0604020202020204" pitchFamily="34" charset="0"/>
              <a:buChar char="•"/>
            </a:pPr>
            <a:r>
              <a:rPr lang="ru-RU" spc="30" dirty="0">
                <a:solidFill>
                  <a:srgbClr val="000000"/>
                </a:solidFill>
              </a:rPr>
              <a:t>Средняя стоимость 1</a:t>
            </a:r>
            <a:r>
              <a:rPr lang="ru-RU" b="1" spc="30" dirty="0">
                <a:solidFill>
                  <a:srgbClr val="800000"/>
                </a:solidFill>
              </a:rPr>
              <a:t> года</a:t>
            </a:r>
            <a:r>
              <a:rPr lang="ru-RU" spc="30" dirty="0">
                <a:solidFill>
                  <a:srgbClr val="000000"/>
                </a:solidFill>
              </a:rPr>
              <a:t> в ординатуре </a:t>
            </a:r>
            <a:r>
              <a:rPr lang="ru-RU" b="1" spc="30" dirty="0">
                <a:solidFill>
                  <a:srgbClr val="800000"/>
                </a:solidFill>
              </a:rPr>
              <a:t>в среднем 250-300 тыс. </a:t>
            </a:r>
            <a:r>
              <a:rPr lang="ru-RU" spc="30" dirty="0">
                <a:solidFill>
                  <a:srgbClr val="000000"/>
                </a:solidFill>
              </a:rPr>
              <a:t>рублей (Москва)</a:t>
            </a:r>
          </a:p>
          <a:p>
            <a:pPr marL="285750" lvl="0" indent="-285750" defTabSz="914400"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  <a:buFont typeface="Arial" panose="020B0604020202020204" pitchFamily="34" charset="0"/>
              <a:buChar char="•"/>
            </a:pPr>
            <a:r>
              <a:rPr lang="ru-RU" b="1" spc="30" dirty="0">
                <a:solidFill>
                  <a:srgbClr val="800000"/>
                </a:solidFill>
              </a:rPr>
              <a:t>Стипендии</a:t>
            </a:r>
            <a:r>
              <a:rPr lang="ru-RU" spc="30" dirty="0">
                <a:solidFill>
                  <a:srgbClr val="800000"/>
                </a:solidFill>
              </a:rPr>
              <a:t> </a:t>
            </a:r>
            <a:r>
              <a:rPr lang="ru-RU" spc="30" dirty="0">
                <a:solidFill>
                  <a:srgbClr val="000000"/>
                </a:solidFill>
              </a:rPr>
              <a:t>на платном обучении </a:t>
            </a:r>
            <a:r>
              <a:rPr lang="ru-RU" b="1" spc="30" dirty="0">
                <a:solidFill>
                  <a:srgbClr val="800000"/>
                </a:solidFill>
              </a:rPr>
              <a:t>нет</a:t>
            </a:r>
          </a:p>
          <a:p>
            <a:pPr marL="285750" lvl="0" indent="-285750" defTabSz="914400"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  <a:buFont typeface="Arial" panose="020B0604020202020204" pitchFamily="34" charset="0"/>
              <a:buChar char="•"/>
            </a:pPr>
            <a:r>
              <a:rPr lang="ru-RU" spc="30" dirty="0">
                <a:solidFill>
                  <a:srgbClr val="000000"/>
                </a:solidFill>
              </a:rPr>
              <a:t>Обучение длится 2 года, с 2020 г. планируют сделать </a:t>
            </a:r>
            <a:r>
              <a:rPr lang="ru-RU" b="1" spc="30" dirty="0">
                <a:solidFill>
                  <a:srgbClr val="800000"/>
                </a:solidFill>
              </a:rPr>
              <a:t>от 3 до 5 лет</a:t>
            </a:r>
          </a:p>
        </p:txBody>
      </p:sp>
    </p:spTree>
    <p:extLst>
      <p:ext uri="{BB962C8B-B14F-4D97-AF65-F5344CB8AC3E}">
        <p14:creationId xmlns:p14="http://schemas.microsoft.com/office/powerpoint/2010/main" val="27861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565cb3d893e8c8a741a4ffe919ac9c4e09b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Горизонт.thmx</Template>
  <TotalTime>3568</TotalTime>
  <Words>722</Words>
  <Application>Microsoft Office PowerPoint</Application>
  <PresentationFormat>Экран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Современное состояние медицинского образования</vt:lpstr>
      <vt:lpstr>Россия и мир</vt:lpstr>
      <vt:lpstr>Уровень продолжительности жизни в странах мира Россия занимает 116-е место из 190</vt:lpstr>
      <vt:lpstr>Numbeo: рейтинг стран по уровню медицины</vt:lpstr>
      <vt:lpstr>  За рубеж лечиться</vt:lpstr>
      <vt:lpstr>Что будет дальше с российской медициной?..</vt:lpstr>
      <vt:lpstr>Опыт набора выпускников  медицинских ВУЗов в ординатуру  «Высшей школы онкологии» (2017)</vt:lpstr>
      <vt:lpstr>Что говорит минздрав?</vt:lpstr>
      <vt:lpstr>Российская ординатура</vt:lpstr>
      <vt:lpstr>Российская ординатура</vt:lpstr>
      <vt:lpstr>Что можно сказать о знаниях выпускников?</vt:lpstr>
      <vt:lpstr>Язык медицины английский</vt:lpstr>
      <vt:lpstr>Система медицинского образования за рубежом: США</vt:lpstr>
      <vt:lpstr>Система медицинского образования за рубежом</vt:lpstr>
      <vt:lpstr>Талантливые будущие врачи уезжаюТ</vt:lpstr>
      <vt:lpstr>«Мы давно отстали – пора переучиваться!»</vt:lpstr>
      <vt:lpstr>Доказательная медицина и фуфломицины</vt:lpstr>
      <vt:lpstr>выводы…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состояние медицинского образования</dc:title>
  <dc:creator>st</dc:creator>
  <cp:lastModifiedBy>Doctor</cp:lastModifiedBy>
  <cp:revision>222</cp:revision>
  <dcterms:created xsi:type="dcterms:W3CDTF">2019-01-30T05:15:21Z</dcterms:created>
  <dcterms:modified xsi:type="dcterms:W3CDTF">2022-11-30T07:17:27Z</dcterms:modified>
</cp:coreProperties>
</file>