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i9OQLaFD1eIBbobeHzYZJD+aOT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справляетесь со стрессом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95-406B-B57B-8DD6B843FD4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95-406B-B57B-8DD6B843FD4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95-406B-B57B-8DD6B843FD4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795-406B-B57B-8DD6B843FD41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795-406B-B57B-8DD6B843FD41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795-406B-B57B-8DD6B843FD41}"/>
              </c:ext>
            </c:extLst>
          </c:dPt>
          <c:cat>
            <c:strRef>
              <c:f>Лист1!$A$2:$A$7</c:f>
              <c:strCache>
                <c:ptCount val="6"/>
                <c:pt idx="0">
                  <c:v>Хобби развлечения</c:v>
                </c:pt>
                <c:pt idx="1">
                  <c:v>Дела по дому</c:v>
                </c:pt>
                <c:pt idx="2">
                  <c:v>Поиск источника доп. дохода</c:v>
                </c:pt>
                <c:pt idx="3">
                  <c:v>Общение с семьей</c:v>
                </c:pt>
                <c:pt idx="4">
                  <c:v>Прогулки, спорт</c:v>
                </c:pt>
                <c:pt idx="5">
                  <c:v>Не справляюсь 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0.12</c:v>
                </c:pt>
                <c:pt idx="1">
                  <c:v>0.1</c:v>
                </c:pt>
                <c:pt idx="2">
                  <c:v>0.09</c:v>
                </c:pt>
                <c:pt idx="3">
                  <c:v>0.06</c:v>
                </c:pt>
                <c:pt idx="4">
                  <c:v>0.03</c:v>
                </c:pt>
                <c:pt idx="5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F7-458B-B11E-11013BC61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45818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439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7799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529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123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ИС – Информационная</a:t>
            </a:r>
            <a:r>
              <a:rPr lang="ru-RU" baseline="0" dirty="0" smtClean="0"/>
              <a:t> система, </a:t>
            </a:r>
            <a:r>
              <a:rPr lang="ru-RU" baseline="0" dirty="0" err="1" smtClean="0"/>
              <a:t>ИСПДн</a:t>
            </a:r>
            <a:r>
              <a:rPr lang="ru-RU" baseline="0" dirty="0" smtClean="0"/>
              <a:t> _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информационная система персональных данных, ВКС -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видеоконференцсвязь</a:t>
            </a:r>
            <a:endParaRPr dirty="0"/>
          </a:p>
        </p:txBody>
      </p:sp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8573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7260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935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9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ая фотография с подписью">
  <p:cSld name="Панорамная фотография с подписью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1" name="Google Shape;101;p20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ru-RU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2" name="Google Shape;102;p20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ru-RU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колонки">
  <p:cSld name="Три колонки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олбец с тремя рисунками">
  <p:cSld name="Столбец с тремя рисунками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23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Google Shape;127;p23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23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p23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23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" name="Google Shape;133;p23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80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 rot="5400000">
            <a:off x="7410763" y="1923738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2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2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8" descr="\\DROBO-FS\QuickDrops\JB\PPTX NG\Droplets\LightingOverlay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8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 txBox="1">
            <a:spLocks noGrp="1"/>
          </p:cNvSpPr>
          <p:nvPr>
            <p:ph type="ctrTitle"/>
          </p:nvPr>
        </p:nvSpPr>
        <p:spPr>
          <a:xfrm>
            <a:off x="1751012" y="2282918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ru-RU" dirty="0"/>
              <a:t>КОМПЛЕКСНЫЙ ПОДХОД К ЛЕЧЕНИЮ ХРОНИЧЕСКИХ </a:t>
            </a:r>
            <a:br>
              <a:rPr lang="ru-RU" dirty="0"/>
            </a:br>
            <a:r>
              <a:rPr lang="ru-RU" dirty="0"/>
              <a:t>ПОСТ-СТРЕССОВЫХ РАССТРОЙСТВ.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/>
              <a:t>ПРОГРАММНО-АППАРАТНЫЙ ЮНИТ </a:t>
            </a:r>
            <a:r>
              <a:rPr lang="en-US" sz="3600" dirty="0"/>
              <a:t>CEL-UNIT</a:t>
            </a: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156" name="Google Shape;156;p1"/>
          <p:cNvSpPr txBox="1">
            <a:spLocks noGrp="1"/>
          </p:cNvSpPr>
          <p:nvPr>
            <p:ph type="subTitle" idx="1"/>
          </p:nvPr>
        </p:nvSpPr>
        <p:spPr>
          <a:xfrm>
            <a:off x="4110390" y="4871415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2400" dirty="0">
                <a:solidFill>
                  <a:schemeClr val="dk1"/>
                </a:solidFill>
              </a:rPr>
              <a:t>АННА ТАЛЬЯНОВА 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dirty="0">
                <a:solidFill>
                  <a:srgbClr val="FF0000"/>
                </a:solidFill>
              </a:rPr>
              <a:t>КЛИНИКА «ЛАБОРАТОРИЯ СТРЕССА»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dirty="0"/>
              <a:t>САНКТ-ПЕТЕРБУРГ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title"/>
          </p:nvPr>
        </p:nvSpPr>
        <p:spPr>
          <a:xfrm>
            <a:off x="913775" y="618518"/>
            <a:ext cx="10364451" cy="88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/>
              <a:t>70% РОССИЯН В 2022 ИСПЫТЫВАЛИ СТРЕСС*</a:t>
            </a:r>
            <a:endParaRPr/>
          </a:p>
        </p:txBody>
      </p:sp>
      <p:graphicFrame>
        <p:nvGraphicFramePr>
          <p:cNvPr id="162" name="Google Shape;162;p2"/>
          <p:cNvGraphicFramePr/>
          <p:nvPr>
            <p:extLst>
              <p:ext uri="{D42A27DB-BD31-4B8C-83A1-F6EECF244321}">
                <p14:modId xmlns:p14="http://schemas.microsoft.com/office/powerpoint/2010/main" val="3629538851"/>
              </p:ext>
            </p:extLst>
          </p:nvPr>
        </p:nvGraphicFramePr>
        <p:xfrm>
          <a:off x="915026" y="1554887"/>
          <a:ext cx="103632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" name="Google Shape;163;p2"/>
          <p:cNvSpPr txBox="1"/>
          <p:nvPr/>
        </p:nvSpPr>
        <p:spPr>
          <a:xfrm>
            <a:off x="1201479" y="6411433"/>
            <a:ext cx="45622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* По данным Аналитического центра НАФИ </a:t>
            </a:r>
            <a:endParaRPr/>
          </a:p>
        </p:txBody>
      </p:sp>
      <p:sp>
        <p:nvSpPr>
          <p:cNvPr id="164" name="Google Shape;164;p2"/>
          <p:cNvSpPr txBox="1"/>
          <p:nvPr/>
        </p:nvSpPr>
        <p:spPr>
          <a:xfrm>
            <a:off x="1424763" y="5303113"/>
            <a:ext cx="890457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Только 7% россиян обращаются за психологической помощью.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иаграмма Венна">
            <a:extLst>
              <a:ext uri="{FF2B5EF4-FFF2-40B4-BE49-F238E27FC236}">
                <a16:creationId xmlns:a16="http://schemas.microsoft.com/office/drawing/2014/main" xmlns="" id="{6F6D385C-1510-4175-B530-F06AE37C3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324" y="171783"/>
            <a:ext cx="9329328" cy="7483672"/>
          </a:xfrm>
          <a:prstGeom prst="rect">
            <a:avLst/>
          </a:prstGeom>
        </p:spPr>
      </p:pic>
      <p:sp>
        <p:nvSpPr>
          <p:cNvPr id="175" name="Google Shape;175;p4"/>
          <p:cNvSpPr txBox="1">
            <a:spLocks noGrp="1"/>
          </p:cNvSpPr>
          <p:nvPr>
            <p:ph type="title"/>
          </p:nvPr>
        </p:nvSpPr>
        <p:spPr>
          <a:xfrm>
            <a:off x="913774" y="-195624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 dirty="0"/>
              <a:t>Предотвращение = экономия 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ABB26B-D443-4FD8-8019-486A6417DE2D}"/>
              </a:ext>
            </a:extLst>
          </p:cNvPr>
          <p:cNvSpPr txBox="1"/>
          <p:nvPr/>
        </p:nvSpPr>
        <p:spPr>
          <a:xfrm>
            <a:off x="3173160" y="2182701"/>
            <a:ext cx="2983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Внедрение предиктивных</a:t>
            </a:r>
          </a:p>
          <a:p>
            <a:r>
              <a:rPr lang="ru-RU" dirty="0"/>
              <a:t>технологий выявления болезней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4BB4DF-B6F0-40DA-962A-BF795A6E0C0D}"/>
              </a:ext>
            </a:extLst>
          </p:cNvPr>
          <p:cNvSpPr txBox="1"/>
          <p:nvPr/>
        </p:nvSpPr>
        <p:spPr>
          <a:xfrm>
            <a:off x="1398088" y="4719022"/>
            <a:ext cx="2260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Развитие телемедицины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ACF4E1-4A42-47D6-AA5C-2F942C8CA60D}"/>
              </a:ext>
            </a:extLst>
          </p:cNvPr>
          <p:cNvSpPr txBox="1"/>
          <p:nvPr/>
        </p:nvSpPr>
        <p:spPr>
          <a:xfrm>
            <a:off x="5687867" y="4568986"/>
            <a:ext cx="24753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Развитие </a:t>
            </a:r>
          </a:p>
          <a:p>
            <a:r>
              <a:rPr lang="ru-RU" dirty="0"/>
              <a:t>индустрии отечественных </a:t>
            </a:r>
          </a:p>
          <a:p>
            <a:r>
              <a:rPr lang="ru-RU" dirty="0"/>
              <a:t>телемедицинских гаджетов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8EE2A5-7938-4424-8D3D-9460B6A1B679}"/>
              </a:ext>
            </a:extLst>
          </p:cNvPr>
          <p:cNvSpPr txBox="1"/>
          <p:nvPr/>
        </p:nvSpPr>
        <p:spPr>
          <a:xfrm>
            <a:off x="7947077" y="5849111"/>
            <a:ext cx="44510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Экономический ущерб от  хронических неинфекционных заболеваний и их факторов риска составляет более 1% ВВП России </a:t>
            </a:r>
          </a:p>
        </p:txBody>
      </p:sp>
      <p:sp>
        <p:nvSpPr>
          <p:cNvPr id="13" name="Стрелка: вправо с вырезом 12">
            <a:extLst>
              <a:ext uri="{FF2B5EF4-FFF2-40B4-BE49-F238E27FC236}">
                <a16:creationId xmlns:a16="http://schemas.microsoft.com/office/drawing/2014/main" xmlns="" id="{7D530DA6-4C00-473F-9CA4-47D6BAF7BBEC}"/>
              </a:ext>
            </a:extLst>
          </p:cNvPr>
          <p:cNvSpPr/>
          <p:nvPr/>
        </p:nvSpPr>
        <p:spPr>
          <a:xfrm rot="20424434">
            <a:off x="4603380" y="2986325"/>
            <a:ext cx="3973680" cy="1029962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C4C0C5-31E9-4DA9-AA80-1F4963D1ABB3}"/>
              </a:ext>
            </a:extLst>
          </p:cNvPr>
          <p:cNvSpPr txBox="1"/>
          <p:nvPr/>
        </p:nvSpPr>
        <p:spPr>
          <a:xfrm>
            <a:off x="8634713" y="2101337"/>
            <a:ext cx="3538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Снижение количества тяжелых последствий развития неинфекционных заболеваний*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"/>
          <p:cNvSpPr txBox="1">
            <a:spLocks noGrp="1"/>
          </p:cNvSpPr>
          <p:nvPr>
            <p:ph type="title"/>
          </p:nvPr>
        </p:nvSpPr>
        <p:spPr>
          <a:xfrm>
            <a:off x="913774" y="77049"/>
            <a:ext cx="10364451" cy="9144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 dirty="0"/>
              <a:t>Блок схема работы </a:t>
            </a:r>
            <a:r>
              <a:rPr lang="en-US" dirty="0"/>
              <a:t>CEL-UNIT (civil emotion level unit)</a:t>
            </a:r>
            <a:endParaRPr dirty="0"/>
          </a:p>
        </p:txBody>
      </p:sp>
      <p:sp>
        <p:nvSpPr>
          <p:cNvPr id="3" name="Пузырек для мыслей: облако 2">
            <a:extLst>
              <a:ext uri="{FF2B5EF4-FFF2-40B4-BE49-F238E27FC236}">
                <a16:creationId xmlns:a16="http://schemas.microsoft.com/office/drawing/2014/main" xmlns="" id="{AED0CC3D-1E7E-400B-88E7-6F5FB9E50895}"/>
              </a:ext>
            </a:extLst>
          </p:cNvPr>
          <p:cNvSpPr/>
          <p:nvPr/>
        </p:nvSpPr>
        <p:spPr>
          <a:xfrm>
            <a:off x="1126864" y="3883378"/>
            <a:ext cx="3531499" cy="1554724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Телемедицинские системы передачи данных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1A24908-BCA3-4AC5-B816-55F34462A00D}"/>
              </a:ext>
            </a:extLst>
          </p:cNvPr>
          <p:cNvSpPr/>
          <p:nvPr/>
        </p:nvSpPr>
        <p:spPr>
          <a:xfrm>
            <a:off x="2229500" y="2430058"/>
            <a:ext cx="9409343" cy="10920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Межрегиональная  системы оценки показателей психоэмоционального состояния граждан </a:t>
            </a:r>
          </a:p>
        </p:txBody>
      </p:sp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xmlns="" id="{E81749AA-2542-4C87-B197-D688B7A11A83}"/>
              </a:ext>
            </a:extLst>
          </p:cNvPr>
          <p:cNvSpPr/>
          <p:nvPr/>
        </p:nvSpPr>
        <p:spPr>
          <a:xfrm>
            <a:off x="643220" y="5657699"/>
            <a:ext cx="960120" cy="914400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АД</a:t>
            </a:r>
          </a:p>
        </p:txBody>
      </p:sp>
      <p:sp>
        <p:nvSpPr>
          <p:cNvPr id="10" name="Пятиугольник 9">
            <a:extLst>
              <a:ext uri="{FF2B5EF4-FFF2-40B4-BE49-F238E27FC236}">
                <a16:creationId xmlns:a16="http://schemas.microsoft.com/office/drawing/2014/main" xmlns="" id="{966B9EE9-1189-4FEE-BE59-4AA9F7F64215}"/>
              </a:ext>
            </a:extLst>
          </p:cNvPr>
          <p:cNvSpPr/>
          <p:nvPr/>
        </p:nvSpPr>
        <p:spPr>
          <a:xfrm>
            <a:off x="1932494" y="5657699"/>
            <a:ext cx="960120" cy="914400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ЧСС</a:t>
            </a:r>
          </a:p>
        </p:txBody>
      </p:sp>
      <p:sp>
        <p:nvSpPr>
          <p:cNvPr id="11" name="Пятиугольник 10">
            <a:extLst>
              <a:ext uri="{FF2B5EF4-FFF2-40B4-BE49-F238E27FC236}">
                <a16:creationId xmlns:a16="http://schemas.microsoft.com/office/drawing/2014/main" xmlns="" id="{A2786219-D962-463D-8019-3C17BDCB4C17}"/>
              </a:ext>
            </a:extLst>
          </p:cNvPr>
          <p:cNvSpPr/>
          <p:nvPr/>
        </p:nvSpPr>
        <p:spPr>
          <a:xfrm>
            <a:off x="3180434" y="5657699"/>
            <a:ext cx="960120" cy="914400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МУД </a:t>
            </a:r>
          </a:p>
        </p:txBody>
      </p:sp>
      <p:sp>
        <p:nvSpPr>
          <p:cNvPr id="5" name="Стрелка: влево 4">
            <a:extLst>
              <a:ext uri="{FF2B5EF4-FFF2-40B4-BE49-F238E27FC236}">
                <a16:creationId xmlns:a16="http://schemas.microsoft.com/office/drawing/2014/main" xmlns="" id="{DA8A85EF-6B12-4A1F-816D-61104EC35F9A}"/>
              </a:ext>
            </a:extLst>
          </p:cNvPr>
          <p:cNvSpPr/>
          <p:nvPr/>
        </p:nvSpPr>
        <p:spPr>
          <a:xfrm>
            <a:off x="1100666" y="2799404"/>
            <a:ext cx="978408" cy="484632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extLst>
              <a:ext uri="{FF2B5EF4-FFF2-40B4-BE49-F238E27FC236}">
                <a16:creationId xmlns:a16="http://schemas.microsoft.com/office/drawing/2014/main" xmlns="" id="{3D8200B4-DEBA-47FD-B035-E3FE37CD308A}"/>
              </a:ext>
            </a:extLst>
          </p:cNvPr>
          <p:cNvSpPr/>
          <p:nvPr/>
        </p:nvSpPr>
        <p:spPr>
          <a:xfrm rot="5400000">
            <a:off x="6585698" y="1720490"/>
            <a:ext cx="579917" cy="5553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рест 5">
            <a:extLst>
              <a:ext uri="{FF2B5EF4-FFF2-40B4-BE49-F238E27FC236}">
                <a16:creationId xmlns:a16="http://schemas.microsoft.com/office/drawing/2014/main" xmlns="" id="{A36D442C-6B84-4B11-8B7A-5E0EF43E3FDC}"/>
              </a:ext>
            </a:extLst>
          </p:cNvPr>
          <p:cNvSpPr/>
          <p:nvPr/>
        </p:nvSpPr>
        <p:spPr>
          <a:xfrm>
            <a:off x="6189223" y="3987243"/>
            <a:ext cx="5359557" cy="1670456"/>
          </a:xfrm>
          <a:prstGeom prst="plu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Региональные центры системы комплексного</a:t>
            </a:r>
          </a:p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лечения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постстрессовых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расстройств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79EF050E-EAD9-4328-A216-DCD5192F456A}"/>
              </a:ext>
            </a:extLst>
          </p:cNvPr>
          <p:cNvSpPr/>
          <p:nvPr/>
        </p:nvSpPr>
        <p:spPr>
          <a:xfrm>
            <a:off x="6095999" y="5807222"/>
            <a:ext cx="1559314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Хаб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коррекционных инструментов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D59E0EED-3E40-44BE-8A02-A823A00128D7}"/>
              </a:ext>
            </a:extLst>
          </p:cNvPr>
          <p:cNvSpPr/>
          <p:nvPr/>
        </p:nvSpPr>
        <p:spPr>
          <a:xfrm>
            <a:off x="7881755" y="5807222"/>
            <a:ext cx="1720291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БД 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протоколов реабилитации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31DBA6C2-9CD4-4289-9CC5-D85087572708}"/>
              </a:ext>
            </a:extLst>
          </p:cNvPr>
          <p:cNvSpPr/>
          <p:nvPr/>
        </p:nvSpPr>
        <p:spPr>
          <a:xfrm>
            <a:off x="9828489" y="5807222"/>
            <a:ext cx="1720291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Психологическая поддержка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1D42095-E123-4166-BE4F-C0334A1B1F28}"/>
              </a:ext>
            </a:extLst>
          </p:cNvPr>
          <p:cNvSpPr txBox="1"/>
          <p:nvPr/>
        </p:nvSpPr>
        <p:spPr>
          <a:xfrm>
            <a:off x="19795" y="2887831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Статистика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7AC2EFB-C069-499B-A041-0189F8E5A31B}"/>
              </a:ext>
            </a:extLst>
          </p:cNvPr>
          <p:cNvSpPr txBox="1"/>
          <p:nvPr/>
        </p:nvSpPr>
        <p:spPr>
          <a:xfrm>
            <a:off x="6453905" y="1255511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ВИМИС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E0542EF-E20F-429A-80B5-67DDF87D03FE}"/>
              </a:ext>
            </a:extLst>
          </p:cNvPr>
          <p:cNvSpPr txBox="1"/>
          <p:nvPr/>
        </p:nvSpPr>
        <p:spPr>
          <a:xfrm>
            <a:off x="6215605" y="129767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A66119C7-1BC7-4580-B8C1-8C5309506427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892614" y="3522135"/>
            <a:ext cx="0" cy="450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3DA1B25E-B47A-4843-88A6-6E75ECF4039A}"/>
              </a:ext>
            </a:extLst>
          </p:cNvPr>
          <p:cNvCxnSpPr>
            <a:endCxn id="6" idx="0"/>
          </p:cNvCxnSpPr>
          <p:nvPr/>
        </p:nvCxnSpPr>
        <p:spPr>
          <a:xfrm>
            <a:off x="8869001" y="3522133"/>
            <a:ext cx="1" cy="465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"/>
          <p:cNvSpPr txBox="1">
            <a:spLocks noGrp="1"/>
          </p:cNvSpPr>
          <p:nvPr>
            <p:ph type="title"/>
          </p:nvPr>
        </p:nvSpPr>
        <p:spPr>
          <a:xfrm>
            <a:off x="913774" y="77049"/>
            <a:ext cx="10364451" cy="9144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 dirty="0" smtClean="0"/>
              <a:t>Структурная схема ИС СЕ</a:t>
            </a:r>
            <a:r>
              <a:rPr lang="en-US" dirty="0" smtClean="0"/>
              <a:t>L-UNIT</a:t>
            </a:r>
            <a:endParaRPr dirty="0"/>
          </a:p>
        </p:txBody>
      </p:sp>
      <p:sp>
        <p:nvSpPr>
          <p:cNvPr id="3" name="Пузырек для мыслей: облако 2">
            <a:extLst>
              <a:ext uri="{FF2B5EF4-FFF2-40B4-BE49-F238E27FC236}">
                <a16:creationId xmlns:a16="http://schemas.microsoft.com/office/drawing/2014/main" xmlns="" id="{AED0CC3D-1E7E-400B-88E7-6F5FB9E50895}"/>
              </a:ext>
            </a:extLst>
          </p:cNvPr>
          <p:cNvSpPr/>
          <p:nvPr/>
        </p:nvSpPr>
        <p:spPr>
          <a:xfrm>
            <a:off x="2340537" y="2904643"/>
            <a:ext cx="2941707" cy="1385225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ЯДРО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ИС СЕ</a:t>
            </a:r>
            <a:r>
              <a:rPr lang="en-US" dirty="0" smtClean="0">
                <a:solidFill>
                  <a:schemeClr val="tx1"/>
                </a:solidFill>
              </a:rPr>
              <a:t>L-UNIT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Виртуальное частное облако)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E0542EF-E20F-429A-80B5-67DDF87D03FE}"/>
              </a:ext>
            </a:extLst>
          </p:cNvPr>
          <p:cNvSpPr txBox="1"/>
          <p:nvPr/>
        </p:nvSpPr>
        <p:spPr>
          <a:xfrm>
            <a:off x="6215605" y="129767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Двойная стрелка вверх/вниз 1"/>
          <p:cNvSpPr/>
          <p:nvPr/>
        </p:nvSpPr>
        <p:spPr>
          <a:xfrm>
            <a:off x="4768973" y="1826671"/>
            <a:ext cx="474453" cy="664234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верх/вниз 20"/>
          <p:cNvSpPr/>
          <p:nvPr/>
        </p:nvSpPr>
        <p:spPr>
          <a:xfrm>
            <a:off x="5417391" y="1826671"/>
            <a:ext cx="474453" cy="664234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верх/вниз 22"/>
          <p:cNvSpPr/>
          <p:nvPr/>
        </p:nvSpPr>
        <p:spPr>
          <a:xfrm>
            <a:off x="6087373" y="1826671"/>
            <a:ext cx="474453" cy="664234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верх/вниз 23"/>
          <p:cNvSpPr/>
          <p:nvPr/>
        </p:nvSpPr>
        <p:spPr>
          <a:xfrm>
            <a:off x="6788989" y="1818044"/>
            <a:ext cx="474453" cy="664234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3">
            <a:extLst>
              <a:ext uri="{FF2B5EF4-FFF2-40B4-BE49-F238E27FC236}">
                <a16:creationId xmlns:a16="http://schemas.microsoft.com/office/drawing/2014/main" xmlns="" id="{B1A24908-BCA3-4AC5-B816-55F34462A00D}"/>
              </a:ext>
            </a:extLst>
          </p:cNvPr>
          <p:cNvSpPr/>
          <p:nvPr/>
        </p:nvSpPr>
        <p:spPr>
          <a:xfrm>
            <a:off x="1510933" y="1272528"/>
            <a:ext cx="9409343" cy="4354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Внешние взаимодействующие Информационные системы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Прямоугольник: скругленные углы 3">
            <a:extLst>
              <a:ext uri="{FF2B5EF4-FFF2-40B4-BE49-F238E27FC236}">
                <a16:creationId xmlns:a16="http://schemas.microsoft.com/office/drawing/2014/main" xmlns="" id="{B1A24908-BCA3-4AC5-B816-55F34462A00D}"/>
              </a:ext>
            </a:extLst>
          </p:cNvPr>
          <p:cNvSpPr/>
          <p:nvPr/>
        </p:nvSpPr>
        <p:spPr>
          <a:xfrm>
            <a:off x="1992703" y="2754259"/>
            <a:ext cx="9480430" cy="22058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6561" y="4574269"/>
            <a:ext cx="2425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4D5156"/>
                </a:solidFill>
                <a:latin typeface="arial" panose="020B0604020202020204" pitchFamily="34" charset="0"/>
              </a:rPr>
              <a:t>Средства защиты </a:t>
            </a:r>
            <a:r>
              <a:rPr lang="ru-RU" dirty="0" err="1" smtClean="0">
                <a:solidFill>
                  <a:srgbClr val="4D5156"/>
                </a:solidFill>
                <a:latin typeface="arial" panose="020B0604020202020204" pitchFamily="34" charset="0"/>
              </a:rPr>
              <a:t>ИСПДн</a:t>
            </a:r>
            <a:endParaRPr lang="ru-RU" dirty="0"/>
          </a:p>
        </p:txBody>
      </p:sp>
      <p:sp>
        <p:nvSpPr>
          <p:cNvPr id="28" name="Прямоугольник: скругленные углы 3">
            <a:extLst>
              <a:ext uri="{FF2B5EF4-FFF2-40B4-BE49-F238E27FC236}">
                <a16:creationId xmlns:a16="http://schemas.microsoft.com/office/drawing/2014/main" xmlns="" id="{B1A24908-BCA3-4AC5-B816-55F34462A00D}"/>
              </a:ext>
            </a:extLst>
          </p:cNvPr>
          <p:cNvSpPr/>
          <p:nvPr/>
        </p:nvSpPr>
        <p:spPr>
          <a:xfrm>
            <a:off x="4073254" y="5802103"/>
            <a:ext cx="4519941" cy="40901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Пользователи сервисов </a:t>
            </a:r>
            <a:r>
              <a:rPr lang="ru-RU" sz="1800" dirty="0">
                <a:solidFill>
                  <a:schemeClr val="tx1"/>
                </a:solidFill>
              </a:rPr>
              <a:t>ИС СЕ</a:t>
            </a:r>
            <a:r>
              <a:rPr lang="en-US" sz="1800" dirty="0" smtClean="0">
                <a:solidFill>
                  <a:schemeClr val="tx1"/>
                </a:solidFill>
              </a:rPr>
              <a:t>L-UNIT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9" name="Двойная стрелка вверх/вниз 28"/>
          <p:cNvSpPr/>
          <p:nvPr/>
        </p:nvSpPr>
        <p:spPr>
          <a:xfrm>
            <a:off x="5075207" y="5048982"/>
            <a:ext cx="474453" cy="664234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трелка вверх/вниз 29"/>
          <p:cNvSpPr/>
          <p:nvPr/>
        </p:nvSpPr>
        <p:spPr>
          <a:xfrm>
            <a:off x="5714999" y="5057608"/>
            <a:ext cx="474453" cy="664234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верх/вниз 30"/>
          <p:cNvSpPr/>
          <p:nvPr/>
        </p:nvSpPr>
        <p:spPr>
          <a:xfrm>
            <a:off x="6376355" y="5057608"/>
            <a:ext cx="474453" cy="664234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верх/вниз 31"/>
          <p:cNvSpPr/>
          <p:nvPr/>
        </p:nvSpPr>
        <p:spPr>
          <a:xfrm>
            <a:off x="7026215" y="5057607"/>
            <a:ext cx="474453" cy="664234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">
            <a:extLst>
              <a:ext uri="{FF2B5EF4-FFF2-40B4-BE49-F238E27FC236}">
                <a16:creationId xmlns:a16="http://schemas.microsoft.com/office/drawing/2014/main" xmlns="" id="{B1A24908-BCA3-4AC5-B816-55F34462A00D}"/>
              </a:ext>
            </a:extLst>
          </p:cNvPr>
          <p:cNvSpPr/>
          <p:nvPr/>
        </p:nvSpPr>
        <p:spPr>
          <a:xfrm>
            <a:off x="5952225" y="2904643"/>
            <a:ext cx="4546120" cy="192414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Рабочие кабинеты пользователей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     Рабочие кабинеты специалистов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     Сбор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каталогизация данных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Аналитика данных, построение зависимостей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Настраиваемые отчеты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Предоставление данных, аналитических отчетов, рекомендаций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Online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(Телемедицина и ВКС)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offlin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консультации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Обучающие курсы и программы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Справочники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Программные интерфейсы с внешними ИС</a:t>
            </a:r>
            <a:endParaRPr lang="en-US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через 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-браузер, мобильное приложение</a:t>
            </a:r>
            <a:endParaRPr lang="en-US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ctr">
              <a:buFontTx/>
              <a:buChar char="-"/>
            </a:pP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1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>
            <a:spLocks noGrp="1"/>
          </p:cNvSpPr>
          <p:nvPr>
            <p:ph type="title"/>
          </p:nvPr>
        </p:nvSpPr>
        <p:spPr>
          <a:xfrm>
            <a:off x="1015375" y="505629"/>
            <a:ext cx="10364451" cy="248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3600"/>
            </a:pPr>
            <a:r>
              <a:rPr lang="ru-RU" dirty="0"/>
              <a:t>Клиника «Лаборатория стресса» -</a:t>
            </a:r>
            <a:br>
              <a:rPr lang="ru-RU" dirty="0"/>
            </a:br>
            <a:r>
              <a:rPr lang="ru-RU" dirty="0"/>
              <a:t>пилотная зона экспериментальной доказательной пограничной медицины в области лечения пост-стрессовых расстройств. </a:t>
            </a:r>
            <a:br>
              <a:rPr lang="ru-RU" dirty="0"/>
            </a:br>
            <a:endParaRPr dirty="0"/>
          </a:p>
        </p:txBody>
      </p:sp>
      <p:sp>
        <p:nvSpPr>
          <p:cNvPr id="182" name="Google Shape;182;p5"/>
          <p:cNvSpPr txBox="1">
            <a:spLocks noGrp="1"/>
          </p:cNvSpPr>
          <p:nvPr>
            <p:ph type="body" idx="1"/>
          </p:nvPr>
        </p:nvSpPr>
        <p:spPr>
          <a:xfrm>
            <a:off x="1015375" y="2991557"/>
            <a:ext cx="10600580" cy="248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69900"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Tx/>
              <a:buChar char="-"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Протоколы объективизации стресс состояний и их уровня</a:t>
            </a:r>
          </a:p>
          <a:p>
            <a:pPr marL="469900"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Tx/>
              <a:buChar char="-"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Алгоритмы тестирования биологических маркеров стресса</a:t>
            </a:r>
          </a:p>
          <a:p>
            <a:pPr marL="469900"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Tx/>
              <a:buChar char="-"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Система медико-психологического сопровождения пациента</a:t>
            </a:r>
          </a:p>
          <a:p>
            <a:pPr marL="469900"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Tx/>
              <a:buChar char="-"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Маршрутизация медицинских, физиотерапевтических и релаксационных вмешательств</a:t>
            </a:r>
          </a:p>
          <a:p>
            <a:pPr marL="469900"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Tx/>
              <a:buChar char="-"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Центр подготовки специалистов</a:t>
            </a:r>
          </a:p>
          <a:p>
            <a:pPr marL="12700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69900"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Tx/>
              <a:buChar char="-"/>
            </a:pPr>
            <a:endParaRPr lang="ru-RU" sz="2800" dirty="0"/>
          </a:p>
          <a:p>
            <a:pPr marL="469900"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Tx/>
              <a:buChar char="-"/>
            </a:pPr>
            <a:endParaRPr lang="ru-RU" sz="2800" dirty="0"/>
          </a:p>
          <a:p>
            <a:pPr marL="12700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ru-RU" sz="2800" dirty="0"/>
          </a:p>
          <a:p>
            <a:pPr marL="46990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Tx/>
              <a:buChar char="-"/>
            </a:pPr>
            <a:endParaRPr lang="ru-RU" dirty="0"/>
          </a:p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 txBox="1">
            <a:spLocks noGrp="1"/>
          </p:cNvSpPr>
          <p:nvPr>
            <p:ph type="title"/>
          </p:nvPr>
        </p:nvSpPr>
        <p:spPr>
          <a:xfrm>
            <a:off x="913775" y="275959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 sz="5400" dirty="0">
                <a:solidFill>
                  <a:schemeClr val="accent3">
                    <a:lumMod val="75000"/>
                  </a:schemeClr>
                </a:solidFill>
              </a:rPr>
              <a:t>Приглашаем к сотрудничеству </a:t>
            </a:r>
            <a:endParaRPr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8" name="Google Shape;188;p6"/>
          <p:cNvSpPr txBox="1">
            <a:spLocks noGrp="1"/>
          </p:cNvSpPr>
          <p:nvPr>
            <p:ph type="body" idx="1"/>
          </p:nvPr>
        </p:nvSpPr>
        <p:spPr>
          <a:xfrm>
            <a:off x="5994400" y="2717046"/>
            <a:ext cx="6480448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sz="3600" dirty="0"/>
              <a:t>Тальянова Анна Георгиевна </a:t>
            </a:r>
          </a:p>
          <a:p>
            <a:pPr marL="228600" lvl="0" indent="-101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sz="3600" dirty="0"/>
              <a:t>Генеральный директор </a:t>
            </a:r>
            <a:endParaRPr lang="en-US" sz="3600" dirty="0"/>
          </a:p>
          <a:p>
            <a:pPr marL="228600" lvl="0" indent="-101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sz="3600" dirty="0"/>
              <a:t>Тел.:</a:t>
            </a:r>
            <a:r>
              <a:rPr lang="en-US" sz="3600" dirty="0"/>
              <a:t>+79219301276</a:t>
            </a:r>
            <a:endParaRPr lang="ru-RU" sz="3600" dirty="0"/>
          </a:p>
          <a:p>
            <a:pPr marL="228600" lvl="0" indent="-101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600" dirty="0"/>
              <a:t>tag@stress-lab.ru</a:t>
            </a:r>
          </a:p>
          <a:p>
            <a:pPr marL="228600" indent="-101600">
              <a:spcBef>
                <a:spcPts val="0"/>
              </a:spcBef>
              <a:buSzPts val="2000"/>
              <a:buNone/>
            </a:pPr>
            <a:r>
              <a:rPr lang="ru-RU" sz="3600" dirty="0"/>
              <a:t>Сайт:  </a:t>
            </a:r>
            <a:r>
              <a:rPr lang="en-US" sz="3600" dirty="0"/>
              <a:t>Labstress.ru </a:t>
            </a:r>
          </a:p>
          <a:p>
            <a:pPr marL="228600" lvl="0" indent="-101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sz="3600" dirty="0"/>
          </a:p>
          <a:p>
            <a:pPr marL="228600" lvl="0" indent="-101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dirty="0"/>
          </a:p>
          <a:p>
            <a:pPr marL="228600" lvl="0" indent="-101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dirty="0"/>
          </a:p>
          <a:p>
            <a:pPr marL="228600" lvl="0" indent="-101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ru-RU" dirty="0"/>
          </a:p>
          <a:p>
            <a:pPr marL="228600" lvl="0" indent="-101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F8ADD55-1517-4807-BD72-A3E875833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74" y="1872136"/>
            <a:ext cx="4761905" cy="47619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273</Words>
  <Application>Microsoft Office PowerPoint</Application>
  <PresentationFormat>Широкоэкранный</PresentationFormat>
  <Paragraphs>69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Arial</vt:lpstr>
      <vt:lpstr>Twentieth Century</vt:lpstr>
      <vt:lpstr>Капля</vt:lpstr>
      <vt:lpstr>КОМПЛЕКСНЫЙ ПОДХОД К ЛЕЧЕНИЮ ХРОНИЧЕСКИХ  ПОСТ-СТРЕССОВЫХ РАССТРОЙСТВ.  ПРОГРАММНО-АППАРАТНЫЙ ЮНИТ CEL-UNIT </vt:lpstr>
      <vt:lpstr>70% РОССИЯН В 2022 ИСПЫТЫВАЛИ СТРЕСС*</vt:lpstr>
      <vt:lpstr>Предотвращение = экономия </vt:lpstr>
      <vt:lpstr>Блок схема работы CEL-UNIT (civil emotion level unit)</vt:lpstr>
      <vt:lpstr>Структурная схема ИС СЕL-UNIT</vt:lpstr>
      <vt:lpstr>Клиника «Лаборатория стресса» - пилотная зона экспериментальной доказательной пограничной медицины в области лечения пост-стрессовых расстройств.  </vt:lpstr>
      <vt:lpstr>Приглашаем к сотрудничеству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КОМПЛЕКСНЫЙ ПОДХОД К ЛЕЧЕНИЮ ХРОНИЧЕСКИХ СТРЕССОВЫХ РАССТРОЙСТВ.  ПРОГРАММНО-АППАРАТНЫЙ ЮНИТ  </dc:title>
  <dc:creator>EGOR SHULCHENKO</dc:creator>
  <cp:lastModifiedBy>Тальянов Сергей Юрьевич</cp:lastModifiedBy>
  <cp:revision>8</cp:revision>
  <dcterms:created xsi:type="dcterms:W3CDTF">2022-11-30T09:40:39Z</dcterms:created>
  <dcterms:modified xsi:type="dcterms:W3CDTF">2022-12-02T06:44:30Z</dcterms:modified>
</cp:coreProperties>
</file>