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92" r:id="rId4"/>
    <p:sldId id="278" r:id="rId5"/>
    <p:sldId id="289" r:id="rId6"/>
    <p:sldId id="282" r:id="rId7"/>
    <p:sldId id="293" r:id="rId8"/>
    <p:sldId id="271" r:id="rId9"/>
    <p:sldId id="281" r:id="rId10"/>
    <p:sldId id="294" r:id="rId11"/>
    <p:sldId id="276" r:id="rId12"/>
    <p:sldId id="273" r:id="rId13"/>
    <p:sldId id="296" r:id="rId14"/>
    <p:sldId id="275" r:id="rId15"/>
    <p:sldId id="264" r:id="rId16"/>
    <p:sldId id="286" r:id="rId17"/>
    <p:sldId id="283" r:id="rId18"/>
    <p:sldId id="265" r:id="rId19"/>
    <p:sldId id="298" r:id="rId20"/>
    <p:sldId id="263" r:id="rId21"/>
    <p:sldId id="285" r:id="rId22"/>
    <p:sldId id="257" r:id="rId23"/>
    <p:sldId id="27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0A5574-5093-4CFB-B56A-E776ADA25403}" v="14" dt="2022-10-31T12:02:22.196"/>
    <p1510:client id="{22FB88C5-090F-428A-A286-97E68BBCBA45}" v="657" dt="2022-11-14T19:45:25.831"/>
    <p1510:client id="{51AF23F7-8927-40C0-93AB-A681B1B4C111}" v="851" dt="2022-10-31T20:12:07.537"/>
    <p1510:client id="{639DF858-68EF-4F94-B6CB-46B805D71A37}" v="1650" dt="2022-11-23T14:58:32.597"/>
    <p1510:client id="{6C525182-C5A8-4AAF-B748-0930B43920DE}" v="3" dt="2022-10-28T15:18:17.307"/>
    <p1510:client id="{762D9D1B-40C8-460C-B4C9-965ECB3A0453}" v="219" dt="2022-11-01T11:49:50.864"/>
    <p1510:client id="{94B8331C-CBCB-43E7-B31B-AF7D1655958F}" v="855" dt="2022-11-28T12:27:06.830"/>
    <p1510:client id="{AC78019D-9A5A-455D-970B-256C2816825E}" v="1047" dt="2022-10-27T13:19:29.278"/>
    <p1510:client id="{E65B82A4-8FDD-49A9-B074-5407B4E4F4DF}" v="326" dt="2022-10-31T17:01:01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2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02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31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403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541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16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780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379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00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4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4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6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13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71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88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76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96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065FACE-77D0-4DCD-A601-EEB349377695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1F9381A-3236-40EB-8C0C-627BF98C8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990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E4EDC-BC70-7520-A2B5-4A305D0AC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381001"/>
            <a:ext cx="8676222" cy="3429000"/>
          </a:xfrm>
        </p:spPr>
        <p:txBody>
          <a:bodyPr/>
          <a:lstStyle/>
          <a:p>
            <a:r>
              <a:rPr lang="ru-RU" b="1" dirty="0"/>
              <a:t>Функциональные протезы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5B9A2C-BA93-309F-92E2-E021DE7285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Реабилитация и мониторинг</a:t>
            </a:r>
          </a:p>
          <a:p>
            <a:endParaRPr lang="ru-RU" sz="2400" dirty="0">
              <a:solidFill>
                <a:srgbClr val="FF0000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BC802-5124-2885-7D40-9F2B0DFA438D}"/>
              </a:ext>
            </a:extLst>
          </p:cNvPr>
          <p:cNvSpPr txBox="1"/>
          <p:nvPr/>
        </p:nvSpPr>
        <p:spPr>
          <a:xfrm>
            <a:off x="5493447" y="601387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г. Курган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3ED8B-257F-8D0B-02A4-5017F29E548B}"/>
              </a:ext>
            </a:extLst>
          </p:cNvPr>
          <p:cNvSpPr txBox="1"/>
          <p:nvPr/>
        </p:nvSpPr>
        <p:spPr>
          <a:xfrm>
            <a:off x="5715125" y="6392826"/>
            <a:ext cx="76174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2022 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904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3DBC3-074E-1523-935B-A0838031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515" y="247973"/>
            <a:ext cx="9905998" cy="190500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lt"/>
                <a:cs typeface="+mj-lt"/>
              </a:rPr>
              <a:t>2)</a:t>
            </a:r>
            <a:r>
              <a:rPr lang="ru-RU" sz="2800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lt"/>
                <a:cs typeface="+mj-lt"/>
              </a:rPr>
              <a:t> Выбор между внешним видом и эффективностью</a:t>
            </a:r>
            <a:endParaRPr lang="ru-RU" sz="2800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endParaRPr lang="ru-RU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A3F91E2-BBC8-0F2B-C3C9-B85F0AA42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25" y="1805415"/>
            <a:ext cx="5418254" cy="30746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A2C64-42C8-9C10-BFA6-AC7B38A1EE5D}"/>
              </a:ext>
            </a:extLst>
          </p:cNvPr>
          <p:cNvSpPr txBox="1"/>
          <p:nvPr/>
        </p:nvSpPr>
        <p:spPr>
          <a:xfrm>
            <a:off x="7058269" y="2276231"/>
            <a:ext cx="3968749" cy="17340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pic>
        <p:nvPicPr>
          <p:cNvPr id="5" name="Рисунок 5" descr="Изображение выглядит как человек, мужчина, внутренний, мужской&#10;&#10;Автоматически созданное описание">
            <a:extLst>
              <a:ext uri="{FF2B5EF4-FFF2-40B4-BE49-F238E27FC236}">
                <a16:creationId xmlns:a16="http://schemas.microsoft.com/office/drawing/2014/main" id="{7877C982-C876-B1E0-527C-181A5C5AF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359" y="1804058"/>
            <a:ext cx="2337084" cy="411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7" descr="Изображение выглядит как панель управления&#10;&#10;Автоматически созданное описание">
            <a:extLst>
              <a:ext uri="{FF2B5EF4-FFF2-40B4-BE49-F238E27FC236}">
                <a16:creationId xmlns:a16="http://schemas.microsoft.com/office/drawing/2014/main" id="{E3284BD9-9585-74D2-EFD2-349D4C7E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319" y="1837779"/>
            <a:ext cx="2522641" cy="411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7C8351-6668-9D15-F3B8-80E6B60A8DFA}"/>
              </a:ext>
            </a:extLst>
          </p:cNvPr>
          <p:cNvSpPr txBox="1"/>
          <p:nvPr/>
        </p:nvSpPr>
        <p:spPr>
          <a:xfrm>
            <a:off x="439118" y="5504050"/>
            <a:ext cx="47531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/>
              <a:t>Константин </a:t>
            </a:r>
            <a:r>
              <a:rPr lang="ru-RU" dirty="0" err="1"/>
              <a:t>Дебликов</a:t>
            </a:r>
            <a:r>
              <a:rPr lang="ru-RU" dirty="0"/>
              <a:t> - </a:t>
            </a:r>
            <a:r>
              <a:rPr lang="ru-RU" dirty="0">
                <a:solidFill>
                  <a:srgbClr val="FF0000"/>
                </a:solidFill>
              </a:rPr>
              <a:t>блогер-эксперт</a:t>
            </a:r>
            <a:r>
              <a:rPr lang="ru-RU" dirty="0"/>
              <a:t> с более 110 тыс. аудитории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13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21C01-3A24-1086-D54A-AA6712B6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858" y="682172"/>
            <a:ext cx="9905998" cy="1905000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IT</a:t>
            </a:r>
            <a:r>
              <a:rPr lang="en-GB" sz="2400" dirty="0"/>
              <a:t> </a:t>
            </a:r>
            <a:r>
              <a:rPr lang="ru-RU" sz="2400" dirty="0"/>
              <a:t>в протезах</a:t>
            </a:r>
            <a:br>
              <a:rPr lang="ru-RU" sz="2400" dirty="0"/>
            </a:br>
            <a:r>
              <a:rPr lang="ru-RU" sz="2400" dirty="0"/>
              <a:t>Геймификация = реабилитация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4969D5-5E33-44DA-19B7-FB876C99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746" y="2666999"/>
            <a:ext cx="9905998" cy="312420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Возможность наблюдения за </a:t>
            </a:r>
            <a:r>
              <a:rPr lang="ru-RU" dirty="0">
                <a:solidFill>
                  <a:srgbClr val="FF0000"/>
                </a:solidFill>
              </a:rPr>
              <a:t>показателями реабилитации</a:t>
            </a:r>
            <a:endParaRPr lang="ru-RU" dirty="0">
              <a:solidFill>
                <a:srgbClr val="FF0000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ru-RU" dirty="0">
              <a:solidFill>
                <a:srgbClr val="FF0000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r>
              <a:rPr lang="ru-RU" dirty="0"/>
              <a:t>Создание общего </a:t>
            </a:r>
            <a:r>
              <a:rPr lang="ru-RU" dirty="0">
                <a:solidFill>
                  <a:srgbClr val="FF0000"/>
                </a:solidFill>
              </a:rPr>
              <a:t>рейтинга пациентов</a:t>
            </a:r>
            <a:r>
              <a:rPr lang="ru-RU" dirty="0"/>
              <a:t> (соревновательный момент)</a:t>
            </a:r>
            <a:endParaRPr lang="ru-RU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ru-RU" dirty="0">
              <a:solidFill>
                <a:srgbClr val="FFFFFF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r>
              <a:rPr lang="ru-RU" dirty="0">
                <a:solidFill>
                  <a:srgbClr val="FF0000"/>
                </a:solidFill>
              </a:rPr>
              <a:t>Мотивация</a:t>
            </a:r>
            <a:r>
              <a:rPr lang="ru-RU" dirty="0"/>
              <a:t> использования протезами – накопление </a:t>
            </a:r>
            <a:r>
              <a:rPr lang="ru-RU" dirty="0">
                <a:solidFill>
                  <a:srgbClr val="FF0000"/>
                </a:solidFill>
              </a:rPr>
              <a:t>виртуальной монеты</a:t>
            </a:r>
            <a:endParaRPr lang="ru-RU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Clr>
                <a:srgbClr val="FFFFFF"/>
              </a:buClr>
              <a:buNone/>
            </a:pPr>
            <a:endParaRPr lang="ru-RU" dirty="0">
              <a:solidFill>
                <a:srgbClr val="FF0000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r>
              <a:rPr lang="ru-RU" dirty="0"/>
              <a:t>Прохождение виртуальных уровней для </a:t>
            </a:r>
            <a:r>
              <a:rPr lang="ru-RU" dirty="0">
                <a:solidFill>
                  <a:srgbClr val="FF0000"/>
                </a:solidFill>
              </a:rPr>
              <a:t>апгрейда протеза</a:t>
            </a:r>
            <a:endParaRPr lang="ru-RU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0AA4341-74A3-35E0-F989-2A263595CBAE}"/>
              </a:ext>
            </a:extLst>
          </p:cNvPr>
          <p:cNvSpPr txBox="1"/>
          <p:nvPr/>
        </p:nvSpPr>
        <p:spPr>
          <a:xfrm>
            <a:off x="1141782" y="514475"/>
            <a:ext cx="964612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FF0000"/>
                </a:solidFill>
                <a:ea typeface="+mn-lt"/>
                <a:cs typeface="+mn-lt"/>
              </a:rPr>
              <a:t>3)</a:t>
            </a:r>
            <a:r>
              <a:rPr lang="en-GB" sz="2800" dirty="0">
                <a:ea typeface="+mn-lt"/>
                <a:cs typeface="+mn-lt"/>
              </a:rPr>
              <a:t> </a:t>
            </a:r>
            <a:r>
              <a:rPr lang="en-GB" sz="2800" dirty="0">
                <a:solidFill>
                  <a:srgbClr val="FF0000"/>
                </a:solidFill>
                <a:ea typeface="+mn-lt"/>
                <a:cs typeface="+mn-lt"/>
              </a:rPr>
              <a:t>IT </a:t>
            </a:r>
            <a:r>
              <a:rPr lang="en-GB" sz="2800" cap="all" dirty="0">
                <a:ea typeface="+mn-lt"/>
                <a:cs typeface="+mn-lt"/>
              </a:rPr>
              <a:t>–  </a:t>
            </a:r>
            <a:r>
              <a:rPr lang="en-GB" sz="2800" dirty="0" err="1">
                <a:ea typeface="+mn-lt"/>
                <a:cs typeface="+mn-lt"/>
              </a:rPr>
              <a:t>решения</a:t>
            </a:r>
            <a:r>
              <a:rPr lang="en-GB" sz="2800" dirty="0">
                <a:ea typeface="+mn-lt"/>
                <a:cs typeface="+mn-lt"/>
              </a:rPr>
              <a:t> </a:t>
            </a:r>
            <a:r>
              <a:rPr lang="en-GB" sz="2800" dirty="0" err="1">
                <a:ea typeface="+mn-lt"/>
                <a:cs typeface="+mn-lt"/>
              </a:rPr>
              <a:t>при</a:t>
            </a:r>
            <a:r>
              <a:rPr lang="ru-RU" sz="2800" dirty="0">
                <a:ea typeface="+mn-lt"/>
                <a:cs typeface="+mn-lt"/>
              </a:rPr>
              <a:t> реабилитации пользователя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31743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D5DA4E-60FE-44CB-FC7C-5C9059890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4" y="1359023"/>
            <a:ext cx="10888642" cy="4139953"/>
          </a:xfrm>
          <a:prstGeom prst="ellipse">
            <a:avLst/>
          </a:prstGeom>
          <a:ln>
            <a:solidFill>
              <a:srgbClr val="FF0000"/>
            </a:solidFill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A75EE-25D6-45C0-C285-886E8C0A01F6}"/>
              </a:ext>
            </a:extLst>
          </p:cNvPr>
          <p:cNvSpPr txBox="1"/>
          <p:nvPr/>
        </p:nvSpPr>
        <p:spPr>
          <a:xfrm>
            <a:off x="2884238" y="5836975"/>
            <a:ext cx="642034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3600" dirty="0">
                <a:latin typeface="+mj-lt"/>
              </a:rPr>
              <a:t>ЧТО </a:t>
            </a:r>
            <a:r>
              <a:rPr lang="ru-RU" sz="3600" dirty="0">
                <a:solidFill>
                  <a:srgbClr val="FF0000"/>
                </a:solidFill>
                <a:latin typeface="+mj-lt"/>
              </a:rPr>
              <a:t>ВИДИТ</a:t>
            </a:r>
            <a:r>
              <a:rPr lang="ru-RU" sz="3600" dirty="0">
                <a:latin typeface="+mj-lt"/>
              </a:rPr>
              <a:t> ПОЛЬЗОВАТЕЛЬ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14AB8-8F6D-E26F-228B-2760E23531DD}"/>
              </a:ext>
            </a:extLst>
          </p:cNvPr>
          <p:cNvSpPr txBox="1"/>
          <p:nvPr/>
        </p:nvSpPr>
        <p:spPr>
          <a:xfrm>
            <a:off x="1048865" y="487831"/>
            <a:ext cx="1029961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Модель протеза</a:t>
            </a:r>
            <a:r>
              <a:rPr lang="ru-RU" sz="2000" dirty="0"/>
              <a:t> с</a:t>
            </a:r>
            <a:r>
              <a:rPr lang="ru-RU" sz="2000" b="1" dirty="0"/>
              <a:t> </a:t>
            </a:r>
            <a:r>
              <a:rPr lang="ru-RU" sz="2000" dirty="0"/>
              <a:t>датчиками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и возможностью реабилитации </a:t>
            </a:r>
            <a:r>
              <a:rPr lang="ru-RU" sz="2000" dirty="0">
                <a:solidFill>
                  <a:srgbClr val="FF0000"/>
                </a:solidFill>
              </a:rPr>
              <a:t>на платформе</a:t>
            </a:r>
            <a:r>
              <a:rPr lang="ru-RU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09934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ED9BF-8EDF-E2DA-5ABF-AB9D16AC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653" y="709113"/>
            <a:ext cx="8187761" cy="8616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 </a:t>
            </a:r>
            <a:r>
              <a:rPr lang="en-US" sz="2400" dirty="0" err="1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Мобильное</a:t>
            </a:r>
            <a:r>
              <a:rPr lang="en-US" sz="2400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Приложение</a:t>
            </a:r>
            <a:r>
              <a:rPr lang="en-US" sz="2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 </a:t>
            </a:r>
            <a:endParaRPr lang="en-US" sz="2400">
              <a:effectLst>
                <a:glow rad="38100">
                  <a:prstClr val="black">
                    <a:lumMod val="65000"/>
                    <a:lumOff val="35000"/>
                    <a:alpha val="50000"/>
                  </a:prst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FEEFA69-0275-4E27-B889-B37361429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" r="1" b="1"/>
          <a:stretch/>
        </p:blipFill>
        <p:spPr>
          <a:xfrm>
            <a:off x="393564" y="2048900"/>
            <a:ext cx="5779297" cy="3460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4738A5C7-2138-8BC5-ECA9-5735F6215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603" y="2063043"/>
            <a:ext cx="5386522" cy="34286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1072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556FF-AAD9-2925-A2E0-65D4775D4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21689"/>
            <a:ext cx="9905998" cy="19050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Анализ</a:t>
            </a:r>
            <a:r>
              <a:rPr lang="ru-RU" dirty="0"/>
              <a:t> данных протезов на нашей </a:t>
            </a:r>
            <a:r>
              <a:rPr lang="ru-RU" dirty="0">
                <a:solidFill>
                  <a:srgbClr val="FF0000"/>
                </a:solidFill>
              </a:rPr>
              <a:t>платформе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8EB47F8-2603-F403-439F-104C6F5FA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7164" y="2022017"/>
            <a:ext cx="11696914" cy="3251792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8865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5A541-97FA-9B41-55F1-1661569E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491" y="765907"/>
            <a:ext cx="9390249" cy="1341418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Реабилитация</a:t>
            </a:r>
            <a:r>
              <a:rPr lang="ru-RU" sz="1800" dirty="0"/>
              <a:t> – постоянный непрерывный процесс</a:t>
            </a:r>
            <a:endParaRPr lang="ru-RU" sz="1800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6A00E-AB3D-67FC-BD68-A0D6CFBB44FE}"/>
              </a:ext>
            </a:extLst>
          </p:cNvPr>
          <p:cNvSpPr txBox="1"/>
          <p:nvPr/>
        </p:nvSpPr>
        <p:spPr>
          <a:xfrm>
            <a:off x="2802688" y="2397722"/>
            <a:ext cx="1869423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ru-RU" b="1" dirty="0"/>
              <a:t>платформа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39B8F-960C-372C-8E39-B8CE592D6A5F}"/>
              </a:ext>
            </a:extLst>
          </p:cNvPr>
          <p:cNvSpPr txBox="1"/>
          <p:nvPr/>
        </p:nvSpPr>
        <p:spPr>
          <a:xfrm>
            <a:off x="2553474" y="3241688"/>
            <a:ext cx="248497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ru-RU" i="1" dirty="0"/>
              <a:t>Реабилитационная </a:t>
            </a:r>
          </a:p>
          <a:p>
            <a:pPr algn="ctr"/>
            <a:r>
              <a:rPr lang="ru-RU" i="1" dirty="0"/>
              <a:t>команда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30AE5-3763-6530-F427-AF8211C5D10D}"/>
              </a:ext>
            </a:extLst>
          </p:cNvPr>
          <p:cNvSpPr txBox="1"/>
          <p:nvPr/>
        </p:nvSpPr>
        <p:spPr>
          <a:xfrm>
            <a:off x="7302005" y="2490662"/>
            <a:ext cx="115288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b="1" dirty="0"/>
              <a:t>АНАЛИЗ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5CFC2-A807-2836-3CF5-23B4D24CDD99}"/>
              </a:ext>
            </a:extLst>
          </p:cNvPr>
          <p:cNvSpPr txBox="1"/>
          <p:nvPr/>
        </p:nvSpPr>
        <p:spPr>
          <a:xfrm>
            <a:off x="6615841" y="3076244"/>
            <a:ext cx="252986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ru-RU" i="1" dirty="0"/>
              <a:t>Среднее время </a:t>
            </a:r>
          </a:p>
          <a:p>
            <a:pPr algn="ctr"/>
            <a:r>
              <a:rPr lang="ru-RU" i="1" dirty="0"/>
              <a:t>хождения в протезе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68E57D-263A-8E03-52A4-3EA3972B24E4}"/>
              </a:ext>
            </a:extLst>
          </p:cNvPr>
          <p:cNvSpPr txBox="1"/>
          <p:nvPr/>
        </p:nvSpPr>
        <p:spPr>
          <a:xfrm>
            <a:off x="6787136" y="4288272"/>
            <a:ext cx="2329484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ru-RU" i="1" dirty="0"/>
              <a:t>Прогнозирование </a:t>
            </a:r>
          </a:p>
          <a:p>
            <a:pPr algn="ctr"/>
            <a:r>
              <a:rPr lang="ru-RU" i="1" dirty="0"/>
              <a:t>поломок </a:t>
            </a:r>
            <a:r>
              <a:rPr lang="ru-RU" i="1" cap="all" dirty="0">
                <a:ea typeface="+mn-lt"/>
                <a:cs typeface="+mn-lt"/>
              </a:rPr>
              <a:t>–</a:t>
            </a:r>
          </a:p>
          <a:p>
            <a:pPr algn="ctr"/>
            <a:r>
              <a:rPr lang="ru-RU" i="1" dirty="0"/>
              <a:t>своевременный </a:t>
            </a:r>
          </a:p>
          <a:p>
            <a:pPr algn="ctr"/>
            <a:r>
              <a:rPr lang="ru-RU" i="1" dirty="0"/>
              <a:t>ремонт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5A4EB-1D84-A0C9-F2A4-35678DB200E6}"/>
              </a:ext>
            </a:extLst>
          </p:cNvPr>
          <p:cNvSpPr txBox="1"/>
          <p:nvPr/>
        </p:nvSpPr>
        <p:spPr>
          <a:xfrm>
            <a:off x="2341719" y="388882"/>
            <a:ext cx="800174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4)</a:t>
            </a:r>
            <a:r>
              <a:rPr lang="ru-RU" sz="2400" dirty="0"/>
              <a:t> Сложности в обучении пользованию протезами​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266B9-5AEC-963C-B80C-D533EAD8F129}"/>
              </a:ext>
            </a:extLst>
          </p:cNvPr>
          <p:cNvSpPr txBox="1"/>
          <p:nvPr/>
        </p:nvSpPr>
        <p:spPr>
          <a:xfrm>
            <a:off x="1203476" y="4426857"/>
            <a:ext cx="1809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FC8B3F-7B6E-19E4-ECBA-8825BF4D7D99}"/>
              </a:ext>
            </a:extLst>
          </p:cNvPr>
          <p:cNvSpPr txBox="1"/>
          <p:nvPr/>
        </p:nvSpPr>
        <p:spPr>
          <a:xfrm>
            <a:off x="1384904" y="4614333"/>
            <a:ext cx="520095" cy="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9E9BED-5312-490D-D028-5537BB74068C}"/>
              </a:ext>
            </a:extLst>
          </p:cNvPr>
          <p:cNvSpPr txBox="1"/>
          <p:nvPr/>
        </p:nvSpPr>
        <p:spPr>
          <a:xfrm>
            <a:off x="2359289" y="4290222"/>
            <a:ext cx="36729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i="1" dirty="0"/>
              <a:t>Онлайн контроль выполнения специальной программы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5C214-8A10-534B-48A4-FB8F5DF7A357}"/>
              </a:ext>
            </a:extLst>
          </p:cNvPr>
          <p:cNvSpPr txBox="1"/>
          <p:nvPr/>
        </p:nvSpPr>
        <p:spPr>
          <a:xfrm>
            <a:off x="2846549" y="5317566"/>
            <a:ext cx="21630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i="1" dirty="0"/>
              <a:t>Офлайн занятия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7A34F80A-457D-4A9B-5FBC-AA8F67A5B39C}"/>
              </a:ext>
            </a:extLst>
          </p:cNvPr>
          <p:cNvSpPr/>
          <p:nvPr/>
        </p:nvSpPr>
        <p:spPr>
          <a:xfrm>
            <a:off x="5540820" y="2458101"/>
            <a:ext cx="981075" cy="485775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96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10038-09C9-267F-2316-681177F11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811" y="402420"/>
            <a:ext cx="5190169" cy="983789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Привыкание к протезу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B09D4D-C325-0511-B42F-4843E19CC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3" y="1799775"/>
            <a:ext cx="6372215" cy="30861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44CD91-5F78-DFEA-BA50-BD5ED3B29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06" y="1777225"/>
            <a:ext cx="4943466" cy="43277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6362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3B5BB-464F-74EA-6CA6-AA685BFB6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676" y="244193"/>
            <a:ext cx="6697570" cy="1012170"/>
          </a:xfrm>
        </p:spPr>
        <p:txBody>
          <a:bodyPr/>
          <a:lstStyle/>
          <a:p>
            <a:r>
              <a:rPr lang="ru-RU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Команда реабилитологов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BF7AF5-8276-763C-0951-4FA23F9E1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45" y="3553396"/>
            <a:ext cx="4850760" cy="2582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3" descr="Изображение выглядит как текст, челове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E776ED2-E746-AD8B-6FF6-8A8E9A1F1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8" y="3516354"/>
            <a:ext cx="4742277" cy="26210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6F6A609-3A85-1554-6426-305FA2204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256" y="1085498"/>
            <a:ext cx="4545507" cy="2139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5399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B6E82F-DEE0-8924-4810-6043DFD3D141}"/>
              </a:ext>
            </a:extLst>
          </p:cNvPr>
          <p:cNvSpPr txBox="1"/>
          <p:nvPr/>
        </p:nvSpPr>
        <p:spPr>
          <a:xfrm>
            <a:off x="749910" y="1798024"/>
            <a:ext cx="485100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 dirty="0"/>
              <a:t>ИСПОЛЬЗУЕМЫЕ </a:t>
            </a:r>
            <a:r>
              <a:rPr lang="ru-RU" sz="2400" dirty="0">
                <a:solidFill>
                  <a:srgbClr val="FF0000"/>
                </a:solidFill>
              </a:rPr>
              <a:t>МАТЕРИАЛЫ</a:t>
            </a:r>
            <a:r>
              <a:rPr lang="ru-RU" sz="2400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3ED1F-E7F0-F927-57B7-D199AAD0B6AA}"/>
              </a:ext>
            </a:extLst>
          </p:cNvPr>
          <p:cNvSpPr txBox="1"/>
          <p:nvPr/>
        </p:nvSpPr>
        <p:spPr>
          <a:xfrm>
            <a:off x="750980" y="2964772"/>
            <a:ext cx="39597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Нейлон </a:t>
            </a:r>
            <a:r>
              <a:rPr lang="ru-RU" sz="2400"/>
              <a:t>- износостойкий</a:t>
            </a:r>
            <a:endParaRPr lang="ru-RU" sz="2400">
              <a:solidFill>
                <a:srgbClr val="FF0000"/>
              </a:solidFill>
            </a:endParaRPr>
          </a:p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50ABC-A440-F7C6-C813-0D1BB3A01ED0}"/>
              </a:ext>
            </a:extLst>
          </p:cNvPr>
          <p:cNvSpPr txBox="1"/>
          <p:nvPr/>
        </p:nvSpPr>
        <p:spPr>
          <a:xfrm>
            <a:off x="750980" y="3577378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Алюминий </a:t>
            </a:r>
            <a:r>
              <a:rPr lang="ru-RU" sz="2400"/>
              <a:t>- лёгкий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457F0-C27A-04E4-D921-21CC3A0FA29A}"/>
              </a:ext>
            </a:extLst>
          </p:cNvPr>
          <p:cNvSpPr txBox="1"/>
          <p:nvPr/>
        </p:nvSpPr>
        <p:spPr>
          <a:xfrm>
            <a:off x="760505" y="4212735"/>
            <a:ext cx="403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Титан </a:t>
            </a:r>
            <a:r>
              <a:rPr lang="ru-RU" sz="2400"/>
              <a:t>– лёгкий и прочный</a:t>
            </a: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AC2F91-C8EF-DF60-AFAE-47634E6B34B5}"/>
              </a:ext>
            </a:extLst>
          </p:cNvPr>
          <p:cNvSpPr txBox="1"/>
          <p:nvPr/>
        </p:nvSpPr>
        <p:spPr>
          <a:xfrm>
            <a:off x="751062" y="4862035"/>
            <a:ext cx="5535490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i="0" dirty="0">
                <a:solidFill>
                  <a:srgbClr val="FF0000"/>
                </a:solidFill>
                <a:effectLst/>
              </a:rPr>
              <a:t>Polylactic Acid</a:t>
            </a:r>
            <a:r>
              <a:rPr lang="ru-RU" sz="2400" i="0" dirty="0">
                <a:solidFill>
                  <a:srgbClr val="FF0000"/>
                </a:solidFill>
                <a:effectLst/>
              </a:rPr>
              <a:t> </a:t>
            </a:r>
            <a:r>
              <a:rPr lang="ru-RU" sz="2400" i="0" dirty="0">
                <a:effectLst/>
              </a:rPr>
              <a:t>–</a:t>
            </a:r>
            <a:r>
              <a:rPr lang="ru-RU" sz="2400" dirty="0"/>
              <a:t> </a:t>
            </a:r>
            <a:r>
              <a:rPr lang="ru-RU" sz="2400" dirty="0" err="1"/>
              <a:t>биоразлагаемый</a:t>
            </a:r>
            <a:r>
              <a:rPr lang="ru-RU" sz="2400" i="0" dirty="0">
                <a:effectLst/>
              </a:rPr>
              <a:t> </a:t>
            </a:r>
            <a:endParaRPr lang="ru-RU" dirty="0"/>
          </a:p>
          <a:p>
            <a:r>
              <a:rPr lang="ru-RU" sz="2400" i="0" dirty="0">
                <a:effectLst/>
              </a:rPr>
              <a:t>полимер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6DD45-9504-3B5D-E892-0E52C3B6D51F}"/>
              </a:ext>
            </a:extLst>
          </p:cNvPr>
          <p:cNvSpPr txBox="1"/>
          <p:nvPr/>
        </p:nvSpPr>
        <p:spPr>
          <a:xfrm>
            <a:off x="777320" y="426558"/>
            <a:ext cx="60814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5)</a:t>
            </a:r>
            <a:r>
              <a:rPr lang="ru-RU" sz="2800" dirty="0"/>
              <a:t> </a:t>
            </a:r>
            <a:r>
              <a:rPr lang="ru-RU" sz="2800" dirty="0">
                <a:solidFill>
                  <a:srgbClr val="FF0000"/>
                </a:solidFill>
              </a:rPr>
              <a:t>Сервис</a:t>
            </a:r>
            <a:r>
              <a:rPr lang="ru-RU" sz="2800" dirty="0"/>
              <a:t> и </a:t>
            </a:r>
            <a:r>
              <a:rPr lang="ru-RU" sz="2800" dirty="0">
                <a:solidFill>
                  <a:srgbClr val="FF0000"/>
                </a:solidFill>
              </a:rPr>
              <a:t>обслуживание</a:t>
            </a:r>
            <a:endParaRPr lang="ru-RU" sz="2800" dirty="0"/>
          </a:p>
        </p:txBody>
      </p:sp>
      <p:pic>
        <p:nvPicPr>
          <p:cNvPr id="1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B2689F5-C38B-026A-09A9-A3D7CB3F9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grayscl/>
          </a:blip>
          <a:srcRect t="6083" b="12690"/>
          <a:stretch/>
        </p:blipFill>
        <p:spPr>
          <a:xfrm>
            <a:off x="7488834" y="10"/>
            <a:ext cx="4703167" cy="1797863"/>
          </a:xfrm>
          <a:prstGeom prst="rect">
            <a:avLst/>
          </a:prstGeom>
        </p:spPr>
      </p:pic>
      <p:pic>
        <p:nvPicPr>
          <p:cNvPr id="23" name="Рисунок 23">
            <a:extLst>
              <a:ext uri="{FF2B5EF4-FFF2-40B4-BE49-F238E27FC236}">
                <a16:creationId xmlns:a16="http://schemas.microsoft.com/office/drawing/2014/main" id="{460D7680-4E61-59AD-B69C-24650E23A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926" y="1843920"/>
            <a:ext cx="5690404" cy="39482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Объект 25">
            <a:extLst>
              <a:ext uri="{FF2B5EF4-FFF2-40B4-BE49-F238E27FC236}">
                <a16:creationId xmlns:a16="http://schemas.microsoft.com/office/drawing/2014/main" id="{345341B0-C491-8B90-C48D-DF87CDBB0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62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1CF6BB7-D6B1-6E74-1E30-129680E2A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57" y="428402"/>
            <a:ext cx="9552351" cy="57386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841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33EFC-88EA-C386-290E-D92662ED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3" y="-163443"/>
            <a:ext cx="11500836" cy="187187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О НАС</a:t>
            </a:r>
            <a:endParaRPr lang="ru-RU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072ED9-983A-F289-55F6-6A6FD7F30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15" y="429591"/>
            <a:ext cx="3649181" cy="6046146"/>
          </a:xfrm>
        </p:spPr>
        <p:txBody>
          <a:bodyPr>
            <a:normAutofit/>
          </a:bodyPr>
          <a:lstStyle/>
          <a:p>
            <a:pPr marL="0" indent="0">
              <a:buClr>
                <a:prstClr val="white"/>
              </a:buClr>
              <a:buNone/>
            </a:pPr>
            <a:r>
              <a:rPr lang="ru-RU" sz="2400" dirty="0">
                <a:solidFill>
                  <a:srgbClr val="FF0000"/>
                </a:solidFill>
              </a:rPr>
              <a:t>Лаборатория</a:t>
            </a:r>
            <a:r>
              <a:rPr lang="ru-RU" sz="2400" dirty="0"/>
              <a:t> по прототипированию, изготовлению и </a:t>
            </a:r>
            <a:endParaRPr lang="ru-RU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испытанию бионических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протезов</a:t>
            </a:r>
            <a:endParaRPr lang="ru-RU" dirty="0"/>
          </a:p>
          <a:p>
            <a:pPr marL="0" indent="0">
              <a:buNone/>
            </a:pPr>
            <a:endParaRPr lang="ru-RU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6" name="Рисунок 6" descr="Изображение выглядит как текст,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B57CA7B4-6E61-F06B-E721-1C111D0B8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7" r="11738" b="-3"/>
          <a:stretch/>
        </p:blipFill>
        <p:spPr>
          <a:xfrm>
            <a:off x="3229417" y="1795559"/>
            <a:ext cx="4115349" cy="36930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7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5F7CE27-D057-B764-593F-6A7A5CAE4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952" y="1795759"/>
            <a:ext cx="4370412" cy="36952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F9BDE44-BDFF-B53B-CD73-89634E7386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grayscl/>
          </a:blip>
          <a:srcRect t="6083" b="12690"/>
          <a:stretch/>
        </p:blipFill>
        <p:spPr>
          <a:xfrm>
            <a:off x="7488834" y="10"/>
            <a:ext cx="4703167" cy="17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95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20DCA-EEEB-7313-777F-6366721C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315" y="1573461"/>
            <a:ext cx="4694600" cy="1174442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Наше Преимущество</a:t>
            </a:r>
            <a:br>
              <a:rPr lang="ru-RU" b="1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ru-RU" b="1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ru-RU" b="1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2E6F3C-BB7C-2E6C-9170-4207A3B2B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069" y="2575671"/>
            <a:ext cx="9905998" cy="3124201"/>
          </a:xfrm>
        </p:spPr>
        <p:txBody>
          <a:bodyPr/>
          <a:lstStyle/>
          <a:p>
            <a:r>
              <a:rPr lang="ru-RU" sz="2400" dirty="0">
                <a:solidFill>
                  <a:srgbClr val="FF0000"/>
                </a:solidFill>
              </a:rPr>
              <a:t>Долговечность </a:t>
            </a:r>
            <a:r>
              <a:rPr lang="ru-RU" sz="2400" dirty="0">
                <a:solidFill>
                  <a:schemeClr val="tx1"/>
                </a:solidFill>
              </a:rPr>
              <a:t>п</a:t>
            </a:r>
            <a:r>
              <a:rPr lang="ru-RU" sz="2400" dirty="0"/>
              <a:t>ротеза</a:t>
            </a:r>
            <a:endParaRPr lang="ru-RU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r>
              <a:rPr lang="ru-RU" sz="2400" dirty="0"/>
              <a:t>Реабилитационные и сервисные центры </a:t>
            </a:r>
            <a:r>
              <a:rPr lang="ru-RU" sz="2400" dirty="0">
                <a:solidFill>
                  <a:srgbClr val="FF0000"/>
                </a:solidFill>
              </a:rPr>
              <a:t>по всей стране</a:t>
            </a:r>
            <a:endParaRPr lang="ru-RU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r>
              <a:rPr lang="ru-RU" sz="2400" dirty="0"/>
              <a:t>Виртуальная </a:t>
            </a:r>
            <a:r>
              <a:rPr lang="ru-RU" sz="2400" dirty="0">
                <a:solidFill>
                  <a:srgbClr val="FF0000"/>
                </a:solidFill>
              </a:rPr>
              <a:t>реабилитация</a:t>
            </a:r>
            <a:endParaRPr lang="ru-RU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r>
              <a:rPr lang="ru-RU" sz="2400" dirty="0">
                <a:solidFill>
                  <a:srgbClr val="FF0000"/>
                </a:solidFill>
              </a:rPr>
              <a:t>Возможность</a:t>
            </a:r>
            <a:r>
              <a:rPr lang="ru-RU" sz="2400" dirty="0"/>
              <a:t> менять протезы под ситуацию (использование для дома, выхода на улицу, для работы и т.д.)</a:t>
            </a:r>
            <a:endParaRPr lang="ru-RU" sz="24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356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886B2BF-4E19-F5A3-0A99-2A84C468EA00}"/>
              </a:ext>
            </a:extLst>
          </p:cNvPr>
          <p:cNvSpPr txBox="1"/>
          <p:nvPr/>
        </p:nvSpPr>
        <p:spPr>
          <a:xfrm>
            <a:off x="5055389" y="3278771"/>
            <a:ext cx="6572258" cy="19584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r>
              <a:rPr lang="en-US" sz="2000" cap="small" dirty="0" err="1">
                <a:solidFill>
                  <a:srgbClr val="FF00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Разработка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всех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электронных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модулей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протеза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,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включая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датчик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электромиографии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до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конца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2023</a:t>
            </a:r>
            <a:endParaRPr lang="en-US" sz="2000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Закончить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прототип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solidFill>
                  <a:srgbClr val="FF00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робота-реабилитолога</a:t>
            </a:r>
            <a:endParaRPr lang="en-US" sz="2000" cap="small">
              <a:solidFill>
                <a:srgbClr val="FF0000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Завершить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проект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не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антропоморфной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кисти</a:t>
            </a:r>
            <a:endParaRPr lang="en-US" sz="2000" cap="smal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Участие в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совместном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проекте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по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остеинтеграции</a:t>
            </a:r>
            <a:endParaRPr lang="en-US" sz="2000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Разработать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и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провести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тестирование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IT-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платформы</a:t>
            </a:r>
            <a:endParaRPr lang="en-US" sz="2000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Спроектировать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r>
              <a:rPr lang="en-US" sz="2000" cap="small" dirty="0" err="1">
                <a:solidFill>
                  <a:srgbClr val="FF00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механизм</a:t>
            </a:r>
            <a:r>
              <a:rPr lang="en-US" sz="2000" cap="small" dirty="0">
                <a:solidFill>
                  <a:srgbClr val="FF00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solidFill>
                  <a:srgbClr val="FF00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теста</a:t>
            </a:r>
            <a:r>
              <a:rPr lang="en-US" sz="20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протезов</a:t>
            </a:r>
            <a:endParaRPr lang="en-US" sz="2000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Arial"/>
              <a:buChar char="•"/>
            </a:pPr>
            <a:endParaRPr lang="en-US" sz="2000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Arial"/>
              <a:buChar char="•"/>
            </a:pPr>
            <a:endParaRPr lang="en-US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Arial"/>
              <a:buChar char="•"/>
            </a:pPr>
            <a:endParaRPr lang="en-US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Arial"/>
              <a:buChar char="•"/>
            </a:pPr>
            <a:endParaRPr lang="en-US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4" name="Рисунок 4" descr="Изображение выглядит как текст, человек, внутренни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74BC6E33-8416-57D7-F838-9F47FF6F1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67" y="3682943"/>
            <a:ext cx="2318022" cy="2075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5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9F8A67E-2E58-FEA8-0841-50D3297AC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21" y="835809"/>
            <a:ext cx="1632625" cy="20497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DFC0E-D82E-3F86-3A5A-537B192CBF39}"/>
              </a:ext>
            </a:extLst>
          </p:cNvPr>
          <p:cNvSpPr txBox="1"/>
          <p:nvPr/>
        </p:nvSpPr>
        <p:spPr>
          <a:xfrm>
            <a:off x="5056629" y="744575"/>
            <a:ext cx="4119553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cap="all" dirty="0">
                <a:solidFill>
                  <a:srgbClr val="FF0000"/>
                </a:solidFill>
                <a:ea typeface="+mn-lt"/>
                <a:cs typeface="+mn-lt"/>
              </a:rPr>
              <a:t>ПЛАНЫ</a:t>
            </a:r>
            <a:r>
              <a:rPr lang="en-US" sz="2800" cap="all" dirty="0">
                <a:ea typeface="+mn-lt"/>
                <a:cs typeface="+mn-lt"/>
              </a:rPr>
              <a:t> НА БУДУЩЕЕ</a:t>
            </a:r>
            <a:endParaRPr lang="ru-RU" sz="2800" dirty="0">
              <a:ea typeface="+mn-lt"/>
              <a:cs typeface="+mn-lt"/>
            </a:endParaRPr>
          </a:p>
          <a:p>
            <a:pPr algn="l"/>
            <a:endParaRPr lang="ru-RU" dirty="0"/>
          </a:p>
        </p:txBody>
      </p:sp>
      <p:pic>
        <p:nvPicPr>
          <p:cNvPr id="7" name="Рисунок 8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14887C5-F657-A232-679C-83D9C5FD9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021" y="835164"/>
            <a:ext cx="2322464" cy="20814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F6F119BD-D4C2-56F9-D0E5-161D2CE31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384" y="3657547"/>
            <a:ext cx="1545773" cy="20829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0513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34B90-761B-C23A-F6A8-50B2391C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F24234E-F295-8334-C469-2301FEDD3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"/>
            <a:ext cx="12192000" cy="6855524"/>
          </a:xfrm>
        </p:spPr>
      </p:pic>
    </p:spTree>
    <p:extLst>
      <p:ext uri="{BB962C8B-B14F-4D97-AF65-F5344CB8AC3E}">
        <p14:creationId xmlns:p14="http://schemas.microsoft.com/office/powerpoint/2010/main" val="2219924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05DE8-715E-EBCA-88E5-4BABA5A7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BC0ED7-BB1F-EC3E-0BC8-FC390362E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9" y="443803"/>
            <a:ext cx="10617865" cy="5970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7441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323FCC-50E3-B852-E327-73D4962E0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2" y="1165194"/>
            <a:ext cx="11908236" cy="452761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6B19F8-97F0-1F3B-84AD-461CAC78C578}"/>
              </a:ext>
            </a:extLst>
          </p:cNvPr>
          <p:cNvSpPr txBox="1"/>
          <p:nvPr/>
        </p:nvSpPr>
        <p:spPr>
          <a:xfrm>
            <a:off x="892023" y="2231822"/>
            <a:ext cx="34934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dirty="0"/>
              <a:t>Всем </a:t>
            </a:r>
            <a:r>
              <a:rPr lang="ru-RU" sz="3600" dirty="0">
                <a:solidFill>
                  <a:srgbClr val="FF0000"/>
                </a:solidFill>
              </a:rPr>
              <a:t>спасибо!</a:t>
            </a:r>
          </a:p>
        </p:txBody>
      </p:sp>
      <p:pic>
        <p:nvPicPr>
          <p:cNvPr id="3" name="Рисунок 3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17D0D0CD-FA8F-3AF3-B964-88E2D6363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252" y="1165981"/>
            <a:ext cx="2307085" cy="45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00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Изображение выглядит как внутренний, оборудование, загроможденны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CDB26A5B-615C-6A28-3576-EA3D3931A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862" y="1795955"/>
            <a:ext cx="4451131" cy="38178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33EFC-88EA-C386-290E-D92662ED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23" y="-163443"/>
            <a:ext cx="11500836" cy="187187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О НАС</a:t>
            </a:r>
            <a:endParaRPr lang="ru-RU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072ED9-983A-F289-55F6-6A6FD7F30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592" y="388731"/>
            <a:ext cx="3903181" cy="5725886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Clr>
                <a:srgbClr val="FFFFFF"/>
              </a:buClr>
              <a:buNone/>
            </a:pPr>
            <a:r>
              <a:rPr lang="en-US" sz="2800" b="1" dirty="0" err="1">
                <a:solidFill>
                  <a:srgbClr val="FF0000"/>
                </a:solidFill>
                <a:ea typeface="+mn-lt"/>
                <a:cs typeface="+mn-lt"/>
              </a:rPr>
              <a:t>Л</a:t>
            </a:r>
            <a:r>
              <a:rPr lang="en-US" sz="2800" dirty="0" err="1">
                <a:solidFill>
                  <a:schemeClr val="tx1"/>
                </a:solidFill>
                <a:ea typeface="+mn-lt"/>
                <a:cs typeface="+mn-lt"/>
              </a:rPr>
              <a:t>аборатория</a:t>
            </a:r>
            <a:r>
              <a:rPr lang="en-US" sz="2800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endParaRPr lang="en-US" sz="2800" dirty="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-US" sz="2800" b="1" dirty="0" err="1">
                <a:solidFill>
                  <a:srgbClr val="FF0000"/>
                </a:solidFill>
                <a:ea typeface="+mn-lt"/>
                <a:cs typeface="+mn-lt"/>
              </a:rPr>
              <a:t>А</a:t>
            </a:r>
            <a:r>
              <a:rPr lang="en-US" sz="2800" dirty="0" err="1">
                <a:solidFill>
                  <a:schemeClr val="tx1"/>
                </a:solidFill>
                <a:ea typeface="+mn-lt"/>
                <a:cs typeface="+mn-lt"/>
              </a:rPr>
              <a:t>нализа</a:t>
            </a:r>
            <a:endParaRPr lang="en-US" sz="2800" dirty="0" err="1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-US" sz="2800" b="1" dirty="0" err="1">
                <a:solidFill>
                  <a:srgbClr val="FF00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Б</a:t>
            </a:r>
            <a:r>
              <a:rPr lang="en-US" sz="2800" dirty="0" err="1">
                <a:solidFill>
                  <a:schemeClr val="tx1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азовых</a:t>
            </a:r>
            <a:endParaRPr lang="en-US" sz="280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-US" sz="2800" b="1" dirty="0" err="1">
                <a:solidFill>
                  <a:srgbClr val="FF00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А</a:t>
            </a:r>
            <a:r>
              <a:rPr lang="en-US" sz="2800" dirty="0" err="1">
                <a:solidFill>
                  <a:schemeClr val="tx1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лгоритмов</a:t>
            </a:r>
            <a:endParaRPr lang="ru-RU" sz="2800" dirty="0" err="1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        2</a:t>
            </a:r>
            <a:r>
              <a:rPr lang="en-US" sz="2800" b="1" dirty="0">
                <a:solidFill>
                  <a:srgbClr val="C000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 </a:t>
            </a:r>
            <a:endParaRPr lang="ru-RU" sz="2800" dirty="0">
              <a:solidFill>
                <a:srgbClr val="FFFFFF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9" name="Рисунок 7" descr="Изображение выглядит как текст, человек, держ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86FE82A-1C62-E308-1AC5-6AF08E0D8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18" b="10013"/>
          <a:stretch/>
        </p:blipFill>
        <p:spPr>
          <a:xfrm>
            <a:off x="7587716" y="1794565"/>
            <a:ext cx="4328332" cy="38188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ACBFCA1-49C3-682C-8C96-05BB7AA8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grayscl/>
          </a:blip>
          <a:srcRect t="6083" b="12690"/>
          <a:stretch/>
        </p:blipFill>
        <p:spPr>
          <a:xfrm>
            <a:off x="7531269" y="10"/>
            <a:ext cx="4660732" cy="17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62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B7C05-26C4-C6BB-FCBC-E159F494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13" y="200025"/>
            <a:ext cx="8191498" cy="127635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1 Год</a:t>
            </a:r>
            <a:r>
              <a:rPr lang="ru-RU" sz="2400" dirty="0"/>
              <a:t> работы – Промежуточный </a:t>
            </a:r>
            <a:r>
              <a:rPr lang="ru-RU" sz="2400" dirty="0">
                <a:solidFill>
                  <a:srgbClr val="FF0000"/>
                </a:solidFill>
              </a:rPr>
              <a:t>итог</a:t>
            </a:r>
            <a:endParaRPr lang="ru-RU" sz="2400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BC036C6C-886D-9E98-966C-E11325AABE50}"/>
              </a:ext>
            </a:extLst>
          </p:cNvPr>
          <p:cNvSpPr/>
          <p:nvPr/>
        </p:nvSpPr>
        <p:spPr>
          <a:xfrm>
            <a:off x="334947" y="2152649"/>
            <a:ext cx="3041249" cy="1279865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1. </a:t>
            </a:r>
            <a:r>
              <a:rPr lang="ru-RU" sz="1600" dirty="0"/>
              <a:t>Использование и </a:t>
            </a:r>
            <a:r>
              <a:rPr lang="ru-RU" sz="1600" dirty="0">
                <a:solidFill>
                  <a:srgbClr val="FF0000"/>
                </a:solidFill>
              </a:rPr>
              <a:t>изучение </a:t>
            </a:r>
            <a:r>
              <a:rPr lang="ru-RU" sz="1600" dirty="0"/>
              <a:t>моделей </a:t>
            </a:r>
            <a:endParaRPr lang="ru-RU" dirty="0"/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протезов</a:t>
            </a:r>
            <a:r>
              <a:rPr lang="ru-RU" sz="1600" dirty="0"/>
              <a:t> из открытых источников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F02F5-B890-E43C-CDD2-0AE579B5C89B}"/>
              </a:ext>
            </a:extLst>
          </p:cNvPr>
          <p:cNvSpPr txBox="1"/>
          <p:nvPr/>
        </p:nvSpPr>
        <p:spPr>
          <a:xfrm>
            <a:off x="496585" y="1347656"/>
            <a:ext cx="2592376" cy="61555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1.5 месяца </a:t>
            </a:r>
          </a:p>
          <a:p>
            <a:pPr algn="ctr"/>
            <a:r>
              <a:rPr lang="ru-RU" sz="1600" dirty="0"/>
              <a:t>(август - сентябрь 2021)</a:t>
            </a: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id="{50C5C5B4-0CC1-F09F-F6CF-41649CE16EDC}"/>
              </a:ext>
            </a:extLst>
          </p:cNvPr>
          <p:cNvSpPr/>
          <p:nvPr/>
        </p:nvSpPr>
        <p:spPr>
          <a:xfrm>
            <a:off x="4651254" y="2152649"/>
            <a:ext cx="3212699" cy="1261073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2.</a:t>
            </a:r>
            <a:r>
              <a:rPr lang="ru-RU" sz="1600" dirty="0"/>
              <a:t> Начало</a:t>
            </a:r>
            <a:r>
              <a:rPr lang="ru-RU" sz="1600" dirty="0">
                <a:solidFill>
                  <a:srgbClr val="FF0000"/>
                </a:solidFill>
              </a:rPr>
              <a:t> разработки</a:t>
            </a:r>
            <a:r>
              <a:rPr lang="ru-RU" sz="1600" dirty="0"/>
              <a:t> своего </a:t>
            </a:r>
            <a:r>
              <a:rPr lang="ru-RU" sz="1600" dirty="0">
                <a:solidFill>
                  <a:schemeClr val="bg1"/>
                </a:solidFill>
              </a:rPr>
              <a:t>прототипа </a:t>
            </a:r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B8005231-7A2B-62F3-30A2-847492727600}"/>
              </a:ext>
            </a:extLst>
          </p:cNvPr>
          <p:cNvSpPr/>
          <p:nvPr/>
        </p:nvSpPr>
        <p:spPr>
          <a:xfrm>
            <a:off x="9110436" y="2152649"/>
            <a:ext cx="2605411" cy="1209583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3.</a:t>
            </a:r>
            <a:r>
              <a:rPr lang="ru-RU" sz="1600" dirty="0">
                <a:solidFill>
                  <a:srgbClr val="FF0000"/>
                </a:solidFill>
              </a:rPr>
              <a:t> Поиск</a:t>
            </a:r>
            <a:r>
              <a:rPr lang="ru-RU" sz="1600" b="1" dirty="0">
                <a:solidFill>
                  <a:srgbClr val="FF0000"/>
                </a:solidFill>
              </a:rPr>
              <a:t> </a:t>
            </a:r>
            <a:r>
              <a:rPr lang="ru-RU" sz="1600" dirty="0"/>
              <a:t>первого </a:t>
            </a:r>
            <a:r>
              <a:rPr lang="ru-RU" sz="1600" dirty="0">
                <a:solidFill>
                  <a:schemeClr val="bg1"/>
                </a:solidFill>
              </a:rPr>
              <a:t>пилота</a:t>
            </a:r>
            <a:r>
              <a:rPr lang="ru-RU" sz="1600" dirty="0"/>
              <a:t> - Ксюши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4EFD3-451B-EC77-15FC-C78124F3DBA6}"/>
              </a:ext>
            </a:extLst>
          </p:cNvPr>
          <p:cNvSpPr txBox="1"/>
          <p:nvPr/>
        </p:nvSpPr>
        <p:spPr>
          <a:xfrm>
            <a:off x="4809230" y="1404806"/>
            <a:ext cx="283564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>
                <a:solidFill>
                  <a:srgbClr val="FF0000"/>
                </a:solidFill>
              </a:rPr>
              <a:t>3.5 месяца</a:t>
            </a:r>
          </a:p>
          <a:p>
            <a:pPr algn="ctr"/>
            <a:r>
              <a:rPr lang="ru-RU" sz="1600"/>
              <a:t>(сентябрь - декабрь 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03B65-C739-1450-607C-A9DE1EFDBAC2}"/>
              </a:ext>
            </a:extLst>
          </p:cNvPr>
          <p:cNvSpPr txBox="1"/>
          <p:nvPr/>
        </p:nvSpPr>
        <p:spPr>
          <a:xfrm>
            <a:off x="8994975" y="1404806"/>
            <a:ext cx="270907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14 дней</a:t>
            </a:r>
          </a:p>
          <a:p>
            <a:pPr algn="ctr"/>
            <a:r>
              <a:rPr lang="ru-RU" sz="1600" dirty="0"/>
              <a:t>(ноябрь - декабрь 2021)</a:t>
            </a:r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55AE515F-1D3B-7762-0C48-3EA6AFDE974D}"/>
              </a:ext>
            </a:extLst>
          </p:cNvPr>
          <p:cNvSpPr/>
          <p:nvPr/>
        </p:nvSpPr>
        <p:spPr>
          <a:xfrm>
            <a:off x="3530345" y="2548508"/>
            <a:ext cx="981075" cy="485775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21" name="Рисунок 20" descr="Изображение выглядит как внутренний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E5843DA-9F3B-AD0C-AF7D-794E89440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39" y="3808520"/>
            <a:ext cx="2941628" cy="23371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9">
            <a:extLst>
              <a:ext uri="{FF2B5EF4-FFF2-40B4-BE49-F238E27FC236}">
                <a16:creationId xmlns:a16="http://schemas.microsoft.com/office/drawing/2014/main" id="{1E9DEACC-1440-65D2-8B7E-17F67753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965" y="3810000"/>
            <a:ext cx="1492895" cy="2381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93A66DD-85C5-C3A6-B522-C31585344B20}"/>
              </a:ext>
            </a:extLst>
          </p:cNvPr>
          <p:cNvCxnSpPr/>
          <p:nvPr/>
        </p:nvCxnSpPr>
        <p:spPr>
          <a:xfrm>
            <a:off x="7037512" y="3429000"/>
            <a:ext cx="1463" cy="352425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F4AD46A-719E-0E9C-D009-5A557C891E82}"/>
              </a:ext>
            </a:extLst>
          </p:cNvPr>
          <p:cNvCxnSpPr/>
          <p:nvPr/>
        </p:nvCxnSpPr>
        <p:spPr>
          <a:xfrm>
            <a:off x="5199187" y="3424968"/>
            <a:ext cx="1463" cy="376968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1FE6F47-09AD-D5BB-819F-841F6EB4AA4B}"/>
              </a:ext>
            </a:extLst>
          </p:cNvPr>
          <p:cNvCxnSpPr/>
          <p:nvPr/>
        </p:nvCxnSpPr>
        <p:spPr>
          <a:xfrm>
            <a:off x="5200650" y="5000625"/>
            <a:ext cx="390525" cy="0"/>
          </a:xfrm>
          <a:prstGeom prst="straightConnector1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7" descr="Изображение выглядит как челове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50F568E-6C5B-1E7A-FF25-B31E4D920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175" y="3780845"/>
            <a:ext cx="1914525" cy="2382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095FE3F-52FF-2DF3-029C-89F0ACDAB0D6}"/>
              </a:ext>
            </a:extLst>
          </p:cNvPr>
          <p:cNvCxnSpPr/>
          <p:nvPr/>
        </p:nvCxnSpPr>
        <p:spPr>
          <a:xfrm flipH="1">
            <a:off x="10420350" y="3363059"/>
            <a:ext cx="811" cy="370741"/>
          </a:xfrm>
          <a:prstGeom prst="straightConnector1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внутренний, рабочий стол, офис, стопка&#10;&#10;Автоматически созданное описание">
            <a:extLst>
              <a:ext uri="{FF2B5EF4-FFF2-40B4-BE49-F238E27FC236}">
                <a16:creationId xmlns:a16="http://schemas.microsoft.com/office/drawing/2014/main" id="{859C2945-F444-00E4-8DE9-872FB7765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2" y="3817269"/>
            <a:ext cx="1860146" cy="2387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525E99E-4403-EB41-4622-0A52B27BCE36}"/>
              </a:ext>
            </a:extLst>
          </p:cNvPr>
          <p:cNvCxnSpPr/>
          <p:nvPr/>
        </p:nvCxnSpPr>
        <p:spPr>
          <a:xfrm flipH="1">
            <a:off x="1761710" y="3440458"/>
            <a:ext cx="7317" cy="364158"/>
          </a:xfrm>
          <a:prstGeom prst="straightConnector1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BC4EF12C-9E99-5F61-4A9B-5905D8F699C8}"/>
              </a:ext>
            </a:extLst>
          </p:cNvPr>
          <p:cNvSpPr/>
          <p:nvPr/>
        </p:nvSpPr>
        <p:spPr>
          <a:xfrm>
            <a:off x="8011937" y="2548508"/>
            <a:ext cx="981075" cy="485775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00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B7C05-26C4-C6BB-FCBC-E159F494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13" y="200025"/>
            <a:ext cx="8191498" cy="127635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1 Год</a:t>
            </a:r>
            <a:r>
              <a:rPr lang="ru-RU" sz="2400" dirty="0"/>
              <a:t> работы – Промежуточный </a:t>
            </a:r>
            <a:r>
              <a:rPr lang="ru-RU" sz="2400" dirty="0">
                <a:solidFill>
                  <a:srgbClr val="FF0000"/>
                </a:solidFill>
              </a:rPr>
              <a:t>итог</a:t>
            </a:r>
            <a:endParaRPr lang="ru-RU" sz="2400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BC036C6C-886D-9E98-966C-E11325AABE50}"/>
              </a:ext>
            </a:extLst>
          </p:cNvPr>
          <p:cNvSpPr/>
          <p:nvPr/>
        </p:nvSpPr>
        <p:spPr>
          <a:xfrm>
            <a:off x="963597" y="2152649"/>
            <a:ext cx="1983974" cy="1260815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4. </a:t>
            </a:r>
            <a:r>
              <a:rPr lang="ru-RU" sz="1600" dirty="0">
                <a:ea typeface="+mn-lt"/>
                <a:cs typeface="+mn-lt"/>
              </a:rPr>
              <a:t>Сделали прототип 1.0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F02F5-B890-E43C-CDD2-0AE579B5C89B}"/>
              </a:ext>
            </a:extLst>
          </p:cNvPr>
          <p:cNvSpPr txBox="1"/>
          <p:nvPr/>
        </p:nvSpPr>
        <p:spPr>
          <a:xfrm>
            <a:off x="465324" y="1347656"/>
            <a:ext cx="2654894" cy="61555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ru-RU">
                <a:solidFill>
                  <a:srgbClr val="FF0000"/>
                </a:solidFill>
              </a:rPr>
              <a:t>2 месяца </a:t>
            </a:r>
          </a:p>
          <a:p>
            <a:pPr algn="ctr"/>
            <a:r>
              <a:rPr lang="ru-RU" sz="1600"/>
              <a:t>(январь - февраль 2022)</a:t>
            </a:r>
          </a:p>
        </p:txBody>
      </p:sp>
      <p:sp>
        <p:nvSpPr>
          <p:cNvPr id="6" name="Шестиугольник 5">
            <a:extLst>
              <a:ext uri="{FF2B5EF4-FFF2-40B4-BE49-F238E27FC236}">
                <a16:creationId xmlns:a16="http://schemas.microsoft.com/office/drawing/2014/main" id="{50C5C5B4-0CC1-F09F-F6CF-41649CE16EDC}"/>
              </a:ext>
            </a:extLst>
          </p:cNvPr>
          <p:cNvSpPr/>
          <p:nvPr/>
        </p:nvSpPr>
        <p:spPr>
          <a:xfrm>
            <a:off x="4651254" y="2152649"/>
            <a:ext cx="3212699" cy="1261073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5.</a:t>
            </a:r>
            <a:r>
              <a:rPr lang="ru-RU" sz="1600" dirty="0"/>
              <a:t> </a:t>
            </a:r>
            <a:r>
              <a:rPr lang="ru-RU" sz="1600" dirty="0">
                <a:ea typeface="+mn-lt"/>
                <a:cs typeface="+mn-lt"/>
              </a:rPr>
              <a:t>Встречи с реабилитологом.</a:t>
            </a:r>
            <a:endParaRPr lang="en-US" sz="1600" dirty="0">
              <a:ea typeface="+mn-lt"/>
              <a:cs typeface="+mn-lt"/>
            </a:endParaRPr>
          </a:p>
          <a:p>
            <a:pPr algn="ctr"/>
            <a:r>
              <a:rPr lang="ru-RU" sz="1600" dirty="0">
                <a:ea typeface="+mn-lt"/>
                <a:cs typeface="+mn-lt"/>
              </a:rPr>
              <a:t>Первые упражнения,  задания на дом</a:t>
            </a:r>
            <a:endParaRPr lang="ru-RU" dirty="0"/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B8005231-7A2B-62F3-30A2-847492727600}"/>
              </a:ext>
            </a:extLst>
          </p:cNvPr>
          <p:cNvSpPr/>
          <p:nvPr/>
        </p:nvSpPr>
        <p:spPr>
          <a:xfrm>
            <a:off x="9110436" y="2152649"/>
            <a:ext cx="2605411" cy="1209583"/>
          </a:xfrm>
          <a:prstGeom prst="hexago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6.</a:t>
            </a:r>
            <a:r>
              <a:rPr lang="ru-RU" sz="1600" dirty="0">
                <a:solidFill>
                  <a:srgbClr val="FF0000"/>
                </a:solidFill>
              </a:rPr>
              <a:t> </a:t>
            </a:r>
            <a:r>
              <a:rPr lang="ru-RU" sz="1600" dirty="0">
                <a:ea typeface="+mn-lt"/>
                <a:cs typeface="+mn-lt"/>
              </a:rPr>
              <a:t>Сделали    </a:t>
            </a:r>
          </a:p>
          <a:p>
            <a:pPr algn="ctr"/>
            <a:r>
              <a:rPr lang="ru-RU" sz="1600" dirty="0">
                <a:ea typeface="+mn-lt"/>
                <a:cs typeface="+mn-lt"/>
              </a:rPr>
              <a:t>   прототип 2.0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4EFD3-451B-EC77-15FC-C78124F3DBA6}"/>
              </a:ext>
            </a:extLst>
          </p:cNvPr>
          <p:cNvSpPr txBox="1"/>
          <p:nvPr/>
        </p:nvSpPr>
        <p:spPr>
          <a:xfrm>
            <a:off x="4809230" y="1404806"/>
            <a:ext cx="283564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>
                <a:solidFill>
                  <a:srgbClr val="FF0000"/>
                </a:solidFill>
              </a:rPr>
              <a:t>2 месяца</a:t>
            </a:r>
          </a:p>
          <a:p>
            <a:pPr algn="ctr"/>
            <a:r>
              <a:rPr lang="ru-RU" sz="1600"/>
              <a:t>(февраль - март 2022)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03B65-C739-1450-607C-A9DE1EFDBAC2}"/>
              </a:ext>
            </a:extLst>
          </p:cNvPr>
          <p:cNvSpPr txBox="1"/>
          <p:nvPr/>
        </p:nvSpPr>
        <p:spPr>
          <a:xfrm>
            <a:off x="8994975" y="1404806"/>
            <a:ext cx="270907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2 месяца</a:t>
            </a:r>
          </a:p>
          <a:p>
            <a:pPr algn="ctr"/>
            <a:r>
              <a:rPr lang="ru-RU" sz="1600" dirty="0"/>
              <a:t>(апрель - май 2022)</a:t>
            </a:r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55AE515F-1D3B-7762-0C48-3EA6AFDE974D}"/>
              </a:ext>
            </a:extLst>
          </p:cNvPr>
          <p:cNvSpPr/>
          <p:nvPr/>
        </p:nvSpPr>
        <p:spPr>
          <a:xfrm>
            <a:off x="3112221" y="2538983"/>
            <a:ext cx="1427774" cy="485775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93A66DD-85C5-C3A6-B522-C31585344B20}"/>
              </a:ext>
            </a:extLst>
          </p:cNvPr>
          <p:cNvCxnSpPr/>
          <p:nvPr/>
        </p:nvCxnSpPr>
        <p:spPr>
          <a:xfrm flipH="1">
            <a:off x="6667500" y="3434139"/>
            <a:ext cx="2570" cy="452061"/>
          </a:xfrm>
          <a:prstGeom prst="straightConnector1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F4AD46A-719E-0E9C-D009-5A557C891E82}"/>
              </a:ext>
            </a:extLst>
          </p:cNvPr>
          <p:cNvCxnSpPr/>
          <p:nvPr/>
        </p:nvCxnSpPr>
        <p:spPr>
          <a:xfrm flipH="1">
            <a:off x="5690810" y="3453190"/>
            <a:ext cx="6601" cy="433010"/>
          </a:xfrm>
          <a:prstGeom prst="straightConnector1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095FE3F-52FF-2DF3-029C-89F0ACDAB0D6}"/>
              </a:ext>
            </a:extLst>
          </p:cNvPr>
          <p:cNvCxnSpPr/>
          <p:nvPr/>
        </p:nvCxnSpPr>
        <p:spPr>
          <a:xfrm>
            <a:off x="10418888" y="3367819"/>
            <a:ext cx="1462" cy="408112"/>
          </a:xfrm>
          <a:prstGeom prst="straightConnector1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10" descr="Изображение выглядит как человек, стен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E0632701-896F-4480-B2D8-06ACD52E3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895725"/>
            <a:ext cx="3362325" cy="2419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46CEB0D4-8512-B499-3D6B-0041A699716A}"/>
              </a:ext>
            </a:extLst>
          </p:cNvPr>
          <p:cNvCxnSpPr/>
          <p:nvPr/>
        </p:nvCxnSpPr>
        <p:spPr>
          <a:xfrm flipH="1">
            <a:off x="1943100" y="3429000"/>
            <a:ext cx="9525" cy="457200"/>
          </a:xfrm>
          <a:prstGeom prst="straightConnector1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 descr="Изображение выглядит как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D0C648D-4B2C-587C-4D9B-440CA6608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9" y="3897669"/>
            <a:ext cx="1976647" cy="23720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Рисунок 25" descr="Изображение выглядит как стена, внутренний, прибор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DAC5B0ED-D1F5-4130-62FE-1293AFC23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3781425"/>
            <a:ext cx="2085975" cy="2533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0ACCD6DB-8E64-745D-B7B3-10FF88F4C675}"/>
              </a:ext>
            </a:extLst>
          </p:cNvPr>
          <p:cNvSpPr/>
          <p:nvPr/>
        </p:nvSpPr>
        <p:spPr>
          <a:xfrm>
            <a:off x="7938220" y="2538983"/>
            <a:ext cx="1089109" cy="485775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3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3DD0A-9623-8DAE-D1D5-85CA4A18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811" y="114300"/>
            <a:ext cx="5055201" cy="1194888"/>
          </a:xfrm>
        </p:spPr>
        <p:txBody>
          <a:bodyPr/>
          <a:lstStyle/>
          <a:p>
            <a:pPr algn="ctr"/>
            <a:r>
              <a:rPr lang="ru-RU" sz="2400" dirty="0"/>
              <a:t>  Прототип протеза </a:t>
            </a:r>
            <a:r>
              <a:rPr lang="ru-RU" sz="2400" b="1" dirty="0">
                <a:solidFill>
                  <a:srgbClr val="FF0000"/>
                </a:solidFill>
              </a:rPr>
              <a:t>1.0</a:t>
            </a:r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60320D-C779-F2DA-440D-3716866DE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64" y="991343"/>
            <a:ext cx="3357772" cy="43439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A75A4C-ED80-7D95-6CB9-71DECFB5A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1" y="990147"/>
            <a:ext cx="3573668" cy="26318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F32A8C-BBC2-DE80-A59A-CC1897565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9" y="3817963"/>
            <a:ext cx="3592559" cy="25222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5" descr="Изображение выглядит как внутренний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4E0BB8B5-BB3D-12A7-822C-BE2974D8D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900" y="995354"/>
            <a:ext cx="2675964" cy="2951087"/>
          </a:xfrm>
          <a:prstGeom prst="rect">
            <a:avLst/>
          </a:prstGeom>
        </p:spPr>
      </p:pic>
      <p:pic>
        <p:nvPicPr>
          <p:cNvPr id="6" name="Рисунок 7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47574E2-B3DD-499A-5B87-86FA0E8E9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901" y="2683625"/>
            <a:ext cx="2675963" cy="3093193"/>
          </a:xfrm>
          <a:prstGeom prst="rect">
            <a:avLst/>
          </a:prstGeom>
        </p:spPr>
      </p:pic>
      <p:pic>
        <p:nvPicPr>
          <p:cNvPr id="8" name="Рисунок 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392B653F-6440-5006-9EEB-B6B0684C1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724" y="4413329"/>
            <a:ext cx="2631141" cy="19309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1656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4BE1A-ECF2-AE7C-F963-5149141B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943" y="187829"/>
            <a:ext cx="3102113" cy="1534439"/>
          </a:xfrm>
        </p:spPr>
        <p:txBody>
          <a:bodyPr/>
          <a:lstStyle/>
          <a:p>
            <a:r>
              <a:rPr lang="ru-RU"/>
              <a:t>Прототип </a:t>
            </a:r>
            <a:r>
              <a:rPr lang="ru-RU" b="1">
                <a:solidFill>
                  <a:srgbClr val="FF0000"/>
                </a:solidFill>
              </a:rPr>
              <a:t>1.1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5C3A62-A356-4C70-7CD0-BF22D197C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21" y="1789324"/>
            <a:ext cx="5700558" cy="4275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17CFE1-3E74-2A9F-9A5F-964D7FDD89A7}"/>
              </a:ext>
            </a:extLst>
          </p:cNvPr>
          <p:cNvSpPr txBox="1"/>
          <p:nvPr/>
        </p:nvSpPr>
        <p:spPr>
          <a:xfrm>
            <a:off x="363984" y="2828835"/>
            <a:ext cx="2632452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Титановые</a:t>
            </a:r>
          </a:p>
          <a:p>
            <a:r>
              <a:rPr lang="ru-RU" sz="3600" dirty="0"/>
              <a:t>элементы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344C6F-A6F3-6A0E-7DD0-D5AB3F77B6B5}"/>
              </a:ext>
            </a:extLst>
          </p:cNvPr>
          <p:cNvSpPr txBox="1"/>
          <p:nvPr/>
        </p:nvSpPr>
        <p:spPr>
          <a:xfrm>
            <a:off x="9330431" y="2974019"/>
            <a:ext cx="2194832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3600" dirty="0"/>
              <a:t>Кисть из </a:t>
            </a:r>
            <a:endParaRPr lang="ru-RU" sz="3600"/>
          </a:p>
          <a:p>
            <a:r>
              <a:rPr lang="ru-RU" sz="3600" dirty="0">
                <a:solidFill>
                  <a:srgbClr val="FF0000"/>
                </a:solidFill>
              </a:rPr>
              <a:t>нейлона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A4285BB-F7E1-9BB8-C01B-62EDC726F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grayscl/>
          </a:blip>
          <a:srcRect t="6083" b="12690"/>
          <a:stretch/>
        </p:blipFill>
        <p:spPr>
          <a:xfrm>
            <a:off x="7589884" y="10"/>
            <a:ext cx="4602117" cy="17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47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1FB835-A8FE-7571-A1FA-008E81A5F2E7}"/>
              </a:ext>
            </a:extLst>
          </p:cNvPr>
          <p:cNvSpPr txBox="1"/>
          <p:nvPr/>
        </p:nvSpPr>
        <p:spPr>
          <a:xfrm>
            <a:off x="889049" y="1823047"/>
            <a:ext cx="10382692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ea typeface="+mn-lt"/>
                <a:cs typeface="+mn-lt"/>
              </a:rPr>
              <a:t>1)</a:t>
            </a:r>
            <a:r>
              <a:rPr lang="ru-RU" sz="2800" dirty="0">
                <a:ea typeface="+mn-lt"/>
                <a:cs typeface="+mn-lt"/>
              </a:rPr>
              <a:t> </a:t>
            </a:r>
            <a:r>
              <a:rPr lang="ru-RU" sz="2800" dirty="0">
                <a:solidFill>
                  <a:srgbClr val="FF0000"/>
                </a:solidFill>
                <a:ea typeface="+mn-lt"/>
                <a:cs typeface="+mn-lt"/>
              </a:rPr>
              <a:t>Актуальные </a:t>
            </a:r>
            <a:r>
              <a:rPr lang="ru-RU" sz="2800" dirty="0">
                <a:ea typeface="+mn-lt"/>
                <a:cs typeface="+mn-lt"/>
              </a:rPr>
              <a:t>проблемы протезирования конечностей</a:t>
            </a:r>
            <a:endParaRPr lang="en-US" sz="2800" dirty="0">
              <a:ea typeface="+mn-lt"/>
              <a:cs typeface="+mn-lt"/>
            </a:endParaRPr>
          </a:p>
          <a:p>
            <a:pPr marL="514350" indent="-514350">
              <a:buAutoNum type="romanUcPeriod"/>
            </a:pPr>
            <a:endParaRPr lang="ru-RU" sz="2800" dirty="0">
              <a:ea typeface="+mn-lt"/>
              <a:cs typeface="+mn-lt"/>
            </a:endParaRPr>
          </a:p>
          <a:p>
            <a:r>
              <a:rPr lang="ru-RU" sz="2800" dirty="0">
                <a:solidFill>
                  <a:srgbClr val="FF0000"/>
                </a:solidFill>
                <a:ea typeface="+mn-lt"/>
                <a:cs typeface="+mn-lt"/>
              </a:rPr>
              <a:t>2)</a:t>
            </a:r>
            <a:r>
              <a:rPr lang="ru-RU" sz="2800" dirty="0">
                <a:ea typeface="+mn-lt"/>
                <a:cs typeface="+mn-lt"/>
              </a:rPr>
              <a:t> Внешний вид протеза или его эффективность</a:t>
            </a:r>
            <a:r>
              <a:rPr lang="ru-RU" sz="2800" dirty="0">
                <a:latin typeface="Book Antiqua"/>
                <a:ea typeface="+mn-lt"/>
                <a:cs typeface="+mn-lt"/>
              </a:rPr>
              <a:t>?</a:t>
            </a:r>
            <a:endParaRPr lang="ru-RU" dirty="0">
              <a:latin typeface="Book Antiqua"/>
            </a:endParaRPr>
          </a:p>
          <a:p>
            <a:endParaRPr lang="ru-RU" sz="2800" dirty="0">
              <a:ea typeface="+mn-lt"/>
              <a:cs typeface="+mn-lt"/>
            </a:endParaRPr>
          </a:p>
          <a:p>
            <a:r>
              <a:rPr lang="en-GB" sz="2800" dirty="0">
                <a:solidFill>
                  <a:srgbClr val="FF0000"/>
                </a:solidFill>
                <a:ea typeface="+mn-lt"/>
                <a:cs typeface="+mn-lt"/>
              </a:rPr>
              <a:t>3)</a:t>
            </a:r>
            <a:r>
              <a:rPr lang="en-GB" sz="28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en-GB" sz="2800" dirty="0">
                <a:solidFill>
                  <a:srgbClr val="FF0000"/>
                </a:solidFill>
                <a:ea typeface="+mn-lt"/>
                <a:cs typeface="+mn-lt"/>
              </a:rPr>
              <a:t>IT </a:t>
            </a:r>
            <a:r>
              <a:rPr lang="en-GB" sz="2800" cap="all" dirty="0">
                <a:ea typeface="+mn-lt"/>
                <a:cs typeface="+mn-lt"/>
              </a:rPr>
              <a:t>– </a:t>
            </a:r>
            <a:r>
              <a:rPr lang="en-GB" sz="2800" dirty="0" err="1">
                <a:ea typeface="+mn-lt"/>
                <a:cs typeface="+mn-lt"/>
              </a:rPr>
              <a:t>решения</a:t>
            </a:r>
            <a:r>
              <a:rPr lang="en-GB" sz="2800" dirty="0">
                <a:ea typeface="+mn-lt"/>
                <a:cs typeface="+mn-lt"/>
              </a:rPr>
              <a:t> </a:t>
            </a:r>
            <a:r>
              <a:rPr lang="en-GB" sz="2800" dirty="0" err="1">
                <a:ea typeface="+mn-lt"/>
                <a:cs typeface="+mn-lt"/>
              </a:rPr>
              <a:t>при</a:t>
            </a:r>
            <a:r>
              <a:rPr lang="ru-RU" sz="2800" dirty="0">
                <a:ea typeface="+mn-lt"/>
                <a:cs typeface="+mn-lt"/>
              </a:rPr>
              <a:t> реабилитации пользователя</a:t>
            </a:r>
            <a:endParaRPr lang="en-US" sz="2800" dirty="0">
              <a:ea typeface="+mn-lt"/>
              <a:cs typeface="+mn-lt"/>
            </a:endParaRPr>
          </a:p>
          <a:p>
            <a:endParaRPr lang="ru-RU" sz="28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ru-RU" sz="2800" dirty="0">
                <a:solidFill>
                  <a:srgbClr val="FF0000"/>
                </a:solidFill>
                <a:ea typeface="+mn-lt"/>
                <a:cs typeface="+mn-lt"/>
              </a:rPr>
              <a:t>4)</a:t>
            </a:r>
            <a:r>
              <a:rPr lang="ru-RU" sz="2800" dirty="0">
                <a:ea typeface="+mn-lt"/>
                <a:cs typeface="+mn-lt"/>
              </a:rPr>
              <a:t> Сложности в обучении пользованию протезами</a:t>
            </a:r>
            <a:endParaRPr lang="en-US" sz="2800" dirty="0">
              <a:ea typeface="+mn-lt"/>
              <a:cs typeface="+mn-lt"/>
            </a:endParaRPr>
          </a:p>
          <a:p>
            <a:endParaRPr lang="ru-RU" sz="28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ru-RU" sz="2800" dirty="0">
                <a:solidFill>
                  <a:srgbClr val="FF0000"/>
                </a:solidFill>
                <a:ea typeface="+mn-lt"/>
                <a:cs typeface="+mn-lt"/>
              </a:rPr>
              <a:t>5)</a:t>
            </a:r>
            <a:r>
              <a:rPr lang="ru-RU" sz="2800" dirty="0">
                <a:ea typeface="+mn-lt"/>
                <a:cs typeface="+mn-lt"/>
              </a:rPr>
              <a:t> </a:t>
            </a:r>
            <a:r>
              <a:rPr lang="ru-RU" sz="2800" dirty="0">
                <a:solidFill>
                  <a:srgbClr val="FF0000"/>
                </a:solidFill>
                <a:ea typeface="+mn-lt"/>
                <a:cs typeface="+mn-lt"/>
              </a:rPr>
              <a:t>Сервис</a:t>
            </a:r>
            <a:r>
              <a:rPr lang="ru-RU" sz="2800" dirty="0">
                <a:ea typeface="+mn-lt"/>
                <a:cs typeface="+mn-lt"/>
              </a:rPr>
              <a:t> и </a:t>
            </a:r>
            <a:r>
              <a:rPr lang="ru-RU" sz="2800" dirty="0">
                <a:solidFill>
                  <a:srgbClr val="FF0000"/>
                </a:solidFill>
                <a:ea typeface="+mn-lt"/>
                <a:cs typeface="+mn-lt"/>
              </a:rPr>
              <a:t>обслуживание</a:t>
            </a:r>
            <a:endParaRPr lang="ru-RU" sz="2800" dirty="0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106CA6B-8687-B482-1E43-2AFC2AE78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grayscl/>
          </a:blip>
          <a:srcRect t="6083" b="12690"/>
          <a:stretch/>
        </p:blipFill>
        <p:spPr>
          <a:xfrm>
            <a:off x="7589884" y="10"/>
            <a:ext cx="4602117" cy="17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3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BD4B3-4090-6E41-5F6A-0F203E30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819" y="97913"/>
            <a:ext cx="8055266" cy="149440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  <a:ea typeface="+mj-lt"/>
                <a:cs typeface="+mj-lt"/>
              </a:rPr>
              <a:t>1)</a:t>
            </a:r>
            <a:r>
              <a:rPr lang="ru-RU" sz="2000" dirty="0">
                <a:ea typeface="+mj-lt"/>
                <a:cs typeface="+mj-lt"/>
              </a:rPr>
              <a:t> </a:t>
            </a:r>
            <a:r>
              <a:rPr lang="ru-RU" sz="2000" dirty="0">
                <a:solidFill>
                  <a:srgbClr val="FF0000"/>
                </a:solidFill>
                <a:ea typeface="+mj-lt"/>
                <a:cs typeface="+mj-lt"/>
              </a:rPr>
              <a:t>Актуальные </a:t>
            </a:r>
            <a:r>
              <a:rPr lang="ru-RU" sz="2000" dirty="0">
                <a:ea typeface="+mj-lt"/>
                <a:cs typeface="+mj-lt"/>
              </a:rPr>
              <a:t>проблемы протезирования конечностей</a:t>
            </a:r>
            <a:endParaRPr lang="ru-RU" sz="2000" dirty="0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C0F8A7-E19E-4EC2-6F43-C8B7B5052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17" y="1510667"/>
            <a:ext cx="2981508" cy="4853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BAAAB-C4F0-E96B-DF74-E7F5C90ED9A1}"/>
              </a:ext>
            </a:extLst>
          </p:cNvPr>
          <p:cNvSpPr txBox="1"/>
          <p:nvPr/>
        </p:nvSpPr>
        <p:spPr>
          <a:xfrm>
            <a:off x="713961" y="1783590"/>
            <a:ext cx="534575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400" dirty="0"/>
              <a:t>Ксюша – диагноз </a:t>
            </a:r>
            <a:r>
              <a:rPr lang="ru-RU" sz="2400" dirty="0">
                <a:solidFill>
                  <a:srgbClr val="FF0000"/>
                </a:solidFill>
              </a:rPr>
              <a:t>ДЦП</a:t>
            </a:r>
            <a:r>
              <a:rPr lang="ru-RU" sz="2400" dirty="0"/>
              <a:t>, диплегия, </a:t>
            </a:r>
            <a:endParaRPr lang="ru-RU" sz="2400"/>
          </a:p>
          <a:p>
            <a:r>
              <a:rPr lang="ru-RU" sz="2400" dirty="0">
                <a:solidFill>
                  <a:srgbClr val="FF0000"/>
                </a:solidFill>
              </a:rPr>
              <a:t>врожденное отсутствие</a:t>
            </a:r>
            <a:r>
              <a:rPr lang="ru-RU" sz="2400" dirty="0"/>
              <a:t> кисти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pPr marL="342900" indent="-342900">
              <a:buFont typeface="Arial"/>
              <a:buChar char="•"/>
            </a:pP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B4E3B-D044-AD91-BDFD-917C7413AB5B}"/>
              </a:ext>
            </a:extLst>
          </p:cNvPr>
          <p:cNvSpPr txBox="1"/>
          <p:nvPr/>
        </p:nvSpPr>
        <p:spPr>
          <a:xfrm>
            <a:off x="658414" y="2764072"/>
            <a:ext cx="564242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2000" dirty="0"/>
              <a:t>Подбор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протеза, под физиологическое состояние человека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30723C-16BC-216B-5D64-43FC8ADE748D}"/>
              </a:ext>
            </a:extLst>
          </p:cNvPr>
          <p:cNvSpPr txBox="1"/>
          <p:nvPr/>
        </p:nvSpPr>
        <p:spPr>
          <a:xfrm>
            <a:off x="715013" y="3888929"/>
            <a:ext cx="49711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2000" dirty="0"/>
              <a:t>Технические характеристики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4BEFE-B107-9705-9D28-59034BB40679}"/>
              </a:ext>
            </a:extLst>
          </p:cNvPr>
          <p:cNvSpPr txBox="1"/>
          <p:nvPr/>
        </p:nvSpPr>
        <p:spPr>
          <a:xfrm>
            <a:off x="699923" y="4734396"/>
            <a:ext cx="42877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2000" dirty="0"/>
              <a:t>Методы реабилитации</a:t>
            </a:r>
          </a:p>
        </p:txBody>
      </p:sp>
    </p:spTree>
    <p:extLst>
      <p:ext uri="{BB962C8B-B14F-4D97-AF65-F5344CB8AC3E}">
        <p14:creationId xmlns:p14="http://schemas.microsoft.com/office/powerpoint/2010/main" val="3655015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TM03457485[[fn=Сетка]]</Template>
  <Application>Microsoft Office PowerPoint</Application>
  <PresentationFormat>Широкоэкранный</PresentationFormat>
  <Slides>24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Сетка</vt:lpstr>
      <vt:lpstr>Функциональные протезы</vt:lpstr>
      <vt:lpstr>О НАС</vt:lpstr>
      <vt:lpstr>О НАС</vt:lpstr>
      <vt:lpstr>1 Год работы – Промежуточный итог</vt:lpstr>
      <vt:lpstr>1 Год работы – Промежуточный итог</vt:lpstr>
      <vt:lpstr>  Прототип протеза 1.0</vt:lpstr>
      <vt:lpstr>Прототип 1.1</vt:lpstr>
      <vt:lpstr>Презентация PowerPoint</vt:lpstr>
      <vt:lpstr>1) Актуальные проблемы протезирования конечностей</vt:lpstr>
      <vt:lpstr>2) Выбор между внешним видом и эффективностью </vt:lpstr>
      <vt:lpstr>IT в протезах Геймификация = реабилитация</vt:lpstr>
      <vt:lpstr>Презентация PowerPoint</vt:lpstr>
      <vt:lpstr> Мобильное Приложение </vt:lpstr>
      <vt:lpstr>Анализ данных протезов на нашей платформе</vt:lpstr>
      <vt:lpstr>Реабилитация – постоянный непрерывный процесс</vt:lpstr>
      <vt:lpstr>Привыкание к протезу</vt:lpstr>
      <vt:lpstr>Команда реабилитологов</vt:lpstr>
      <vt:lpstr>Презентация PowerPoint</vt:lpstr>
      <vt:lpstr>Презентация PowerPoint</vt:lpstr>
      <vt:lpstr>Наше Преимущество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Функциональные протезы</dc:title>
  <dc:creator>Александр Сахатский</dc:creator>
  <cp:revision>1840</cp:revision>
  <dcterms:created xsi:type="dcterms:W3CDTF">2022-09-14T16:33:23Z</dcterms:created>
  <dcterms:modified xsi:type="dcterms:W3CDTF">2022-11-28T13:10:52Z</dcterms:modified>
</cp:coreProperties>
</file>