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9" r:id="rId3"/>
    <p:sldId id="266" r:id="rId4"/>
    <p:sldId id="268" r:id="rId5"/>
    <p:sldId id="270" r:id="rId6"/>
    <p:sldId id="265" r:id="rId7"/>
    <p:sldId id="261" r:id="rId8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124" d="100"/>
          <a:sy n="124" d="100"/>
        </p:scale>
        <p:origin x="-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870D-548D-47DE-B16C-63AEF8411E3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323F1-9CF2-4A19-AC11-B7959C58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7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906358" y="3583475"/>
            <a:ext cx="7250853" cy="293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:notes"/>
          <p:cNvSpPr txBox="1">
            <a:spLocks noGrp="1"/>
          </p:cNvSpPr>
          <p:nvPr>
            <p:ph type="sldNum" idx="12"/>
          </p:nvPr>
        </p:nvSpPr>
        <p:spPr>
          <a:xfrm>
            <a:off x="5133937" y="7072568"/>
            <a:ext cx="3927545" cy="3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10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84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48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8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49c080ad0_1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249c080ad0_10_78:notes"/>
          <p:cNvSpPr txBox="1">
            <a:spLocks noGrp="1"/>
          </p:cNvSpPr>
          <p:nvPr>
            <p:ph type="body" idx="1"/>
          </p:nvPr>
        </p:nvSpPr>
        <p:spPr>
          <a:xfrm>
            <a:off x="906357" y="3583475"/>
            <a:ext cx="7250800" cy="29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g1249c080ad0_10_78:notes"/>
          <p:cNvSpPr txBox="1">
            <a:spLocks noGrp="1"/>
          </p:cNvSpPr>
          <p:nvPr>
            <p:ph type="sldNum" idx="12"/>
          </p:nvPr>
        </p:nvSpPr>
        <p:spPr>
          <a:xfrm>
            <a:off x="5133936" y="7072568"/>
            <a:ext cx="3927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4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0288" y="931863"/>
            <a:ext cx="4462462" cy="250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906358" y="3583475"/>
            <a:ext cx="7250853" cy="293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:notes"/>
          <p:cNvSpPr txBox="1">
            <a:spLocks noGrp="1"/>
          </p:cNvSpPr>
          <p:nvPr>
            <p:ph type="sldNum" idx="12"/>
          </p:nvPr>
        </p:nvSpPr>
        <p:spPr>
          <a:xfrm>
            <a:off x="5133937" y="7072568"/>
            <a:ext cx="3927545" cy="3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72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 type="title">
  <p:cSld name="4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194266" y="2847059"/>
            <a:ext cx="7120934" cy="14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194266" y="4429134"/>
            <a:ext cx="712093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 b="0" i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" name="Google Shape;16;p8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17" name="Google Shape;17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9" name="Google Shape;19;p8"/>
          <p:cNvGrpSpPr/>
          <p:nvPr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20" name="Google Shape;20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FFFFF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8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23" name="Google Shape;23;p8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8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5" name="Google Shape;25;p8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26" name="Google Shape;26;p8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8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8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8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8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8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8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8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8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8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8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8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8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8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8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8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8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8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8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8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8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8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8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8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8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8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8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8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8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8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8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8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8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8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8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8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8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8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8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8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8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8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8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8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" name="Google Shape;87;p8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88" name="Google Shape;88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0" name="Google Shape;90;p8"/>
          <p:cNvGrpSpPr/>
          <p:nvPr/>
        </p:nvGrpSpPr>
        <p:grpSpPr>
          <a:xfrm>
            <a:off x="298441" y="4303832"/>
            <a:ext cx="3334254" cy="8"/>
            <a:chOff x="658813" y="800103"/>
            <a:chExt cx="3334254" cy="8"/>
          </a:xfrm>
        </p:grpSpPr>
        <p:cxnSp>
          <p:nvCxnSpPr>
            <p:cNvPr id="91" name="Google Shape;91;p8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FFFFF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8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" name="Google Shape;93;p8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94" name="Google Shape;94;p8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8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96" name="Google Shape;96;p8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8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8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8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8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8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7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 type="obj">
  <p:cSld name="1_Заголовок и объект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00975" y="229323"/>
            <a:ext cx="11749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200975" y="823865"/>
            <a:ext cx="11749599" cy="53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6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итульный слайд">
  <p:cSld name="5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ctrTitle"/>
          </p:nvPr>
        </p:nvSpPr>
        <p:spPr>
          <a:xfrm>
            <a:off x="1386459" y="2292511"/>
            <a:ext cx="7120934" cy="14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subTitle" idx="1"/>
          </p:nvPr>
        </p:nvSpPr>
        <p:spPr>
          <a:xfrm>
            <a:off x="1386459" y="3874586"/>
            <a:ext cx="7120934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 sz="1400" b="0" i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7" name="Google Shape;167;p10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68" name="Google Shape;168;p10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10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70" name="Google Shape;170;p10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171" name="Google Shape;171;p10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0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0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0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0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0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0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0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0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0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210" name="Google Shape;210;p10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2" name="Google Shape;232;p10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233" name="Google Shape;233;p10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0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5" name="Google Shape;235;p10"/>
          <p:cNvGrpSpPr/>
          <p:nvPr/>
        </p:nvGrpSpPr>
        <p:grpSpPr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236" name="Google Shape;236;p10"/>
            <p:cNvCxnSpPr/>
            <p:nvPr/>
          </p:nvCxnSpPr>
          <p:spPr>
            <a:xfrm>
              <a:off x="286864" y="1064871"/>
              <a:ext cx="355530" cy="0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10"/>
            <p:cNvCxnSpPr/>
            <p:nvPr/>
          </p:nvCxnSpPr>
          <p:spPr>
            <a:xfrm>
              <a:off x="639815" y="1064871"/>
              <a:ext cx="461172" cy="0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10"/>
            <p:cNvGrpSpPr/>
            <p:nvPr/>
          </p:nvGrpSpPr>
          <p:grpSpPr>
            <a:xfrm>
              <a:off x="276225" y="415925"/>
              <a:ext cx="2984500" cy="498475"/>
              <a:chOff x="174" y="262"/>
              <a:chExt cx="1880" cy="314"/>
            </a:xfrm>
          </p:grpSpPr>
          <p:sp>
            <p:nvSpPr>
              <p:cNvPr id="239" name="Google Shape;239;p10"/>
              <p:cNvSpPr/>
              <p:nvPr/>
            </p:nvSpPr>
            <p:spPr>
              <a:xfrm>
                <a:off x="186" y="262"/>
                <a:ext cx="75" cy="1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74" extrusionOk="0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280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359" y="296"/>
                <a:ext cx="70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442" y="296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520" y="294"/>
                <a:ext cx="60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599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671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0"/>
              <p:cNvSpPr/>
              <p:nvPr/>
            </p:nvSpPr>
            <p:spPr>
              <a:xfrm>
                <a:off x="743" y="296"/>
                <a:ext cx="65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0"/>
              <p:cNvSpPr/>
              <p:nvPr/>
            </p:nvSpPr>
            <p:spPr>
              <a:xfrm>
                <a:off x="83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0"/>
              <p:cNvSpPr/>
              <p:nvPr/>
            </p:nvSpPr>
            <p:spPr>
              <a:xfrm>
                <a:off x="901" y="294"/>
                <a:ext cx="56" cy="77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0"/>
              <p:cNvSpPr/>
              <p:nvPr/>
            </p:nvSpPr>
            <p:spPr>
              <a:xfrm>
                <a:off x="973" y="294"/>
                <a:ext cx="63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0"/>
              <p:cNvSpPr/>
              <p:nvPr/>
            </p:nvSpPr>
            <p:spPr>
              <a:xfrm>
                <a:off x="1050" y="296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174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243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310" y="476"/>
                <a:ext cx="59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384" y="476"/>
                <a:ext cx="54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7" h="52" extrusionOk="0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457" y="476"/>
                <a:ext cx="60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1" h="52" extrusionOk="0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464" y="468"/>
                <a:ext cx="46" cy="90"/>
              </a:xfrm>
              <a:custGeom>
                <a:avLst/>
                <a:gdLst/>
                <a:ahLst/>
                <a:cxnLst/>
                <a:rect l="l" t="t" r="r" b="b"/>
                <a:pathLst>
                  <a:path w="31" h="61" extrusionOk="0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529" y="477"/>
                <a:ext cx="6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4" h="52" extrusionOk="0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0"/>
              <p:cNvSpPr/>
              <p:nvPr/>
            </p:nvSpPr>
            <p:spPr>
              <a:xfrm>
                <a:off x="613" y="476"/>
                <a:ext cx="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690" y="477"/>
                <a:ext cx="5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4" h="51" extrusionOk="0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752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0"/>
              <p:cNvSpPr/>
              <p:nvPr/>
            </p:nvSpPr>
            <p:spPr>
              <a:xfrm>
                <a:off x="832" y="477"/>
                <a:ext cx="55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0"/>
              <p:cNvSpPr/>
              <p:nvPr/>
            </p:nvSpPr>
            <p:spPr>
              <a:xfrm>
                <a:off x="907" y="476"/>
                <a:ext cx="5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9" h="52" extrusionOk="0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981" y="476"/>
                <a:ext cx="51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5" h="52" extrusionOk="0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1047" y="476"/>
                <a:ext cx="52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6" h="52" extrusionOk="0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1108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1184" y="477"/>
                <a:ext cx="53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1303" y="477"/>
                <a:ext cx="59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1384" y="476"/>
                <a:ext cx="56" cy="76"/>
              </a:xfrm>
              <a:custGeom>
                <a:avLst/>
                <a:gdLst/>
                <a:ahLst/>
                <a:cxnLst/>
                <a:rect l="l" t="t" r="r" b="b"/>
                <a:pathLst>
                  <a:path w="38" h="52" extrusionOk="0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0"/>
              <p:cNvSpPr/>
              <p:nvPr/>
            </p:nvSpPr>
            <p:spPr>
              <a:xfrm>
                <a:off x="1462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1542" y="477"/>
                <a:ext cx="71" cy="99"/>
              </a:xfrm>
              <a:custGeom>
                <a:avLst/>
                <a:gdLst/>
                <a:ahLst/>
                <a:cxnLst/>
                <a:rect l="l" t="t" r="r" b="b"/>
                <a:pathLst>
                  <a:path w="48" h="67" extrusionOk="0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1626" y="477"/>
                <a:ext cx="58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1702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0"/>
              <p:cNvSpPr/>
              <p:nvPr/>
            </p:nvSpPr>
            <p:spPr>
              <a:xfrm>
                <a:off x="1772" y="477"/>
                <a:ext cx="59" cy="77"/>
              </a:xfrm>
              <a:custGeom>
                <a:avLst/>
                <a:gdLst/>
                <a:ahLst/>
                <a:cxnLst/>
                <a:rect l="l" t="t" r="r" b="b"/>
                <a:pathLst>
                  <a:path w="40" h="52" extrusionOk="0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0"/>
              <p:cNvSpPr/>
              <p:nvPr/>
            </p:nvSpPr>
            <p:spPr>
              <a:xfrm>
                <a:off x="1843" y="477"/>
                <a:ext cx="60" cy="75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/>
              <p:nvPr/>
            </p:nvSpPr>
            <p:spPr>
              <a:xfrm>
                <a:off x="1924" y="477"/>
                <a:ext cx="52" cy="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51" extrusionOk="0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0"/>
              <p:cNvSpPr/>
              <p:nvPr/>
            </p:nvSpPr>
            <p:spPr>
              <a:xfrm>
                <a:off x="1991" y="476"/>
                <a:ext cx="63" cy="76"/>
              </a:xfrm>
              <a:custGeom>
                <a:avLst/>
                <a:gdLst/>
                <a:ahLst/>
                <a:cxnLst/>
                <a:rect l="l" t="t" r="r" b="b"/>
                <a:pathLst>
                  <a:path w="43" h="52" extrusionOk="0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10"/>
            <p:cNvGrpSpPr/>
            <p:nvPr/>
          </p:nvGrpSpPr>
          <p:grpSpPr>
            <a:xfrm>
              <a:off x="288925" y="1169988"/>
              <a:ext cx="1320800" cy="107950"/>
              <a:chOff x="182" y="737"/>
              <a:chExt cx="832" cy="68"/>
            </a:xfrm>
          </p:grpSpPr>
          <p:sp>
            <p:nvSpPr>
              <p:cNvPr id="278" name="Google Shape;278;p10"/>
              <p:cNvSpPr/>
              <p:nvPr/>
            </p:nvSpPr>
            <p:spPr>
              <a:xfrm>
                <a:off x="182" y="737"/>
                <a:ext cx="38" cy="55"/>
              </a:xfrm>
              <a:custGeom>
                <a:avLst/>
                <a:gdLst/>
                <a:ahLst/>
                <a:cxnLst/>
                <a:rect l="l" t="t" r="r" b="b"/>
                <a:pathLst>
                  <a:path w="27" h="39" extrusionOk="0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>
                <a:off x="229" y="753"/>
                <a:ext cx="32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>
                <a:off x="268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307" y="753"/>
                <a:ext cx="2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335" y="754"/>
                <a:ext cx="30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367" y="753"/>
                <a:ext cx="3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23" h="37" extrusionOk="0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407" y="753"/>
                <a:ext cx="31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2" h="28" extrusionOk="0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447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0"/>
              <p:cNvSpPr/>
              <p:nvPr/>
            </p:nvSpPr>
            <p:spPr>
              <a:xfrm>
                <a:off x="483" y="753"/>
                <a:ext cx="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9" h="28" extrusionOk="0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512" y="754"/>
                <a:ext cx="29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547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582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>
                <a:off x="643" y="754"/>
                <a:ext cx="27" cy="37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>
                <a:off x="679" y="753"/>
                <a:ext cx="2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714" y="753"/>
                <a:ext cx="2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7" h="28" extrusionOk="0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747" y="753"/>
                <a:ext cx="3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8" extrusionOk="0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789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>
                <a:off x="824" y="753"/>
                <a:ext cx="4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34" h="28" extrusionOk="0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>
                <a:off x="878" y="753"/>
                <a:ext cx="2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8" extrusionOk="0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>
                <a:off x="916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>
                <a:off x="955" y="754"/>
                <a:ext cx="25" cy="38"/>
              </a:xfrm>
              <a:custGeom>
                <a:avLst/>
                <a:gdLst/>
                <a:ahLst/>
                <a:cxnLst/>
                <a:rect l="l" t="t" r="r" b="b"/>
                <a:pathLst>
                  <a:path w="18" h="27" extrusionOk="0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>
                <a:off x="984" y="753"/>
                <a:ext cx="3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21" h="28" extrusionOk="0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F7593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kern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0" name="Google Shape;300;p10"/>
          <p:cNvGrpSpPr/>
          <p:nvPr/>
        </p:nvGrpSpPr>
        <p:grpSpPr>
          <a:xfrm>
            <a:off x="288813" y="6416675"/>
            <a:ext cx="3334254" cy="8"/>
            <a:chOff x="658813" y="800103"/>
            <a:chExt cx="3334254" cy="8"/>
          </a:xfrm>
        </p:grpSpPr>
        <p:cxnSp>
          <p:nvCxnSpPr>
            <p:cNvPr id="301" name="Google Shape;301;p10"/>
            <p:cNvCxnSpPr/>
            <p:nvPr/>
          </p:nvCxnSpPr>
          <p:spPr>
            <a:xfrm rot="10800000" flipH="1">
              <a:off x="658814" y="800110"/>
              <a:ext cx="3334253" cy="1"/>
            </a:xfrm>
            <a:prstGeom prst="straightConnector1">
              <a:avLst/>
            </a:prstGeom>
            <a:noFill/>
            <a:ln w="9525" cap="flat" cmpd="sng">
              <a:solidFill>
                <a:srgbClr val="BFBFBF">
                  <a:alpha val="2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10"/>
            <p:cNvCxnSpPr/>
            <p:nvPr/>
          </p:nvCxnSpPr>
          <p:spPr>
            <a:xfrm>
              <a:off x="658813" y="800103"/>
              <a:ext cx="648204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60943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491">
          <p15:clr>
            <a:srgbClr val="FBAE40"/>
          </p15:clr>
        </p15:guide>
        <p15:guide id="3" orient="horz" pos="4042">
          <p15:clr>
            <a:srgbClr val="FBAE40"/>
          </p15:clr>
        </p15:guide>
        <p15:guide id="4" pos="189">
          <p15:clr>
            <a:srgbClr val="FBAE40"/>
          </p15:clr>
        </p15:guide>
        <p15:guide id="5" orient="horz" pos="2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ldNum" idx="12"/>
          </p:nvPr>
        </p:nvSpPr>
        <p:spPr>
          <a:xfrm>
            <a:off x="9142196" y="64124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300040" y="45798"/>
            <a:ext cx="11591924" cy="1397287"/>
            <a:chOff x="658814" y="101459"/>
            <a:chExt cx="11591924" cy="1397287"/>
          </a:xfrm>
        </p:grpSpPr>
        <p:cxnSp>
          <p:nvCxnSpPr>
            <p:cNvPr id="307" name="Google Shape;307;p11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11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9" name="Google Shape;309;p11"/>
          <p:cNvGrpSpPr/>
          <p:nvPr/>
        </p:nvGrpSpPr>
        <p:grpSpPr>
          <a:xfrm>
            <a:off x="845693" y="6426965"/>
            <a:ext cx="833946" cy="4"/>
            <a:chOff x="658813" y="800103"/>
            <a:chExt cx="833946" cy="4"/>
          </a:xfrm>
        </p:grpSpPr>
        <p:cxnSp>
          <p:nvCxnSpPr>
            <p:cNvPr id="310" name="Google Shape;310;p11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11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2" name="Google Shape;312;p11"/>
          <p:cNvGrpSpPr/>
          <p:nvPr/>
        </p:nvGrpSpPr>
        <p:grpSpPr>
          <a:xfrm>
            <a:off x="11075813" y="6426965"/>
            <a:ext cx="833946" cy="4"/>
            <a:chOff x="658813" y="800103"/>
            <a:chExt cx="833946" cy="4"/>
          </a:xfrm>
        </p:grpSpPr>
        <p:cxnSp>
          <p:nvCxnSpPr>
            <p:cNvPr id="313" name="Google Shape;313;p11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5" name="Google Shape;315;p11"/>
          <p:cNvGrpSpPr/>
          <p:nvPr/>
        </p:nvGrpSpPr>
        <p:grpSpPr>
          <a:xfrm>
            <a:off x="382365" y="6336247"/>
            <a:ext cx="0" cy="177875"/>
            <a:chOff x="8493637" y="81662"/>
            <a:chExt cx="0" cy="334824"/>
          </a:xfrm>
        </p:grpSpPr>
        <p:cxnSp>
          <p:nvCxnSpPr>
            <p:cNvPr id="316" name="Google Shape;316;p11"/>
            <p:cNvCxnSpPr/>
            <p:nvPr/>
          </p:nvCxnSpPr>
          <p:spPr>
            <a:xfrm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11"/>
            <p:cNvCxnSpPr/>
            <p:nvPr/>
          </p:nvCxnSpPr>
          <p:spPr>
            <a:xfrm rot="10800000"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57890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 txBox="1">
            <a:spLocks noGrp="1"/>
          </p:cNvSpPr>
          <p:nvPr>
            <p:ph type="title"/>
          </p:nvPr>
        </p:nvSpPr>
        <p:spPr>
          <a:xfrm>
            <a:off x="203956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2"/>
          <p:cNvSpPr txBox="1">
            <a:spLocks noGrp="1"/>
          </p:cNvSpPr>
          <p:nvPr>
            <p:ph type="sldNum" idx="12"/>
          </p:nvPr>
        </p:nvSpPr>
        <p:spPr>
          <a:xfrm>
            <a:off x="9142196" y="64124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21" name="Google Shape;321;p12"/>
          <p:cNvGrpSpPr/>
          <p:nvPr/>
        </p:nvGrpSpPr>
        <p:grpSpPr>
          <a:xfrm>
            <a:off x="300040" y="45798"/>
            <a:ext cx="11591924" cy="1397287"/>
            <a:chOff x="658814" y="101459"/>
            <a:chExt cx="11591924" cy="1397287"/>
          </a:xfrm>
        </p:grpSpPr>
        <p:cxnSp>
          <p:nvCxnSpPr>
            <p:cNvPr id="322" name="Google Shape;322;p12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2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345665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 txBox="1">
            <a:spLocks noGrp="1"/>
          </p:cNvSpPr>
          <p:nvPr>
            <p:ph type="title"/>
          </p:nvPr>
        </p:nvSpPr>
        <p:spPr>
          <a:xfrm>
            <a:off x="203959" y="81662"/>
            <a:ext cx="8914644" cy="6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dt" idx="10"/>
          </p:nvPr>
        </p:nvSpPr>
        <p:spPr>
          <a:xfrm>
            <a:off x="752310" y="64124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327" name="Google Shape;327;p13"/>
          <p:cNvSpPr txBox="1">
            <a:spLocks noGrp="1"/>
          </p:cNvSpPr>
          <p:nvPr>
            <p:ph type="ftr" idx="11"/>
          </p:nvPr>
        </p:nvSpPr>
        <p:spPr>
          <a:xfrm>
            <a:off x="3842493" y="6412492"/>
            <a:ext cx="4507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0C0C0C"/>
              </a:solidFill>
            </a:endParaRPr>
          </a:p>
        </p:txBody>
      </p:sp>
      <p:sp>
        <p:nvSpPr>
          <p:cNvPr id="328" name="Google Shape;328;p13"/>
          <p:cNvSpPr txBox="1">
            <a:spLocks noGrp="1"/>
          </p:cNvSpPr>
          <p:nvPr>
            <p:ph type="sldNum" idx="12"/>
          </p:nvPr>
        </p:nvSpPr>
        <p:spPr>
          <a:xfrm>
            <a:off x="9142196" y="64124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  <p:grpSp>
        <p:nvGrpSpPr>
          <p:cNvPr id="329" name="Google Shape;329;p13"/>
          <p:cNvGrpSpPr/>
          <p:nvPr/>
        </p:nvGrpSpPr>
        <p:grpSpPr>
          <a:xfrm>
            <a:off x="300043" y="45805"/>
            <a:ext cx="11591924" cy="1397287"/>
            <a:chOff x="658814" y="101459"/>
            <a:chExt cx="11591924" cy="1397287"/>
          </a:xfrm>
        </p:grpSpPr>
        <p:cxnSp>
          <p:nvCxnSpPr>
            <p:cNvPr id="330" name="Google Shape;330;p13"/>
            <p:cNvCxnSpPr/>
            <p:nvPr/>
          </p:nvCxnSpPr>
          <p:spPr>
            <a:xfrm rot="10800000" flipH="1">
              <a:off x="658814" y="800101"/>
              <a:ext cx="11591924" cy="5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3"/>
            <p:cNvCxnSpPr/>
            <p:nvPr/>
          </p:nvCxnSpPr>
          <p:spPr>
            <a:xfrm rot="10800000">
              <a:off x="1357457" y="101459"/>
              <a:ext cx="0" cy="139728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2" name="Google Shape;332;p13"/>
          <p:cNvGrpSpPr/>
          <p:nvPr/>
        </p:nvGrpSpPr>
        <p:grpSpPr>
          <a:xfrm>
            <a:off x="845694" y="6426965"/>
            <a:ext cx="833947" cy="4"/>
            <a:chOff x="658813" y="800103"/>
            <a:chExt cx="833946" cy="4"/>
          </a:xfrm>
        </p:grpSpPr>
        <p:cxnSp>
          <p:nvCxnSpPr>
            <p:cNvPr id="333" name="Google Shape;333;p13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3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" name="Google Shape;335;p13"/>
          <p:cNvGrpSpPr/>
          <p:nvPr/>
        </p:nvGrpSpPr>
        <p:grpSpPr>
          <a:xfrm>
            <a:off x="11075813" y="6426965"/>
            <a:ext cx="833947" cy="4"/>
            <a:chOff x="658813" y="800103"/>
            <a:chExt cx="833946" cy="4"/>
          </a:xfrm>
        </p:grpSpPr>
        <p:cxnSp>
          <p:nvCxnSpPr>
            <p:cNvPr id="336" name="Google Shape;336;p13"/>
            <p:cNvCxnSpPr/>
            <p:nvPr/>
          </p:nvCxnSpPr>
          <p:spPr>
            <a:xfrm rot="10800000" flipH="1">
              <a:off x="658814" y="800106"/>
              <a:ext cx="833945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3"/>
            <p:cNvCxnSpPr/>
            <p:nvPr/>
          </p:nvCxnSpPr>
          <p:spPr>
            <a:xfrm>
              <a:off x="658813" y="800103"/>
              <a:ext cx="25636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8" name="Google Shape;338;p13"/>
          <p:cNvGrpSpPr/>
          <p:nvPr/>
        </p:nvGrpSpPr>
        <p:grpSpPr>
          <a:xfrm>
            <a:off x="382366" y="6336254"/>
            <a:ext cx="0" cy="177875"/>
            <a:chOff x="8493637" y="81662"/>
            <a:chExt cx="0" cy="334824"/>
          </a:xfrm>
        </p:grpSpPr>
        <p:cxnSp>
          <p:nvCxnSpPr>
            <p:cNvPr id="339" name="Google Shape;339;p13"/>
            <p:cNvCxnSpPr/>
            <p:nvPr/>
          </p:nvCxnSpPr>
          <p:spPr>
            <a:xfrm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13"/>
            <p:cNvCxnSpPr/>
            <p:nvPr/>
          </p:nvCxnSpPr>
          <p:spPr>
            <a:xfrm rot="10800000">
              <a:off x="8493637" y="81662"/>
              <a:ext cx="0" cy="334824"/>
            </a:xfrm>
            <a:prstGeom prst="straightConnector1">
              <a:avLst/>
            </a:prstGeom>
            <a:noFill/>
            <a:ln w="9525" cap="flat" cmpd="sng">
              <a:solidFill>
                <a:srgbClr val="F7593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" name="Google Shape;341;p13"/>
          <p:cNvSpPr txBox="1">
            <a:spLocks noGrp="1"/>
          </p:cNvSpPr>
          <p:nvPr>
            <p:ph type="body" idx="1"/>
          </p:nvPr>
        </p:nvSpPr>
        <p:spPr>
          <a:xfrm>
            <a:off x="732655" y="1003851"/>
            <a:ext cx="11164592" cy="51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20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4960" algn="l">
              <a:lnSpc>
                <a:spcPct val="90000"/>
              </a:lnSpc>
              <a:spcBef>
                <a:spcPts val="1006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402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4042">
          <p15:clr>
            <a:srgbClr val="FBAE40"/>
          </p15:clr>
        </p15:guide>
        <p15:guide id="3" pos="189">
          <p15:clr>
            <a:srgbClr val="FBAE40"/>
          </p15:clr>
        </p15:guide>
        <p15:guide id="4" pos="7491">
          <p15:clr>
            <a:srgbClr val="FBAE40"/>
          </p15:clr>
        </p15:guide>
        <p15:guide id="5" orient="horz" pos="3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200975" y="229323"/>
            <a:ext cx="11749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200975" y="823865"/>
            <a:ext cx="11749599" cy="53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5382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183825" y="2551780"/>
            <a:ext cx="5087422" cy="8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0000"/>
              </a:buClr>
              <a:buSzPts val="2800"/>
            </a:pPr>
            <a:r>
              <a:rPr lang="ru-RU" sz="2800" b="1" dirty="0">
                <a:solidFill>
                  <a:schemeClr val="dk1"/>
                </a:solidFill>
              </a:rPr>
              <a:t>Требования по защите информации и стоимость владения ИС</a:t>
            </a:r>
            <a:br>
              <a:rPr lang="ru-RU" sz="2800" b="1" dirty="0">
                <a:solidFill>
                  <a:schemeClr val="dk1"/>
                </a:solidFill>
              </a:rPr>
            </a:br>
            <a:endParaRPr lang="ru-RU" sz="2800" b="1" dirty="0">
              <a:solidFill>
                <a:schemeClr val="dk1"/>
              </a:solidFill>
            </a:endParaRPr>
          </a:p>
        </p:txBody>
      </p:sp>
      <p:sp>
        <p:nvSpPr>
          <p:cNvPr id="3" name="Google Shape;387;p5"/>
          <p:cNvSpPr txBox="1">
            <a:spLocks/>
          </p:cNvSpPr>
          <p:nvPr/>
        </p:nvSpPr>
        <p:spPr>
          <a:xfrm>
            <a:off x="183825" y="4281968"/>
            <a:ext cx="5087422" cy="83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0000"/>
              </a:buClr>
              <a:buSzPts val="2800"/>
            </a:pPr>
            <a:r>
              <a:rPr lang="ru-RU" sz="2000" kern="0" dirty="0">
                <a:solidFill>
                  <a:schemeClr val="dk1"/>
                </a:solidFill>
              </a:rPr>
              <a:t>Пермяков Руслан Анатольевич, </a:t>
            </a:r>
          </a:p>
          <a:p>
            <a:pPr>
              <a:buClr>
                <a:srgbClr val="FF0000"/>
              </a:buClr>
              <a:buSzPts val="2800"/>
            </a:pPr>
            <a:r>
              <a:rPr lang="ru-RU" sz="2000" kern="0" dirty="0">
                <a:solidFill>
                  <a:schemeClr val="dk1"/>
                </a:solidFill>
              </a:rPr>
              <a:t>заместитель директора ЦК НТИ ТДВ</a:t>
            </a:r>
            <a:br>
              <a:rPr lang="ru-RU" sz="2000" kern="0" dirty="0"/>
            </a:br>
            <a:endParaRPr lang="ru-RU" sz="2000" i="1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2F61A-6C43-5C13-15B7-E7ECAD0E8DFA}"/>
              </a:ext>
            </a:extLst>
          </p:cNvPr>
          <p:cNvSpPr txBox="1"/>
          <p:nvPr/>
        </p:nvSpPr>
        <p:spPr>
          <a:xfrm>
            <a:off x="183825" y="610285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>
                <a:solidFill>
                  <a:srgbClr val="FF0000"/>
                </a:solidFill>
              </a:rPr>
              <a:t>2 декабря2022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84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2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254125" y="38674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ЦК НТИ «Технологии доверенного взаимодействия»</a:t>
            </a:r>
          </a:p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Создан в рамках реализации Национальных проектов России </a:t>
            </a:r>
          </a:p>
          <a:p>
            <a:pPr>
              <a:buClr>
                <a:srgbClr val="000000"/>
              </a:buClr>
              <a:buSzPts val="2400"/>
              <a:buFont typeface="Arial"/>
              <a:buNone/>
            </a:pPr>
            <a:endParaRPr lang="ru-RU" sz="2400" b="1" kern="0" dirty="0">
              <a:solidFill>
                <a:srgbClr val="F858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Почему абитуриенты из Узбекистана выбирают учебу в России">
            <a:extLst>
              <a:ext uri="{FF2B5EF4-FFF2-40B4-BE49-F238E27FC236}">
                <a16:creationId xmlns:a16="http://schemas.microsoft.com/office/drawing/2014/main" id="{9C1F947B-8776-20D7-36C5-25ABCC305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4000"/>
                    </a14:imgEffect>
                    <a14:imgEffect>
                      <a14:brightnessContrast bright="8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7" r="23735"/>
          <a:stretch/>
        </p:blipFill>
        <p:spPr bwMode="auto">
          <a:xfrm>
            <a:off x="7274096" y="848620"/>
            <a:ext cx="4878919" cy="59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AA4698-C7B6-7EAC-0727-90FB385D54E3}"/>
              </a:ext>
            </a:extLst>
          </p:cNvPr>
          <p:cNvSpPr/>
          <p:nvPr/>
        </p:nvSpPr>
        <p:spPr>
          <a:xfrm>
            <a:off x="803442" y="1691672"/>
            <a:ext cx="6372170" cy="180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Центр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НТИ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Технологии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доверенного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взаимодействия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создан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результату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отбора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представление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грантов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государственную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службу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центров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НТИ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базе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образовательных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организаций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высшего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образования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научных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организаций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соответствии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с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постановлением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Правительства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Российской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Федерации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№ 1251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от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16.10.2017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г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98B855-10A8-A6A5-A5D6-8AC9EB64BCB2}"/>
              </a:ext>
            </a:extLst>
          </p:cNvPr>
          <p:cNvSpPr/>
          <p:nvPr/>
        </p:nvSpPr>
        <p:spPr>
          <a:xfrm>
            <a:off x="896331" y="3871181"/>
            <a:ext cx="63246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Оператором программы является Фонд поддержки проектов Национальной технологической инициативы. Деятельность Центра реализуется в рамках Национального проекта «Наука и университеты», а также Национальной технологической инициативы при поддержке Министерства науки и высшего образования Российской Федерации. 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3ABED0B-FC09-040F-A1E9-21CDC8789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92" y="35282"/>
            <a:ext cx="2538186" cy="48469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95DBEAF-33AF-686A-C14C-86B17981A7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86" y="-586868"/>
            <a:ext cx="1903248" cy="19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3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Проблема безопасности ИТ в медицине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55F63E5-3ED4-2CD6-E1B7-321E2C38AB76}"/>
              </a:ext>
            </a:extLst>
          </p:cNvPr>
          <p:cNvSpPr/>
          <p:nvPr/>
        </p:nvSpPr>
        <p:spPr>
          <a:xfrm>
            <a:off x="479425" y="951108"/>
            <a:ext cx="1139247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Обработка персональной медицинской информации (1 уровень защищенности)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 </a:t>
            </a:r>
            <a:r>
              <a:rPr lang="ru-RU" sz="1600" dirty="0" err="1"/>
              <a:t>ИСПДн</a:t>
            </a:r>
            <a:r>
              <a:rPr lang="ru-RU" sz="1600" dirty="0"/>
              <a:t> обрабатываются специальные персональные данные более чем 100 000 субъектов персональных данных.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Для </a:t>
            </a:r>
            <a:r>
              <a:rPr lang="ru-RU" sz="1600" dirty="0" err="1"/>
              <a:t>ИСПДн</a:t>
            </a:r>
            <a:r>
              <a:rPr lang="ru-RU" sz="1600" dirty="0"/>
              <a:t> актуальны угрозы 1-го типа.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 структуре </a:t>
            </a:r>
            <a:r>
              <a:rPr lang="ru-RU" sz="1600" dirty="0" err="1"/>
              <a:t>ИСПДн</a:t>
            </a:r>
            <a:r>
              <a:rPr lang="ru-RU" sz="1600" dirty="0"/>
              <a:t> относится к распределенной.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 режиму обработки персональных данных в информационной системе </a:t>
            </a:r>
            <a:r>
              <a:rPr lang="ru-RU" sz="1600" dirty="0" err="1"/>
              <a:t>ИСПДн</a:t>
            </a:r>
            <a:r>
              <a:rPr lang="ru-RU" sz="1600" dirty="0"/>
              <a:t> относится к многопользовательским.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 разграничению прав доступа пользователей </a:t>
            </a:r>
            <a:r>
              <a:rPr lang="ru-RU" sz="1600" dirty="0" err="1"/>
              <a:t>ИСПДн</a:t>
            </a:r>
            <a:r>
              <a:rPr lang="ru-RU" sz="1600" dirty="0"/>
              <a:t> относится к системам с разграничением прав доступа</a:t>
            </a:r>
          </a:p>
          <a:p>
            <a:pPr>
              <a:spcAft>
                <a:spcPts val="600"/>
              </a:spcAft>
            </a:pPr>
            <a:endParaRPr lang="ru-RU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Системы отнесённые критической информационной инфраструктуре (1 категория):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Причинение ущерба жизни и здоровью людей (более 500 человек)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Отсутствие доступа к государственной услуге, оцениваемое в максимальном допустимом времени, в течение которого государственная услуга может быть недоступна для получателей такой услуги (менее или равно 6 часов)</a:t>
            </a:r>
          </a:p>
          <a:p>
            <a:pPr>
              <a:spcAft>
                <a:spcPts val="600"/>
              </a:spcAft>
            </a:pPr>
            <a:endParaRPr lang="ru-RU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ГИС (1 класс защищенности):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возможны существенные негативные последствия в социальной области деятельности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масштаб системы: федеральный</a:t>
            </a:r>
          </a:p>
        </p:txBody>
      </p:sp>
    </p:spTree>
    <p:extLst>
      <p:ext uri="{BB962C8B-B14F-4D97-AF65-F5344CB8AC3E}">
        <p14:creationId xmlns:p14="http://schemas.microsoft.com/office/powerpoint/2010/main" val="112693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4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Arial"/>
                <a:cs typeface="Calibri"/>
                <a:sym typeface="Calibri"/>
              </a:rPr>
              <a:t>Совокупная стоимость владения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1C961C-D395-9F5C-4998-D64389D8D4A3}"/>
              </a:ext>
            </a:extLst>
          </p:cNvPr>
          <p:cNvSpPr/>
          <p:nvPr/>
        </p:nvSpPr>
        <p:spPr>
          <a:xfrm>
            <a:off x="223284" y="879503"/>
            <a:ext cx="6134986" cy="4897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u="sng" dirty="0"/>
              <a:t>Стоимость условной МИС: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приобретения: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Предпроектное обследование и ТЗ.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Железо;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Софт.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установки.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внедрения в бизнес процессы: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Доработка и обучение персонала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эксплуатации и сопровождения: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Отчисления производителю за техническое сопровождение.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вывода из эксплуатации.</a:t>
            </a:r>
          </a:p>
          <a:p>
            <a:pPr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06F38C-F15B-9185-F5AA-D95FE3611C01}"/>
              </a:ext>
            </a:extLst>
          </p:cNvPr>
          <p:cNvSpPr/>
          <p:nvPr/>
        </p:nvSpPr>
        <p:spPr>
          <a:xfrm>
            <a:off x="5577639" y="879475"/>
            <a:ext cx="6134986" cy="4897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u="sng" dirty="0"/>
              <a:t>Стоимость условной СЗИ: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приобретения: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Предпроектное обследование, ТЗ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Железо;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Софт.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установки.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внедрения в бизнес процессы: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Доработка и обучение персонала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эксплуатации и сопровождения:</a:t>
            </a:r>
          </a:p>
          <a:p>
            <a:pPr marL="9504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Отчисления производителю за техническое сопровождение.</a:t>
            </a:r>
          </a:p>
          <a:p>
            <a:pPr marL="4932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стоимость вывода из эксплуатации.</a:t>
            </a:r>
          </a:p>
          <a:p>
            <a:pPr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1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413399" y="181425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Вариант решения: прикладное ПО с функциями информационной безопасности</a:t>
            </a:r>
            <a:endParaRPr lang="ru-RU"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55F63E5-3ED4-2CD6-E1B7-321E2C38AB76}"/>
              </a:ext>
            </a:extLst>
          </p:cNvPr>
          <p:cNvSpPr/>
          <p:nvPr/>
        </p:nvSpPr>
        <p:spPr>
          <a:xfrm>
            <a:off x="479425" y="951108"/>
            <a:ext cx="1139247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/>
              <a:t>Преимущества: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Интеграция средств защиты информации гарантирует совместимость процессов ИБ с базовыми бизнес-процессами из коробки;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Удобство пользования и настройки решения, так как </a:t>
            </a:r>
            <a:r>
              <a:rPr lang="en-US" sz="1600" dirty="0"/>
              <a:t>UI </a:t>
            </a:r>
            <a:r>
              <a:rPr lang="en-US" sz="1600" dirty="0" err="1"/>
              <a:t>и</a:t>
            </a:r>
            <a:r>
              <a:rPr lang="ru-RU" sz="1600" dirty="0"/>
              <a:t> </a:t>
            </a:r>
            <a:r>
              <a:rPr lang="ru-RU" sz="1600" dirty="0" err="1"/>
              <a:t>U</a:t>
            </a:r>
            <a:r>
              <a:rPr lang="en-US" sz="1600" dirty="0"/>
              <a:t>X </a:t>
            </a:r>
            <a:r>
              <a:rPr lang="en-US" sz="1600" dirty="0" err="1"/>
              <a:t>р</a:t>
            </a:r>
            <a:r>
              <a:rPr lang="ru-RU" sz="1600" dirty="0"/>
              <a:t>зарабатывается на стороне разработчиков прикладных решений;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Базовая стоимость решения с интегрированными средствами ЗИ, в среднем, на 20-40</a:t>
            </a:r>
            <a:r>
              <a:rPr lang="en-US" sz="1600" dirty="0"/>
              <a:t>% </a:t>
            </a:r>
            <a:r>
              <a:rPr lang="en-US" sz="1600" dirty="0" err="1"/>
              <a:t>н</a:t>
            </a:r>
            <a:r>
              <a:rPr lang="ru-RU" sz="1600" dirty="0"/>
              <a:t>иже прикладного решения с «навесной» СЗИ;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Затраты на сопровождение решение ниже, по сравнению прикладным решением с «навесной» СЗИ.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7E7455-5BCF-F4D4-BFDF-C01EB8E5C4CF}"/>
              </a:ext>
            </a:extLst>
          </p:cNvPr>
          <p:cNvSpPr/>
          <p:nvPr/>
        </p:nvSpPr>
        <p:spPr>
          <a:xfrm>
            <a:off x="413399" y="3429000"/>
            <a:ext cx="1139247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u="sng" dirty="0"/>
              <a:t>Недостатки: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При развертывании системы, нужен интегратор с лицензиями ФСТЭК и ФСБ;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Остается общесистемная часть защиты информации и инфраструктуры и затраты на эту часть значительны;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При сопровождении системы с криптографической защитой нужен договор с организацией имеющей лицензию ФСБ;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6609C-C8C8-12DC-935C-1F95A76B7B4B}"/>
              </a:ext>
            </a:extLst>
          </p:cNvPr>
          <p:cNvSpPr txBox="1"/>
          <p:nvPr/>
        </p:nvSpPr>
        <p:spPr>
          <a:xfrm>
            <a:off x="585627" y="5856270"/>
            <a:ext cx="1087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 нашим консервативным оценкам ТСО информационных систем на базе прикладных продуктов </a:t>
            </a:r>
          </a:p>
          <a:p>
            <a:pPr algn="ctr"/>
            <a:r>
              <a:rPr lang="ru-RU" dirty="0"/>
              <a:t>с функциями информационной безопасности от 10 до 15%</a:t>
            </a:r>
            <a:r>
              <a:rPr lang="en-US" dirty="0"/>
              <a:t> </a:t>
            </a:r>
            <a:r>
              <a:rPr lang="en-US" dirty="0" err="1"/>
              <a:t>н</a:t>
            </a:r>
            <a:r>
              <a:rPr lang="ru-RU" dirty="0"/>
              <a:t>иже</a:t>
            </a:r>
          </a:p>
        </p:txBody>
      </p:sp>
    </p:spTree>
    <p:extLst>
      <p:ext uri="{BB962C8B-B14F-4D97-AF65-F5344CB8AC3E}">
        <p14:creationId xmlns:p14="http://schemas.microsoft.com/office/powerpoint/2010/main" val="154969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49c080ad0_10_78"/>
          <p:cNvSpPr txBox="1">
            <a:spLocks noGrp="1"/>
          </p:cNvSpPr>
          <p:nvPr>
            <p:ph type="sldNum" idx="12"/>
          </p:nvPr>
        </p:nvSpPr>
        <p:spPr>
          <a:xfrm>
            <a:off x="9448800" y="6563762"/>
            <a:ext cx="27432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/>
          </a:p>
        </p:txBody>
      </p:sp>
      <p:cxnSp>
        <p:nvCxnSpPr>
          <p:cNvPr id="394" name="Google Shape;394;g1249c080ad0_10_78"/>
          <p:cNvCxnSpPr/>
          <p:nvPr/>
        </p:nvCxnSpPr>
        <p:spPr>
          <a:xfrm>
            <a:off x="479425" y="797116"/>
            <a:ext cx="112332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g1249c080ad0_10_78"/>
          <p:cNvSpPr/>
          <p:nvPr/>
        </p:nvSpPr>
        <p:spPr>
          <a:xfrm>
            <a:off x="254125" y="38674"/>
            <a:ext cx="1145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kern="0" dirty="0">
                <a:solidFill>
                  <a:srgbClr val="F85831"/>
                </a:solidFill>
                <a:latin typeface="Calibri"/>
                <a:ea typeface="Calibri"/>
                <a:cs typeface="Calibri"/>
                <a:sym typeface="Calibri"/>
              </a:rPr>
              <a:t>«Экспертная поддержка и помощь встраивании функционала защиты информации в продукт»</a:t>
            </a:r>
            <a:endParaRPr sz="2400" b="1" kern="0" dirty="0">
              <a:solidFill>
                <a:srgbClr val="F8583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2EB07-459A-66D7-8D4B-91C7B26B644B}"/>
              </a:ext>
            </a:extLst>
          </p:cNvPr>
          <p:cNvSpPr txBox="1"/>
          <p:nvPr/>
        </p:nvSpPr>
        <p:spPr>
          <a:xfrm>
            <a:off x="201706" y="1093883"/>
            <a:ext cx="4191000" cy="5400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 err="1"/>
              <a:t>Стартапам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Экспертиза проектов, выявление рисков, связанных с ИБ.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технологических решений в области ИБ для конкретного цифрового продукта.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Содействие в заключение долгосрочных контрактов с производителями средств защиты информации для интеграции в разрабатываемые решения.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Заказная разработка модели угроз и нарушителя для цифровых продуктов </a:t>
            </a:r>
            <a:r>
              <a:rPr lang="ru-RU" dirty="0" err="1"/>
              <a:t>стартапа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Заказная разработка разделов документации продукта, связанных с информационной безопасностью.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964D-3366-CBE3-CA6F-CC117C4A621D}"/>
              </a:ext>
            </a:extLst>
          </p:cNvPr>
          <p:cNvSpPr txBox="1"/>
          <p:nvPr/>
        </p:nvSpPr>
        <p:spPr>
          <a:xfrm>
            <a:off x="4392706" y="1093883"/>
            <a:ext cx="3733800" cy="54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/>
              <a:t>Разработчикам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Образовательные программы по тематике безопасности данных и безопасной разработке ПО.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в заключении долгосрочных контрактов с производителями средств защиты информации для интеграции в разрабатываемые решения.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в сертификации решений по требованиям ИБ.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Экспертиза и заказная разработка технических решений для выполнения обязательных требований по защите информации, в том числе КИИ.</a:t>
            </a:r>
          </a:p>
          <a:p>
            <a:endParaRPr lang="ru-RU" sz="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7D6BC-DFA7-898C-844C-A02C2FA6CB09}"/>
              </a:ext>
            </a:extLst>
          </p:cNvPr>
          <p:cNvSpPr txBox="1"/>
          <p:nvPr/>
        </p:nvSpPr>
        <p:spPr>
          <a:xfrm>
            <a:off x="8126506" y="1093883"/>
            <a:ext cx="3729600" cy="54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u="sng" dirty="0"/>
              <a:t>Заказчикам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Экспертиза проектов.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рисков ИБ, разработка отраслевых моделей угроз.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Экспертное участие в формировании ключевых требований к проектам компании в части информационной безопасности и безопасности элементов критической информационной инфраструктуры РФ (КИИ).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Проведение образовательных мероприятий сотрудников по вопросам информационной безопасности.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54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"/>
          <p:cNvSpPr txBox="1">
            <a:spLocks noGrp="1"/>
          </p:cNvSpPr>
          <p:nvPr>
            <p:ph type="ctrTitle"/>
          </p:nvPr>
        </p:nvSpPr>
        <p:spPr>
          <a:xfrm>
            <a:off x="183825" y="2551780"/>
            <a:ext cx="5087422" cy="22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0000"/>
              </a:buClr>
              <a:buSzPts val="2800"/>
            </a:pPr>
            <a:r>
              <a:rPr lang="ru-RU" sz="2800" b="1" dirty="0">
                <a:solidFill>
                  <a:schemeClr val="dk1"/>
                </a:solidFill>
              </a:rPr>
              <a:t>Контакты</a:t>
            </a:r>
            <a:br>
              <a:rPr lang="en-US" sz="2800" b="1" dirty="0">
                <a:solidFill>
                  <a:schemeClr val="dk1"/>
                </a:solidFill>
              </a:rPr>
            </a:br>
            <a:r>
              <a:rPr lang="ru-RU" sz="2800" dirty="0">
                <a:solidFill>
                  <a:schemeClr val="dk1"/>
                </a:solidFill>
              </a:rPr>
              <a:t>Пермяков Руслан Анатольевич</a:t>
            </a:r>
            <a:br>
              <a:rPr lang="en-US" sz="2800" b="1" dirty="0">
                <a:solidFill>
                  <a:schemeClr val="dk1"/>
                </a:solidFill>
              </a:rPr>
            </a:br>
            <a:br>
              <a:rPr lang="ru-RU" sz="2800" b="1" dirty="0">
                <a:solidFill>
                  <a:schemeClr val="dk1"/>
                </a:solidFill>
              </a:rPr>
            </a:br>
            <a:r>
              <a:rPr lang="en-US" sz="1600" b="1" dirty="0">
                <a:solidFill>
                  <a:schemeClr val="dk1"/>
                </a:solidFill>
              </a:rPr>
              <a:t>email</a:t>
            </a:r>
            <a:r>
              <a:rPr lang="ru-RU" sz="1600" b="1" dirty="0">
                <a:solidFill>
                  <a:schemeClr val="dk1"/>
                </a:solidFill>
              </a:rPr>
              <a:t>: </a:t>
            </a:r>
            <a:r>
              <a:rPr lang="en-US" sz="1600" b="1" dirty="0" err="1">
                <a:solidFill>
                  <a:schemeClr val="dk1"/>
                </a:solidFill>
              </a:rPr>
              <a:t>pra@nti.tusur.ru</a:t>
            </a:r>
            <a:br>
              <a:rPr lang="en-US" sz="1600" b="1" dirty="0">
                <a:solidFill>
                  <a:schemeClr val="dk1"/>
                </a:solidFill>
              </a:rPr>
            </a:br>
            <a:r>
              <a:rPr lang="ru-RU" sz="1600" b="1" dirty="0">
                <a:solidFill>
                  <a:schemeClr val="dk1"/>
                </a:solidFill>
              </a:rPr>
              <a:t>телефон</a:t>
            </a:r>
            <a:r>
              <a:rPr lang="en-US" sz="1600" b="1" dirty="0">
                <a:solidFill>
                  <a:schemeClr val="dk1"/>
                </a:solidFill>
              </a:rPr>
              <a:t> +7(913)916-21-56</a:t>
            </a:r>
            <a:br>
              <a:rPr lang="ru-RU" sz="1600" b="1" dirty="0">
                <a:solidFill>
                  <a:schemeClr val="dk1"/>
                </a:solidFill>
              </a:rPr>
            </a:br>
            <a:r>
              <a:rPr lang="ru-RU" sz="1600" b="1" dirty="0">
                <a:solidFill>
                  <a:schemeClr val="dk1"/>
                </a:solidFill>
              </a:rPr>
              <a:t>сайт</a:t>
            </a:r>
            <a:r>
              <a:rPr lang="en-US" sz="1600" b="1" dirty="0">
                <a:solidFill>
                  <a:schemeClr val="dk1"/>
                </a:solidFill>
              </a:rPr>
              <a:t>: https://</a:t>
            </a:r>
            <a:r>
              <a:rPr lang="en-US" sz="1600" b="1" dirty="0" err="1">
                <a:solidFill>
                  <a:schemeClr val="dk1"/>
                </a:solidFill>
              </a:rPr>
              <a:t>nti.tusur.ru</a:t>
            </a: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dirty="0">
                <a:solidFill>
                  <a:srgbClr val="FF0000"/>
                </a:solidFill>
              </a:rPr>
            </a:br>
            <a:br>
              <a:rPr lang="ru-RU" sz="2800" b="1" i="1" dirty="0">
                <a:solidFill>
                  <a:srgbClr val="FF0000"/>
                </a:solidFill>
              </a:rPr>
            </a:br>
            <a:br>
              <a:rPr lang="ru-RU" sz="2800" b="1" dirty="0"/>
            </a:br>
            <a:br>
              <a:rPr lang="ru-RU" sz="2800" dirty="0"/>
            </a:br>
            <a:br>
              <a:rPr lang="ru-RU" sz="2800" dirty="0"/>
            </a:b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201222"/>
      </p:ext>
    </p:extLst>
  </p:cSld>
  <p:clrMapOvr>
    <a:masterClrMapping/>
  </p:clrMapOvr>
</p:sld>
</file>

<file path=ppt/theme/theme1.xml><?xml version="1.0" encoding="utf-8"?>
<a:theme xmlns:a="http://schemas.openxmlformats.org/drawingml/2006/main" name="НТИ">
  <a:themeElements>
    <a:clrScheme name="Пользовательские 5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6E198F"/>
      </a:accent1>
      <a:accent2>
        <a:srgbClr val="C97FFF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720</Words>
  <Application>Microsoft Macintosh PowerPoint</Application>
  <PresentationFormat>Широкоэкранный</PresentationFormat>
  <Paragraphs>90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Noto Sans Symbols</vt:lpstr>
      <vt:lpstr>Verdana</vt:lpstr>
      <vt:lpstr>НТИ</vt:lpstr>
      <vt:lpstr>Требования по защите информации и стоимость владения ИС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Пермяков Руслан Анатольевич  email: pra@nti.tusur.ru телефон +7(913)916-21-56 сайт: https://nti.tusur.ru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ЦЕНТРОВ НТИ, НАШЕДШИЕ ПРИМЕНЕНИЕ В РАЗЛИЧНЫХ ОБЛАСТЯХ</dc:title>
  <dc:creator>Бородина Ирина</dc:creator>
  <cp:lastModifiedBy>Ruslan Permyakov</cp:lastModifiedBy>
  <cp:revision>18</cp:revision>
  <cp:lastPrinted>2022-10-18T13:14:45Z</cp:lastPrinted>
  <dcterms:created xsi:type="dcterms:W3CDTF">2022-06-07T12:57:37Z</dcterms:created>
  <dcterms:modified xsi:type="dcterms:W3CDTF">2022-12-02T05:55:08Z</dcterms:modified>
</cp:coreProperties>
</file>