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6" r:id="rId5"/>
    <p:sldMasterId id="2147483782" r:id="rId6"/>
    <p:sldMasterId id="2147483813" r:id="rId7"/>
  </p:sldMasterIdLst>
  <p:notesMasterIdLst>
    <p:notesMasterId r:id="rId17"/>
  </p:notesMasterIdLst>
  <p:handoutMasterIdLst>
    <p:handoutMasterId r:id="rId18"/>
  </p:handoutMasterIdLst>
  <p:sldIdLst>
    <p:sldId id="352" r:id="rId8"/>
    <p:sldId id="435" r:id="rId9"/>
    <p:sldId id="440" r:id="rId10"/>
    <p:sldId id="443" r:id="rId11"/>
    <p:sldId id="441" r:id="rId12"/>
    <p:sldId id="446" r:id="rId13"/>
    <p:sldId id="442" r:id="rId14"/>
    <p:sldId id="449" r:id="rId15"/>
    <p:sldId id="349" r:id="rId16"/>
  </p:sldIdLst>
  <p:sldSz cx="9144000" cy="5143500" type="screen16x9"/>
  <p:notesSz cx="9144000" cy="6858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Шаблоны обложки" id="{BAFDA1A2-5BCD-4F4D-ABA7-7C43B587AB9F}">
          <p14:sldIdLst>
            <p14:sldId id="352"/>
            <p14:sldId id="435"/>
            <p14:sldId id="440"/>
            <p14:sldId id="443"/>
            <p14:sldId id="441"/>
            <p14:sldId id="446"/>
            <p14:sldId id="442"/>
            <p14:sldId id="449"/>
            <p14:sldId id="349"/>
          </p14:sldIdLst>
        </p14:section>
      </p14:sectionLst>
    </p:ext>
    <p:ext uri="{EFAFB233-063F-42B5-8137-9DF3F51BA10A}">
      <p15:sldGuideLst xmlns:p15="http://schemas.microsoft.com/office/powerpoint/2012/main">
        <p15:guide id="2" pos="2880">
          <p15:clr>
            <a:srgbClr val="A4A3A4"/>
          </p15:clr>
        </p15:guide>
        <p15:guide id="3" pos="1094" userDrawn="1">
          <p15:clr>
            <a:srgbClr val="A4A3A4"/>
          </p15:clr>
        </p15:guide>
        <p15:guide id="4" pos="4524" userDrawn="1">
          <p15:clr>
            <a:srgbClr val="A4A3A4"/>
          </p15:clr>
        </p15:guide>
        <p15:guide id="5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CBBA"/>
    <a:srgbClr val="DBAA00"/>
    <a:srgbClr val="833177"/>
    <a:srgbClr val="0563C1"/>
    <a:srgbClr val="236192"/>
    <a:srgbClr val="00A8B6"/>
    <a:srgbClr val="003061"/>
    <a:srgbClr val="1D4168"/>
    <a:srgbClr val="D66964"/>
    <a:srgbClr val="C04B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680" autoAdjust="0"/>
    <p:restoredTop sz="95238" autoAdjust="0"/>
  </p:normalViewPr>
  <p:slideViewPr>
    <p:cSldViewPr>
      <p:cViewPr varScale="1">
        <p:scale>
          <a:sx n="160" d="100"/>
          <a:sy n="160" d="100"/>
        </p:scale>
        <p:origin x="582" y="138"/>
      </p:cViewPr>
      <p:guideLst>
        <p:guide pos="2880"/>
        <p:guide pos="1094"/>
        <p:guide pos="4524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12" d="100"/>
          <a:sy n="112" d="100"/>
        </p:scale>
        <p:origin x="2418" y="96"/>
      </p:cViewPr>
      <p:guideLst>
        <p:guide orient="horz" pos="2160"/>
        <p:guide pos="2880"/>
      </p:guideLst>
    </p:cSldViewPr>
  </p:notes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1BE715-0501-4105-A013-4A00BA07D647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4ABA600-ECEE-4F0D-BA2A-1C95AA771B21}">
      <dgm:prSet phldrT="[Текст]"/>
      <dgm:spPr/>
      <dgm:t>
        <a:bodyPr/>
        <a:lstStyle/>
        <a:p>
          <a:r>
            <a:rPr lang="ru-RU" dirty="0" smtClean="0"/>
            <a:t>Определить что и от кого защищаем</a:t>
          </a:r>
          <a:endParaRPr lang="ru-RU" dirty="0"/>
        </a:p>
      </dgm:t>
    </dgm:pt>
    <dgm:pt modelId="{AA57368C-9B30-4B5B-A11A-749F81301082}" type="parTrans" cxnId="{49969EBA-77C2-4A45-A19E-5DC59789D859}">
      <dgm:prSet/>
      <dgm:spPr/>
      <dgm:t>
        <a:bodyPr/>
        <a:lstStyle/>
        <a:p>
          <a:endParaRPr lang="ru-RU"/>
        </a:p>
      </dgm:t>
    </dgm:pt>
    <dgm:pt modelId="{196C8122-BBCE-480E-AF20-9C7F9519056A}" type="sibTrans" cxnId="{49969EBA-77C2-4A45-A19E-5DC59789D859}">
      <dgm:prSet/>
      <dgm:spPr/>
      <dgm:t>
        <a:bodyPr/>
        <a:lstStyle/>
        <a:p>
          <a:endParaRPr lang="ru-RU"/>
        </a:p>
      </dgm:t>
    </dgm:pt>
    <dgm:pt modelId="{CB33855E-51E1-46DF-BF6A-203A78C0AE2E}">
      <dgm:prSet phldrT="[Текст]"/>
      <dgm:spPr/>
      <dgm:t>
        <a:bodyPr/>
        <a:lstStyle/>
        <a:p>
          <a:r>
            <a:rPr lang="ru-RU" dirty="0" smtClean="0"/>
            <a:t>Выбрать, что защищаем техническими средствами, а что организационными</a:t>
          </a:r>
          <a:endParaRPr lang="ru-RU" dirty="0"/>
        </a:p>
      </dgm:t>
    </dgm:pt>
    <dgm:pt modelId="{62B52159-B039-44BD-ACF8-ADC753E8E50D}" type="parTrans" cxnId="{78D22C39-1457-4006-BD06-D2D442479383}">
      <dgm:prSet/>
      <dgm:spPr/>
      <dgm:t>
        <a:bodyPr/>
        <a:lstStyle/>
        <a:p>
          <a:endParaRPr lang="ru-RU"/>
        </a:p>
      </dgm:t>
    </dgm:pt>
    <dgm:pt modelId="{5BA73C87-C356-4AEB-98D1-D2763993B53E}" type="sibTrans" cxnId="{78D22C39-1457-4006-BD06-D2D442479383}">
      <dgm:prSet/>
      <dgm:spPr/>
      <dgm:t>
        <a:bodyPr/>
        <a:lstStyle/>
        <a:p>
          <a:endParaRPr lang="ru-RU"/>
        </a:p>
      </dgm:t>
    </dgm:pt>
    <dgm:pt modelId="{22AD9EDD-621C-4407-AF4C-8A8AC1611C3A}">
      <dgm:prSet phldrT="[Текст]"/>
      <dgm:spPr/>
      <dgm:t>
        <a:bodyPr/>
        <a:lstStyle/>
        <a:p>
          <a:r>
            <a:rPr lang="ru-RU" dirty="0" smtClean="0"/>
            <a:t>Внедрить технические средства защиты и регламенты по защите</a:t>
          </a:r>
          <a:endParaRPr lang="ru-RU" dirty="0"/>
        </a:p>
      </dgm:t>
    </dgm:pt>
    <dgm:pt modelId="{7ED85E85-A370-418E-BBDF-487C8CDC032F}" type="parTrans" cxnId="{EFE77FC9-D00A-445A-B10A-F0A7984D43FD}">
      <dgm:prSet/>
      <dgm:spPr/>
      <dgm:t>
        <a:bodyPr/>
        <a:lstStyle/>
        <a:p>
          <a:endParaRPr lang="ru-RU"/>
        </a:p>
      </dgm:t>
    </dgm:pt>
    <dgm:pt modelId="{15E86670-C23A-4973-9B3E-78563281337B}" type="sibTrans" cxnId="{EFE77FC9-D00A-445A-B10A-F0A7984D43FD}">
      <dgm:prSet/>
      <dgm:spPr/>
      <dgm:t>
        <a:bodyPr/>
        <a:lstStyle/>
        <a:p>
          <a:endParaRPr lang="ru-RU"/>
        </a:p>
      </dgm:t>
    </dgm:pt>
    <dgm:pt modelId="{F6469D4E-CEB2-46E0-9775-1D50A1EEFEAF}">
      <dgm:prSet phldrT="[Текст]"/>
      <dgm:spPr/>
      <dgm:t>
        <a:bodyPr/>
        <a:lstStyle/>
        <a:p>
          <a:endParaRPr lang="ru-RU" dirty="0"/>
        </a:p>
      </dgm:t>
    </dgm:pt>
    <dgm:pt modelId="{88D0C3F2-0930-4C43-9AAC-E6648572C0DA}" type="parTrans" cxnId="{D37A1FDE-EA15-4340-BAA0-5D188F8DB935}">
      <dgm:prSet/>
      <dgm:spPr/>
      <dgm:t>
        <a:bodyPr/>
        <a:lstStyle/>
        <a:p>
          <a:endParaRPr lang="ru-RU"/>
        </a:p>
      </dgm:t>
    </dgm:pt>
    <dgm:pt modelId="{D5084E93-BDB2-40BB-A906-A6178B94B268}" type="sibTrans" cxnId="{D37A1FDE-EA15-4340-BAA0-5D188F8DB935}">
      <dgm:prSet/>
      <dgm:spPr/>
      <dgm:t>
        <a:bodyPr/>
        <a:lstStyle/>
        <a:p>
          <a:endParaRPr lang="ru-RU"/>
        </a:p>
      </dgm:t>
    </dgm:pt>
    <dgm:pt modelId="{95FBE26F-0FC4-4101-BE58-F7D421332CB2}">
      <dgm:prSet phldrT="[Текст]"/>
      <dgm:spPr/>
      <dgm:t>
        <a:bodyPr/>
        <a:lstStyle/>
        <a:p>
          <a:endParaRPr lang="ru-RU" dirty="0"/>
        </a:p>
      </dgm:t>
    </dgm:pt>
    <dgm:pt modelId="{2BA3E467-94CF-4A98-BAC8-299C4281225D}" type="parTrans" cxnId="{B659F81D-CF14-4E15-A576-1B2D252364A0}">
      <dgm:prSet/>
      <dgm:spPr/>
      <dgm:t>
        <a:bodyPr/>
        <a:lstStyle/>
        <a:p>
          <a:endParaRPr lang="ru-RU"/>
        </a:p>
      </dgm:t>
    </dgm:pt>
    <dgm:pt modelId="{B2FE73FE-86AA-46D9-80A5-1AB0C490B206}" type="sibTrans" cxnId="{B659F81D-CF14-4E15-A576-1B2D252364A0}">
      <dgm:prSet/>
      <dgm:spPr/>
      <dgm:t>
        <a:bodyPr/>
        <a:lstStyle/>
        <a:p>
          <a:endParaRPr lang="ru-RU"/>
        </a:p>
      </dgm:t>
    </dgm:pt>
    <dgm:pt modelId="{23246B8A-80A3-4D38-9B1E-980564752070}">
      <dgm:prSet phldrT="[Текст]"/>
      <dgm:spPr/>
      <dgm:t>
        <a:bodyPr/>
        <a:lstStyle/>
        <a:p>
          <a:r>
            <a:rPr lang="ru-RU" dirty="0" smtClean="0"/>
            <a:t>Вести мониторинг защищенности и состава ИС, при изменениях повторить п.2-4</a:t>
          </a:r>
          <a:endParaRPr lang="ru-RU" dirty="0"/>
        </a:p>
      </dgm:t>
    </dgm:pt>
    <dgm:pt modelId="{E10CBA76-EE7B-4A1C-9A51-8FBEDD04F0B9}" type="parTrans" cxnId="{00B4C1AC-1ADE-4898-8A5E-61EBB91DFD03}">
      <dgm:prSet/>
      <dgm:spPr/>
      <dgm:t>
        <a:bodyPr/>
        <a:lstStyle/>
        <a:p>
          <a:endParaRPr lang="ru-RU"/>
        </a:p>
      </dgm:t>
    </dgm:pt>
    <dgm:pt modelId="{90A69013-22AE-4E1B-AFD5-6C96ACDF409C}" type="sibTrans" cxnId="{00B4C1AC-1ADE-4898-8A5E-61EBB91DFD03}">
      <dgm:prSet/>
      <dgm:spPr/>
      <dgm:t>
        <a:bodyPr/>
        <a:lstStyle/>
        <a:p>
          <a:endParaRPr lang="ru-RU"/>
        </a:p>
      </dgm:t>
    </dgm:pt>
    <dgm:pt modelId="{84C6D921-2FEC-48AC-BFAA-93F2D1464B4E}">
      <dgm:prSet phldrT="[Текст]"/>
      <dgm:spPr/>
      <dgm:t>
        <a:bodyPr/>
        <a:lstStyle/>
        <a:p>
          <a:endParaRPr lang="ru-RU" dirty="0"/>
        </a:p>
      </dgm:t>
    </dgm:pt>
    <dgm:pt modelId="{9601002C-B747-439D-B5C5-8C87E4715552}" type="parTrans" cxnId="{83E1F7C2-5D20-4E85-A6BA-EDD52E01091C}">
      <dgm:prSet/>
      <dgm:spPr/>
      <dgm:t>
        <a:bodyPr/>
        <a:lstStyle/>
        <a:p>
          <a:endParaRPr lang="ru-RU"/>
        </a:p>
      </dgm:t>
    </dgm:pt>
    <dgm:pt modelId="{99FF9C27-7EB3-4E05-93BF-0EF68D6A730A}" type="sibTrans" cxnId="{83E1F7C2-5D20-4E85-A6BA-EDD52E01091C}">
      <dgm:prSet/>
      <dgm:spPr/>
      <dgm:t>
        <a:bodyPr/>
        <a:lstStyle/>
        <a:p>
          <a:endParaRPr lang="ru-RU"/>
        </a:p>
      </dgm:t>
    </dgm:pt>
    <dgm:pt modelId="{790C4DAD-B4CB-4CAD-83F6-B41FE03E4610}">
      <dgm:prSet phldrT="[Текст]"/>
      <dgm:spPr/>
      <dgm:t>
        <a:bodyPr/>
        <a:lstStyle/>
        <a:p>
          <a:r>
            <a:rPr lang="ru-RU" dirty="0" smtClean="0"/>
            <a:t>Назначить ответственного</a:t>
          </a:r>
          <a:endParaRPr lang="ru-RU" dirty="0"/>
        </a:p>
      </dgm:t>
    </dgm:pt>
    <dgm:pt modelId="{A6D6E31E-9623-4DD1-B601-31DD8F323FD9}" type="parTrans" cxnId="{7F850020-2107-44BE-9A7E-0FFA12A078E2}">
      <dgm:prSet/>
      <dgm:spPr/>
      <dgm:t>
        <a:bodyPr/>
        <a:lstStyle/>
        <a:p>
          <a:endParaRPr lang="ru-RU"/>
        </a:p>
      </dgm:t>
    </dgm:pt>
    <dgm:pt modelId="{D17F767E-4CA1-40EA-80ED-75DDA80A6B7C}" type="sibTrans" cxnId="{7F850020-2107-44BE-9A7E-0FFA12A078E2}">
      <dgm:prSet/>
      <dgm:spPr/>
      <dgm:t>
        <a:bodyPr/>
        <a:lstStyle/>
        <a:p>
          <a:endParaRPr lang="ru-RU"/>
        </a:p>
      </dgm:t>
    </dgm:pt>
    <dgm:pt modelId="{FE81C274-E69D-44AF-AC9A-C8206252950F}">
      <dgm:prSet phldrT="[Текст]"/>
      <dgm:spPr/>
      <dgm:t>
        <a:bodyPr/>
        <a:lstStyle/>
        <a:p>
          <a:endParaRPr lang="ru-RU" dirty="0"/>
        </a:p>
      </dgm:t>
    </dgm:pt>
    <dgm:pt modelId="{BF93A481-8D2E-4CC9-8ACB-ACB5A97A7A7E}" type="parTrans" cxnId="{226CE967-C90E-4E52-B2DB-8A1BF6FE8EC6}">
      <dgm:prSet/>
      <dgm:spPr/>
      <dgm:t>
        <a:bodyPr/>
        <a:lstStyle/>
        <a:p>
          <a:endParaRPr lang="ru-RU"/>
        </a:p>
      </dgm:t>
    </dgm:pt>
    <dgm:pt modelId="{B4A7CE5F-9F77-4D50-9CAE-C99F4A3EAF8E}" type="sibTrans" cxnId="{226CE967-C90E-4E52-B2DB-8A1BF6FE8EC6}">
      <dgm:prSet/>
      <dgm:spPr/>
      <dgm:t>
        <a:bodyPr/>
        <a:lstStyle/>
        <a:p>
          <a:endParaRPr lang="ru-RU"/>
        </a:p>
      </dgm:t>
    </dgm:pt>
    <dgm:pt modelId="{BAF37C5B-15F9-4E5E-AF3F-57C1826C1EB9}">
      <dgm:prSet phldrT="[Текст]"/>
      <dgm:spPr/>
      <dgm:t>
        <a:bodyPr/>
        <a:lstStyle/>
        <a:p>
          <a:endParaRPr lang="ru-RU" dirty="0"/>
        </a:p>
      </dgm:t>
    </dgm:pt>
    <dgm:pt modelId="{BB3B615A-D6A6-4193-835D-5D46CF39DA8D}" type="parTrans" cxnId="{82ECF549-C27F-4484-BDB5-A3D5952AB4B7}">
      <dgm:prSet/>
      <dgm:spPr/>
      <dgm:t>
        <a:bodyPr/>
        <a:lstStyle/>
        <a:p>
          <a:endParaRPr lang="ru-RU"/>
        </a:p>
      </dgm:t>
    </dgm:pt>
    <dgm:pt modelId="{421BAEC6-4123-4DE2-8684-9C64CAAC9E4C}" type="sibTrans" cxnId="{82ECF549-C27F-4484-BDB5-A3D5952AB4B7}">
      <dgm:prSet/>
      <dgm:spPr/>
      <dgm:t>
        <a:bodyPr/>
        <a:lstStyle/>
        <a:p>
          <a:endParaRPr lang="ru-RU"/>
        </a:p>
      </dgm:t>
    </dgm:pt>
    <dgm:pt modelId="{09574C85-2640-4E3E-A344-2E1D6C6237B5}" type="pres">
      <dgm:prSet presAssocID="{EC1BE715-0501-4105-A013-4A00BA07D647}" presName="linearFlow" presStyleCnt="0">
        <dgm:presLayoutVars>
          <dgm:dir/>
          <dgm:animLvl val="lvl"/>
          <dgm:resizeHandles val="exact"/>
        </dgm:presLayoutVars>
      </dgm:prSet>
      <dgm:spPr/>
    </dgm:pt>
    <dgm:pt modelId="{55F9122B-9CAD-4D0A-B153-CB7861212DF4}" type="pres">
      <dgm:prSet presAssocID="{FE81C274-E69D-44AF-AC9A-C8206252950F}" presName="composite" presStyleCnt="0"/>
      <dgm:spPr/>
    </dgm:pt>
    <dgm:pt modelId="{F4F5859E-B1AB-41FE-9793-83843816FFD7}" type="pres">
      <dgm:prSet presAssocID="{FE81C274-E69D-44AF-AC9A-C8206252950F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ADA22944-4935-4576-B016-C3408B3ECCCA}" type="pres">
      <dgm:prSet presAssocID="{FE81C274-E69D-44AF-AC9A-C8206252950F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11D7C9-50C7-4111-BA82-07A350DEFCB5}" type="pres">
      <dgm:prSet presAssocID="{B4A7CE5F-9F77-4D50-9CAE-C99F4A3EAF8E}" presName="sp" presStyleCnt="0"/>
      <dgm:spPr/>
    </dgm:pt>
    <dgm:pt modelId="{74FFE422-AF5A-4B08-946E-225AFB4AD0C8}" type="pres">
      <dgm:prSet presAssocID="{BAF37C5B-15F9-4E5E-AF3F-57C1826C1EB9}" presName="composite" presStyleCnt="0"/>
      <dgm:spPr/>
    </dgm:pt>
    <dgm:pt modelId="{7F59F569-3B49-4C23-BEE0-3F9A1CF2C7AE}" type="pres">
      <dgm:prSet presAssocID="{BAF37C5B-15F9-4E5E-AF3F-57C1826C1EB9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AEFA9A32-E3A1-4A0F-85ED-2A700EFE5C1B}" type="pres">
      <dgm:prSet presAssocID="{BAF37C5B-15F9-4E5E-AF3F-57C1826C1EB9}" presName="descendantText" presStyleLbl="alignAcc1" presStyleIdx="1" presStyleCnt="5">
        <dgm:presLayoutVars>
          <dgm:bulletEnabled val="1"/>
        </dgm:presLayoutVars>
      </dgm:prSet>
      <dgm:spPr/>
    </dgm:pt>
    <dgm:pt modelId="{82B0CC32-A28A-42EE-ACAD-B851990C8ED0}" type="pres">
      <dgm:prSet presAssocID="{421BAEC6-4123-4DE2-8684-9C64CAAC9E4C}" presName="sp" presStyleCnt="0"/>
      <dgm:spPr/>
    </dgm:pt>
    <dgm:pt modelId="{90E5C2BB-B04A-4482-9CB4-1B45C194C9BF}" type="pres">
      <dgm:prSet presAssocID="{95FBE26F-0FC4-4101-BE58-F7D421332CB2}" presName="composite" presStyleCnt="0"/>
      <dgm:spPr/>
    </dgm:pt>
    <dgm:pt modelId="{9E11FC8C-8803-419A-A47F-E9DF42283990}" type="pres">
      <dgm:prSet presAssocID="{95FBE26F-0FC4-4101-BE58-F7D421332CB2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4CDE608C-1840-4127-8103-9290D9ED18EC}" type="pres">
      <dgm:prSet presAssocID="{95FBE26F-0FC4-4101-BE58-F7D421332CB2}" presName="descendantText" presStyleLbl="alignAcc1" presStyleIdx="2" presStyleCnt="5">
        <dgm:presLayoutVars>
          <dgm:bulletEnabled val="1"/>
        </dgm:presLayoutVars>
      </dgm:prSet>
      <dgm:spPr/>
    </dgm:pt>
    <dgm:pt modelId="{EB851546-A33C-4EA7-9CA3-C39285976DC9}" type="pres">
      <dgm:prSet presAssocID="{B2FE73FE-86AA-46D9-80A5-1AB0C490B206}" presName="sp" presStyleCnt="0"/>
      <dgm:spPr/>
    </dgm:pt>
    <dgm:pt modelId="{73548C25-093F-4EA3-9ECE-536DF604CA08}" type="pres">
      <dgm:prSet presAssocID="{F6469D4E-CEB2-46E0-9775-1D50A1EEFEAF}" presName="composite" presStyleCnt="0"/>
      <dgm:spPr/>
    </dgm:pt>
    <dgm:pt modelId="{E637F015-1590-4577-A8AC-321E6E14F84C}" type="pres">
      <dgm:prSet presAssocID="{F6469D4E-CEB2-46E0-9775-1D50A1EEFEAF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BB9929F3-1445-42A7-B7F4-1A51E699ECDB}" type="pres">
      <dgm:prSet presAssocID="{F6469D4E-CEB2-46E0-9775-1D50A1EEFEAF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E40BB1-7D4B-43B5-B8D8-2DCECA0EC993}" type="pres">
      <dgm:prSet presAssocID="{D5084E93-BDB2-40BB-A906-A6178B94B268}" presName="sp" presStyleCnt="0"/>
      <dgm:spPr/>
    </dgm:pt>
    <dgm:pt modelId="{F6A8B396-B162-4BC3-B972-07866FB2FCB3}" type="pres">
      <dgm:prSet presAssocID="{84C6D921-2FEC-48AC-BFAA-93F2D1464B4E}" presName="composite" presStyleCnt="0"/>
      <dgm:spPr/>
    </dgm:pt>
    <dgm:pt modelId="{09445C90-A5D1-4880-9813-7FBE9FF5B797}" type="pres">
      <dgm:prSet presAssocID="{84C6D921-2FEC-48AC-BFAA-93F2D1464B4E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593DF8AB-D109-4BF9-B01C-AB08F8048057}" type="pres">
      <dgm:prSet presAssocID="{84C6D921-2FEC-48AC-BFAA-93F2D1464B4E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659F81D-CF14-4E15-A576-1B2D252364A0}" srcId="{EC1BE715-0501-4105-A013-4A00BA07D647}" destId="{95FBE26F-0FC4-4101-BE58-F7D421332CB2}" srcOrd="2" destOrd="0" parTransId="{2BA3E467-94CF-4A98-BAC8-299C4281225D}" sibTransId="{B2FE73FE-86AA-46D9-80A5-1AB0C490B206}"/>
    <dgm:cxn modelId="{3C6D0499-5336-49D8-BCA6-233B4550E694}" type="presOf" srcId="{F6469D4E-CEB2-46E0-9775-1D50A1EEFEAF}" destId="{E637F015-1590-4577-A8AC-321E6E14F84C}" srcOrd="0" destOrd="0" presId="urn:microsoft.com/office/officeart/2005/8/layout/chevron2"/>
    <dgm:cxn modelId="{49969EBA-77C2-4A45-A19E-5DC59789D859}" srcId="{BAF37C5B-15F9-4E5E-AF3F-57C1826C1EB9}" destId="{34ABA600-ECEE-4F0D-BA2A-1C95AA771B21}" srcOrd="0" destOrd="0" parTransId="{AA57368C-9B30-4B5B-A11A-749F81301082}" sibTransId="{196C8122-BBCE-480E-AF20-9C7F9519056A}"/>
    <dgm:cxn modelId="{F15262BA-DED2-4B71-B497-0B669E86D63E}" type="presOf" srcId="{23246B8A-80A3-4D38-9B1E-980564752070}" destId="{593DF8AB-D109-4BF9-B01C-AB08F8048057}" srcOrd="0" destOrd="0" presId="urn:microsoft.com/office/officeart/2005/8/layout/chevron2"/>
    <dgm:cxn modelId="{E7F91943-0B8F-4D11-BD7A-E47C956C980A}" type="presOf" srcId="{790C4DAD-B4CB-4CAD-83F6-B41FE03E4610}" destId="{ADA22944-4935-4576-B016-C3408B3ECCCA}" srcOrd="0" destOrd="0" presId="urn:microsoft.com/office/officeart/2005/8/layout/chevron2"/>
    <dgm:cxn modelId="{78D22C39-1457-4006-BD06-D2D442479383}" srcId="{95FBE26F-0FC4-4101-BE58-F7D421332CB2}" destId="{CB33855E-51E1-46DF-BF6A-203A78C0AE2E}" srcOrd="0" destOrd="0" parTransId="{62B52159-B039-44BD-ACF8-ADC753E8E50D}" sibTransId="{5BA73C87-C356-4AEB-98D1-D2763993B53E}"/>
    <dgm:cxn modelId="{F1447C6E-9B9C-40CF-8AA5-1EC3A18258EF}" type="presOf" srcId="{EC1BE715-0501-4105-A013-4A00BA07D647}" destId="{09574C85-2640-4E3E-A344-2E1D6C6237B5}" srcOrd="0" destOrd="0" presId="urn:microsoft.com/office/officeart/2005/8/layout/chevron2"/>
    <dgm:cxn modelId="{D37A1FDE-EA15-4340-BAA0-5D188F8DB935}" srcId="{EC1BE715-0501-4105-A013-4A00BA07D647}" destId="{F6469D4E-CEB2-46E0-9775-1D50A1EEFEAF}" srcOrd="3" destOrd="0" parTransId="{88D0C3F2-0930-4C43-9AAC-E6648572C0DA}" sibTransId="{D5084E93-BDB2-40BB-A906-A6178B94B268}"/>
    <dgm:cxn modelId="{81405306-667B-44DD-9377-2704EEBAE4C1}" type="presOf" srcId="{FE81C274-E69D-44AF-AC9A-C8206252950F}" destId="{F4F5859E-B1AB-41FE-9793-83843816FFD7}" srcOrd="0" destOrd="0" presId="urn:microsoft.com/office/officeart/2005/8/layout/chevron2"/>
    <dgm:cxn modelId="{2938EE67-0064-4C5F-9903-D94573652D42}" type="presOf" srcId="{84C6D921-2FEC-48AC-BFAA-93F2D1464B4E}" destId="{09445C90-A5D1-4880-9813-7FBE9FF5B797}" srcOrd="0" destOrd="0" presId="urn:microsoft.com/office/officeart/2005/8/layout/chevron2"/>
    <dgm:cxn modelId="{9DC84EB3-0077-4BA4-8235-58A7306DCC83}" type="presOf" srcId="{95FBE26F-0FC4-4101-BE58-F7D421332CB2}" destId="{9E11FC8C-8803-419A-A47F-E9DF42283990}" srcOrd="0" destOrd="0" presId="urn:microsoft.com/office/officeart/2005/8/layout/chevron2"/>
    <dgm:cxn modelId="{82ECF549-C27F-4484-BDB5-A3D5952AB4B7}" srcId="{EC1BE715-0501-4105-A013-4A00BA07D647}" destId="{BAF37C5B-15F9-4E5E-AF3F-57C1826C1EB9}" srcOrd="1" destOrd="0" parTransId="{BB3B615A-D6A6-4193-835D-5D46CF39DA8D}" sibTransId="{421BAEC6-4123-4DE2-8684-9C64CAAC9E4C}"/>
    <dgm:cxn modelId="{05E48AF2-914C-40A3-A15C-9D78B73908E7}" type="presOf" srcId="{22AD9EDD-621C-4407-AF4C-8A8AC1611C3A}" destId="{BB9929F3-1445-42A7-B7F4-1A51E699ECDB}" srcOrd="0" destOrd="0" presId="urn:microsoft.com/office/officeart/2005/8/layout/chevron2"/>
    <dgm:cxn modelId="{EFE77FC9-D00A-445A-B10A-F0A7984D43FD}" srcId="{F6469D4E-CEB2-46E0-9775-1D50A1EEFEAF}" destId="{22AD9EDD-621C-4407-AF4C-8A8AC1611C3A}" srcOrd="0" destOrd="0" parTransId="{7ED85E85-A370-418E-BBDF-487C8CDC032F}" sibTransId="{15E86670-C23A-4973-9B3E-78563281337B}"/>
    <dgm:cxn modelId="{7F850020-2107-44BE-9A7E-0FFA12A078E2}" srcId="{FE81C274-E69D-44AF-AC9A-C8206252950F}" destId="{790C4DAD-B4CB-4CAD-83F6-B41FE03E4610}" srcOrd="0" destOrd="0" parTransId="{A6D6E31E-9623-4DD1-B601-31DD8F323FD9}" sibTransId="{D17F767E-4CA1-40EA-80ED-75DDA80A6B7C}"/>
    <dgm:cxn modelId="{666E6196-5829-421B-A07E-237BEE28DBAC}" type="presOf" srcId="{34ABA600-ECEE-4F0D-BA2A-1C95AA771B21}" destId="{AEFA9A32-E3A1-4A0F-85ED-2A700EFE5C1B}" srcOrd="0" destOrd="0" presId="urn:microsoft.com/office/officeart/2005/8/layout/chevron2"/>
    <dgm:cxn modelId="{83E1F7C2-5D20-4E85-A6BA-EDD52E01091C}" srcId="{EC1BE715-0501-4105-A013-4A00BA07D647}" destId="{84C6D921-2FEC-48AC-BFAA-93F2D1464B4E}" srcOrd="4" destOrd="0" parTransId="{9601002C-B747-439D-B5C5-8C87E4715552}" sibTransId="{99FF9C27-7EB3-4E05-93BF-0EF68D6A730A}"/>
    <dgm:cxn modelId="{226CE967-C90E-4E52-B2DB-8A1BF6FE8EC6}" srcId="{EC1BE715-0501-4105-A013-4A00BA07D647}" destId="{FE81C274-E69D-44AF-AC9A-C8206252950F}" srcOrd="0" destOrd="0" parTransId="{BF93A481-8D2E-4CC9-8ACB-ACB5A97A7A7E}" sibTransId="{B4A7CE5F-9F77-4D50-9CAE-C99F4A3EAF8E}"/>
    <dgm:cxn modelId="{00B4C1AC-1ADE-4898-8A5E-61EBB91DFD03}" srcId="{84C6D921-2FEC-48AC-BFAA-93F2D1464B4E}" destId="{23246B8A-80A3-4D38-9B1E-980564752070}" srcOrd="0" destOrd="0" parTransId="{E10CBA76-EE7B-4A1C-9A51-8FBEDD04F0B9}" sibTransId="{90A69013-22AE-4E1B-AFD5-6C96ACDF409C}"/>
    <dgm:cxn modelId="{49FA62A9-FF8E-4345-A10D-CADD62ECEECC}" type="presOf" srcId="{BAF37C5B-15F9-4E5E-AF3F-57C1826C1EB9}" destId="{7F59F569-3B49-4C23-BEE0-3F9A1CF2C7AE}" srcOrd="0" destOrd="0" presId="urn:microsoft.com/office/officeart/2005/8/layout/chevron2"/>
    <dgm:cxn modelId="{F852DD92-4EC6-4B8D-8187-D7AC07A56EE0}" type="presOf" srcId="{CB33855E-51E1-46DF-BF6A-203A78C0AE2E}" destId="{4CDE608C-1840-4127-8103-9290D9ED18EC}" srcOrd="0" destOrd="0" presId="urn:microsoft.com/office/officeart/2005/8/layout/chevron2"/>
    <dgm:cxn modelId="{E7A777E9-D7CE-422F-AE55-16FD8D27B7CA}" type="presParOf" srcId="{09574C85-2640-4E3E-A344-2E1D6C6237B5}" destId="{55F9122B-9CAD-4D0A-B153-CB7861212DF4}" srcOrd="0" destOrd="0" presId="urn:microsoft.com/office/officeart/2005/8/layout/chevron2"/>
    <dgm:cxn modelId="{2158CCEA-9584-4B7D-B19E-085E2EC01587}" type="presParOf" srcId="{55F9122B-9CAD-4D0A-B153-CB7861212DF4}" destId="{F4F5859E-B1AB-41FE-9793-83843816FFD7}" srcOrd="0" destOrd="0" presId="urn:microsoft.com/office/officeart/2005/8/layout/chevron2"/>
    <dgm:cxn modelId="{57F45100-998C-499D-9787-94E948D19386}" type="presParOf" srcId="{55F9122B-9CAD-4D0A-B153-CB7861212DF4}" destId="{ADA22944-4935-4576-B016-C3408B3ECCCA}" srcOrd="1" destOrd="0" presId="urn:microsoft.com/office/officeart/2005/8/layout/chevron2"/>
    <dgm:cxn modelId="{501D3D33-EE68-4CF7-8789-8E13A264DB79}" type="presParOf" srcId="{09574C85-2640-4E3E-A344-2E1D6C6237B5}" destId="{0611D7C9-50C7-4111-BA82-07A350DEFCB5}" srcOrd="1" destOrd="0" presId="urn:microsoft.com/office/officeart/2005/8/layout/chevron2"/>
    <dgm:cxn modelId="{A5BE844C-224C-43F9-B956-5FA1C5B84AA7}" type="presParOf" srcId="{09574C85-2640-4E3E-A344-2E1D6C6237B5}" destId="{74FFE422-AF5A-4B08-946E-225AFB4AD0C8}" srcOrd="2" destOrd="0" presId="urn:microsoft.com/office/officeart/2005/8/layout/chevron2"/>
    <dgm:cxn modelId="{1B51702D-1239-4A3A-8802-1B8EE00F27AE}" type="presParOf" srcId="{74FFE422-AF5A-4B08-946E-225AFB4AD0C8}" destId="{7F59F569-3B49-4C23-BEE0-3F9A1CF2C7AE}" srcOrd="0" destOrd="0" presId="urn:microsoft.com/office/officeart/2005/8/layout/chevron2"/>
    <dgm:cxn modelId="{7321DE88-7AC0-4976-912F-4A32B929640C}" type="presParOf" srcId="{74FFE422-AF5A-4B08-946E-225AFB4AD0C8}" destId="{AEFA9A32-E3A1-4A0F-85ED-2A700EFE5C1B}" srcOrd="1" destOrd="0" presId="urn:microsoft.com/office/officeart/2005/8/layout/chevron2"/>
    <dgm:cxn modelId="{4CC13F2E-B514-4610-9819-DC147D4C93B9}" type="presParOf" srcId="{09574C85-2640-4E3E-A344-2E1D6C6237B5}" destId="{82B0CC32-A28A-42EE-ACAD-B851990C8ED0}" srcOrd="3" destOrd="0" presId="urn:microsoft.com/office/officeart/2005/8/layout/chevron2"/>
    <dgm:cxn modelId="{6193A22E-57B7-49CA-873D-EF82959A9E24}" type="presParOf" srcId="{09574C85-2640-4E3E-A344-2E1D6C6237B5}" destId="{90E5C2BB-B04A-4482-9CB4-1B45C194C9BF}" srcOrd="4" destOrd="0" presId="urn:microsoft.com/office/officeart/2005/8/layout/chevron2"/>
    <dgm:cxn modelId="{49BC57BE-8DD4-4BBB-8CC3-0E558CF500F0}" type="presParOf" srcId="{90E5C2BB-B04A-4482-9CB4-1B45C194C9BF}" destId="{9E11FC8C-8803-419A-A47F-E9DF42283990}" srcOrd="0" destOrd="0" presId="urn:microsoft.com/office/officeart/2005/8/layout/chevron2"/>
    <dgm:cxn modelId="{1C1FC2B4-2D57-4222-B3FB-8C444C0244C4}" type="presParOf" srcId="{90E5C2BB-B04A-4482-9CB4-1B45C194C9BF}" destId="{4CDE608C-1840-4127-8103-9290D9ED18EC}" srcOrd="1" destOrd="0" presId="urn:microsoft.com/office/officeart/2005/8/layout/chevron2"/>
    <dgm:cxn modelId="{72A8EC28-9257-4674-A0AC-2C50A0980CB4}" type="presParOf" srcId="{09574C85-2640-4E3E-A344-2E1D6C6237B5}" destId="{EB851546-A33C-4EA7-9CA3-C39285976DC9}" srcOrd="5" destOrd="0" presId="urn:microsoft.com/office/officeart/2005/8/layout/chevron2"/>
    <dgm:cxn modelId="{018AA4E7-24EB-4B24-9D91-3C1E8A892468}" type="presParOf" srcId="{09574C85-2640-4E3E-A344-2E1D6C6237B5}" destId="{73548C25-093F-4EA3-9ECE-536DF604CA08}" srcOrd="6" destOrd="0" presId="urn:microsoft.com/office/officeart/2005/8/layout/chevron2"/>
    <dgm:cxn modelId="{7F9F9E2F-33DE-4D24-BCDD-2AACE6E3A213}" type="presParOf" srcId="{73548C25-093F-4EA3-9ECE-536DF604CA08}" destId="{E637F015-1590-4577-A8AC-321E6E14F84C}" srcOrd="0" destOrd="0" presId="urn:microsoft.com/office/officeart/2005/8/layout/chevron2"/>
    <dgm:cxn modelId="{12BA41B7-5D1E-46EE-A7DB-153CFFBE06DA}" type="presParOf" srcId="{73548C25-093F-4EA3-9ECE-536DF604CA08}" destId="{BB9929F3-1445-42A7-B7F4-1A51E699ECDB}" srcOrd="1" destOrd="0" presId="urn:microsoft.com/office/officeart/2005/8/layout/chevron2"/>
    <dgm:cxn modelId="{F2BB2E0A-8876-45E2-8F41-3436DEFEEF17}" type="presParOf" srcId="{09574C85-2640-4E3E-A344-2E1D6C6237B5}" destId="{2EE40BB1-7D4B-43B5-B8D8-2DCECA0EC993}" srcOrd="7" destOrd="0" presId="urn:microsoft.com/office/officeart/2005/8/layout/chevron2"/>
    <dgm:cxn modelId="{32DDC10F-BA1E-4E78-A5D3-3F6985FAAFF3}" type="presParOf" srcId="{09574C85-2640-4E3E-A344-2E1D6C6237B5}" destId="{F6A8B396-B162-4BC3-B972-07866FB2FCB3}" srcOrd="8" destOrd="0" presId="urn:microsoft.com/office/officeart/2005/8/layout/chevron2"/>
    <dgm:cxn modelId="{CDD1C412-F3B4-4801-BC58-7951BCC6A3D9}" type="presParOf" srcId="{F6A8B396-B162-4BC3-B972-07866FB2FCB3}" destId="{09445C90-A5D1-4880-9813-7FBE9FF5B797}" srcOrd="0" destOrd="0" presId="urn:microsoft.com/office/officeart/2005/8/layout/chevron2"/>
    <dgm:cxn modelId="{270C6C3B-1254-412A-AB00-C19DCB897B61}" type="presParOf" srcId="{F6A8B396-B162-4BC3-B972-07866FB2FCB3}" destId="{593DF8AB-D109-4BF9-B01C-AB08F804805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F5859E-B1AB-41FE-9793-83843816FFD7}">
      <dsp:nvSpPr>
        <dsp:cNvPr id="0" name=""/>
        <dsp:cNvSpPr/>
      </dsp:nvSpPr>
      <dsp:spPr>
        <a:xfrm rot="5400000">
          <a:off x="-118756" y="119778"/>
          <a:ext cx="791710" cy="5541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 rot="-5400000">
        <a:off x="1" y="278121"/>
        <a:ext cx="554197" cy="237513"/>
      </dsp:txXfrm>
    </dsp:sp>
    <dsp:sp modelId="{ADA22944-4935-4576-B016-C3408B3ECCCA}">
      <dsp:nvSpPr>
        <dsp:cNvPr id="0" name=""/>
        <dsp:cNvSpPr/>
      </dsp:nvSpPr>
      <dsp:spPr>
        <a:xfrm rot="5400000">
          <a:off x="3067792" y="-2512573"/>
          <a:ext cx="514612" cy="55418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Назначить ответственного</a:t>
          </a:r>
          <a:endParaRPr lang="ru-RU" sz="1600" kern="1200" dirty="0"/>
        </a:p>
      </dsp:txBody>
      <dsp:txXfrm rot="-5400000">
        <a:off x="554198" y="26142"/>
        <a:ext cx="5516681" cy="464370"/>
      </dsp:txXfrm>
    </dsp:sp>
    <dsp:sp modelId="{7F59F569-3B49-4C23-BEE0-3F9A1CF2C7AE}">
      <dsp:nvSpPr>
        <dsp:cNvPr id="0" name=""/>
        <dsp:cNvSpPr/>
      </dsp:nvSpPr>
      <dsp:spPr>
        <a:xfrm rot="5400000">
          <a:off x="-118756" y="789339"/>
          <a:ext cx="791710" cy="5541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 rot="-5400000">
        <a:off x="1" y="947682"/>
        <a:ext cx="554197" cy="237513"/>
      </dsp:txXfrm>
    </dsp:sp>
    <dsp:sp modelId="{AEFA9A32-E3A1-4A0F-85ED-2A700EFE5C1B}">
      <dsp:nvSpPr>
        <dsp:cNvPr id="0" name=""/>
        <dsp:cNvSpPr/>
      </dsp:nvSpPr>
      <dsp:spPr>
        <a:xfrm rot="5400000">
          <a:off x="3067792" y="-1843011"/>
          <a:ext cx="514612" cy="55418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Определить что и от кого защищаем</a:t>
          </a:r>
          <a:endParaRPr lang="ru-RU" sz="1600" kern="1200" dirty="0"/>
        </a:p>
      </dsp:txBody>
      <dsp:txXfrm rot="-5400000">
        <a:off x="554198" y="695704"/>
        <a:ext cx="5516681" cy="464370"/>
      </dsp:txXfrm>
    </dsp:sp>
    <dsp:sp modelId="{9E11FC8C-8803-419A-A47F-E9DF42283990}">
      <dsp:nvSpPr>
        <dsp:cNvPr id="0" name=""/>
        <dsp:cNvSpPr/>
      </dsp:nvSpPr>
      <dsp:spPr>
        <a:xfrm rot="5400000">
          <a:off x="-118756" y="1458901"/>
          <a:ext cx="791710" cy="5541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 rot="-5400000">
        <a:off x="1" y="1617244"/>
        <a:ext cx="554197" cy="237513"/>
      </dsp:txXfrm>
    </dsp:sp>
    <dsp:sp modelId="{4CDE608C-1840-4127-8103-9290D9ED18EC}">
      <dsp:nvSpPr>
        <dsp:cNvPr id="0" name=""/>
        <dsp:cNvSpPr/>
      </dsp:nvSpPr>
      <dsp:spPr>
        <a:xfrm rot="5400000">
          <a:off x="3067792" y="-1173450"/>
          <a:ext cx="514612" cy="55418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Выбрать, что защищаем техническими средствами, а что организационными</a:t>
          </a:r>
          <a:endParaRPr lang="ru-RU" sz="1600" kern="1200" dirty="0"/>
        </a:p>
      </dsp:txBody>
      <dsp:txXfrm rot="-5400000">
        <a:off x="554198" y="1365265"/>
        <a:ext cx="5516681" cy="464370"/>
      </dsp:txXfrm>
    </dsp:sp>
    <dsp:sp modelId="{E637F015-1590-4577-A8AC-321E6E14F84C}">
      <dsp:nvSpPr>
        <dsp:cNvPr id="0" name=""/>
        <dsp:cNvSpPr/>
      </dsp:nvSpPr>
      <dsp:spPr>
        <a:xfrm rot="5400000">
          <a:off x="-118756" y="2128462"/>
          <a:ext cx="791710" cy="5541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 rot="-5400000">
        <a:off x="1" y="2286805"/>
        <a:ext cx="554197" cy="237513"/>
      </dsp:txXfrm>
    </dsp:sp>
    <dsp:sp modelId="{BB9929F3-1445-42A7-B7F4-1A51E699ECDB}">
      <dsp:nvSpPr>
        <dsp:cNvPr id="0" name=""/>
        <dsp:cNvSpPr/>
      </dsp:nvSpPr>
      <dsp:spPr>
        <a:xfrm rot="5400000">
          <a:off x="3067792" y="-503889"/>
          <a:ext cx="514612" cy="55418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Внедрить технические средства защиты и регламенты по защите</a:t>
          </a:r>
          <a:endParaRPr lang="ru-RU" sz="1600" kern="1200" dirty="0"/>
        </a:p>
      </dsp:txBody>
      <dsp:txXfrm rot="-5400000">
        <a:off x="554198" y="2034826"/>
        <a:ext cx="5516681" cy="464370"/>
      </dsp:txXfrm>
    </dsp:sp>
    <dsp:sp modelId="{09445C90-A5D1-4880-9813-7FBE9FF5B797}">
      <dsp:nvSpPr>
        <dsp:cNvPr id="0" name=""/>
        <dsp:cNvSpPr/>
      </dsp:nvSpPr>
      <dsp:spPr>
        <a:xfrm rot="5400000">
          <a:off x="-118756" y="2798023"/>
          <a:ext cx="791710" cy="5541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 rot="-5400000">
        <a:off x="1" y="2956366"/>
        <a:ext cx="554197" cy="237513"/>
      </dsp:txXfrm>
    </dsp:sp>
    <dsp:sp modelId="{593DF8AB-D109-4BF9-B01C-AB08F8048057}">
      <dsp:nvSpPr>
        <dsp:cNvPr id="0" name=""/>
        <dsp:cNvSpPr/>
      </dsp:nvSpPr>
      <dsp:spPr>
        <a:xfrm rot="5400000">
          <a:off x="3067792" y="165671"/>
          <a:ext cx="514612" cy="55418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Вести мониторинг защищенности и состава ИС, при изменениях повторить п.2-4</a:t>
          </a:r>
          <a:endParaRPr lang="ru-RU" sz="1600" kern="1200" dirty="0"/>
        </a:p>
      </dsp:txBody>
      <dsp:txXfrm rot="-5400000">
        <a:off x="554198" y="2704387"/>
        <a:ext cx="5516681" cy="4643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6575E8-5A93-C543-B5D3-D97B5FCFC12D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D59D85-B00D-3049-AC0A-3959AAA0A1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7815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Верхний колонтитул 8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11" name="Образ слайда 10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D503B2-B7AF-1F47-B9BC-F7D7F56BBD53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Заметки 15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18" name="Дата 17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33EB49-A4FA-894F-B982-313C3AB22FEE}" type="datetimeFigureOut">
              <a:rPr lang="ru-RU" smtClean="0"/>
              <a:t>01.12.2022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3801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https://vk.com/infotecs_news" TargetMode="External"/><Relationship Id="rId7" Type="http://schemas.openxmlformats.org/officeDocument/2006/relationships/image" Target="../media/image8.jpe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Relationship Id="rId6" Type="http://schemas.openxmlformats.org/officeDocument/2006/relationships/hyperlink" Target="https://t.me/infotecs_news" TargetMode="External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6.jpeg"/><Relationship Id="rId9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https://vk.com/infotecs_news" TargetMode="External"/><Relationship Id="rId7" Type="http://schemas.openxmlformats.org/officeDocument/2006/relationships/image" Target="../media/image8.jpe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Relationship Id="rId6" Type="http://schemas.openxmlformats.org/officeDocument/2006/relationships/hyperlink" Target="https://t.me/infotecs_news" TargetMode="External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6.jpeg"/><Relationship Id="rId9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10">
            <a:extLst>
              <a:ext uri="{FF2B5EF4-FFF2-40B4-BE49-F238E27FC236}">
                <a16:creationId xmlns:a16="http://schemas.microsoft.com/office/drawing/2014/main" id="{F76EE0AA-C347-3040-AED5-42F8C5B75D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6612" y="1671638"/>
            <a:ext cx="8054976" cy="3132137"/>
          </a:xfrm>
          <a:prstGeom prst="rect">
            <a:avLst/>
          </a:prstGeom>
        </p:spPr>
        <p:txBody>
          <a:bodyPr anchor="ctr"/>
          <a:lstStyle>
            <a:lvl1pPr marL="0" indent="0">
              <a:buClr>
                <a:srgbClr val="D2715F"/>
              </a:buClr>
              <a:buFont typeface="Courier New" panose="02070309020205020404" pitchFamily="49" charset="0"/>
              <a:buNone/>
              <a:defRPr sz="1800" b="0" i="0">
                <a:solidFill>
                  <a:schemeClr val="bg1"/>
                </a:solidFill>
                <a:latin typeface="+mn-lt"/>
                <a:ea typeface="PT Root UI Web" charset="0"/>
                <a:cs typeface="PT Root UI Web" charset="0"/>
              </a:defRPr>
            </a:lvl1pPr>
            <a:lvl2pPr marL="457200" indent="0">
              <a:buClr>
                <a:srgbClr val="D2715F"/>
              </a:buClr>
              <a:buFont typeface="Courier New" panose="02070309020205020404" pitchFamily="49" charset="0"/>
              <a:buNone/>
              <a:defRPr sz="1800" b="0" i="0">
                <a:solidFill>
                  <a:schemeClr val="bg1"/>
                </a:solidFill>
                <a:latin typeface="+mn-lt"/>
                <a:ea typeface="PT Root UI Web" charset="0"/>
                <a:cs typeface="PT Root UI Web" charset="0"/>
              </a:defRPr>
            </a:lvl2pPr>
            <a:lvl3pPr marL="914400" indent="0">
              <a:buClr>
                <a:srgbClr val="D2715F"/>
              </a:buClr>
              <a:buFont typeface="Courier New" panose="02070309020205020404" pitchFamily="49" charset="0"/>
              <a:buNone/>
              <a:defRPr sz="1800" b="0" i="0">
                <a:solidFill>
                  <a:schemeClr val="bg1"/>
                </a:solidFill>
                <a:latin typeface="+mn-lt"/>
                <a:ea typeface="PT Root UI Web" charset="0"/>
                <a:cs typeface="PT Root UI Web" charset="0"/>
              </a:defRPr>
            </a:lvl3pPr>
            <a:lvl4pPr marL="1371600" indent="0">
              <a:buClr>
                <a:srgbClr val="D2715F"/>
              </a:buClr>
              <a:buFont typeface="Courier New" panose="02070309020205020404" pitchFamily="49" charset="0"/>
              <a:buNone/>
              <a:defRPr sz="1800" b="0" i="0">
                <a:solidFill>
                  <a:schemeClr val="bg1"/>
                </a:solidFill>
                <a:latin typeface="+mn-lt"/>
                <a:ea typeface="PT Root UI Web" charset="0"/>
                <a:cs typeface="PT Root UI Web" charset="0"/>
              </a:defRPr>
            </a:lvl4pPr>
            <a:lvl5pPr marL="1828800" indent="0">
              <a:buClr>
                <a:srgbClr val="D2715F"/>
              </a:buClr>
              <a:buFont typeface="Courier New" panose="02070309020205020404" pitchFamily="49" charset="0"/>
              <a:buNone/>
              <a:defRPr sz="1800" b="0" i="0">
                <a:solidFill>
                  <a:schemeClr val="bg1"/>
                </a:solidFill>
                <a:latin typeface="+mn-lt"/>
                <a:ea typeface="PT Root UI Web" charset="0"/>
                <a:cs typeface="PT Root UI Web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450DF67E-4D63-8F49-8E7C-63BC2B377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842" y="339502"/>
            <a:ext cx="7509157" cy="97177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 err="1"/>
              <a:t>Образец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3274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615C1931-C31C-A749-9C70-8AD6FAFBAF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2413" y="339724"/>
            <a:ext cx="7487939" cy="2232025"/>
          </a:xfrm>
          <a:prstGeom prst="rect">
            <a:avLst/>
          </a:prstGeom>
        </p:spPr>
        <p:txBody>
          <a:bodyPr anchor="b"/>
          <a:lstStyle>
            <a:lvl1pPr algn="l">
              <a:defRPr sz="4800" b="1">
                <a:solidFill>
                  <a:srgbClr val="265A8F"/>
                </a:solidFill>
                <a:latin typeface="+mj-lt"/>
              </a:defRPr>
            </a:lvl1pPr>
          </a:lstStyle>
          <a:p>
            <a:r>
              <a:rPr lang="ru-RU" dirty="0"/>
              <a:t>Название презентации</a:t>
            </a:r>
            <a:br>
              <a:rPr lang="ru-RU" dirty="0"/>
            </a:br>
            <a:r>
              <a:rPr lang="ru-RU" dirty="0"/>
              <a:t>продолжение названия</a:t>
            </a:r>
            <a:br>
              <a:rPr lang="ru-RU" dirty="0"/>
            </a:br>
            <a:r>
              <a:rPr lang="ru-RU" dirty="0"/>
              <a:t>в 3 строки</a:t>
            </a:r>
          </a:p>
        </p:txBody>
      </p:sp>
      <p:sp>
        <p:nvSpPr>
          <p:cNvPr id="4" name="Текст 9">
            <a:extLst>
              <a:ext uri="{FF2B5EF4-FFF2-40B4-BE49-F238E27FC236}">
                <a16:creationId xmlns:a16="http://schemas.microsoft.com/office/drawing/2014/main" id="{E58DF284-F437-5142-B6C0-D167198725B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2413" y="2859857"/>
            <a:ext cx="4724587" cy="504056"/>
          </a:xfrm>
          <a:prstGeom prst="rect">
            <a:avLst/>
          </a:prstGeom>
        </p:spPr>
        <p:txBody>
          <a:bodyPr anchor="t"/>
          <a:lstStyle>
            <a:lvl1pPr marL="4763" indent="0" algn="l">
              <a:lnSpc>
                <a:spcPct val="100000"/>
              </a:lnSpc>
              <a:spcBef>
                <a:spcPts val="0"/>
              </a:spcBef>
              <a:buNone/>
              <a:tabLst/>
              <a:defRPr sz="1500">
                <a:solidFill>
                  <a:srgbClr val="00A7B5"/>
                </a:solidFill>
                <a:latin typeface="+mj-lt"/>
                <a:ea typeface="PT Root UI Web" panose="020B0303020202020204" pitchFamily="34" charset="0"/>
              </a:defRPr>
            </a:lvl1pPr>
          </a:lstStyle>
          <a:p>
            <a:r>
              <a:rPr lang="ru-RU" dirty="0"/>
              <a:t>ФИО</a:t>
            </a:r>
            <a:br>
              <a:rPr lang="ru-RU" dirty="0"/>
            </a:br>
            <a:r>
              <a:rPr lang="ru-RU" dirty="0"/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70496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A28BF33C-7BA4-9146-AC7C-D795F7024B90}"/>
              </a:ext>
            </a:extLst>
          </p:cNvPr>
          <p:cNvSpPr txBox="1">
            <a:spLocks/>
          </p:cNvSpPr>
          <p:nvPr userDrawn="1"/>
        </p:nvSpPr>
        <p:spPr>
          <a:xfrm>
            <a:off x="4077000" y="51750"/>
            <a:ext cx="5184576" cy="545207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baseline="0">
                <a:solidFill>
                  <a:schemeClr val="tx1"/>
                </a:solidFill>
                <a:latin typeface="+mj-lt"/>
                <a:ea typeface="PT Root UI Web" charset="0"/>
                <a:cs typeface="PT Root UI Web" charset="0"/>
              </a:defRPr>
            </a:lvl1pPr>
          </a:lstStyle>
          <a:p>
            <a:r>
              <a:rPr lang="ru-RU" sz="50000" dirty="0">
                <a:solidFill>
                  <a:schemeClr val="tx1"/>
                </a:solidFill>
                <a:latin typeface="+mj-lt"/>
              </a:rPr>
              <a:t>?</a:t>
            </a:r>
          </a:p>
        </p:txBody>
      </p:sp>
      <p:pic>
        <p:nvPicPr>
          <p:cNvPr id="22" name="Рисунок 2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4" t="11681" r="11006" b="14337"/>
          <a:stretch/>
        </p:blipFill>
        <p:spPr>
          <a:xfrm>
            <a:off x="3424498" y="644930"/>
            <a:ext cx="2295000" cy="855000"/>
          </a:xfrm>
          <a:prstGeom prst="rect">
            <a:avLst/>
          </a:prstGeom>
        </p:spPr>
      </p:pic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279A8A36-A4CB-054C-B611-8845D47821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42578" y="1851670"/>
            <a:ext cx="3458843" cy="1080120"/>
          </a:xfrm>
          <a:prstGeom prst="rect">
            <a:avLst/>
          </a:prstGeom>
        </p:spPr>
        <p:txBody>
          <a:bodyPr/>
          <a:lstStyle>
            <a:lvl1pPr algn="ctr">
              <a:lnSpc>
                <a:spcPct val="80000"/>
              </a:lnSpc>
              <a:defRPr sz="4000" b="0">
                <a:solidFill>
                  <a:srgbClr val="00A8B6"/>
                </a:solidFill>
                <a:latin typeface="+mj-lt"/>
              </a:defRPr>
            </a:lvl1pPr>
          </a:lstStyle>
          <a:p>
            <a:r>
              <a:rPr lang="ru-RU" dirty="0"/>
              <a:t>Ответы</a:t>
            </a:r>
            <a:br>
              <a:rPr lang="ru-RU" dirty="0"/>
            </a:br>
            <a:r>
              <a:rPr lang="ru-RU" dirty="0"/>
              <a:t>на вопросы</a:t>
            </a:r>
          </a:p>
        </p:txBody>
      </p:sp>
      <p:grpSp>
        <p:nvGrpSpPr>
          <p:cNvPr id="17" name="Группа 16"/>
          <p:cNvGrpSpPr/>
          <p:nvPr userDrawn="1"/>
        </p:nvGrpSpPr>
        <p:grpSpPr>
          <a:xfrm>
            <a:off x="477000" y="3996935"/>
            <a:ext cx="8307251" cy="861999"/>
            <a:chOff x="477000" y="3996935"/>
            <a:chExt cx="8307251" cy="861999"/>
          </a:xfrm>
        </p:grpSpPr>
        <p:grpSp>
          <p:nvGrpSpPr>
            <p:cNvPr id="23" name="Группа 22"/>
            <p:cNvGrpSpPr/>
            <p:nvPr userDrawn="1"/>
          </p:nvGrpSpPr>
          <p:grpSpPr>
            <a:xfrm>
              <a:off x="477000" y="3996935"/>
              <a:ext cx="1935000" cy="861999"/>
              <a:chOff x="477000" y="3996935"/>
              <a:chExt cx="1935000" cy="861999"/>
            </a:xfrm>
          </p:grpSpPr>
          <p:sp>
            <p:nvSpPr>
              <p:cNvPr id="36" name="Прямоугольник 35"/>
              <p:cNvSpPr/>
              <p:nvPr userDrawn="1"/>
            </p:nvSpPr>
            <p:spPr>
              <a:xfrm>
                <a:off x="477000" y="4581935"/>
                <a:ext cx="1935000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1200" b="0" i="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  <a:hlinkClick r:id="rId3"/>
                  </a:rPr>
                  <a:t>vk.com/</a:t>
                </a:r>
                <a:r>
                  <a:rPr lang="en-US" sz="1200" b="0" i="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  <a:hlinkClick r:id="rId3"/>
                  </a:rPr>
                  <a:t>infotecs_news</a:t>
                </a:r>
                <a:endParaRPr lang="ru-RU" sz="1200" b="0" i="0" dirty="0">
                  <a:solidFill>
                    <a:srgbClr val="265A8F"/>
                  </a:solidFill>
                  <a:latin typeface="+mn-lt"/>
                  <a:ea typeface="PT Root UI Web Light" charset="0"/>
                  <a:cs typeface="PT Root UI Web Light" charset="0"/>
                </a:endParaRPr>
              </a:p>
            </p:txBody>
          </p:sp>
          <p:pic>
            <p:nvPicPr>
              <p:cNvPr id="37" name="Рисунок 36"/>
              <p:cNvPicPr>
                <a:picLocks noChangeAspect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2000" y="3996935"/>
                <a:ext cx="593072" cy="595041"/>
              </a:xfrm>
              <a:prstGeom prst="rect">
                <a:avLst/>
              </a:prstGeom>
            </p:spPr>
          </p:pic>
          <p:pic>
            <p:nvPicPr>
              <p:cNvPr id="38" name="Рисунок 37"/>
              <p:cNvPicPr>
                <a:picLocks noChangeAspect="1"/>
              </p:cNvPicPr>
              <p:nvPr userDrawn="1"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65778" y="4069666"/>
                <a:ext cx="446518" cy="449579"/>
              </a:xfrm>
              <a:prstGeom prst="rect">
                <a:avLst/>
              </a:prstGeom>
            </p:spPr>
          </p:pic>
        </p:grpSp>
        <p:grpSp>
          <p:nvGrpSpPr>
            <p:cNvPr id="25" name="Группа 24"/>
            <p:cNvGrpSpPr/>
            <p:nvPr userDrawn="1"/>
          </p:nvGrpSpPr>
          <p:grpSpPr>
            <a:xfrm>
              <a:off x="3626126" y="3996935"/>
              <a:ext cx="1891749" cy="861999"/>
              <a:chOff x="3626126" y="3996935"/>
              <a:chExt cx="1891749" cy="861999"/>
            </a:xfrm>
          </p:grpSpPr>
          <p:sp>
            <p:nvSpPr>
              <p:cNvPr id="32" name="Прямоугольник 31"/>
              <p:cNvSpPr/>
              <p:nvPr userDrawn="1"/>
            </p:nvSpPr>
            <p:spPr>
              <a:xfrm>
                <a:off x="3626126" y="4581935"/>
                <a:ext cx="1891749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/>
                <a:r>
                  <a:rPr lang="de-DE" sz="1200" b="0" i="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  <a:hlinkClick r:id="rId6"/>
                  </a:rPr>
                  <a:t>t.me/</a:t>
                </a:r>
                <a:r>
                  <a:rPr lang="de-DE" sz="1200" b="0" i="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  <a:hlinkClick r:id="rId6"/>
                  </a:rPr>
                  <a:t>infotecs_news</a:t>
                </a:r>
                <a:endParaRPr lang="ru-RU" sz="1200" b="0" i="0" dirty="0">
                  <a:solidFill>
                    <a:srgbClr val="265A8F"/>
                  </a:solidFill>
                  <a:latin typeface="+mn-lt"/>
                  <a:ea typeface="PT Root UI Web Light" charset="0"/>
                  <a:cs typeface="PT Root UI Web Light" charset="0"/>
                </a:endParaRPr>
              </a:p>
            </p:txBody>
          </p:sp>
          <p:grpSp>
            <p:nvGrpSpPr>
              <p:cNvPr id="33" name="Группа 32"/>
              <p:cNvGrpSpPr/>
              <p:nvPr userDrawn="1"/>
            </p:nvGrpSpPr>
            <p:grpSpPr>
              <a:xfrm>
                <a:off x="3672000" y="3996935"/>
                <a:ext cx="1215191" cy="595041"/>
                <a:chOff x="3577015" y="4101750"/>
                <a:chExt cx="1215191" cy="595041"/>
              </a:xfrm>
            </p:grpSpPr>
            <p:pic>
              <p:nvPicPr>
                <p:cNvPr id="34" name="Рисунок 33"/>
                <p:cNvPicPr>
                  <a:picLocks noChangeAspect="1"/>
                </p:cNvPicPr>
                <p:nvPr userDrawn="1"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577015" y="4101750"/>
                  <a:ext cx="592745" cy="595041"/>
                </a:xfrm>
                <a:prstGeom prst="rect">
                  <a:avLst/>
                </a:prstGeom>
              </p:spPr>
            </p:pic>
            <p:pic>
              <p:nvPicPr>
                <p:cNvPr id="35" name="Рисунок 34"/>
                <p:cNvPicPr>
                  <a:picLocks noChangeAspect="1"/>
                </p:cNvPicPr>
                <p:nvPr userDrawn="1"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342015" y="4174481"/>
                  <a:ext cx="450191" cy="449579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6" name="Группа 25"/>
            <p:cNvGrpSpPr/>
            <p:nvPr userDrawn="1"/>
          </p:nvGrpSpPr>
          <p:grpSpPr>
            <a:xfrm>
              <a:off x="6264889" y="3996935"/>
              <a:ext cx="2519362" cy="861999"/>
              <a:chOff x="6264889" y="3996935"/>
              <a:chExt cx="2519362" cy="861999"/>
            </a:xfrm>
          </p:grpSpPr>
          <p:sp>
            <p:nvSpPr>
              <p:cNvPr id="27" name="Прямоугольник 26"/>
              <p:cNvSpPr/>
              <p:nvPr userDrawn="1"/>
            </p:nvSpPr>
            <p:spPr>
              <a:xfrm>
                <a:off x="6264889" y="4581935"/>
                <a:ext cx="2519362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e-DE" sz="1200" b="0" i="0" u="sng" kern="1200" dirty="0" smtClean="0">
                    <a:solidFill>
                      <a:srgbClr val="0563C1"/>
                    </a:solidFill>
                    <a:effectLst/>
                    <a:latin typeface="+mn-lt"/>
                    <a:ea typeface="+mn-ea"/>
                    <a:cs typeface="+mn-cs"/>
                  </a:rPr>
                  <a:t>rutube.ru/</a:t>
                </a:r>
                <a:r>
                  <a:rPr lang="de-DE" sz="1200" b="0" i="0" u="sng" kern="1200" dirty="0" err="1" smtClean="0">
                    <a:solidFill>
                      <a:srgbClr val="0563C1"/>
                    </a:solidFill>
                    <a:effectLst/>
                    <a:latin typeface="+mn-lt"/>
                    <a:ea typeface="+mn-ea"/>
                    <a:cs typeface="+mn-cs"/>
                  </a:rPr>
                  <a:t>channel</a:t>
                </a:r>
                <a:r>
                  <a:rPr lang="de-DE" sz="1200" b="0" i="0" u="sng" kern="1200" dirty="0" smtClean="0">
                    <a:solidFill>
                      <a:srgbClr val="0563C1"/>
                    </a:solidFill>
                    <a:effectLst/>
                    <a:latin typeface="+mn-lt"/>
                    <a:ea typeface="+mn-ea"/>
                    <a:cs typeface="+mn-cs"/>
                  </a:rPr>
                  <a:t>/24686363</a:t>
                </a:r>
                <a:endParaRPr lang="ru-RU" sz="1200" b="0" i="0" u="sng" dirty="0">
                  <a:solidFill>
                    <a:schemeClr val="accent1">
                      <a:lumMod val="75000"/>
                    </a:schemeClr>
                  </a:solidFill>
                  <a:latin typeface="+mn-lt"/>
                  <a:ea typeface="PT Root UI Web Light" charset="0"/>
                  <a:cs typeface="PT Root UI Web Light" charset="0"/>
                </a:endParaRPr>
              </a:p>
            </p:txBody>
          </p:sp>
          <p:pic>
            <p:nvPicPr>
              <p:cNvPr id="28" name="Рисунок 27"/>
              <p:cNvPicPr>
                <a:picLocks noChangeAspect="1"/>
              </p:cNvPicPr>
              <p:nvPr userDrawn="1"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72000" y="3996935"/>
                <a:ext cx="595041" cy="595041"/>
              </a:xfrm>
              <a:prstGeom prst="rect">
                <a:avLst/>
              </a:prstGeom>
            </p:spPr>
          </p:pic>
          <p:pic>
            <p:nvPicPr>
              <p:cNvPr id="31" name="Рисунок 30"/>
              <p:cNvPicPr>
                <a:picLocks noChangeAspect="1"/>
              </p:cNvPicPr>
              <p:nvPr userDrawn="1"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42831" y="4069455"/>
                <a:ext cx="450000" cy="450000"/>
              </a:xfrm>
              <a:prstGeom prst="ellipse">
                <a:avLst/>
              </a:prstGeom>
              <a:ln w="63500" cap="rnd">
                <a:noFill/>
              </a:ln>
              <a:effectLst/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C17233-89ED-0248-B684-51AB9034A4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3375" y="1594512"/>
            <a:ext cx="6057250" cy="624233"/>
          </a:xfrm>
          <a:prstGeom prst="rect">
            <a:avLst/>
          </a:prstGeom>
        </p:spPr>
        <p:txBody>
          <a:bodyPr/>
          <a:lstStyle>
            <a:lvl1pPr algn="ctr">
              <a:defRPr sz="3600" baseline="0">
                <a:solidFill>
                  <a:srgbClr val="00A7B5"/>
                </a:solidFill>
                <a:latin typeface="+mj-lt"/>
              </a:defRPr>
            </a:lvl1pPr>
          </a:lstStyle>
          <a:p>
            <a:r>
              <a:rPr lang="ru-RU" dirty="0"/>
              <a:t>Спасибо за внимание!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2210063" y="3613973"/>
            <a:ext cx="472387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0" i="0" dirty="0">
                <a:solidFill>
                  <a:srgbClr val="265A8F"/>
                </a:solidFill>
                <a:latin typeface="+mn-lt"/>
                <a:ea typeface="PT Root UI Web Light" charset="0"/>
                <a:cs typeface="PT Root UI Web Light" charset="0"/>
              </a:rPr>
              <a:t>Подписывайтесь на наши </a:t>
            </a:r>
            <a:r>
              <a:rPr lang="ru-RU" sz="1400" b="0" i="0" dirty="0" err="1">
                <a:solidFill>
                  <a:srgbClr val="265A8F"/>
                </a:solidFill>
                <a:latin typeface="+mn-lt"/>
                <a:ea typeface="PT Root UI Web Light" charset="0"/>
                <a:cs typeface="PT Root UI Web Light" charset="0"/>
              </a:rPr>
              <a:t>соцсети</a:t>
            </a:r>
            <a:endParaRPr lang="ru-RU" sz="1400" b="0" i="0" dirty="0">
              <a:solidFill>
                <a:srgbClr val="265A8F"/>
              </a:solidFill>
              <a:latin typeface="+mn-lt"/>
              <a:ea typeface="PT Root UI Web Light" charset="0"/>
              <a:cs typeface="PT Root UI Web Light" charset="0"/>
            </a:endParaRPr>
          </a:p>
        </p:txBody>
      </p:sp>
      <p:sp>
        <p:nvSpPr>
          <p:cNvPr id="20" name="Текст 10">
            <a:extLst>
              <a:ext uri="{FF2B5EF4-FFF2-40B4-BE49-F238E27FC236}">
                <a16:creationId xmlns:a16="http://schemas.microsoft.com/office/drawing/2014/main" id="{F59CB8DE-9707-3A41-BFB0-F10FA55E7C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12176" y="2495183"/>
            <a:ext cx="3772277" cy="82168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Clr>
                <a:srgbClr val="D2715F"/>
              </a:buClr>
              <a:buFont typeface="Courier New" panose="02070309020205020404" pitchFamily="49" charset="0"/>
              <a:buNone/>
              <a:defRPr sz="1200" b="0" i="0">
                <a:solidFill>
                  <a:srgbClr val="00A7B5"/>
                </a:solidFill>
                <a:latin typeface="+mj-lt"/>
                <a:ea typeface="PT Root UI Web" charset="0"/>
                <a:cs typeface="PT Root UI Web" charset="0"/>
              </a:defRPr>
            </a:lvl1pPr>
            <a:lvl2pPr marL="457200" indent="0">
              <a:buClr>
                <a:srgbClr val="D2715F"/>
              </a:buClr>
              <a:buFont typeface="Courier New" panose="02070309020205020404" pitchFamily="49" charset="0"/>
              <a:buNone/>
              <a:defRPr sz="1400" b="0" i="0">
                <a:solidFill>
                  <a:srgbClr val="265A8F"/>
                </a:solidFill>
                <a:latin typeface="PT Root UI Web" charset="0"/>
                <a:ea typeface="PT Root UI Web" charset="0"/>
                <a:cs typeface="PT Root UI Web" charset="0"/>
              </a:defRPr>
            </a:lvl2pPr>
            <a:lvl3pPr marL="914400" indent="0">
              <a:buClr>
                <a:srgbClr val="D2715F"/>
              </a:buClr>
              <a:buFont typeface="Courier New" panose="02070309020205020404" pitchFamily="49" charset="0"/>
              <a:buNone/>
              <a:defRPr sz="1400" b="0" i="0">
                <a:solidFill>
                  <a:srgbClr val="265A8F"/>
                </a:solidFill>
                <a:latin typeface="PT Root UI Web" charset="0"/>
                <a:ea typeface="PT Root UI Web" charset="0"/>
                <a:cs typeface="PT Root UI Web" charset="0"/>
              </a:defRPr>
            </a:lvl3pPr>
            <a:lvl4pPr marL="1371600" indent="0">
              <a:buClr>
                <a:srgbClr val="D2715F"/>
              </a:buClr>
              <a:buFont typeface="Courier New" panose="02070309020205020404" pitchFamily="49" charset="0"/>
              <a:buNone/>
              <a:defRPr sz="1400" b="0" i="0">
                <a:solidFill>
                  <a:srgbClr val="265A8F"/>
                </a:solidFill>
                <a:latin typeface="PT Root UI Web" charset="0"/>
                <a:ea typeface="PT Root UI Web" charset="0"/>
                <a:cs typeface="PT Root UI Web" charset="0"/>
              </a:defRPr>
            </a:lvl4pPr>
            <a:lvl5pPr marL="1828800" indent="0">
              <a:buClr>
                <a:srgbClr val="D2715F"/>
              </a:buClr>
              <a:buFont typeface="Courier New" panose="02070309020205020404" pitchFamily="49" charset="0"/>
              <a:buNone/>
              <a:defRPr sz="1400" b="0" i="0">
                <a:solidFill>
                  <a:srgbClr val="265A8F"/>
                </a:solidFill>
                <a:latin typeface="PT Root UI Web" charset="0"/>
                <a:ea typeface="PT Root UI Web" charset="0"/>
                <a:cs typeface="PT Root UI Web" charset="0"/>
              </a:defRPr>
            </a:lvl5pPr>
          </a:lstStyle>
          <a:p>
            <a:r>
              <a:rPr lang="ru-RU" dirty="0"/>
              <a:t>(Удалить блок если не нужен) ФИО</a:t>
            </a:r>
          </a:p>
          <a:p>
            <a:r>
              <a:rPr lang="ru-RU" dirty="0"/>
              <a:t>Должность</a:t>
            </a:r>
          </a:p>
          <a:p>
            <a:r>
              <a:rPr lang="en-US" dirty="0"/>
              <a:t>e-mail:</a:t>
            </a:r>
            <a:r>
              <a:rPr lang="ru-RU" dirty="0"/>
              <a:t> </a:t>
            </a:r>
            <a:r>
              <a:rPr lang="en-US" dirty="0" err="1"/>
              <a:t>xxx@infotecs.ru</a:t>
            </a:r>
            <a:endParaRPr lang="ru-RU" dirty="0"/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30A06526-0455-B448-8152-35BBAF01BEF5}"/>
              </a:ext>
            </a:extLst>
          </p:cNvPr>
          <p:cNvCxnSpPr/>
          <p:nvPr userDrawn="1"/>
        </p:nvCxnSpPr>
        <p:spPr>
          <a:xfrm flipH="1">
            <a:off x="539750" y="3760539"/>
            <a:ext cx="2412250" cy="0"/>
          </a:xfrm>
          <a:prstGeom prst="line">
            <a:avLst/>
          </a:prstGeom>
          <a:ln w="22225">
            <a:solidFill>
              <a:srgbClr val="265A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D82D1331-FBCB-C341-AB1D-A0F512456E06}"/>
              </a:ext>
            </a:extLst>
          </p:cNvPr>
          <p:cNvCxnSpPr/>
          <p:nvPr userDrawn="1"/>
        </p:nvCxnSpPr>
        <p:spPr>
          <a:xfrm flipH="1">
            <a:off x="6192000" y="3768132"/>
            <a:ext cx="2412250" cy="0"/>
          </a:xfrm>
          <a:prstGeom prst="line">
            <a:avLst/>
          </a:prstGeom>
          <a:ln w="22225">
            <a:solidFill>
              <a:srgbClr val="265A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2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4" t="11681" r="11006" b="14337"/>
          <a:stretch/>
        </p:blipFill>
        <p:spPr>
          <a:xfrm>
            <a:off x="3424498" y="644930"/>
            <a:ext cx="2295000" cy="855000"/>
          </a:xfrm>
          <a:prstGeom prst="rect">
            <a:avLst/>
          </a:prstGeom>
        </p:spPr>
      </p:pic>
      <p:grpSp>
        <p:nvGrpSpPr>
          <p:cNvPr id="29" name="Группа 28"/>
          <p:cNvGrpSpPr/>
          <p:nvPr userDrawn="1"/>
        </p:nvGrpSpPr>
        <p:grpSpPr>
          <a:xfrm>
            <a:off x="477000" y="3996935"/>
            <a:ext cx="8307251" cy="861999"/>
            <a:chOff x="477000" y="3996935"/>
            <a:chExt cx="8307251" cy="861999"/>
          </a:xfrm>
        </p:grpSpPr>
        <p:grpSp>
          <p:nvGrpSpPr>
            <p:cNvPr id="35" name="Группа 34"/>
            <p:cNvGrpSpPr/>
            <p:nvPr userDrawn="1"/>
          </p:nvGrpSpPr>
          <p:grpSpPr>
            <a:xfrm>
              <a:off x="477000" y="3996935"/>
              <a:ext cx="1935000" cy="861999"/>
              <a:chOff x="477000" y="3996935"/>
              <a:chExt cx="1935000" cy="861999"/>
            </a:xfrm>
          </p:grpSpPr>
          <p:sp>
            <p:nvSpPr>
              <p:cNvPr id="45" name="Прямоугольник 44"/>
              <p:cNvSpPr/>
              <p:nvPr userDrawn="1"/>
            </p:nvSpPr>
            <p:spPr>
              <a:xfrm>
                <a:off x="477000" y="4581935"/>
                <a:ext cx="1935000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1200" b="0" i="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  <a:hlinkClick r:id="rId3"/>
                  </a:rPr>
                  <a:t>vk.com/</a:t>
                </a:r>
                <a:r>
                  <a:rPr lang="en-US" sz="1200" b="0" i="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  <a:hlinkClick r:id="rId3"/>
                  </a:rPr>
                  <a:t>infotecs_news</a:t>
                </a:r>
                <a:endParaRPr lang="ru-RU" sz="1200" b="0" i="0" dirty="0">
                  <a:solidFill>
                    <a:srgbClr val="265A8F"/>
                  </a:solidFill>
                  <a:latin typeface="+mn-lt"/>
                  <a:ea typeface="PT Root UI Web Light" charset="0"/>
                  <a:cs typeface="PT Root UI Web Light" charset="0"/>
                </a:endParaRPr>
              </a:p>
            </p:txBody>
          </p:sp>
          <p:pic>
            <p:nvPicPr>
              <p:cNvPr id="46" name="Рисунок 45"/>
              <p:cNvPicPr>
                <a:picLocks noChangeAspect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2000" y="3996935"/>
                <a:ext cx="593072" cy="595041"/>
              </a:xfrm>
              <a:prstGeom prst="rect">
                <a:avLst/>
              </a:prstGeom>
            </p:spPr>
          </p:pic>
          <p:pic>
            <p:nvPicPr>
              <p:cNvPr id="47" name="Рисунок 46"/>
              <p:cNvPicPr>
                <a:picLocks noChangeAspect="1"/>
              </p:cNvPicPr>
              <p:nvPr userDrawn="1"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65778" y="4069666"/>
                <a:ext cx="446518" cy="449579"/>
              </a:xfrm>
              <a:prstGeom prst="rect">
                <a:avLst/>
              </a:prstGeom>
            </p:spPr>
          </p:pic>
        </p:grpSp>
        <p:grpSp>
          <p:nvGrpSpPr>
            <p:cNvPr id="36" name="Группа 35"/>
            <p:cNvGrpSpPr/>
            <p:nvPr userDrawn="1"/>
          </p:nvGrpSpPr>
          <p:grpSpPr>
            <a:xfrm>
              <a:off x="3626126" y="3996935"/>
              <a:ext cx="1891749" cy="861999"/>
              <a:chOff x="3626126" y="3996935"/>
              <a:chExt cx="1891749" cy="861999"/>
            </a:xfrm>
          </p:grpSpPr>
          <p:sp>
            <p:nvSpPr>
              <p:cNvPr id="41" name="Прямоугольник 40"/>
              <p:cNvSpPr/>
              <p:nvPr userDrawn="1"/>
            </p:nvSpPr>
            <p:spPr>
              <a:xfrm>
                <a:off x="3626126" y="4581935"/>
                <a:ext cx="1891749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/>
                <a:r>
                  <a:rPr lang="de-DE" sz="1200" b="0" i="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  <a:hlinkClick r:id="rId6"/>
                  </a:rPr>
                  <a:t>t.me/</a:t>
                </a:r>
                <a:r>
                  <a:rPr lang="de-DE" sz="1200" b="0" i="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  <a:hlinkClick r:id="rId6"/>
                  </a:rPr>
                  <a:t>infotecs_news</a:t>
                </a:r>
                <a:endParaRPr lang="ru-RU" sz="1200" b="0" i="0" dirty="0">
                  <a:solidFill>
                    <a:srgbClr val="265A8F"/>
                  </a:solidFill>
                  <a:latin typeface="+mn-lt"/>
                  <a:ea typeface="PT Root UI Web Light" charset="0"/>
                  <a:cs typeface="PT Root UI Web Light" charset="0"/>
                </a:endParaRPr>
              </a:p>
            </p:txBody>
          </p:sp>
          <p:grpSp>
            <p:nvGrpSpPr>
              <p:cNvPr id="42" name="Группа 41"/>
              <p:cNvGrpSpPr/>
              <p:nvPr userDrawn="1"/>
            </p:nvGrpSpPr>
            <p:grpSpPr>
              <a:xfrm>
                <a:off x="3672000" y="3996935"/>
                <a:ext cx="1215191" cy="595041"/>
                <a:chOff x="3577015" y="4101750"/>
                <a:chExt cx="1215191" cy="595041"/>
              </a:xfrm>
            </p:grpSpPr>
            <p:pic>
              <p:nvPicPr>
                <p:cNvPr id="43" name="Рисунок 42"/>
                <p:cNvPicPr>
                  <a:picLocks noChangeAspect="1"/>
                </p:cNvPicPr>
                <p:nvPr userDrawn="1"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577015" y="4101750"/>
                  <a:ext cx="592745" cy="595041"/>
                </a:xfrm>
                <a:prstGeom prst="rect">
                  <a:avLst/>
                </a:prstGeom>
              </p:spPr>
            </p:pic>
            <p:pic>
              <p:nvPicPr>
                <p:cNvPr id="44" name="Рисунок 43"/>
                <p:cNvPicPr>
                  <a:picLocks noChangeAspect="1"/>
                </p:cNvPicPr>
                <p:nvPr userDrawn="1"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342015" y="4174481"/>
                  <a:ext cx="450191" cy="449579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37" name="Группа 36"/>
            <p:cNvGrpSpPr/>
            <p:nvPr userDrawn="1"/>
          </p:nvGrpSpPr>
          <p:grpSpPr>
            <a:xfrm>
              <a:off x="6264889" y="3996935"/>
              <a:ext cx="2519362" cy="861999"/>
              <a:chOff x="6264889" y="3996935"/>
              <a:chExt cx="2519362" cy="861999"/>
            </a:xfrm>
          </p:grpSpPr>
          <p:sp>
            <p:nvSpPr>
              <p:cNvPr id="38" name="Прямоугольник 37"/>
              <p:cNvSpPr/>
              <p:nvPr userDrawn="1"/>
            </p:nvSpPr>
            <p:spPr>
              <a:xfrm>
                <a:off x="6264889" y="4581935"/>
                <a:ext cx="2519362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e-DE" sz="1200" b="0" i="0" u="sng" kern="1200" dirty="0" smtClean="0">
                    <a:solidFill>
                      <a:srgbClr val="0563C1"/>
                    </a:solidFill>
                    <a:effectLst/>
                    <a:latin typeface="+mn-lt"/>
                    <a:ea typeface="+mn-ea"/>
                    <a:cs typeface="+mn-cs"/>
                  </a:rPr>
                  <a:t>rutube.ru/</a:t>
                </a:r>
                <a:r>
                  <a:rPr lang="de-DE" sz="1200" b="0" i="0" u="sng" kern="1200" dirty="0" err="1" smtClean="0">
                    <a:solidFill>
                      <a:srgbClr val="0563C1"/>
                    </a:solidFill>
                    <a:effectLst/>
                    <a:latin typeface="+mn-lt"/>
                    <a:ea typeface="+mn-ea"/>
                    <a:cs typeface="+mn-cs"/>
                  </a:rPr>
                  <a:t>channel</a:t>
                </a:r>
                <a:r>
                  <a:rPr lang="de-DE" sz="1200" b="0" i="0" u="sng" kern="1200" dirty="0" smtClean="0">
                    <a:solidFill>
                      <a:srgbClr val="0563C1"/>
                    </a:solidFill>
                    <a:effectLst/>
                    <a:latin typeface="+mn-lt"/>
                    <a:ea typeface="+mn-ea"/>
                    <a:cs typeface="+mn-cs"/>
                  </a:rPr>
                  <a:t>/24686363</a:t>
                </a:r>
                <a:endParaRPr lang="ru-RU" sz="1200" b="0" i="0" u="sng" dirty="0">
                  <a:solidFill>
                    <a:schemeClr val="accent1">
                      <a:lumMod val="75000"/>
                    </a:schemeClr>
                  </a:solidFill>
                  <a:latin typeface="+mn-lt"/>
                  <a:ea typeface="PT Root UI Web Light" charset="0"/>
                  <a:cs typeface="PT Root UI Web Light" charset="0"/>
                </a:endParaRPr>
              </a:p>
            </p:txBody>
          </p:sp>
          <p:pic>
            <p:nvPicPr>
              <p:cNvPr id="39" name="Рисунок 38"/>
              <p:cNvPicPr>
                <a:picLocks noChangeAspect="1"/>
              </p:cNvPicPr>
              <p:nvPr userDrawn="1"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72000" y="3996935"/>
                <a:ext cx="595041" cy="595041"/>
              </a:xfrm>
              <a:prstGeom prst="rect">
                <a:avLst/>
              </a:prstGeom>
            </p:spPr>
          </p:pic>
          <p:pic>
            <p:nvPicPr>
              <p:cNvPr id="40" name="Рисунок 39"/>
              <p:cNvPicPr>
                <a:picLocks noChangeAspect="1"/>
              </p:cNvPicPr>
              <p:nvPr userDrawn="1"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42831" y="4069455"/>
                <a:ext cx="450000" cy="450000"/>
              </a:xfrm>
              <a:prstGeom prst="ellipse">
                <a:avLst/>
              </a:prstGeom>
              <a:ln w="63500" cap="rnd">
                <a:noFill/>
              </a:ln>
              <a:effectLst/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6" Type="http://schemas.openxmlformats.org/officeDocument/2006/relationships/image" Target="../media/image2.svg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svg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42" y="339502"/>
            <a:ext cx="7509157" cy="97177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 err="1"/>
              <a:t>Образец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заголовка</a:t>
            </a: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E8A047B-AE45-EA40-B627-AC5BB33AFD22}"/>
              </a:ext>
            </a:extLst>
          </p:cNvPr>
          <p:cNvSpPr/>
          <p:nvPr userDrawn="1"/>
        </p:nvSpPr>
        <p:spPr>
          <a:xfrm>
            <a:off x="0" y="5117120"/>
            <a:ext cx="9144000" cy="51470"/>
          </a:xfrm>
          <a:prstGeom prst="rect">
            <a:avLst/>
          </a:prstGeom>
          <a:solidFill>
            <a:srgbClr val="00A7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A17FC1-6ED2-7441-B74A-84009CC46376}"/>
              </a:ext>
            </a:extLst>
          </p:cNvPr>
          <p:cNvSpPr txBox="1"/>
          <p:nvPr userDrawn="1"/>
        </p:nvSpPr>
        <p:spPr>
          <a:xfrm>
            <a:off x="8045874" y="4795930"/>
            <a:ext cx="8461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8ED6FA0-9524-CA4B-A112-08C68105DA8B}" type="slidenum">
              <a:rPr lang="ru-RU" sz="1200" smtClean="0">
                <a:solidFill>
                  <a:srgbClr val="00A7B5"/>
                </a:solidFill>
              </a:rPr>
              <a:pPr algn="r"/>
              <a:t>‹#›</a:t>
            </a:fld>
            <a:endParaRPr lang="ru-RU" sz="1200" dirty="0">
              <a:solidFill>
                <a:srgbClr val="00A7B5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51D7699-07EA-084B-BBC7-192D56E7BF1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045875" y="339502"/>
            <a:ext cx="864096" cy="28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9530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4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baseline="0">
          <a:solidFill>
            <a:srgbClr val="265A8F"/>
          </a:solidFill>
          <a:latin typeface="+mj-lt"/>
          <a:ea typeface="PT Root UI Web Bold" charset="0"/>
          <a:cs typeface="PT Root UI Web Bold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2" orient="horz" pos="1620">
          <p15:clr>
            <a:srgbClr val="F26B43"/>
          </p15:clr>
        </p15:guide>
        <p15:guide id="3" pos="5601">
          <p15:clr>
            <a:srgbClr val="F26B43"/>
          </p15:clr>
        </p15:guide>
        <p15:guide id="4" pos="159">
          <p15:clr>
            <a:srgbClr val="F26B43"/>
          </p15:clr>
        </p15:guide>
        <p15:guide id="7" pos="527">
          <p15:clr>
            <a:srgbClr val="F26B43"/>
          </p15:clr>
        </p15:guide>
        <p15:guide id="8" orient="horz" pos="3026">
          <p15:clr>
            <a:srgbClr val="F26B43"/>
          </p15:clr>
        </p15:guide>
        <p15:guide id="9" orient="horz" pos="214">
          <p15:clr>
            <a:srgbClr val="F26B43"/>
          </p15:clr>
        </p15:guide>
        <p15:guide id="12" orient="horz" pos="1053" userDrawn="1">
          <p15:clr>
            <a:srgbClr val="F26B43"/>
          </p15:clr>
        </p15:guide>
        <p15:guide id="13" orient="horz" pos="82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56B261-41B1-F64C-9E70-65F781EB99F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1D403D7-DB3D-3348-9502-10E6B5A8D63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2413" y="4371750"/>
            <a:ext cx="1404466" cy="468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6616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3" r:id="rId1"/>
  </p:sldLayoutIdLst>
  <p:hf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200" kern="1200" baseline="0">
          <a:solidFill>
            <a:srgbClr val="265A8F"/>
          </a:solidFill>
          <a:latin typeface="PT Root UI Web" charset="0"/>
          <a:ea typeface="PT Root UI Web" charset="0"/>
          <a:cs typeface="PT Root UI Web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2" orient="horz" pos="1620">
          <p15:clr>
            <a:srgbClr val="F26B43"/>
          </p15:clr>
        </p15:guide>
        <p15:guide id="3" pos="5420">
          <p15:clr>
            <a:srgbClr val="F26B43"/>
          </p15:clr>
        </p15:guide>
        <p15:guide id="4" pos="159" userDrawn="1">
          <p15:clr>
            <a:srgbClr val="F26B43"/>
          </p15:clr>
        </p15:guide>
        <p15:guide id="8" orient="horz" pos="3026">
          <p15:clr>
            <a:srgbClr val="F26B43"/>
          </p15:clr>
        </p15:guide>
        <p15:guide id="9" orient="horz" pos="214">
          <p15:clr>
            <a:srgbClr val="F26B43"/>
          </p15:clr>
        </p15:guide>
        <p15:guide id="10" orient="horz" pos="2119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DB7456-7DBD-BA4F-AECF-E8B5CE1F5F1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solidFill>
            <a:srgbClr val="000000">
              <a:alpha val="50196"/>
            </a:srgbClr>
          </a:solidFill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9752025-2805-F441-BEC1-E05AB0B38E05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3859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0" r:id="rId1"/>
    <p:sldLayoutId id="2147483821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baseline="0">
          <a:solidFill>
            <a:srgbClr val="265A8F"/>
          </a:solidFill>
          <a:latin typeface="PT Root UI Web" charset="0"/>
          <a:ea typeface="PT Root UI Web" charset="0"/>
          <a:cs typeface="PT Root UI Web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2" orient="horz" pos="1620">
          <p15:clr>
            <a:srgbClr val="F26B43"/>
          </p15:clr>
        </p15:guide>
        <p15:guide id="3" pos="5420">
          <p15:clr>
            <a:srgbClr val="F26B43"/>
          </p15:clr>
        </p15:guide>
        <p15:guide id="4" pos="340">
          <p15:clr>
            <a:srgbClr val="F26B43"/>
          </p15:clr>
        </p15:guide>
        <p15:guide id="5" pos="3833">
          <p15:clr>
            <a:srgbClr val="F26B43"/>
          </p15:clr>
        </p15:guide>
        <p15:guide id="6" pos="3243">
          <p15:clr>
            <a:srgbClr val="F26B43"/>
          </p15:clr>
        </p15:guide>
        <p15:guide id="7" pos="1927">
          <p15:clr>
            <a:srgbClr val="F26B43"/>
          </p15:clr>
        </p15:guide>
        <p15:guide id="8" orient="horz" pos="3026">
          <p15:clr>
            <a:srgbClr val="F26B43"/>
          </p15:clr>
        </p15:guide>
        <p15:guide id="9" orient="horz" pos="214">
          <p15:clr>
            <a:srgbClr val="F26B43"/>
          </p15:clr>
        </p15:guide>
        <p15:guide id="10" orient="horz" pos="211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77.rkn.gov.ru/docs/77/PP_125.docx" TargetMode="External"/><Relationship Id="rId3" Type="http://schemas.openxmlformats.org/officeDocument/2006/relationships/hyperlink" Target="http://base.garant.ru/10200083/" TargetMode="External"/><Relationship Id="rId7" Type="http://schemas.openxmlformats.org/officeDocument/2006/relationships/hyperlink" Target="http://base.garant.ru/188429/" TargetMode="External"/><Relationship Id="rId2" Type="http://schemas.openxmlformats.org/officeDocument/2006/relationships/hyperlink" Target="http://base.garant.ru/12143756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base.garant.ru/2561172/" TargetMode="External"/><Relationship Id="rId5" Type="http://schemas.openxmlformats.org/officeDocument/2006/relationships/hyperlink" Target="http://base.garant.ru/192944/" TargetMode="External"/><Relationship Id="rId4" Type="http://schemas.openxmlformats.org/officeDocument/2006/relationships/hyperlink" Target="http://base.garant.ru/188234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openxmlformats.org/officeDocument/2006/relationships/image" Target="../media/image17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6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846D1-F7C7-3341-B48D-AD212532E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Защита </a:t>
            </a:r>
            <a:r>
              <a:rPr lang="ru-RU" sz="3200" dirty="0" err="1" smtClean="0"/>
              <a:t>ПДн</a:t>
            </a:r>
            <a:r>
              <a:rPr lang="ru-RU" sz="3200" dirty="0" smtClean="0"/>
              <a:t> в </a:t>
            </a:r>
            <a:r>
              <a:rPr lang="ru-RU" sz="3200" dirty="0" err="1" smtClean="0"/>
              <a:t>телемед</a:t>
            </a:r>
            <a:r>
              <a:rPr lang="ru-RU" sz="3200" dirty="0" err="1"/>
              <a:t>.</a:t>
            </a:r>
            <a:r>
              <a:rPr lang="ru-RU" sz="3200" dirty="0" err="1" smtClean="0"/>
              <a:t>системах</a:t>
            </a:r>
            <a:r>
              <a:rPr lang="ru-RU" sz="3200" dirty="0" smtClean="0"/>
              <a:t>, ответственность и как с этим жить</a:t>
            </a:r>
            <a:endParaRPr lang="ru-RU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47C97-56A0-2340-A153-5DE56E2770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b="1" dirty="0" smtClean="0"/>
              <a:t>Дмитрий Гусев</a:t>
            </a:r>
          </a:p>
          <a:p>
            <a:r>
              <a:rPr lang="ru-RU" dirty="0" err="1"/>
              <a:t>з</a:t>
            </a:r>
            <a:r>
              <a:rPr lang="ru-RU" dirty="0" err="1" smtClean="0"/>
              <a:t>ам.генерального</a:t>
            </a:r>
            <a:r>
              <a:rPr lang="ru-RU" dirty="0" smtClean="0"/>
              <a:t> директора АО «</a:t>
            </a:r>
            <a:r>
              <a:rPr lang="ru-RU" dirty="0" err="1" smtClean="0"/>
              <a:t>ИнфоТеКС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13" y="77786"/>
            <a:ext cx="2276475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04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>
          <a:xfrm>
            <a:off x="477000" y="1311750"/>
            <a:ext cx="2610000" cy="3430634"/>
          </a:xfrm>
        </p:spPr>
        <p:txBody>
          <a:bodyPr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600" b="1" dirty="0" smtClean="0"/>
              <a:t>Федеральный </a:t>
            </a:r>
            <a:r>
              <a:rPr lang="ru-RU" sz="600" b="1" dirty="0"/>
              <a:t>закон от 27 июля 2006 г. № 152-ФЗ «О персональных данных</a:t>
            </a:r>
            <a:r>
              <a:rPr lang="ru-RU" sz="600" b="1" dirty="0" smtClean="0"/>
              <a:t>»;</a:t>
            </a:r>
            <a:endParaRPr lang="en-US" sz="600" b="1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600" b="1" dirty="0" smtClean="0"/>
              <a:t>Федеральный закон 26 июля 2017 г. № 187-ФЗ «О безопасности КИИ РФ»</a:t>
            </a:r>
            <a:endParaRPr lang="ru-RU" sz="600" b="1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600" dirty="0"/>
              <a:t>Федеральный закон от 27 июля 2006 г. № 149-ФЗ «Об информации, информационных технологиях о защите информации;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600" dirty="0"/>
              <a:t>Федеральный закон от 19.12.2005 г. </a:t>
            </a:r>
            <a:r>
              <a:rPr lang="ru-RU" sz="600" dirty="0">
                <a:hlinkClick r:id="rId2"/>
              </a:rPr>
              <a:t>№ 160-ФЗ </a:t>
            </a:r>
            <a:r>
              <a:rPr lang="ru-RU" sz="600" dirty="0"/>
              <a:t>«О ратификации Конвенции Совета Европы о защите физических лиц при автоматизированной обработке персональных данных».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600" dirty="0" smtClean="0"/>
              <a:t>Кодекс </a:t>
            </a:r>
            <a:r>
              <a:rPr lang="ru-RU" sz="600" dirty="0"/>
              <a:t>Российской Федерации об административных правонарушениях от 30.12.2001 № 195-ФЗ;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600" dirty="0"/>
              <a:t>Трудовой кодекс Российской Федерации от 30 декабря 2001 г. № 197-ФЗ;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600" dirty="0"/>
              <a:t>Уголовный кодекс Российской Федерации от 13 июня 1996 г. № 63-ФЗ</a:t>
            </a:r>
            <a:r>
              <a:rPr lang="ru-RU" sz="600" dirty="0" smtClean="0"/>
              <a:t>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600" dirty="0"/>
              <a:t>Указ Президента Российской Федерации от 06.03.1997 г. </a:t>
            </a:r>
            <a:r>
              <a:rPr lang="ru-RU" sz="600" dirty="0">
                <a:hlinkClick r:id="rId3"/>
              </a:rPr>
              <a:t>№ 188 </a:t>
            </a:r>
            <a:r>
              <a:rPr lang="ru-RU" sz="600" dirty="0"/>
              <a:t>«Об утверждении перечня сведений конфиденциального характера»;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600" dirty="0"/>
              <a:t>Указ Президента Российской Федерации от 30.05.2005 г. </a:t>
            </a:r>
            <a:r>
              <a:rPr lang="ru-RU" sz="600" dirty="0">
                <a:hlinkClick r:id="rId4"/>
              </a:rPr>
              <a:t>№ 609</a:t>
            </a:r>
            <a:r>
              <a:rPr lang="ru-RU" sz="600" dirty="0"/>
              <a:t> «Об утверждении Положения о персональных данных государственного гражданского служащего Российской Федерации и ведении его личного дела»;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600" dirty="0"/>
              <a:t>Указ Президента Российской Федерации от 17.03.2008 г. </a:t>
            </a:r>
            <a:r>
              <a:rPr lang="ru-RU" sz="600" dirty="0">
                <a:hlinkClick r:id="rId5"/>
              </a:rPr>
              <a:t>№ 351</a:t>
            </a:r>
            <a:r>
              <a:rPr lang="ru-RU" sz="600" dirty="0"/>
              <a:t> «О мерах по обеспечению информационной безопасности Российской Федерации при использовании информационно-телекоммуникационных сетей международного информационного обмена»;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600" dirty="0"/>
              <a:t>Распоряжение Президента Российской Федерации от 10.07.2001 г. </a:t>
            </a:r>
            <a:r>
              <a:rPr lang="ru-RU" sz="600" dirty="0">
                <a:hlinkClick r:id="rId6"/>
              </a:rPr>
              <a:t>№ 366-РП </a:t>
            </a:r>
            <a:r>
              <a:rPr lang="ru-RU" sz="600" dirty="0"/>
              <a:t>«О подписании Конвенции о защите физических лиц при автоматизированной обработке персональных данных</a:t>
            </a:r>
            <a:r>
              <a:rPr lang="ru-RU" sz="600" dirty="0" smtClean="0"/>
              <a:t>».</a:t>
            </a:r>
            <a:endParaRPr lang="ru-RU" sz="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7842" y="339503"/>
            <a:ext cx="7509157" cy="657248"/>
          </a:xfrm>
        </p:spPr>
        <p:txBody>
          <a:bodyPr/>
          <a:lstStyle/>
          <a:p>
            <a:r>
              <a:rPr lang="ru-RU" sz="2800" dirty="0" smtClean="0"/>
              <a:t>Регулирование</a:t>
            </a:r>
            <a:endParaRPr lang="ru-RU" sz="2800" dirty="0"/>
          </a:p>
        </p:txBody>
      </p:sp>
      <p:sp>
        <p:nvSpPr>
          <p:cNvPr id="4" name="Текст 1"/>
          <p:cNvSpPr txBox="1">
            <a:spLocks/>
          </p:cNvSpPr>
          <p:nvPr/>
        </p:nvSpPr>
        <p:spPr>
          <a:xfrm>
            <a:off x="3086294" y="961416"/>
            <a:ext cx="1935000" cy="378000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D2715F"/>
              </a:buClr>
              <a:buFont typeface="Courier New" panose="02070309020205020404" pitchFamily="49" charset="0"/>
              <a:buNone/>
              <a:defRPr sz="1800" b="0" i="0" kern="1200">
                <a:solidFill>
                  <a:schemeClr val="bg1"/>
                </a:solidFill>
                <a:latin typeface="+mn-lt"/>
                <a:ea typeface="PT Root UI Web" charset="0"/>
                <a:cs typeface="PT Root UI Web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2715F"/>
              </a:buClr>
              <a:buFont typeface="Courier New" panose="02070309020205020404" pitchFamily="49" charset="0"/>
              <a:buNone/>
              <a:defRPr sz="1800" b="0" i="0" kern="1200">
                <a:solidFill>
                  <a:schemeClr val="bg1"/>
                </a:solidFill>
                <a:latin typeface="+mn-lt"/>
                <a:ea typeface="PT Root UI Web" charset="0"/>
                <a:cs typeface="PT Root UI Web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2715F"/>
              </a:buClr>
              <a:buFont typeface="Courier New" panose="02070309020205020404" pitchFamily="49" charset="0"/>
              <a:buNone/>
              <a:defRPr sz="1800" b="0" i="0" kern="1200">
                <a:solidFill>
                  <a:schemeClr val="bg1"/>
                </a:solidFill>
                <a:latin typeface="+mn-lt"/>
                <a:ea typeface="PT Root UI Web" charset="0"/>
                <a:cs typeface="PT Root UI Web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2715F"/>
              </a:buClr>
              <a:buFont typeface="Courier New" panose="02070309020205020404" pitchFamily="49" charset="0"/>
              <a:buNone/>
              <a:defRPr sz="1800" b="0" i="0" kern="1200">
                <a:solidFill>
                  <a:schemeClr val="bg1"/>
                </a:solidFill>
                <a:latin typeface="+mn-lt"/>
                <a:ea typeface="PT Root UI Web" charset="0"/>
                <a:cs typeface="PT Root UI Web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2715F"/>
              </a:buClr>
              <a:buFont typeface="Courier New" panose="02070309020205020404" pitchFamily="49" charset="0"/>
              <a:buNone/>
              <a:defRPr sz="1800" b="0" i="0" kern="1200">
                <a:solidFill>
                  <a:schemeClr val="bg1"/>
                </a:solidFill>
                <a:latin typeface="+mn-lt"/>
                <a:ea typeface="PT Root UI Web" charset="0"/>
                <a:cs typeface="PT Root UI Web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400" b="1" dirty="0" smtClean="0"/>
              <a:t>Постановление Правительства Российской Федерации от 1 ноября 2012 г. № 1119 «Об утверждении Требований к защите персональных данных при их обработке в информационных системах персональных данных»;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400" dirty="0" smtClean="0"/>
              <a:t>Постановление Правительства Российской Федерации от 6 июля 2008 г. № 512 «Об утверждении Требований к материальным носителям биометрических персональных данных и технологиям хранения таких данных вне информационных систем персональных данных»;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400" dirty="0" smtClean="0"/>
              <a:t>Постановление Правительства Российской Федерации от 21 марта 2012 г. № 211 «Об утверждении Перечня мер, направленных на обеспечение выполнения обязанностей, предусмотренных Федеральным законом «О персональных данных» и принятыми в соответствии с ним нормативными правовыми актами, операторами, являющимися государственными или муниципальными органами»;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400" dirty="0" smtClean="0"/>
              <a:t>Постановление Правительства Российской Федерации от 15 сентября 2008 г. № 687 «Об утверждении Положения об особенностях обработки персональных данных, осуществляемой без использования средств автоматизации»;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400" dirty="0" smtClean="0"/>
              <a:t>Постановление Правительства Российской Федерации от 29 июня 2021 г. № 1046 «О федеральном государственном контроле (надзоре) за обработкой персональных данных»;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400" dirty="0" smtClean="0"/>
              <a:t>Постановление Правительства Российской Федерации от 18 сентября 2012 г. № 940 «Об утверждении Правил согласования проектов решений ассоциаций, союзов и иных объединений операторов об определении дополнительных угроз безопасности персональных данных, актуальных при обработке персональных данных в информационных системах персональных данных, эксплуатируемых при осуществлении определённых видов деятельности членами таких ассоциаций, союзов и иных объединений операторов, с Федеральной службой безопасности Российской Федерации и Федеральной службой по техническому и экспортному контролю»;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400" dirty="0" smtClean="0"/>
              <a:t>Постановление Правительства Российской Федерации от 03.11.1994 г. </a:t>
            </a:r>
            <a:r>
              <a:rPr lang="ru-RU" sz="400" dirty="0" smtClean="0">
                <a:hlinkClick r:id="rId7"/>
              </a:rPr>
              <a:t>№ 1233</a:t>
            </a:r>
            <a:r>
              <a:rPr lang="ru-RU" sz="400" dirty="0" smtClean="0"/>
              <a:t> «Об утверждении положения о порядке обращения со служебной информацией ограниченного распространения в федеральных органах исполнительной власти, уполномоченном органе управления использования атомной энергии и уполномоченном органе по космической деятельности»;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400" dirty="0" smtClean="0"/>
              <a:t>Постановление Правительства РФ от 04.03.2010 г. </a:t>
            </a:r>
            <a:r>
              <a:rPr lang="ru-RU" sz="400" dirty="0" smtClean="0">
                <a:hlinkClick r:id="rId8"/>
              </a:rPr>
              <a:t>№ 125</a:t>
            </a:r>
            <a:r>
              <a:rPr lang="ru-RU" sz="400" dirty="0" smtClean="0"/>
              <a:t> «О перечне персональных данных, записываемых на электронные носители информации, содержащиеся в основных документах, удостоверяющих личность гражданина Российской Федерации, по которым граждане Российской Федерации осуществляют выезд из Российской Федерации и въезд в Российскую Федерацию»</a:t>
            </a:r>
            <a:endParaRPr lang="ru-RU" sz="400" dirty="0"/>
          </a:p>
        </p:txBody>
      </p:sp>
      <p:sp>
        <p:nvSpPr>
          <p:cNvPr id="5" name="Текст 1"/>
          <p:cNvSpPr txBox="1">
            <a:spLocks/>
          </p:cNvSpPr>
          <p:nvPr/>
        </p:nvSpPr>
        <p:spPr>
          <a:xfrm>
            <a:off x="5157000" y="1086750"/>
            <a:ext cx="3644976" cy="378000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D2715F"/>
              </a:buClr>
              <a:buFont typeface="Courier New" panose="02070309020205020404" pitchFamily="49" charset="0"/>
              <a:buNone/>
              <a:defRPr sz="1800" b="0" i="0" kern="1200">
                <a:solidFill>
                  <a:schemeClr val="bg1"/>
                </a:solidFill>
                <a:latin typeface="+mn-lt"/>
                <a:ea typeface="PT Root UI Web" charset="0"/>
                <a:cs typeface="PT Root UI Web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2715F"/>
              </a:buClr>
              <a:buFont typeface="Courier New" panose="02070309020205020404" pitchFamily="49" charset="0"/>
              <a:buNone/>
              <a:defRPr sz="1800" b="0" i="0" kern="1200">
                <a:solidFill>
                  <a:schemeClr val="bg1"/>
                </a:solidFill>
                <a:latin typeface="+mn-lt"/>
                <a:ea typeface="PT Root UI Web" charset="0"/>
                <a:cs typeface="PT Root UI Web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2715F"/>
              </a:buClr>
              <a:buFont typeface="Courier New" panose="02070309020205020404" pitchFamily="49" charset="0"/>
              <a:buNone/>
              <a:defRPr sz="1800" b="0" i="0" kern="1200">
                <a:solidFill>
                  <a:schemeClr val="bg1"/>
                </a:solidFill>
                <a:latin typeface="+mn-lt"/>
                <a:ea typeface="PT Root UI Web" charset="0"/>
                <a:cs typeface="PT Root UI Web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2715F"/>
              </a:buClr>
              <a:buFont typeface="Courier New" panose="02070309020205020404" pitchFamily="49" charset="0"/>
              <a:buNone/>
              <a:defRPr sz="1800" b="0" i="0" kern="1200">
                <a:solidFill>
                  <a:schemeClr val="bg1"/>
                </a:solidFill>
                <a:latin typeface="+mn-lt"/>
                <a:ea typeface="PT Root UI Web" charset="0"/>
                <a:cs typeface="PT Root UI Web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2715F"/>
              </a:buClr>
              <a:buFont typeface="Courier New" panose="02070309020205020404" pitchFamily="49" charset="0"/>
              <a:buNone/>
              <a:defRPr sz="1800" b="0" i="0" kern="1200">
                <a:solidFill>
                  <a:schemeClr val="bg1"/>
                </a:solidFill>
                <a:latin typeface="+mn-lt"/>
                <a:ea typeface="PT Root UI Web" charset="0"/>
                <a:cs typeface="PT Root UI Web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400" b="1" dirty="0" smtClean="0"/>
              <a:t>Приказ ФСТЭК России от 18 февраля 2013 г. № 21 «Об утверждении Состава и содержания организационных и технических мер по обеспечению безопасности персональных данных при их обработке в информационных системах персональных данных»;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400" dirty="0" smtClean="0"/>
              <a:t>Приказ ФСТЭК России от 11 февраля 2013 г. № 17 «Требования о защите информации, не составляющей государственную тайну, содержащейся в государственных информационных системах»; (если в ГИС обрабатываются </a:t>
            </a:r>
            <a:r>
              <a:rPr lang="ru-RU" sz="400" dirty="0" err="1" smtClean="0"/>
              <a:t>Пдн</a:t>
            </a:r>
            <a:r>
              <a:rPr lang="ru-RU" sz="400" dirty="0" smtClean="0"/>
              <a:t>, то система защиты </a:t>
            </a:r>
            <a:r>
              <a:rPr lang="ru-RU" sz="400" dirty="0" err="1" smtClean="0"/>
              <a:t>ПДн</a:t>
            </a:r>
            <a:r>
              <a:rPr lang="ru-RU" sz="400" dirty="0" smtClean="0"/>
              <a:t> может строиться в соответствии с Приказом-17)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400" b="1" dirty="0" smtClean="0"/>
              <a:t>Методический документ «Методика оценки угроз безопасности информации», утвержден ФСТЭК России 5 февраля 2021 г.;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400" dirty="0" smtClean="0"/>
              <a:t>Информационное сообщение ФСТЭК России от 6 июня 2018 г. № 240/13/2549 «О некоторых вопросах по обеспечению безопасности персональных данных при их обработке в информационных системах персональных данных»;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400" dirty="0" smtClean="0"/>
              <a:t>Информационное сообщение ФСТЭК России от 31 июля 2018 г. № 240/13/3330 «О необходимости получения лицензии ФСТЭК России на деятельность по технической защите конфиденциальной информации в случаях, связанных с обработкой персональных данных»;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400" dirty="0" smtClean="0"/>
              <a:t>Информационное сообщение ФСТЭК России от 15 июля 2013 г. № 240/22/2637 «По вопросам защиты информации и обеспечения безопасности персональных данных при их обработке в информационных системах в связи с изданием приказа ФСТЭК России от 11 февраля 2013 г. № 17 «Об утверждении Требований о защите информации, не составляющей государственную тайну, содержащейся в государственных информационных системах» и приказа ФСТЭК России от 18 февраля 2013 г. № 21 «Об утверждении Состава и содержания организационных и технических мер по обеспечению безопасности персональных данных при их обработке в информационных системах персональных данных».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400" b="1" dirty="0" smtClean="0"/>
              <a:t>Приказ ФСБ России от 10 июля 2014 г. № 378 «Об утверждении Состава и содержания организационных и технических мер по обеспечению безопасности персональных данных при их обработке в информационных системах персональных данных с использованием средств криптографической защиты информации, необходимых для выполнения установленных Правительством Российской Федерации требований к защите персональных данных для каждого из уровней защищенности»;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400" dirty="0" smtClean="0"/>
              <a:t>Методические рекомендации по разработке нормативных правовых актов, определяющих угрозы безопасности персональных данных, актуальные при обработке персональных данных в информационных системах персональных данных, эксплуатируемых при осуществлении соответствующих видов деятельности, утвержденные руководством 8 Центра ФСБ России (от 31 марта 2015 г. № 149/7/2/6-432).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400" dirty="0" smtClean="0"/>
              <a:t>Приказ </a:t>
            </a:r>
            <a:r>
              <a:rPr lang="ru-RU" sz="400" dirty="0" err="1" smtClean="0"/>
              <a:t>Роскомнадзора</a:t>
            </a:r>
            <a:r>
              <a:rPr lang="ru-RU" sz="400" dirty="0" smtClean="0"/>
              <a:t> от 15 марта 2013 г. № 274 «Об утверждении Перечня иностранных государств, не являющихся сторонами конвенции совета Европы о защите физических лиц при автоматизированной обработке персональных данных и обеспечивающих адекватную защиту прав субъектов персональных данных»;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400" dirty="0" smtClean="0"/>
              <a:t>Приказ </a:t>
            </a:r>
            <a:r>
              <a:rPr lang="ru-RU" sz="400" dirty="0" err="1" smtClean="0"/>
              <a:t>Роскомнадзора</a:t>
            </a:r>
            <a:r>
              <a:rPr lang="ru-RU" sz="400" dirty="0" smtClean="0"/>
              <a:t> от 5 сентября 2013 г. № 996 «Об утверждении Требований и методов по обезличиванию персональных данных»;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400" b="1" dirty="0" smtClean="0"/>
              <a:t>Приказ </a:t>
            </a:r>
            <a:r>
              <a:rPr lang="ru-RU" sz="400" b="1" dirty="0" err="1" smtClean="0"/>
              <a:t>Роскомнадзора</a:t>
            </a:r>
            <a:r>
              <a:rPr lang="ru-RU" sz="400" b="1" dirty="0" smtClean="0"/>
              <a:t> от 30 мая 2017 г. № 94 «Об утверждении Методических рекомендаций по уведомлению уполномоченного органа о начале обработки персональных данных и о внесении изменений в ранее представленные сведения»;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400" dirty="0" smtClean="0"/>
              <a:t>Приказ </a:t>
            </a:r>
            <a:r>
              <a:rPr lang="ru-RU" sz="400" dirty="0" err="1" smtClean="0"/>
              <a:t>Роскомнадзора</a:t>
            </a:r>
            <a:r>
              <a:rPr lang="ru-RU" sz="400" dirty="0" smtClean="0"/>
              <a:t> от 24 февраля 2021 г. № 18 «Об утверждении требований к содержанию согласия на обработку персональных данных, разрешенных субъектом персональных данных к распространению»;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400" dirty="0" smtClean="0"/>
              <a:t>Приказ </a:t>
            </a:r>
            <a:r>
              <a:rPr lang="ru-RU" sz="400" dirty="0" err="1" smtClean="0"/>
              <a:t>Роскомнадзора</a:t>
            </a:r>
            <a:r>
              <a:rPr lang="ru-RU" sz="400" dirty="0" smtClean="0"/>
              <a:t> от 21 июня 2021 г. № 106 «Об утверждении Правил использования информационной системы Федеральной службы по надзору в сфере связи, информационных технологий и массовых коммуникаций, в том числе порядка взаимодействия субъекта персональных данных с оператором»;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400" dirty="0" smtClean="0"/>
              <a:t>Методические рекомендации по применению приказа </a:t>
            </a:r>
            <a:r>
              <a:rPr lang="ru-RU" sz="400" dirty="0" err="1" smtClean="0"/>
              <a:t>Роскомнадзора</a:t>
            </a:r>
            <a:r>
              <a:rPr lang="ru-RU" sz="400" dirty="0" smtClean="0"/>
              <a:t> от 5 сентября 2013 г. № 966 «Об утверждении требований и методов по обезличиванию персональных данных», утвержденные руководителем </a:t>
            </a:r>
            <a:r>
              <a:rPr lang="ru-RU" sz="400" dirty="0" err="1" smtClean="0"/>
              <a:t>Роскомнадзора</a:t>
            </a:r>
            <a:r>
              <a:rPr lang="ru-RU" sz="400" dirty="0" smtClean="0"/>
              <a:t> 13.12.2013.</a:t>
            </a:r>
            <a:endParaRPr lang="ru-RU" sz="400" dirty="0"/>
          </a:p>
        </p:txBody>
      </p:sp>
    </p:spTree>
    <p:extLst>
      <p:ext uri="{BB962C8B-B14F-4D97-AF65-F5344CB8AC3E}">
        <p14:creationId xmlns:p14="http://schemas.microsoft.com/office/powerpoint/2010/main" val="558640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07000" y="321751"/>
            <a:ext cx="7835206" cy="585000"/>
          </a:xfrm>
        </p:spPr>
        <p:txBody>
          <a:bodyPr/>
          <a:lstStyle/>
          <a:p>
            <a:r>
              <a:rPr lang="ru-RU" sz="2800" dirty="0" smtClean="0"/>
              <a:t>Алгоритм построения системы защиты</a:t>
            </a:r>
            <a:endParaRPr lang="ru-RU" sz="2800" dirty="0"/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444285667"/>
              </p:ext>
            </p:extLst>
          </p:nvPr>
        </p:nvGraphicFramePr>
        <p:xfrm>
          <a:off x="657000" y="1086750"/>
          <a:ext cx="6096000" cy="34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biLevel thresh="25000"/>
          </a:blip>
          <a:stretch>
            <a:fillRect/>
          </a:stretch>
        </p:blipFill>
        <p:spPr>
          <a:xfrm>
            <a:off x="847679" y="1364219"/>
            <a:ext cx="246290" cy="29107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biLevel thresh="25000"/>
          </a:blip>
          <a:stretch>
            <a:fillRect/>
          </a:stretch>
        </p:blipFill>
        <p:spPr>
          <a:xfrm>
            <a:off x="823019" y="2075460"/>
            <a:ext cx="325475" cy="28302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>
            <a:biLevel thresh="25000"/>
          </a:blip>
          <a:stretch>
            <a:fillRect/>
          </a:stretch>
        </p:blipFill>
        <p:spPr>
          <a:xfrm>
            <a:off x="814866" y="2773462"/>
            <a:ext cx="253407" cy="2534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>
            <a:biLevel thresh="25000"/>
          </a:blip>
          <a:stretch>
            <a:fillRect/>
          </a:stretch>
        </p:blipFill>
        <p:spPr>
          <a:xfrm>
            <a:off x="832685" y="3450050"/>
            <a:ext cx="228506" cy="2285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1">
            <a:biLevel thresh="25000"/>
          </a:blip>
          <a:stretch>
            <a:fillRect/>
          </a:stretch>
        </p:blipFill>
        <p:spPr>
          <a:xfrm>
            <a:off x="814866" y="4101737"/>
            <a:ext cx="270000" cy="273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171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2000" y="249977"/>
            <a:ext cx="7509157" cy="971773"/>
          </a:xfrm>
        </p:spPr>
        <p:txBody>
          <a:bodyPr/>
          <a:lstStyle/>
          <a:p>
            <a:r>
              <a:rPr lang="ru-RU" sz="2800" dirty="0" err="1" smtClean="0"/>
              <a:t>Орг.тех.меры</a:t>
            </a:r>
            <a:r>
              <a:rPr lang="ru-RU" sz="2800" dirty="0" smtClean="0"/>
              <a:t> по защите</a:t>
            </a:r>
            <a:br>
              <a:rPr lang="ru-RU" sz="2800" dirty="0" smtClean="0"/>
            </a:br>
            <a:r>
              <a:rPr lang="ru-RU" sz="2800" dirty="0" smtClean="0"/>
              <a:t>(Приказ 21, ФСТЭК)</a:t>
            </a:r>
            <a:endParaRPr lang="ru-RU" sz="2800" dirty="0"/>
          </a:p>
        </p:txBody>
      </p:sp>
      <p:sp>
        <p:nvSpPr>
          <p:cNvPr id="5" name="Текст 1"/>
          <p:cNvSpPr>
            <a:spLocks noGrp="1"/>
          </p:cNvSpPr>
          <p:nvPr>
            <p:ph type="body" sz="quarter" idx="12"/>
          </p:nvPr>
        </p:nvSpPr>
        <p:spPr>
          <a:xfrm>
            <a:off x="747000" y="1221750"/>
            <a:ext cx="7875000" cy="3780000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/>
              <a:t>идентификация и аутентификация субъектов доступа и объектов доступа;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/>
              <a:t>управление доступом субъектов доступа к объектам доступа;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/>
              <a:t>ограничение программной среды;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/>
              <a:t>защита машинных носителей информации, на которых хранятся и (или) обрабатываются персональные данные (далее - машинные носители персональных данных);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/>
              <a:t>регистрация событий безопасности;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/>
              <a:t>антивирусная защита;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/>
              <a:t>обнаружение (предотвращение) вторжений;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/>
              <a:t>контроль (анализ) защищенности персональных данных;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/>
              <a:t>обеспечение целостности информационной системы и персональных данных;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/>
              <a:t>обеспечение доступности персональных данных;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/>
              <a:t>защита среды виртуализации;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/>
              <a:t>защита технических средств;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/>
              <a:t>защита информационной системы, ее средств, систем связи и передачи данных;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/>
              <a:t>выявление инцидентов (одного события или группы событий), которые могут привести к сбоям или нарушению функционирования информационной системы и (или) к возникновению угроз безопасности персональных данных (далее - инциденты), и реагирование на них;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/>
              <a:t>управление конфигурацией информационной системы и системы защиты персональных данных.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ru-RU" sz="100" dirty="0"/>
          </a:p>
        </p:txBody>
      </p:sp>
    </p:spTree>
    <p:extLst>
      <p:ext uri="{BB962C8B-B14F-4D97-AF65-F5344CB8AC3E}">
        <p14:creationId xmlns:p14="http://schemas.microsoft.com/office/powerpoint/2010/main" val="186818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2000" y="249977"/>
            <a:ext cx="7509157" cy="971773"/>
          </a:xfrm>
        </p:spPr>
        <p:txBody>
          <a:bodyPr/>
          <a:lstStyle/>
          <a:p>
            <a:r>
              <a:rPr lang="ru-RU" sz="2800" dirty="0" err="1" smtClean="0"/>
              <a:t>Орг.тех.меры</a:t>
            </a:r>
            <a:r>
              <a:rPr lang="ru-RU" sz="2800" dirty="0" smtClean="0"/>
              <a:t> по защите</a:t>
            </a:r>
            <a:br>
              <a:rPr lang="ru-RU" sz="2800" dirty="0" smtClean="0"/>
            </a:br>
            <a:r>
              <a:rPr lang="ru-RU" sz="2800" dirty="0" smtClean="0"/>
              <a:t>(Приказ 378, ФСБ)</a:t>
            </a:r>
            <a:endParaRPr lang="ru-RU" sz="2800" dirty="0"/>
          </a:p>
        </p:txBody>
      </p:sp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>
          <a:xfrm>
            <a:off x="567000" y="1311750"/>
            <a:ext cx="8054976" cy="2655000"/>
          </a:xfrm>
        </p:spPr>
        <p:txBody>
          <a:bodyPr/>
          <a:lstStyle/>
          <a:p>
            <a:r>
              <a:rPr lang="ru-RU" sz="1400" dirty="0" smtClean="0"/>
              <a:t>Тип актуальных угроз в </a:t>
            </a:r>
            <a:r>
              <a:rPr lang="ru-RU" sz="1400" dirty="0" err="1" smtClean="0"/>
              <a:t>ИСПДн</a:t>
            </a:r>
            <a:r>
              <a:rPr lang="ru-RU" sz="1400" dirty="0" smtClean="0"/>
              <a:t> и классы СКЗИ: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1 тип (наличие НДВ в СПО) – СКЗИ класса 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2 тип (наличие НДВ в ППО) – СКЗИ класса КВ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3 тип (отсутствие НДВ) – СКЗИ классов КС: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Угрозы только на внешних каналах связи – КС1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Угрозы на внутренних каналах связи, но без доступа нарушителя к СКЗИ – КС2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Угрозы на внутренних каналах связи с доступом нарушителя к СКЗИ – КС3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387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2000" y="249977"/>
            <a:ext cx="7509157" cy="971773"/>
          </a:xfrm>
        </p:spPr>
        <p:txBody>
          <a:bodyPr/>
          <a:lstStyle/>
          <a:p>
            <a:r>
              <a:rPr lang="ru-RU" sz="2800" dirty="0" smtClean="0"/>
              <a:t>Ответственность за разглашение </a:t>
            </a:r>
            <a:r>
              <a:rPr lang="ru-RU" sz="2800" dirty="0" err="1" smtClean="0"/>
              <a:t>ПДн</a:t>
            </a:r>
            <a:endParaRPr lang="ru-RU" sz="2800" dirty="0"/>
          </a:p>
        </p:txBody>
      </p:sp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>
          <a:xfrm>
            <a:off x="567000" y="1311750"/>
            <a:ext cx="8054976" cy="17100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Дисциплинарная (ТК): выговор, увольнение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Гражданско-правовая: возмещение мат. и морального ущерба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Административная (КоАП): от 1 </a:t>
            </a:r>
            <a:r>
              <a:rPr lang="ru-RU" dirty="0" err="1" smtClean="0"/>
              <a:t>тыс.руб</a:t>
            </a:r>
            <a:r>
              <a:rPr lang="ru-RU" dirty="0" smtClean="0"/>
              <a:t>. до 18 </a:t>
            </a:r>
            <a:r>
              <a:rPr lang="ru-RU" dirty="0" err="1" smtClean="0"/>
              <a:t>млн.руб</a:t>
            </a:r>
            <a:r>
              <a:rPr lang="ru-RU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Уголовная (УК): до 5 лет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02000" y="3201750"/>
            <a:ext cx="769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Законопроект об оборотных штрафах за разглашение </a:t>
            </a:r>
            <a:r>
              <a:rPr lang="ru-RU" dirty="0" err="1" smtClean="0">
                <a:solidFill>
                  <a:srgbClr val="FF0000"/>
                </a:solidFill>
              </a:rPr>
              <a:t>ПДн</a:t>
            </a:r>
            <a:r>
              <a:rPr lang="ru-RU" dirty="0" smtClean="0">
                <a:solidFill>
                  <a:srgbClr val="FF0000"/>
                </a:solidFill>
              </a:rPr>
              <a:t>!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32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07000" y="231750"/>
            <a:ext cx="7509157" cy="971773"/>
          </a:xfrm>
        </p:spPr>
        <p:txBody>
          <a:bodyPr/>
          <a:lstStyle/>
          <a:p>
            <a:r>
              <a:rPr lang="ru-RU" sz="2800" dirty="0" smtClean="0"/>
              <a:t>Пример использования СЗИ </a:t>
            </a:r>
            <a:r>
              <a:rPr lang="en-US" sz="2800" dirty="0" smtClean="0"/>
              <a:t>ViPNet </a:t>
            </a:r>
            <a:r>
              <a:rPr lang="ru-RU" sz="2800" dirty="0" smtClean="0"/>
              <a:t>для защиты </a:t>
            </a:r>
            <a:r>
              <a:rPr lang="ru-RU" sz="2800" dirty="0" err="1" smtClean="0"/>
              <a:t>телемед</a:t>
            </a:r>
            <a:r>
              <a:rPr lang="ru-RU" sz="2800" dirty="0" smtClean="0"/>
              <a:t>. </a:t>
            </a:r>
            <a:r>
              <a:rPr lang="ru-RU" sz="2800" dirty="0" err="1" smtClean="0"/>
              <a:t>ИСПДн</a:t>
            </a:r>
            <a:r>
              <a:rPr lang="ru-RU" sz="2800" dirty="0" smtClean="0"/>
              <a:t> </a:t>
            </a:r>
            <a:r>
              <a:rPr lang="en-US" sz="2800" dirty="0" smtClean="0"/>
              <a:t>(</a:t>
            </a:r>
            <a:r>
              <a:rPr lang="ru-RU" sz="2800" dirty="0" smtClean="0"/>
              <a:t>УЗ 2)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000" y="1215208"/>
            <a:ext cx="6703935" cy="37291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57488" y="1446750"/>
            <a:ext cx="2700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FF0000"/>
                </a:solidFill>
              </a:rPr>
              <a:t>Р</a:t>
            </a:r>
            <a:r>
              <a:rPr lang="ru-RU" sz="1400" dirty="0" smtClean="0">
                <a:solidFill>
                  <a:srgbClr val="FF0000"/>
                </a:solidFill>
              </a:rPr>
              <a:t>екомендуется применение СЗИ и СКЗИ на АРМе пациента!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837000" y="2785882"/>
            <a:ext cx="630000" cy="630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892488" y="2762313"/>
            <a:ext cx="630000" cy="630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9" name="Группа 28"/>
          <p:cNvGrpSpPr/>
          <p:nvPr/>
        </p:nvGrpSpPr>
        <p:grpSpPr>
          <a:xfrm>
            <a:off x="6941607" y="1639767"/>
            <a:ext cx="1035000" cy="1462792"/>
            <a:chOff x="6941607" y="1639767"/>
            <a:chExt cx="1035000" cy="1462792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9B5BF110-AC81-D942-B82A-19411124B6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8855" y="1788043"/>
              <a:ext cx="616894" cy="640320"/>
            </a:xfrm>
            <a:prstGeom prst="rect">
              <a:avLst/>
            </a:prstGeom>
            <a:ln>
              <a:noFill/>
            </a:ln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400CBB3-46B8-7943-8267-C414DB5B9E97}"/>
                </a:ext>
              </a:extLst>
            </p:cNvPr>
            <p:cNvSpPr txBox="1"/>
            <p:nvPr/>
          </p:nvSpPr>
          <p:spPr>
            <a:xfrm>
              <a:off x="6941607" y="2535660"/>
              <a:ext cx="1034999" cy="54165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anchor="t">
              <a:spAutoFit/>
            </a:bodyPr>
            <a:lstStyle/>
            <a:p>
              <a:pPr algn="ctr"/>
              <a:r>
                <a:rPr lang="en-US" sz="1100" dirty="0" err="1">
                  <a:solidFill>
                    <a:srgbClr val="265A8F"/>
                  </a:solidFill>
                </a:rPr>
                <a:t>ViPNet</a:t>
              </a:r>
              <a:r>
                <a:rPr lang="en-US" sz="1100" dirty="0">
                  <a:solidFill>
                    <a:srgbClr val="265A8F"/>
                  </a:solidFill>
                </a:rPr>
                <a:t> </a:t>
              </a:r>
              <a:r>
                <a:rPr lang="en" sz="1100" dirty="0">
                  <a:solidFill>
                    <a:srgbClr val="265A8F"/>
                  </a:solidFill>
                </a:rPr>
                <a:t>Coordinator</a:t>
              </a:r>
              <a:r>
                <a:rPr lang="ru-RU" sz="1100" dirty="0">
                  <a:solidFill>
                    <a:srgbClr val="265A8F"/>
                  </a:solidFill>
                </a:rPr>
                <a:t> </a:t>
              </a:r>
              <a:r>
                <a:rPr lang="en" sz="1100" dirty="0">
                  <a:solidFill>
                    <a:srgbClr val="265A8F"/>
                  </a:solidFill>
                </a:rPr>
                <a:t>HW</a:t>
              </a:r>
              <a:endParaRPr lang="ru-RU" sz="1100" dirty="0">
                <a:solidFill>
                  <a:srgbClr val="265A8F"/>
                </a:solidFill>
              </a:endParaRPr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6943629" y="1639767"/>
              <a:ext cx="1032978" cy="1462792"/>
            </a:xfrm>
            <a:prstGeom prst="roundRect">
              <a:avLst>
                <a:gd name="adj" fmla="val 3310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6952182" y="3177289"/>
            <a:ext cx="1024425" cy="1394711"/>
            <a:chOff x="6952182" y="3177289"/>
            <a:chExt cx="1024425" cy="1394711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6958306" y="3177289"/>
              <a:ext cx="1018301" cy="1394711"/>
            </a:xfrm>
            <a:prstGeom prst="roundRect">
              <a:avLst>
                <a:gd name="adj" fmla="val 3310"/>
              </a:avLst>
            </a:prstGeom>
            <a:noFill/>
            <a:ln>
              <a:solidFill>
                <a:srgbClr val="DBA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3656" y="3330400"/>
              <a:ext cx="620733" cy="623172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BC246B4-84C2-144B-9A6F-AF4E4BD700FC}"/>
                </a:ext>
              </a:extLst>
            </p:cNvPr>
            <p:cNvSpPr txBox="1"/>
            <p:nvPr/>
          </p:nvSpPr>
          <p:spPr>
            <a:xfrm>
              <a:off x="6952182" y="4119043"/>
              <a:ext cx="1024425" cy="225116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algn="ctr"/>
              <a:r>
                <a:rPr lang="en-US" sz="1100" dirty="0" err="1">
                  <a:solidFill>
                    <a:srgbClr val="265A8F"/>
                  </a:solidFill>
                </a:rPr>
                <a:t>ViPNet</a:t>
              </a:r>
              <a:r>
                <a:rPr lang="en-US" sz="1100" dirty="0">
                  <a:solidFill>
                    <a:srgbClr val="265A8F"/>
                  </a:solidFill>
                </a:rPr>
                <a:t> IDS NS</a:t>
              </a:r>
              <a:endParaRPr lang="ru-RU" sz="1100" dirty="0">
                <a:solidFill>
                  <a:srgbClr val="265A8F"/>
                </a:solidFill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8028060" y="3177289"/>
            <a:ext cx="994877" cy="1410151"/>
            <a:chOff x="8028060" y="3177289"/>
            <a:chExt cx="994877" cy="1410151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8034008" y="3177289"/>
              <a:ext cx="988929" cy="1410151"/>
            </a:xfrm>
            <a:prstGeom prst="roundRect">
              <a:avLst>
                <a:gd name="adj" fmla="val 3310"/>
              </a:avLst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6803" y="3332095"/>
              <a:ext cx="603337" cy="630071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EEF9F80-B7E3-C64B-A3D4-DA34623C42D9}"/>
                </a:ext>
              </a:extLst>
            </p:cNvPr>
            <p:cNvSpPr txBox="1"/>
            <p:nvPr/>
          </p:nvSpPr>
          <p:spPr>
            <a:xfrm>
              <a:off x="8028060" y="4129468"/>
              <a:ext cx="994877" cy="227609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algn="ctr"/>
              <a:r>
                <a:rPr lang="en-US" sz="1100" dirty="0">
                  <a:solidFill>
                    <a:srgbClr val="265A8F"/>
                  </a:solidFill>
                </a:rPr>
                <a:t>ViPNet TIAS</a:t>
              </a:r>
              <a:endParaRPr lang="ru-RU" sz="1100" dirty="0">
                <a:solidFill>
                  <a:srgbClr val="265A8F"/>
                </a:solidFill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8034008" y="1639767"/>
            <a:ext cx="988929" cy="1471434"/>
            <a:chOff x="8034008" y="1639767"/>
            <a:chExt cx="988929" cy="1471434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8034008" y="1639767"/>
              <a:ext cx="988929" cy="1471434"/>
            </a:xfrm>
            <a:prstGeom prst="roundRect">
              <a:avLst>
                <a:gd name="adj" fmla="val 3310"/>
              </a:avLst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C56F3907-0FDA-1F42-810A-B6AE7C8CFB9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42214" y="1748002"/>
              <a:ext cx="603961" cy="658687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6D2307B-A0CD-0746-9A99-7FEA068C3AC4}"/>
                </a:ext>
              </a:extLst>
            </p:cNvPr>
            <p:cNvSpPr txBox="1"/>
            <p:nvPr/>
          </p:nvSpPr>
          <p:spPr>
            <a:xfrm>
              <a:off x="8034008" y="2583223"/>
              <a:ext cx="977698" cy="23750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algn="ctr"/>
              <a:r>
                <a:rPr lang="en-US" sz="1100" dirty="0" err="1">
                  <a:solidFill>
                    <a:srgbClr val="265A8F"/>
                  </a:solidFill>
                </a:rPr>
                <a:t>ViPNet</a:t>
              </a:r>
              <a:r>
                <a:rPr lang="en-US" sz="1100" dirty="0">
                  <a:solidFill>
                    <a:srgbClr val="265A8F"/>
                  </a:solidFill>
                </a:rPr>
                <a:t> </a:t>
              </a:r>
              <a:r>
                <a:rPr lang="en" sz="1100" dirty="0">
                  <a:solidFill>
                    <a:srgbClr val="265A8F"/>
                  </a:solidFill>
                </a:rPr>
                <a:t>Client</a:t>
              </a:r>
              <a:endParaRPr lang="ru-RU" sz="1100" dirty="0">
                <a:solidFill>
                  <a:srgbClr val="265A8F"/>
                </a:solidFill>
              </a:endParaRPr>
            </a:p>
          </p:txBody>
        </p:sp>
      </p:grpSp>
      <p:sp>
        <p:nvSpPr>
          <p:cNvPr id="23" name="Овал 22"/>
          <p:cNvSpPr/>
          <p:nvPr/>
        </p:nvSpPr>
        <p:spPr>
          <a:xfrm>
            <a:off x="1467000" y="2220660"/>
            <a:ext cx="630000" cy="630000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5553160" y="2220660"/>
            <a:ext cx="630000" cy="630000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2727000" y="3887724"/>
            <a:ext cx="630000" cy="630000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3560253" y="3882364"/>
            <a:ext cx="630000" cy="630000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4878802" y="2220660"/>
            <a:ext cx="630000" cy="630000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567000" y="3427567"/>
            <a:ext cx="630000" cy="630000"/>
          </a:xfrm>
          <a:prstGeom prst="ellipse">
            <a:avLst/>
          </a:prstGeom>
          <a:noFill/>
          <a:ln w="57150">
            <a:solidFill>
              <a:srgbClr val="8331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907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2000" y="249977"/>
            <a:ext cx="7509157" cy="971773"/>
          </a:xfrm>
        </p:spPr>
        <p:txBody>
          <a:bodyPr/>
          <a:lstStyle/>
          <a:p>
            <a:r>
              <a:rPr lang="ru-RU" sz="2800" dirty="0" smtClean="0"/>
              <a:t>Какие меры могут снизить стоимость и сложность систем ИБ </a:t>
            </a:r>
            <a:r>
              <a:rPr lang="ru-RU" sz="2800" dirty="0" err="1" smtClean="0"/>
              <a:t>ИСПДн</a:t>
            </a:r>
            <a:endParaRPr lang="ru-RU" sz="2800" dirty="0"/>
          </a:p>
        </p:txBody>
      </p:sp>
      <p:sp>
        <p:nvSpPr>
          <p:cNvPr id="5" name="Текст 1"/>
          <p:cNvSpPr>
            <a:spLocks noGrp="1"/>
          </p:cNvSpPr>
          <p:nvPr>
            <p:ph type="body" sz="quarter" idx="12"/>
          </p:nvPr>
        </p:nvSpPr>
        <p:spPr>
          <a:xfrm>
            <a:off x="252000" y="1401750"/>
            <a:ext cx="3780000" cy="3645000"/>
          </a:xfrm>
        </p:spPr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/>
              <a:t>Д</a:t>
            </a:r>
            <a:r>
              <a:rPr lang="ru-RU" sz="1200" dirty="0" smtClean="0"/>
              <a:t>екомпозиция и сегментирование </a:t>
            </a:r>
            <a:r>
              <a:rPr lang="ru-RU" sz="1200" dirty="0" err="1" smtClean="0"/>
              <a:t>ИСПДн</a:t>
            </a:r>
            <a:r>
              <a:rPr lang="ru-RU" sz="1200" dirty="0" smtClean="0"/>
              <a:t> </a:t>
            </a:r>
            <a:r>
              <a:rPr lang="en-US" sz="1200" dirty="0" smtClean="0">
                <a:sym typeface="Wingdings" panose="05000000000000000000" pitchFamily="2" charset="2"/>
              </a:rPr>
              <a:t> </a:t>
            </a:r>
            <a:r>
              <a:rPr lang="ru-RU" sz="1200" dirty="0" smtClean="0">
                <a:sym typeface="Wingdings" panose="05000000000000000000" pitchFamily="2" charset="2"/>
              </a:rPr>
              <a:t>дифференциация требований по защите </a:t>
            </a:r>
            <a:r>
              <a:rPr lang="en-US" sz="1200" dirty="0" smtClean="0">
                <a:sym typeface="Wingdings" panose="05000000000000000000" pitchFamily="2" charset="2"/>
              </a:rPr>
              <a:t> </a:t>
            </a:r>
            <a:r>
              <a:rPr lang="ru-RU" sz="1200" dirty="0" smtClean="0">
                <a:sym typeface="Wingdings" panose="05000000000000000000" pitchFamily="2" charset="2"/>
              </a:rPr>
              <a:t>снижение общей стоимости СЗИ</a:t>
            </a:r>
            <a:endParaRPr lang="ru-RU" sz="1200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 smtClean="0"/>
              <a:t>Деперсонализация баз данных </a:t>
            </a:r>
            <a:r>
              <a:rPr lang="ru-RU" sz="1200" dirty="0" err="1" smtClean="0"/>
              <a:t>ПДн</a:t>
            </a:r>
            <a:r>
              <a:rPr lang="ru-RU" sz="1200" dirty="0" smtClean="0"/>
              <a:t> </a:t>
            </a:r>
            <a:r>
              <a:rPr lang="en-US" sz="1200" dirty="0" smtClean="0">
                <a:sym typeface="Wingdings" panose="05000000000000000000" pitchFamily="2" charset="2"/>
              </a:rPr>
              <a:t> </a:t>
            </a:r>
            <a:r>
              <a:rPr lang="ru-RU" sz="1200" dirty="0">
                <a:sym typeface="Wingdings" panose="05000000000000000000" pitchFamily="2" charset="2"/>
              </a:rPr>
              <a:t>дифференциация требований по защите </a:t>
            </a:r>
            <a:r>
              <a:rPr lang="en-US" sz="1200" dirty="0">
                <a:sym typeface="Wingdings" panose="05000000000000000000" pitchFamily="2" charset="2"/>
              </a:rPr>
              <a:t> </a:t>
            </a:r>
            <a:r>
              <a:rPr lang="ru-RU" sz="1200" dirty="0">
                <a:sym typeface="Wingdings" panose="05000000000000000000" pitchFamily="2" charset="2"/>
              </a:rPr>
              <a:t>снижение общей стоимости </a:t>
            </a:r>
            <a:r>
              <a:rPr lang="ru-RU" sz="1200" dirty="0" smtClean="0">
                <a:sym typeface="Wingdings" panose="05000000000000000000" pitchFamily="2" charset="2"/>
              </a:rPr>
              <a:t>СЗИ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sym typeface="Wingdings" panose="05000000000000000000" pitchFamily="2" charset="2"/>
              </a:rPr>
              <a:t>Выдвижение встречных требований по </a:t>
            </a:r>
            <a:r>
              <a:rPr lang="ru-RU" sz="1200" b="1" dirty="0" smtClean="0">
                <a:sym typeface="Wingdings" panose="05000000000000000000" pitchFamily="2" charset="2"/>
              </a:rPr>
              <a:t>разработке безопасного ПО</a:t>
            </a:r>
            <a:r>
              <a:rPr lang="ru-RU" sz="1200" dirty="0" smtClean="0">
                <a:sym typeface="Wingdings" panose="05000000000000000000" pitchFamily="2" charset="2"/>
              </a:rPr>
              <a:t> разработчикам прикладных систем </a:t>
            </a:r>
            <a:r>
              <a:rPr lang="en-US" sz="1200" dirty="0">
                <a:sym typeface="Wingdings" panose="05000000000000000000" pitchFamily="2" charset="2"/>
              </a:rPr>
              <a:t> </a:t>
            </a:r>
            <a:r>
              <a:rPr lang="ru-RU" sz="1200" dirty="0" smtClean="0">
                <a:sym typeface="Wingdings" panose="05000000000000000000" pitchFamily="2" charset="2"/>
              </a:rPr>
              <a:t>снижение требований к классам СЗИ </a:t>
            </a:r>
            <a:r>
              <a:rPr lang="en-US" sz="1200" dirty="0" smtClean="0">
                <a:sym typeface="Wingdings" panose="05000000000000000000" pitchFamily="2" charset="2"/>
              </a:rPr>
              <a:t> </a:t>
            </a:r>
            <a:r>
              <a:rPr lang="ru-RU" sz="1200" dirty="0" smtClean="0">
                <a:sym typeface="Wingdings" panose="05000000000000000000" pitchFamily="2" charset="2"/>
              </a:rPr>
              <a:t>снижение общей стоимости СЗИ и требований по эксплуатации</a:t>
            </a:r>
            <a:endParaRPr lang="ru-RU" sz="1200" dirty="0"/>
          </a:p>
        </p:txBody>
      </p:sp>
      <p:sp>
        <p:nvSpPr>
          <p:cNvPr id="16" name="Правая фигурная скобка 15"/>
          <p:cNvSpPr/>
          <p:nvPr/>
        </p:nvSpPr>
        <p:spPr>
          <a:xfrm>
            <a:off x="3897000" y="2076750"/>
            <a:ext cx="315000" cy="1170000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4392000" y="2481750"/>
            <a:ext cx="409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Грамотное проектирование </a:t>
            </a:r>
            <a:r>
              <a:rPr lang="ru-RU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ИСПДн</a:t>
            </a:r>
            <a:endParaRPr lang="ru-RU" dirty="0"/>
          </a:p>
        </p:txBody>
      </p:sp>
      <p:sp>
        <p:nvSpPr>
          <p:cNvPr id="18" name="Правая фигурная скобка 17"/>
          <p:cNvSpPr/>
          <p:nvPr/>
        </p:nvSpPr>
        <p:spPr>
          <a:xfrm>
            <a:off x="3919500" y="3425124"/>
            <a:ext cx="270000" cy="810000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4392000" y="3368459"/>
            <a:ext cx="409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Взаимодействие с разработчиками компонентов </a:t>
            </a:r>
            <a:r>
              <a:rPr lang="ru-RU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ИСПДн</a:t>
            </a:r>
            <a:r>
              <a:rPr lang="ru-RU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отраслевое регулирование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04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Ответы</a:t>
            </a:r>
            <a:br>
              <a:rPr lang="ru-RU" dirty="0"/>
            </a:br>
            <a:r>
              <a:rPr lang="ru-RU" dirty="0"/>
              <a:t>на вопросы</a:t>
            </a:r>
          </a:p>
        </p:txBody>
      </p:sp>
    </p:spTree>
    <p:extLst>
      <p:ext uri="{BB962C8B-B14F-4D97-AF65-F5344CB8AC3E}">
        <p14:creationId xmlns:p14="http://schemas.microsoft.com/office/powerpoint/2010/main" val="204408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6_Специальное оформление">
  <a:themeElements>
    <a:clrScheme name="Другая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00A7B5"/>
      </a:accent6>
      <a:hlink>
        <a:srgbClr val="0563C1"/>
      </a:hlink>
      <a:folHlink>
        <a:srgbClr val="954F72"/>
      </a:folHlink>
    </a:clrScheme>
    <a:fontScheme name="Другая 12">
      <a:majorFont>
        <a:latin typeface="Consolas"/>
        <a:ea typeface=""/>
        <a:cs typeface=""/>
      </a:majorFont>
      <a:minorFont>
        <a:latin typeface="Consola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4_Специальное оформление">
  <a:themeElements>
    <a:clrScheme name="Другая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00A7B5"/>
      </a:accent6>
      <a:hlink>
        <a:srgbClr val="0563C1"/>
      </a:hlink>
      <a:folHlink>
        <a:srgbClr val="954F72"/>
      </a:folHlink>
    </a:clrScheme>
    <a:fontScheme name="Другая 7">
      <a:majorFont>
        <a:latin typeface="Consolas"/>
        <a:ea typeface=""/>
        <a:cs typeface=""/>
      </a:majorFont>
      <a:minorFont>
        <a:latin typeface="Consola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7_Специальное оформление">
  <a:themeElements>
    <a:clrScheme name="Другая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00A7B5"/>
      </a:accent6>
      <a:hlink>
        <a:srgbClr val="0563C1"/>
      </a:hlink>
      <a:folHlink>
        <a:srgbClr val="954F72"/>
      </a:folHlink>
    </a:clrScheme>
    <a:fontScheme name="Другая 5">
      <a:majorFont>
        <a:latin typeface="Consolas"/>
        <a:ea typeface=""/>
        <a:cs typeface=""/>
      </a:majorFont>
      <a:minorFont>
        <a:latin typeface="Consola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pc="http://schemas.microsoft.com/office/infopath/2007/PartnerControls" xmlns:xsi="http://www.w3.org/2001/XMLSchema-instance">
  <documentManagement>
    <_dlc_DocId xmlns="d881d74c-72f4-419c-9dce-164680df5c83">JWXU6D5MCXXA-356-190</_dlc_DocId>
    <_dlc_DocIdUrl xmlns="d881d74c-72f4-419c-9dce-164680df5c83">
      <Url>http://portal.infotecs.int/productsAndSolutions/implantation/_layouts/15/DocIdRedir.aspx?ID=JWXU6D5MCXXA-356-190</Url>
      <Description>JWXU6D5MCXXA-356-190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9C042C1CE62BFD4EA243357C215FEA46" ma:contentTypeVersion="1" ma:contentTypeDescription="Создание документа." ma:contentTypeScope="" ma:versionID="8c477eda7e93249c34948a4414cd4d13">
  <xsd:schema xmlns:xsd="http://www.w3.org/2001/XMLSchema" xmlns:xs="http://www.w3.org/2001/XMLSchema" xmlns:p="http://schemas.microsoft.com/office/2006/metadata/properties" xmlns:ns2="d881d74c-72f4-419c-9dce-164680df5c83" targetNamespace="http://schemas.microsoft.com/office/2006/metadata/properties" ma:root="true" ma:fieldsID="ca4e3e57651580d1eb4180d33fc18c34" ns2:_="">
    <xsd:import namespace="d881d74c-72f4-419c-9dce-164680df5c8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81d74c-72f4-419c-9dce-164680df5c8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C71292F-AC35-4DFE-94ED-5C68FB81BA2C}">
  <ds:schemaRefs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d881d74c-72f4-419c-9dce-164680df5c83"/>
    <ds:schemaRef ds:uri="http://schemas.microsoft.com/office/infopath/2007/PartnerControls"/>
    <ds:schemaRef ds:uri="http://purl.org/dc/terms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E729AB2-9BE5-4369-94FB-2F3B72681D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881d74c-72f4-419c-9dce-164680df5c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49A9E9A-906C-42A4-8760-B9CD62559D20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9538F676-8AEC-4C00-80F8-00D64AEB829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1579</Words>
  <Application>Microsoft Office PowerPoint</Application>
  <PresentationFormat>Экран (16:9)</PresentationFormat>
  <Paragraphs>86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9</vt:i4>
      </vt:variant>
    </vt:vector>
  </HeadingPairs>
  <TitlesOfParts>
    <vt:vector size="20" baseType="lpstr">
      <vt:lpstr>Arial</vt:lpstr>
      <vt:lpstr>Calibri</vt:lpstr>
      <vt:lpstr>Consolas</vt:lpstr>
      <vt:lpstr>Courier New</vt:lpstr>
      <vt:lpstr>PT Root UI Web</vt:lpstr>
      <vt:lpstr>PT Root UI Web Bold</vt:lpstr>
      <vt:lpstr>PT Root UI Web Light</vt:lpstr>
      <vt:lpstr>Wingdings</vt:lpstr>
      <vt:lpstr>6_Специальное оформление</vt:lpstr>
      <vt:lpstr>14_Специальное оформление</vt:lpstr>
      <vt:lpstr>17_Специальное оформление</vt:lpstr>
      <vt:lpstr>Защита ПДн в телемед.системах, ответственность и как с этим жить</vt:lpstr>
      <vt:lpstr>Регулирование</vt:lpstr>
      <vt:lpstr>Алгоритм построения системы защиты</vt:lpstr>
      <vt:lpstr>Орг.тех.меры по защите (Приказ 21, ФСТЭК)</vt:lpstr>
      <vt:lpstr>Орг.тех.меры по защите (Приказ 378, ФСБ)</vt:lpstr>
      <vt:lpstr>Ответственность за разглашение ПДн</vt:lpstr>
      <vt:lpstr>Пример использования СЗИ ViPNet для защиты телемед. ИСПДн (УЗ 2)</vt:lpstr>
      <vt:lpstr>Какие меры могут снизить стоимость и сложность систем ИБ ИСПДн</vt:lpstr>
      <vt:lpstr>Ответы на вопросы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Dimitri</dc:creator>
  <cp:lastModifiedBy>Gusev Dmitry</cp:lastModifiedBy>
  <cp:revision>591</cp:revision>
  <dcterms:created xsi:type="dcterms:W3CDTF">2013-11-04T16:02:14Z</dcterms:created>
  <dcterms:modified xsi:type="dcterms:W3CDTF">2022-12-01T15:26:47Z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0x0101009C042C1CE62BFD4EA243357C215FEA46</vt:lpwstr>
  </property>
  <property fmtid="{D5CDD505-2E9C-101B-9397-08002B2CF9AE}" pid="3" name="_dlc_DocIdItemGuid">
    <vt:lpwstr>a0007c9b-a7ad-4192-bee9-3110fb4ceeeb</vt:lpwstr>
  </property>
</Properties>
</file>