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2" r:id="rId3"/>
    <p:sldId id="280" r:id="rId4"/>
    <p:sldId id="288" r:id="rId5"/>
    <p:sldId id="260" r:id="rId6"/>
    <p:sldId id="265" r:id="rId7"/>
    <p:sldId id="284" r:id="rId8"/>
    <p:sldId id="282" r:id="rId9"/>
    <p:sldId id="281" r:id="rId10"/>
    <p:sldId id="286" r:id="rId11"/>
    <p:sldId id="285" r:id="rId12"/>
    <p:sldId id="287" r:id="rId13"/>
    <p:sldId id="289" r:id="rId14"/>
    <p:sldId id="290" r:id="rId15"/>
    <p:sldId id="291" r:id="rId16"/>
    <p:sldId id="278" r:id="rId17"/>
  </p:sldIdLst>
  <p:sldSz cx="18288000" cy="10287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lear Sans Bold" panose="020F0502020204030204" pitchFamily="34" charset="0"/>
      <p:regular r:id="rId22"/>
      <p:bold r:id="rId23"/>
      <p:italic r:id="rId24"/>
      <p:boldItalic r:id="rId25"/>
    </p:embeddedFont>
    <p:embeddedFont>
      <p:font typeface="Clear Sans Regular" panose="020F0502020204030204" pitchFamily="34" charset="0"/>
      <p:regular r:id="rId26"/>
      <p:bold r:id="rId27"/>
      <p:italic r:id="rId28"/>
      <p:boldItalic r:id="rId29"/>
    </p:embeddedFont>
    <p:embeddedFont>
      <p:font typeface="Clear Sans Regular Bold" panose="020F0502020204030204" pitchFamily="34" charset="0"/>
      <p:regular r:id="rId30"/>
      <p:bold r:id="rId31"/>
      <p:italic r:id="rId32"/>
      <p:boldItalic r:id="rId33"/>
    </p:embeddedFont>
    <p:embeddedFont>
      <p:font typeface="Lato" panose="020F0502020204030203" pitchFamily="34" charset="0"/>
      <p:regular r:id="rId34"/>
      <p:bold r:id="rId35"/>
      <p:italic r:id="rId36"/>
      <p:boldItalic r:id="rId37"/>
    </p:embeddedFont>
    <p:embeddedFont>
      <p:font typeface="Montserrat Extra-Light" pitchFamily="2" charset="0"/>
      <p:regular r:id="rId38"/>
    </p:embeddedFont>
    <p:embeddedFont>
      <p:font typeface="Montserrat Extra-Light Bold" pitchFamily="2" charset="0"/>
      <p:regular r:id="rId39"/>
    </p:embeddedFont>
    <p:embeddedFont>
      <p:font typeface="Montserrat Semi-Bold Bold" pitchFamily="2" charset="0"/>
      <p:regular r:id="rId40"/>
      <p:bold r:id="rId41"/>
    </p:embeddedFont>
    <p:embeddedFont>
      <p:font typeface="Oswald" pitchFamily="2" charset="0"/>
      <p:regular r:id="rId42"/>
      <p:bold r:id="rId4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89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 autoAdjust="0"/>
    <p:restoredTop sz="94569" autoAdjust="0"/>
  </p:normalViewPr>
  <p:slideViewPr>
    <p:cSldViewPr>
      <p:cViewPr varScale="1">
        <p:scale>
          <a:sx n="65" d="100"/>
          <a:sy n="65" d="100"/>
        </p:scale>
        <p:origin x="528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font" Target="fonts/font22.fntdata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42" Type="http://schemas.openxmlformats.org/officeDocument/2006/relationships/font" Target="fonts/font25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font" Target="fonts/font20.fntdata"/><Relationship Id="rId40" Type="http://schemas.openxmlformats.org/officeDocument/2006/relationships/font" Target="fonts/font23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43" Type="http://schemas.openxmlformats.org/officeDocument/2006/relationships/font" Target="fonts/font26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font" Target="fonts/font21.fntdata"/><Relationship Id="rId46" Type="http://schemas.openxmlformats.org/officeDocument/2006/relationships/theme" Target="theme/theme1.xml"/><Relationship Id="rId20" Type="http://schemas.openxmlformats.org/officeDocument/2006/relationships/font" Target="fonts/font3.fntdata"/><Relationship Id="rId41" Type="http://schemas.openxmlformats.org/officeDocument/2006/relationships/font" Target="fonts/font2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11/30/22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svg"/><Relationship Id="rId7" Type="http://schemas.openxmlformats.org/officeDocument/2006/relationships/image" Target="../media/image27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Relationship Id="rId9" Type="http://schemas.openxmlformats.org/officeDocument/2006/relationships/image" Target="../media/image29.sv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7" Type="http://schemas.openxmlformats.org/officeDocument/2006/relationships/image" Target="../media/image3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diabet.ru/o-portale/" TargetMode="External"/><Relationship Id="rId5" Type="http://schemas.openxmlformats.org/officeDocument/2006/relationships/hyperlink" Target="https://vk.com/diabet_telemed" TargetMode="External"/><Relationship Id="rId4" Type="http://schemas.openxmlformats.org/officeDocument/2006/relationships/hyperlink" Target="https://www.diabet.ru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8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265017" y="7962900"/>
            <a:ext cx="9773724" cy="897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40"/>
              </a:lnSpc>
            </a:pPr>
            <a:r>
              <a:rPr lang="ru-RU" sz="2800" i="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Портал, где врач и пациент общаются как равные партнеры в подборе лечения болезни пациента</a:t>
            </a:r>
            <a:endParaRPr lang="en-US" sz="2800" spc="240" dirty="0">
              <a:solidFill>
                <a:schemeClr val="bg1"/>
              </a:solidFill>
              <a:latin typeface="Montserrat Extra-Light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-203160" y="0"/>
            <a:ext cx="5460960" cy="10287001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6" name="Group 6"/>
          <p:cNvGrpSpPr/>
          <p:nvPr/>
        </p:nvGrpSpPr>
        <p:grpSpPr>
          <a:xfrm>
            <a:off x="6172200" y="3619500"/>
            <a:ext cx="9407611" cy="3519572"/>
            <a:chOff x="0" y="-1727354"/>
            <a:chExt cx="12543482" cy="4692762"/>
          </a:xfrm>
        </p:grpSpPr>
        <p:sp>
          <p:nvSpPr>
            <p:cNvPr id="7" name="TextBox 7"/>
            <p:cNvSpPr txBox="1"/>
            <p:nvPr/>
          </p:nvSpPr>
          <p:spPr>
            <a:xfrm>
              <a:off x="0" y="92827"/>
              <a:ext cx="12543482" cy="28725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442"/>
                </a:lnSpc>
              </a:pPr>
              <a:r>
                <a:rPr lang="ru-RU" sz="7675" dirty="0">
                  <a:solidFill>
                    <a:srgbClr val="FFFFFF"/>
                  </a:solidFill>
                  <a:latin typeface="Oswald"/>
                </a:rPr>
                <a:t>ДИАБЕТОЛОГИЯ</a:t>
              </a:r>
            </a:p>
            <a:p>
              <a:pPr>
                <a:lnSpc>
                  <a:spcPts val="8442"/>
                </a:lnSpc>
              </a:pPr>
              <a:r>
                <a:rPr lang="ru-RU" sz="7675" dirty="0">
                  <a:solidFill>
                    <a:srgbClr val="FFFFFF"/>
                  </a:solidFill>
                  <a:latin typeface="Oswald"/>
                </a:rPr>
                <a:t>ОНЛАЙН</a:t>
              </a:r>
              <a:endParaRPr lang="en-US" sz="7674" dirty="0">
                <a:solidFill>
                  <a:srgbClr val="FFFFFF"/>
                </a:solidFill>
                <a:latin typeface="Oswald"/>
              </a:endParaRPr>
            </a:p>
          </p:txBody>
        </p:sp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10967" t="10270" r="12010" b="11484"/>
            <a:stretch>
              <a:fillRect/>
            </a:stretch>
          </p:blipFill>
          <p:spPr>
            <a:xfrm>
              <a:off x="0" y="-1727354"/>
              <a:ext cx="1597262" cy="1622616"/>
            </a:xfrm>
            <a:prstGeom prst="rect">
              <a:avLst/>
            </a:prstGeom>
          </p:spPr>
        </p:pic>
      </p:grp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E5EA3C3-B695-9D40-7356-B5195487FC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3483" y="360533"/>
            <a:ext cx="4707674" cy="180293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1BCCD26-88AA-B970-065E-56EDFE5E69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6061" y="3086101"/>
            <a:ext cx="6468177" cy="72009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9E0F878-1304-C2AC-8930-434B593E790D}"/>
              </a:ext>
            </a:extLst>
          </p:cNvPr>
          <p:cNvSpPr txBox="1"/>
          <p:nvPr/>
        </p:nvSpPr>
        <p:spPr>
          <a:xfrm>
            <a:off x="5634443" y="740584"/>
            <a:ext cx="118915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bg2"/>
                </a:solidFill>
              </a:rPr>
              <a:t>Профессор, д.м.н., математик</a:t>
            </a:r>
          </a:p>
          <a:p>
            <a:r>
              <a:rPr lang="ru-RU" sz="3600" b="1" dirty="0">
                <a:solidFill>
                  <a:schemeClr val="bg2"/>
                </a:solidFill>
              </a:rPr>
              <a:t>Древаль Александр Васильевич</a:t>
            </a:r>
          </a:p>
          <a:p>
            <a:r>
              <a:rPr lang="ru-RU" sz="3600" b="1" dirty="0">
                <a:solidFill>
                  <a:schemeClr val="bg2"/>
                </a:solidFill>
              </a:rPr>
              <a:t>Зав. кафедрой эндокринологии и цифровой медицины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8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95350" y="748982"/>
            <a:ext cx="16497300" cy="11501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900"/>
              </a:lnSpc>
            </a:pPr>
            <a:r>
              <a:rPr lang="ru-RU" sz="6600" spc="-89" dirty="0">
                <a:solidFill>
                  <a:schemeClr val="bg1"/>
                </a:solidFill>
                <a:latin typeface="Oswald"/>
              </a:rPr>
              <a:t>ВОЗМОЖНОСТИ КОММУНИКАЦИИ </a:t>
            </a:r>
            <a:r>
              <a:rPr lang="en-US" sz="6600" spc="-89" dirty="0">
                <a:solidFill>
                  <a:schemeClr val="bg1"/>
                </a:solidFill>
                <a:latin typeface="Oswald"/>
              </a:rPr>
              <a:t>ДЛЯ </a:t>
            </a:r>
            <a:r>
              <a:rPr lang="ru-RU" sz="6600" spc="-89" dirty="0">
                <a:solidFill>
                  <a:schemeClr val="bg1"/>
                </a:solidFill>
                <a:latin typeface="Oswald"/>
              </a:rPr>
              <a:t>ПАЦИЕНТОВ</a:t>
            </a:r>
            <a:endParaRPr lang="en-US" sz="6600" spc="-89" dirty="0">
              <a:solidFill>
                <a:schemeClr val="bg1"/>
              </a:solidFill>
              <a:latin typeface="Oswald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906236" y="1937480"/>
            <a:ext cx="12867950" cy="5822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00"/>
              </a:lnSpc>
              <a:spcBef>
                <a:spcPct val="0"/>
              </a:spcBef>
            </a:pPr>
            <a:r>
              <a:rPr lang="ru-RU" sz="3500" dirty="0">
                <a:solidFill>
                  <a:srgbClr val="E4E4E4"/>
                </a:solidFill>
                <a:latin typeface="Montserrat Extra-Light"/>
              </a:rPr>
              <a:t>Реализованные на портале </a:t>
            </a:r>
            <a:r>
              <a:rPr lang="ru-RU" sz="3500" dirty="0" err="1">
                <a:solidFill>
                  <a:srgbClr val="E4E4E4"/>
                </a:solidFill>
                <a:latin typeface="Montserrat Extra-Light"/>
              </a:rPr>
              <a:t>диабет.ру</a:t>
            </a:r>
            <a:endParaRPr lang="en-US" sz="3500" dirty="0">
              <a:solidFill>
                <a:srgbClr val="E4E4E4"/>
              </a:solidFill>
              <a:latin typeface="Montserrat Extra-Light"/>
            </a:endParaRPr>
          </a:p>
        </p:txBody>
      </p:sp>
      <p:grpSp>
        <p:nvGrpSpPr>
          <p:cNvPr id="28" name="Group 13">
            <a:extLst>
              <a:ext uri="{FF2B5EF4-FFF2-40B4-BE49-F238E27FC236}">
                <a16:creationId xmlns:a16="http://schemas.microsoft.com/office/drawing/2014/main" id="{E9145C00-A5C6-894E-F91F-C7F5A3F45D5E}"/>
              </a:ext>
            </a:extLst>
          </p:cNvPr>
          <p:cNvGrpSpPr/>
          <p:nvPr/>
        </p:nvGrpSpPr>
        <p:grpSpPr>
          <a:xfrm>
            <a:off x="2362200" y="3150207"/>
            <a:ext cx="8610600" cy="6489093"/>
            <a:chOff x="0" y="0"/>
            <a:chExt cx="6744086" cy="8652121"/>
          </a:xfrm>
        </p:grpSpPr>
        <p:sp>
          <p:nvSpPr>
            <p:cNvPr id="29" name="TextBox 14">
              <a:extLst>
                <a:ext uri="{FF2B5EF4-FFF2-40B4-BE49-F238E27FC236}">
                  <a16:creationId xmlns:a16="http://schemas.microsoft.com/office/drawing/2014/main" id="{002F8B38-644E-7140-7106-CBD0CF1489A2}"/>
                </a:ext>
              </a:extLst>
            </p:cNvPr>
            <p:cNvSpPr txBox="1"/>
            <p:nvPr/>
          </p:nvSpPr>
          <p:spPr>
            <a:xfrm>
              <a:off x="0" y="0"/>
              <a:ext cx="6505357" cy="130608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840"/>
                </a:lnSpc>
              </a:pPr>
              <a:r>
                <a:rPr lang="ru-RU" sz="4000" spc="224" dirty="0">
                  <a:solidFill>
                    <a:srgbClr val="FFFFFF"/>
                  </a:solidFill>
                  <a:latin typeface="Montserrat Semi-Bold Bold"/>
                </a:rPr>
                <a:t>ОНЛАЙН ШКОЛА САМОКОНТРОЛЯ ДИАБЕТА</a:t>
              </a:r>
              <a:endParaRPr lang="en-US" sz="4000" spc="224" dirty="0">
                <a:solidFill>
                  <a:srgbClr val="FFFFFF"/>
                </a:solidFill>
                <a:latin typeface="Montserrat Semi-Bold Bold"/>
              </a:endParaRPr>
            </a:p>
          </p:txBody>
        </p:sp>
        <p:sp>
          <p:nvSpPr>
            <p:cNvPr id="30" name="TextBox 15">
              <a:extLst>
                <a:ext uri="{FF2B5EF4-FFF2-40B4-BE49-F238E27FC236}">
                  <a16:creationId xmlns:a16="http://schemas.microsoft.com/office/drawing/2014/main" id="{CC0508E3-1DD5-3B1B-B97D-A9BBE590B492}"/>
                </a:ext>
              </a:extLst>
            </p:cNvPr>
            <p:cNvSpPr txBox="1"/>
            <p:nvPr/>
          </p:nvSpPr>
          <p:spPr>
            <a:xfrm>
              <a:off x="0" y="1675854"/>
              <a:ext cx="6744086" cy="697626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075"/>
                </a:lnSpc>
              </a:pPr>
              <a:r>
                <a:rPr lang="ru-RU" sz="2800" dirty="0">
                  <a:solidFill>
                    <a:srgbClr val="FFFFFF"/>
                  </a:solidFill>
                  <a:latin typeface="Montserrat Extra-Light"/>
                </a:rPr>
                <a:t>Короткие доступные видео-уроки по 15-30 минут, которые можно просматривать с любого устройства. В рамках школы пациенты получают:</a:t>
              </a:r>
            </a:p>
            <a:p>
              <a:pPr>
                <a:lnSpc>
                  <a:spcPts val="3075"/>
                </a:lnSpc>
              </a:pPr>
              <a:endParaRPr lang="ru-RU" sz="2800" dirty="0">
                <a:solidFill>
                  <a:srgbClr val="FFFFFF"/>
                </a:solidFill>
                <a:latin typeface="Montserrat Extra-Light"/>
              </a:endParaRPr>
            </a:p>
            <a:p>
              <a:pPr marL="342900" indent="-342900">
                <a:lnSpc>
                  <a:spcPts val="3075"/>
                </a:lnSpc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ru-RU" sz="2800" dirty="0">
                  <a:solidFill>
                    <a:srgbClr val="FFFFFF"/>
                  </a:solidFill>
                  <a:latin typeface="Montserrat Extra-Light"/>
                </a:rPr>
                <a:t>Постоянный доступ к урокам через личный кабинет</a:t>
              </a:r>
            </a:p>
            <a:p>
              <a:pPr marL="342900" indent="-342900">
                <a:lnSpc>
                  <a:spcPts val="3075"/>
                </a:lnSpc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ru-RU" sz="2800" dirty="0">
                  <a:solidFill>
                    <a:srgbClr val="FFFFFF"/>
                  </a:solidFill>
                  <a:latin typeface="Montserrat Extra-Light"/>
                </a:rPr>
                <a:t>Дополнительные материалы для самостоятельной работы (можно скачать)</a:t>
              </a:r>
            </a:p>
            <a:p>
              <a:pPr marL="342900" indent="-342900">
                <a:lnSpc>
                  <a:spcPts val="3075"/>
                </a:lnSpc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ru-RU" sz="2800" dirty="0">
                  <a:solidFill>
                    <a:srgbClr val="FFFFFF"/>
                  </a:solidFill>
                  <a:latin typeface="Montserrat Extra-Light"/>
                </a:rPr>
                <a:t>Тестирование проверки знаний о диабете</a:t>
              </a:r>
            </a:p>
            <a:p>
              <a:pPr marL="342900" indent="-342900">
                <a:lnSpc>
                  <a:spcPts val="3075"/>
                </a:lnSpc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ru-RU" sz="2800" dirty="0">
                  <a:solidFill>
                    <a:srgbClr val="FFFFFF"/>
                  </a:solidFill>
                  <a:latin typeface="Montserrat Extra-Light"/>
                </a:rPr>
                <a:t>Онлайн-консультация врача по телефону или через медицинский портал</a:t>
              </a:r>
            </a:p>
          </p:txBody>
        </p:sp>
      </p:grpSp>
      <p:pic>
        <p:nvPicPr>
          <p:cNvPr id="34" name="Picture 19">
            <a:extLst>
              <a:ext uri="{FF2B5EF4-FFF2-40B4-BE49-F238E27FC236}">
                <a16:creationId xmlns:a16="http://schemas.microsoft.com/office/drawing/2014/main" id="{AEF15F7A-518E-FF55-6F30-C6CACB5147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02465" y="3150207"/>
            <a:ext cx="984874" cy="98487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157E74C-BBCE-B245-7A04-C92085A0B7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58575" y="2035720"/>
            <a:ext cx="6127750" cy="402218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D48A82F-DB0B-F877-6650-3F6803587B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58574" y="6210299"/>
            <a:ext cx="6127749" cy="3937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781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8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95350" y="748982"/>
            <a:ext cx="16497300" cy="11501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900"/>
              </a:lnSpc>
            </a:pPr>
            <a:r>
              <a:rPr lang="ru-RU" sz="6600" spc="-89" dirty="0">
                <a:solidFill>
                  <a:schemeClr val="bg1"/>
                </a:solidFill>
                <a:latin typeface="Oswald"/>
              </a:rPr>
              <a:t>ВОЗМОЖНОСТИ </a:t>
            </a:r>
            <a:r>
              <a:rPr lang="en-US" sz="6600" spc="-89" dirty="0">
                <a:solidFill>
                  <a:schemeClr val="bg1"/>
                </a:solidFill>
                <a:latin typeface="Oswald"/>
              </a:rPr>
              <a:t>ДЛЯ </a:t>
            </a:r>
            <a:r>
              <a:rPr lang="ru-RU" sz="6600" spc="-89" dirty="0">
                <a:solidFill>
                  <a:schemeClr val="bg1"/>
                </a:solidFill>
                <a:latin typeface="Oswald"/>
              </a:rPr>
              <a:t>ВРАЧЕЙ</a:t>
            </a:r>
            <a:endParaRPr lang="en-US" sz="6600" spc="-89" dirty="0">
              <a:solidFill>
                <a:schemeClr val="bg1"/>
              </a:solidFill>
              <a:latin typeface="Oswald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906236" y="1937480"/>
            <a:ext cx="12867950" cy="5822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00"/>
              </a:lnSpc>
              <a:spcBef>
                <a:spcPct val="0"/>
              </a:spcBef>
            </a:pPr>
            <a:r>
              <a:rPr lang="ru-RU" sz="3500" dirty="0">
                <a:solidFill>
                  <a:srgbClr val="E4E4E4"/>
                </a:solidFill>
                <a:latin typeface="Montserrat Extra-Light"/>
              </a:rPr>
              <a:t>Реализованные на портале </a:t>
            </a:r>
            <a:r>
              <a:rPr lang="ru-RU" sz="3500" dirty="0" err="1">
                <a:solidFill>
                  <a:srgbClr val="E4E4E4"/>
                </a:solidFill>
                <a:latin typeface="Montserrat Extra-Light"/>
              </a:rPr>
              <a:t>диабет.ру</a:t>
            </a:r>
            <a:endParaRPr lang="en-US" sz="3500" dirty="0">
              <a:solidFill>
                <a:srgbClr val="E4E4E4"/>
              </a:solidFill>
              <a:latin typeface="Montserrat Extra-Light"/>
            </a:endParaRPr>
          </a:p>
        </p:txBody>
      </p:sp>
      <p:grpSp>
        <p:nvGrpSpPr>
          <p:cNvPr id="28" name="Group 13">
            <a:extLst>
              <a:ext uri="{FF2B5EF4-FFF2-40B4-BE49-F238E27FC236}">
                <a16:creationId xmlns:a16="http://schemas.microsoft.com/office/drawing/2014/main" id="{E9145C00-A5C6-894E-F91F-C7F5A3F45D5E}"/>
              </a:ext>
            </a:extLst>
          </p:cNvPr>
          <p:cNvGrpSpPr/>
          <p:nvPr/>
        </p:nvGrpSpPr>
        <p:grpSpPr>
          <a:xfrm>
            <a:off x="2362200" y="3200809"/>
            <a:ext cx="8001000" cy="6364423"/>
            <a:chOff x="0" y="0"/>
            <a:chExt cx="6266628" cy="8485895"/>
          </a:xfrm>
        </p:grpSpPr>
        <p:sp>
          <p:nvSpPr>
            <p:cNvPr id="29" name="TextBox 14">
              <a:extLst>
                <a:ext uri="{FF2B5EF4-FFF2-40B4-BE49-F238E27FC236}">
                  <a16:creationId xmlns:a16="http://schemas.microsoft.com/office/drawing/2014/main" id="{002F8B38-644E-7140-7106-CBD0CF1489A2}"/>
                </a:ext>
              </a:extLst>
            </p:cNvPr>
            <p:cNvSpPr txBox="1"/>
            <p:nvPr/>
          </p:nvSpPr>
          <p:spPr>
            <a:xfrm>
              <a:off x="0" y="0"/>
              <a:ext cx="5967172" cy="13060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840"/>
                </a:lnSpc>
              </a:pPr>
              <a:r>
                <a:rPr lang="ru-RU" sz="4000" spc="224" dirty="0">
                  <a:solidFill>
                    <a:srgbClr val="FFFFFF"/>
                  </a:solidFill>
                  <a:latin typeface="Montserrat Semi-Bold Bold"/>
                </a:rPr>
                <a:t>АВТОМАТИЗАЦИЯ РУТИННЫХ ЗАДАЧ</a:t>
              </a:r>
              <a:endParaRPr lang="en-US" sz="4000" spc="224" dirty="0">
                <a:solidFill>
                  <a:srgbClr val="FFFFFF"/>
                </a:solidFill>
                <a:latin typeface="Montserrat Semi-Bold Bold"/>
              </a:endParaRPr>
            </a:p>
          </p:txBody>
        </p:sp>
        <p:sp>
          <p:nvSpPr>
            <p:cNvPr id="30" name="TextBox 15">
              <a:extLst>
                <a:ext uri="{FF2B5EF4-FFF2-40B4-BE49-F238E27FC236}">
                  <a16:creationId xmlns:a16="http://schemas.microsoft.com/office/drawing/2014/main" id="{CC0508E3-1DD5-3B1B-B97D-A9BBE590B492}"/>
                </a:ext>
              </a:extLst>
            </p:cNvPr>
            <p:cNvSpPr txBox="1"/>
            <p:nvPr/>
          </p:nvSpPr>
          <p:spPr>
            <a:xfrm>
              <a:off x="0" y="1626241"/>
              <a:ext cx="6266628" cy="685965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075"/>
                </a:lnSpc>
              </a:pPr>
              <a:r>
                <a:rPr lang="ru-RU" sz="2400" dirty="0">
                  <a:solidFill>
                    <a:srgbClr val="FFFFFF"/>
                  </a:solidFill>
                  <a:latin typeface="Montserrat Extra-Light"/>
                </a:rPr>
                <a:t>Специально разработанная электронная врачебная </a:t>
              </a:r>
              <a:r>
                <a:rPr lang="ru-RU" sz="2400" dirty="0" err="1">
                  <a:solidFill>
                    <a:srgbClr val="FFFFFF"/>
                  </a:solidFill>
                  <a:latin typeface="Montserrat Extra-Light"/>
                </a:rPr>
                <a:t>диабетологическая</a:t>
              </a:r>
              <a:r>
                <a:rPr lang="ru-RU" sz="2400" dirty="0">
                  <a:solidFill>
                    <a:srgbClr val="FFFFFF"/>
                  </a:solidFill>
                  <a:latin typeface="Montserrat Extra-Light"/>
                </a:rPr>
                <a:t> медицинская карта пациента позволяет внести всю необходимую информацию прямо на сайте и распечатать ее для дальнейшей работы. Включает: </a:t>
              </a:r>
            </a:p>
            <a:p>
              <a:pPr>
                <a:lnSpc>
                  <a:spcPts val="3075"/>
                </a:lnSpc>
              </a:pPr>
              <a:endParaRPr lang="ru-RU" sz="2400" dirty="0">
                <a:solidFill>
                  <a:srgbClr val="FFFFFF"/>
                </a:solidFill>
                <a:latin typeface="Montserrat Extra-Light"/>
              </a:endParaRPr>
            </a:p>
            <a:p>
              <a:pPr marL="457200" indent="-457200">
                <a:lnSpc>
                  <a:spcPts val="3075"/>
                </a:lnSpc>
                <a:buFont typeface="Arial" panose="020B0604020202020204" pitchFamily="34" charset="0"/>
                <a:buChar char="•"/>
              </a:pPr>
              <a:r>
                <a:rPr lang="ru-RU" sz="2400" dirty="0">
                  <a:solidFill>
                    <a:srgbClr val="FFFFFF"/>
                  </a:solidFill>
                  <a:latin typeface="Montserrat Extra-Light"/>
                </a:rPr>
                <a:t>Результаты анализов</a:t>
              </a:r>
            </a:p>
            <a:p>
              <a:pPr marL="457200" indent="-457200">
                <a:lnSpc>
                  <a:spcPts val="3075"/>
                </a:lnSpc>
                <a:buFont typeface="Arial" panose="020B0604020202020204" pitchFamily="34" charset="0"/>
                <a:buChar char="•"/>
              </a:pPr>
              <a:r>
                <a:rPr lang="ru-RU" sz="2400" dirty="0">
                  <a:solidFill>
                    <a:srgbClr val="FFFFFF"/>
                  </a:solidFill>
                  <a:latin typeface="Montserrat Extra-Light"/>
                </a:rPr>
                <a:t>Анамнез сахарного диабета, включая осложнения, лечение, самоконтроль и обследования до момента текущей консультации</a:t>
              </a:r>
            </a:p>
            <a:p>
              <a:pPr marL="457200" indent="-457200">
                <a:lnSpc>
                  <a:spcPts val="3075"/>
                </a:lnSpc>
                <a:buFont typeface="Arial" panose="020B0604020202020204" pitchFamily="34" charset="0"/>
                <a:buChar char="•"/>
              </a:pPr>
              <a:r>
                <a:rPr lang="ru-RU" sz="2400" dirty="0">
                  <a:solidFill>
                    <a:srgbClr val="FFFFFF"/>
                  </a:solidFill>
                  <a:latin typeface="Montserrat Extra-Light"/>
                </a:rPr>
                <a:t>Сопутствующая терапия</a:t>
              </a:r>
            </a:p>
            <a:p>
              <a:pPr marL="457200" indent="-457200">
                <a:lnSpc>
                  <a:spcPts val="3075"/>
                </a:lnSpc>
                <a:buFont typeface="Arial" panose="020B0604020202020204" pitchFamily="34" charset="0"/>
                <a:buChar char="•"/>
              </a:pPr>
              <a:r>
                <a:rPr lang="ru-RU" sz="2400" dirty="0">
                  <a:solidFill>
                    <a:srgbClr val="FFFFFF"/>
                  </a:solidFill>
                  <a:latin typeface="Montserrat Extra-Light"/>
                </a:rPr>
                <a:t>Диагностика и данные осмотра</a:t>
              </a:r>
              <a:endParaRPr lang="en-US" sz="2400" dirty="0">
                <a:solidFill>
                  <a:srgbClr val="FFFFFF"/>
                </a:solidFill>
                <a:latin typeface="Montserrat Extra-Light"/>
              </a:endParaRPr>
            </a:p>
          </p:txBody>
        </p:sp>
      </p:grpSp>
      <p:pic>
        <p:nvPicPr>
          <p:cNvPr id="34" name="Picture 19">
            <a:extLst>
              <a:ext uri="{FF2B5EF4-FFF2-40B4-BE49-F238E27FC236}">
                <a16:creationId xmlns:a16="http://schemas.microsoft.com/office/drawing/2014/main" id="{AEF15F7A-518E-FF55-6F30-C6CACB5147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02465" y="3200809"/>
            <a:ext cx="984874" cy="98487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8E61539-4636-3747-37BC-CC5C44B333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71200" y="3200809"/>
            <a:ext cx="7416800" cy="478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4950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8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95350" y="748982"/>
            <a:ext cx="16497300" cy="11501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900"/>
              </a:lnSpc>
            </a:pPr>
            <a:r>
              <a:rPr lang="ru-RU" sz="6600" spc="-89" dirty="0">
                <a:solidFill>
                  <a:schemeClr val="bg1"/>
                </a:solidFill>
                <a:latin typeface="Oswald"/>
              </a:rPr>
              <a:t>ПОЛУЧЕННЫЕ РЕЗУЛЬТАТЫ</a:t>
            </a:r>
            <a:endParaRPr lang="en-US" sz="6600" spc="-89" dirty="0">
              <a:solidFill>
                <a:schemeClr val="bg1"/>
              </a:solidFill>
              <a:latin typeface="Oswald"/>
            </a:endParaRPr>
          </a:p>
        </p:txBody>
      </p:sp>
      <p:sp>
        <p:nvSpPr>
          <p:cNvPr id="30" name="TextBox 15">
            <a:extLst>
              <a:ext uri="{FF2B5EF4-FFF2-40B4-BE49-F238E27FC236}">
                <a16:creationId xmlns:a16="http://schemas.microsoft.com/office/drawing/2014/main" id="{CC0508E3-1DD5-3B1B-B97D-A9BBE590B492}"/>
              </a:ext>
            </a:extLst>
          </p:cNvPr>
          <p:cNvSpPr txBox="1"/>
          <p:nvPr/>
        </p:nvSpPr>
        <p:spPr>
          <a:xfrm>
            <a:off x="895350" y="7581900"/>
            <a:ext cx="16497300" cy="22974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75"/>
              </a:lnSpc>
            </a:pPr>
            <a:r>
              <a:rPr lang="ru-RU" sz="3200" dirty="0">
                <a:solidFill>
                  <a:srgbClr val="FFFFFF"/>
                </a:solidFill>
                <a:latin typeface="Montserrat Extra-Light"/>
              </a:rPr>
              <a:t>Основная аудитория портала </a:t>
            </a:r>
            <a:r>
              <a:rPr lang="ru-RU" sz="3200" dirty="0" err="1">
                <a:solidFill>
                  <a:srgbClr val="FFFFFF"/>
                </a:solidFill>
                <a:latin typeface="Montserrat Extra-Light"/>
              </a:rPr>
              <a:t>диабет.ру</a:t>
            </a:r>
            <a:r>
              <a:rPr lang="ru-RU" sz="3200" dirty="0">
                <a:solidFill>
                  <a:srgbClr val="FFFFFF"/>
                </a:solidFill>
                <a:latin typeface="Montserrat Extra-Light"/>
              </a:rPr>
              <a:t>:</a:t>
            </a:r>
          </a:p>
          <a:p>
            <a:pPr>
              <a:lnSpc>
                <a:spcPts val="3075"/>
              </a:lnSpc>
            </a:pPr>
            <a:endParaRPr lang="ru-RU" sz="3200" dirty="0">
              <a:solidFill>
                <a:srgbClr val="FFFFFF"/>
              </a:solidFill>
              <a:latin typeface="Montserrat Extra-Light"/>
            </a:endParaRPr>
          </a:p>
          <a:p>
            <a:pPr marL="457200" indent="-457200">
              <a:lnSpc>
                <a:spcPts val="3075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FFFFFF"/>
                </a:solidFill>
                <a:latin typeface="Montserrat Extra-Light"/>
              </a:rPr>
              <a:t>Мужчины и женщины в возрасте 55 лет и старше </a:t>
            </a:r>
          </a:p>
          <a:p>
            <a:pPr marL="457200" indent="-457200">
              <a:lnSpc>
                <a:spcPts val="3075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FFFFFF"/>
                </a:solidFill>
                <a:latin typeface="Montserrat Extra-Light"/>
              </a:rPr>
              <a:t>Женская аудитория составляет 67%, мужская – 33%</a:t>
            </a:r>
          </a:p>
          <a:p>
            <a:pPr marL="457200" indent="-457200">
              <a:lnSpc>
                <a:spcPts val="3075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FFFFFF"/>
                </a:solidFill>
                <a:latin typeface="Montserrat Extra-Light"/>
              </a:rPr>
              <a:t>В среднем ежемесячно портал посещает около 3 000 человек</a:t>
            </a:r>
            <a:endParaRPr lang="en-US" sz="3200" dirty="0">
              <a:solidFill>
                <a:srgbClr val="FFFFFF"/>
              </a:solidFill>
              <a:latin typeface="Montserrat Extra-Light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D5E5C15-9AD1-D0DA-8713-46CC1B755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350" y="2476499"/>
            <a:ext cx="16935450" cy="4670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918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8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95350" y="748982"/>
            <a:ext cx="16497300" cy="11501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900"/>
              </a:lnSpc>
            </a:pPr>
            <a:r>
              <a:rPr lang="ru-RU" sz="6600" spc="-89" dirty="0">
                <a:solidFill>
                  <a:schemeClr val="bg1"/>
                </a:solidFill>
                <a:latin typeface="Oswald"/>
              </a:rPr>
              <a:t>ПОЛУЧЕННЫЕ РЕЗУЛЬТАТЫ</a:t>
            </a:r>
            <a:endParaRPr lang="en-US" sz="6600" spc="-89" dirty="0">
              <a:solidFill>
                <a:schemeClr val="bg1"/>
              </a:solidFill>
              <a:latin typeface="Oswald"/>
            </a:endParaRPr>
          </a:p>
        </p:txBody>
      </p:sp>
      <p:sp>
        <p:nvSpPr>
          <p:cNvPr id="16" name="AutoShape 17">
            <a:extLst>
              <a:ext uri="{FF2B5EF4-FFF2-40B4-BE49-F238E27FC236}">
                <a16:creationId xmlns:a16="http://schemas.microsoft.com/office/drawing/2014/main" id="{DF71990E-CC07-5C67-6DD9-164C4EF22B57}"/>
              </a:ext>
            </a:extLst>
          </p:cNvPr>
          <p:cNvSpPr/>
          <p:nvPr/>
        </p:nvSpPr>
        <p:spPr>
          <a:xfrm>
            <a:off x="928007" y="3089594"/>
            <a:ext cx="2209800" cy="2157412"/>
          </a:xfrm>
          <a:prstGeom prst="rect">
            <a:avLst/>
          </a:prstGeom>
          <a:solidFill>
            <a:srgbClr val="86EAE9"/>
          </a:solidFill>
        </p:spPr>
      </p:sp>
      <p:sp>
        <p:nvSpPr>
          <p:cNvPr id="17" name="AutoShape 18">
            <a:extLst>
              <a:ext uri="{FF2B5EF4-FFF2-40B4-BE49-F238E27FC236}">
                <a16:creationId xmlns:a16="http://schemas.microsoft.com/office/drawing/2014/main" id="{1522AD0A-6A9E-D45A-6FBC-7317326154D7}"/>
              </a:ext>
            </a:extLst>
          </p:cNvPr>
          <p:cNvSpPr/>
          <p:nvPr/>
        </p:nvSpPr>
        <p:spPr>
          <a:xfrm>
            <a:off x="928007" y="5254199"/>
            <a:ext cx="2209800" cy="2157412"/>
          </a:xfrm>
          <a:prstGeom prst="rect">
            <a:avLst/>
          </a:prstGeom>
          <a:solidFill>
            <a:srgbClr val="3EDAD8"/>
          </a:solidFill>
        </p:spPr>
      </p:sp>
      <p:pic>
        <p:nvPicPr>
          <p:cNvPr id="21" name="Picture 22">
            <a:extLst>
              <a:ext uri="{FF2B5EF4-FFF2-40B4-BE49-F238E27FC236}">
                <a16:creationId xmlns:a16="http://schemas.microsoft.com/office/drawing/2014/main" id="{6F4F2DC2-81F2-1F6C-7076-7AF3C82E59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54316" y="5770129"/>
            <a:ext cx="957182" cy="957182"/>
          </a:xfrm>
          <a:prstGeom prst="rect">
            <a:avLst/>
          </a:prstGeom>
        </p:spPr>
      </p:pic>
      <p:sp>
        <p:nvSpPr>
          <p:cNvPr id="22" name="AutoShape 23">
            <a:extLst>
              <a:ext uri="{FF2B5EF4-FFF2-40B4-BE49-F238E27FC236}">
                <a16:creationId xmlns:a16="http://schemas.microsoft.com/office/drawing/2014/main" id="{4D309AF1-BD95-D163-4240-4893D4A9E63B}"/>
              </a:ext>
            </a:extLst>
          </p:cNvPr>
          <p:cNvSpPr/>
          <p:nvPr/>
        </p:nvSpPr>
        <p:spPr>
          <a:xfrm>
            <a:off x="928007" y="7380606"/>
            <a:ext cx="2209800" cy="21574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sp>
      <p:pic>
        <p:nvPicPr>
          <p:cNvPr id="25" name="Picture 22">
            <a:extLst>
              <a:ext uri="{FF2B5EF4-FFF2-40B4-BE49-F238E27FC236}">
                <a16:creationId xmlns:a16="http://schemas.microsoft.com/office/drawing/2014/main" id="{9730E5C9-C8FB-F1BA-BAEC-5FFE4D924A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71025" y="3646806"/>
            <a:ext cx="957182" cy="957182"/>
          </a:xfrm>
          <a:prstGeom prst="rect">
            <a:avLst/>
          </a:prstGeom>
        </p:spPr>
      </p:pic>
      <p:pic>
        <p:nvPicPr>
          <p:cNvPr id="26" name="Picture 22">
            <a:extLst>
              <a:ext uri="{FF2B5EF4-FFF2-40B4-BE49-F238E27FC236}">
                <a16:creationId xmlns:a16="http://schemas.microsoft.com/office/drawing/2014/main" id="{F95CC051-79F0-6068-4455-9029498063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800000">
            <a:off x="1461407" y="8109443"/>
            <a:ext cx="957182" cy="957182"/>
          </a:xfrm>
          <a:prstGeom prst="rect">
            <a:avLst/>
          </a:prstGeom>
        </p:spPr>
      </p:pic>
      <p:sp>
        <p:nvSpPr>
          <p:cNvPr id="28" name="TextBox 3">
            <a:extLst>
              <a:ext uri="{FF2B5EF4-FFF2-40B4-BE49-F238E27FC236}">
                <a16:creationId xmlns:a16="http://schemas.microsoft.com/office/drawing/2014/main" id="{00EEA2E0-5513-1327-FDA5-0B67EB03A719}"/>
              </a:ext>
            </a:extLst>
          </p:cNvPr>
          <p:cNvSpPr txBox="1"/>
          <p:nvPr/>
        </p:nvSpPr>
        <p:spPr>
          <a:xfrm>
            <a:off x="906236" y="1937480"/>
            <a:ext cx="14714764" cy="5822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900"/>
              </a:lnSpc>
              <a:spcBef>
                <a:spcPct val="0"/>
              </a:spcBef>
            </a:pPr>
            <a:r>
              <a:rPr lang="ru-RU" sz="3500" dirty="0">
                <a:solidFill>
                  <a:srgbClr val="E4E4E4"/>
                </a:solidFill>
                <a:latin typeface="Montserrat Extra-Light"/>
              </a:rPr>
              <a:t>Востребованность используемых способов коммуникации</a:t>
            </a:r>
            <a:endParaRPr lang="en-US" sz="3500" dirty="0">
              <a:solidFill>
                <a:srgbClr val="E4E4E4"/>
              </a:solidFill>
              <a:latin typeface="Montserrat Extra-Light"/>
            </a:endParaRPr>
          </a:p>
        </p:txBody>
      </p:sp>
      <p:sp>
        <p:nvSpPr>
          <p:cNvPr id="29" name="TextBox 15">
            <a:extLst>
              <a:ext uri="{FF2B5EF4-FFF2-40B4-BE49-F238E27FC236}">
                <a16:creationId xmlns:a16="http://schemas.microsoft.com/office/drawing/2014/main" id="{FB0077C7-DA0A-631B-3B6F-43E983B7122D}"/>
              </a:ext>
            </a:extLst>
          </p:cNvPr>
          <p:cNvSpPr txBox="1"/>
          <p:nvPr/>
        </p:nvSpPr>
        <p:spPr>
          <a:xfrm>
            <a:off x="3733344" y="3594639"/>
            <a:ext cx="12241442" cy="11692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75"/>
              </a:lnSpc>
            </a:pPr>
            <a:r>
              <a:rPr lang="ru-RU" sz="2400" dirty="0">
                <a:solidFill>
                  <a:srgbClr val="FFFFFF"/>
                </a:solidFill>
                <a:latin typeface="Montserrat Extra-Light"/>
              </a:rPr>
              <a:t>Первое место разделяют: </a:t>
            </a:r>
            <a:r>
              <a:rPr lang="ru-RU" sz="2400" b="1" u="sng" dirty="0">
                <a:solidFill>
                  <a:srgbClr val="FFFFFF"/>
                </a:solidFill>
                <a:latin typeface="Montserrat Extra-Light"/>
              </a:rPr>
              <a:t>онлайн-чат и бесплатный звонок. </a:t>
            </a:r>
            <a:r>
              <a:rPr lang="ru-RU" sz="2400" dirty="0">
                <a:solidFill>
                  <a:srgbClr val="FFFFFF"/>
                </a:solidFill>
                <a:latin typeface="Montserrat Extra-Light"/>
              </a:rPr>
              <a:t>Более молодой аудитории (35-45 лет) удобнее задать вопрос в чат. Звонит более старшая аудитория 55+, также звонок выбирают те, кому ответ нужен «здесь и сейчас».</a:t>
            </a:r>
            <a:endParaRPr lang="en-US" sz="2400" dirty="0">
              <a:solidFill>
                <a:srgbClr val="FFFFFF"/>
              </a:solidFill>
              <a:latin typeface="Montserrat Extra-Light"/>
            </a:endParaRPr>
          </a:p>
        </p:txBody>
      </p:sp>
      <p:sp>
        <p:nvSpPr>
          <p:cNvPr id="31" name="TextBox 15">
            <a:extLst>
              <a:ext uri="{FF2B5EF4-FFF2-40B4-BE49-F238E27FC236}">
                <a16:creationId xmlns:a16="http://schemas.microsoft.com/office/drawing/2014/main" id="{9C7A7350-347C-AAFD-3B6F-AF9CD0BA3BED}"/>
              </a:ext>
            </a:extLst>
          </p:cNvPr>
          <p:cNvSpPr txBox="1"/>
          <p:nvPr/>
        </p:nvSpPr>
        <p:spPr>
          <a:xfrm>
            <a:off x="3760558" y="5748258"/>
            <a:ext cx="12437386" cy="11692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75"/>
              </a:lnSpc>
            </a:pPr>
            <a:r>
              <a:rPr lang="ru-RU" sz="2400" dirty="0">
                <a:solidFill>
                  <a:srgbClr val="FFFFFF"/>
                </a:solidFill>
                <a:latin typeface="Montserrat Extra-Light"/>
              </a:rPr>
              <a:t>Второе место занимает </a:t>
            </a:r>
            <a:r>
              <a:rPr lang="ru-RU" sz="2400" u="sng" dirty="0">
                <a:solidFill>
                  <a:srgbClr val="FFFFFF"/>
                </a:solidFill>
                <a:latin typeface="Montserrat Extra-Light"/>
              </a:rPr>
              <a:t>видео-формат</a:t>
            </a:r>
            <a:r>
              <a:rPr lang="ru-RU" sz="2400" dirty="0">
                <a:solidFill>
                  <a:srgbClr val="FFFFFF"/>
                </a:solidFill>
                <a:latin typeface="Montserrat Extra-Light"/>
              </a:rPr>
              <a:t>. Людям удобно, доступно и понятно смотреть лекцию врача в записи. Короткие уроки помогают удерживать внимание, давая информацию порционно для лучшего усвоения материала.</a:t>
            </a:r>
            <a:endParaRPr lang="en-US" sz="2400" dirty="0">
              <a:solidFill>
                <a:srgbClr val="FFFFFF"/>
              </a:solidFill>
              <a:latin typeface="Montserrat Extra-Light"/>
            </a:endParaRPr>
          </a:p>
        </p:txBody>
      </p:sp>
      <p:sp>
        <p:nvSpPr>
          <p:cNvPr id="33" name="TextBox 15">
            <a:extLst>
              <a:ext uri="{FF2B5EF4-FFF2-40B4-BE49-F238E27FC236}">
                <a16:creationId xmlns:a16="http://schemas.microsoft.com/office/drawing/2014/main" id="{C948AADB-0BD3-7757-4D64-F242F1D1E347}"/>
              </a:ext>
            </a:extLst>
          </p:cNvPr>
          <p:cNvSpPr txBox="1"/>
          <p:nvPr/>
        </p:nvSpPr>
        <p:spPr>
          <a:xfrm>
            <a:off x="3733344" y="7675892"/>
            <a:ext cx="13079642" cy="15668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75"/>
              </a:lnSpc>
            </a:pPr>
            <a:r>
              <a:rPr lang="ru-RU" sz="2400" dirty="0">
                <a:solidFill>
                  <a:srgbClr val="FFFFFF"/>
                </a:solidFill>
                <a:latin typeface="Montserrat Extra-Light"/>
              </a:rPr>
              <a:t>Очень мало посетителей сайта отправляют </a:t>
            </a:r>
            <a:r>
              <a:rPr lang="ru-RU" sz="2400" u="sng" dirty="0">
                <a:solidFill>
                  <a:srgbClr val="FFFFFF"/>
                </a:solidFill>
                <a:latin typeface="Montserrat Extra-Light"/>
              </a:rPr>
              <a:t>вопрос на почту через форму обратной связи</a:t>
            </a:r>
            <a:r>
              <a:rPr lang="ru-RU" sz="2400" dirty="0">
                <a:solidFill>
                  <a:srgbClr val="FFFFFF"/>
                </a:solidFill>
                <a:latin typeface="Montserrat Extra-Light"/>
              </a:rPr>
              <a:t>. Скорее всего, это связано с отсутствием почты у основной аудитории портала – люди старше 55 лет, а также с недостаточной оперативностью ответа. Нужно ждать.</a:t>
            </a:r>
            <a:endParaRPr lang="en-US" sz="2400" dirty="0">
              <a:solidFill>
                <a:srgbClr val="FFFFFF"/>
              </a:solidFill>
              <a:latin typeface="Montserrat Extra-Light"/>
            </a:endParaRPr>
          </a:p>
        </p:txBody>
      </p:sp>
    </p:spTree>
    <p:extLst>
      <p:ext uri="{BB962C8B-B14F-4D97-AF65-F5344CB8AC3E}">
        <p14:creationId xmlns:p14="http://schemas.microsoft.com/office/powerpoint/2010/main" val="3455873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69347" y="18932"/>
            <a:ext cx="1098047" cy="10287000"/>
          </a:xfrm>
          <a:prstGeom prst="rect">
            <a:avLst/>
          </a:prstGeom>
          <a:solidFill>
            <a:srgbClr val="1B89F0"/>
          </a:solidFill>
        </p:spPr>
      </p:sp>
      <p:grpSp>
        <p:nvGrpSpPr>
          <p:cNvPr id="4" name="Group 4"/>
          <p:cNvGrpSpPr/>
          <p:nvPr/>
        </p:nvGrpSpPr>
        <p:grpSpPr>
          <a:xfrm>
            <a:off x="8260295" y="5900229"/>
            <a:ext cx="4541305" cy="3785926"/>
            <a:chOff x="-1416048" y="0"/>
            <a:chExt cx="6055073" cy="5047900"/>
          </a:xfrm>
        </p:grpSpPr>
        <p:sp>
          <p:nvSpPr>
            <p:cNvPr id="5" name="TextBox 5"/>
            <p:cNvSpPr txBox="1"/>
            <p:nvPr/>
          </p:nvSpPr>
          <p:spPr>
            <a:xfrm>
              <a:off x="0" y="1239719"/>
              <a:ext cx="4588385" cy="13713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4128"/>
                </a:lnSpc>
              </a:pPr>
              <a:r>
                <a:rPr lang="ru-RU" sz="3200" spc="160" dirty="0">
                  <a:solidFill>
                    <a:srgbClr val="191919"/>
                  </a:solidFill>
                  <a:latin typeface="Clear Sans Bold"/>
                </a:rPr>
                <a:t>ОНЛАЙН КОНФЕРЕНЦИЯ</a:t>
              </a:r>
              <a:endParaRPr lang="en-US" sz="3200" spc="160" dirty="0">
                <a:solidFill>
                  <a:srgbClr val="191919"/>
                </a:solidFill>
                <a:latin typeface="Clear Sans Bold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-1416048" y="2851743"/>
              <a:ext cx="6004433" cy="219615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r">
                <a:lnSpc>
                  <a:spcPts val="2625"/>
                </a:lnSpc>
              </a:pPr>
              <a:r>
                <a:rPr lang="ru-RU" sz="2000" b="1" spc="21" dirty="0">
                  <a:latin typeface="Montserrat Extra-Light Bold"/>
                </a:rPr>
                <a:t>Для врачей, заинтересованных в дополнительном образовании, повышении квалификации и регулярном получении новых знаний в отрасли </a:t>
              </a:r>
              <a:r>
                <a:rPr lang="en-US" sz="1750" spc="87" dirty="0">
                  <a:solidFill>
                    <a:srgbClr val="191919"/>
                  </a:solidFill>
                  <a:latin typeface="Clear Sans Regular"/>
                </a:rPr>
                <a:t>. </a:t>
              </a:r>
            </a:p>
          </p:txBody>
        </p:sp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3559657" y="0"/>
              <a:ext cx="1079368" cy="1079368"/>
            </a:xfrm>
            <a:prstGeom prst="rect">
              <a:avLst/>
            </a:prstGeom>
          </p:spPr>
        </p:pic>
      </p:grpSp>
      <p:grpSp>
        <p:nvGrpSpPr>
          <p:cNvPr id="8" name="Group 8"/>
          <p:cNvGrpSpPr/>
          <p:nvPr/>
        </p:nvGrpSpPr>
        <p:grpSpPr>
          <a:xfrm>
            <a:off x="13525500" y="1099548"/>
            <a:ext cx="4076700" cy="3651422"/>
            <a:chOff x="-847216" y="0"/>
            <a:chExt cx="5435601" cy="4868564"/>
          </a:xfrm>
        </p:grpSpPr>
        <p:sp>
          <p:nvSpPr>
            <p:cNvPr id="9" name="TextBox 9"/>
            <p:cNvSpPr txBox="1"/>
            <p:nvPr/>
          </p:nvSpPr>
          <p:spPr>
            <a:xfrm>
              <a:off x="0" y="1061227"/>
              <a:ext cx="4588385" cy="13713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4128"/>
                </a:lnSpc>
              </a:pPr>
              <a:r>
                <a:rPr lang="ru-RU" sz="3200" spc="160" dirty="0">
                  <a:solidFill>
                    <a:srgbClr val="191919"/>
                  </a:solidFill>
                  <a:latin typeface="Clear Sans Bold"/>
                </a:rPr>
                <a:t>МЕССЕНДЖЕРЫ</a:t>
              </a:r>
            </a:p>
            <a:p>
              <a:pPr algn="r">
                <a:lnSpc>
                  <a:spcPts val="4128"/>
                </a:lnSpc>
              </a:pPr>
              <a:r>
                <a:rPr lang="ru-RU" sz="3200" spc="160" dirty="0">
                  <a:solidFill>
                    <a:srgbClr val="191919"/>
                  </a:solidFill>
                  <a:latin typeface="Clear Sans Bold"/>
                </a:rPr>
                <a:t>И ЧАТ-БОТЫ</a:t>
              </a:r>
              <a:endParaRPr lang="en-US" sz="3200" spc="160" dirty="0">
                <a:solidFill>
                  <a:srgbClr val="191919"/>
                </a:solidFill>
                <a:latin typeface="Clear Sans Bold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-847216" y="2672406"/>
              <a:ext cx="5435601" cy="219615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r">
                <a:lnSpc>
                  <a:spcPts val="2625"/>
                </a:lnSpc>
              </a:pPr>
              <a:r>
                <a:rPr lang="ru-RU" sz="2000" b="1" spc="21" dirty="0">
                  <a:latin typeface="Montserrat Extra-Light Bold"/>
                </a:rPr>
                <a:t>Информирование пациентов о новых возможностях, а также способ быстро найти/получить нужную информацию </a:t>
              </a:r>
              <a:r>
                <a:rPr lang="en-US" sz="2000" b="1" spc="21" dirty="0">
                  <a:latin typeface="Montserrat Extra-Light Bold"/>
                </a:rPr>
                <a:t>.</a:t>
              </a:r>
            </a:p>
          </p:txBody>
        </p:sp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3662265" y="0"/>
              <a:ext cx="926119" cy="926119"/>
            </a:xfrm>
            <a:prstGeom prst="rect">
              <a:avLst/>
            </a:prstGeom>
          </p:spPr>
        </p:pic>
      </p:grpSp>
      <p:sp>
        <p:nvSpPr>
          <p:cNvPr id="12" name="TextBox 12"/>
          <p:cNvSpPr txBox="1"/>
          <p:nvPr/>
        </p:nvSpPr>
        <p:spPr>
          <a:xfrm>
            <a:off x="1905000" y="1099548"/>
            <a:ext cx="6250295" cy="43325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50"/>
              </a:lnSpc>
            </a:pPr>
            <a:r>
              <a:rPr lang="ru-RU" sz="6600" spc="288" dirty="0">
                <a:solidFill>
                  <a:srgbClr val="1B89F0"/>
                </a:solidFill>
                <a:latin typeface="Oswald"/>
              </a:rPr>
              <a:t>ВОЗМОЖНОСТИ РАЗВИТИЯ КОММУНИКАЦИЙ С БОЛЬНЫМИ ДИАБЕТОМ</a:t>
            </a:r>
            <a:endParaRPr lang="en-US" sz="6600" spc="288" dirty="0">
              <a:solidFill>
                <a:srgbClr val="1B89F0"/>
              </a:solidFill>
              <a:latin typeface="Oswald"/>
            </a:endParaRPr>
          </a:p>
        </p:txBody>
      </p:sp>
      <p:grpSp>
        <p:nvGrpSpPr>
          <p:cNvPr id="13" name="Group 13"/>
          <p:cNvGrpSpPr/>
          <p:nvPr/>
        </p:nvGrpSpPr>
        <p:grpSpPr>
          <a:xfrm>
            <a:off x="9022295" y="1028700"/>
            <a:ext cx="3779305" cy="3741201"/>
            <a:chOff x="-400048" y="0"/>
            <a:chExt cx="5039073" cy="4988269"/>
          </a:xfrm>
        </p:grpSpPr>
        <p:sp>
          <p:nvSpPr>
            <p:cNvPr id="14" name="TextBox 14"/>
            <p:cNvSpPr txBox="1"/>
            <p:nvPr/>
          </p:nvSpPr>
          <p:spPr>
            <a:xfrm>
              <a:off x="0" y="1180934"/>
              <a:ext cx="4588385" cy="13713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4128"/>
                </a:lnSpc>
              </a:pPr>
              <a:r>
                <a:rPr lang="ru-RU" sz="3200" spc="160" dirty="0">
                  <a:solidFill>
                    <a:srgbClr val="191919"/>
                  </a:solidFill>
                  <a:latin typeface="Clear Sans Bold"/>
                </a:rPr>
                <a:t>ОНЛАЙН ВЕБИНАРЫ</a:t>
              </a:r>
              <a:endParaRPr lang="en-US" sz="3200" spc="160" dirty="0">
                <a:solidFill>
                  <a:srgbClr val="191919"/>
                </a:solidFill>
                <a:latin typeface="Clear Sans Bold"/>
              </a:endParaRP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-400048" y="2792111"/>
              <a:ext cx="4988433" cy="219615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r">
                <a:lnSpc>
                  <a:spcPts val="2625"/>
                </a:lnSpc>
              </a:pPr>
              <a:r>
                <a:rPr lang="ru-RU" sz="2000" b="1" spc="21" dirty="0">
                  <a:latin typeface="Montserrat Extra-Light Bold"/>
                </a:rPr>
                <a:t>Короткие лекции врачей, запись ответов на частые вопросы, а также «горячая линия» с врачом в рамках прямого эфира. </a:t>
              </a:r>
              <a:endParaRPr lang="en-US" sz="1750" spc="87" dirty="0">
                <a:solidFill>
                  <a:srgbClr val="191919"/>
                </a:solidFill>
                <a:latin typeface="Clear Sans Regular"/>
              </a:endParaRPr>
            </a:p>
          </p:txBody>
        </p:sp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3618442" y="0"/>
              <a:ext cx="1020583" cy="1020583"/>
            </a:xfrm>
            <a:prstGeom prst="rect">
              <a:avLst/>
            </a:prstGeom>
          </p:spPr>
        </p:pic>
      </p:grpSp>
      <p:grpSp>
        <p:nvGrpSpPr>
          <p:cNvPr id="17" name="Group 17"/>
          <p:cNvGrpSpPr/>
          <p:nvPr/>
        </p:nvGrpSpPr>
        <p:grpSpPr>
          <a:xfrm>
            <a:off x="13190005" y="5919161"/>
            <a:ext cx="4412195" cy="3766993"/>
            <a:chOff x="-1294543" y="0"/>
            <a:chExt cx="5882928" cy="5022659"/>
          </a:xfrm>
        </p:grpSpPr>
        <p:sp>
          <p:nvSpPr>
            <p:cNvPr id="18" name="TextBox 18"/>
            <p:cNvSpPr txBox="1"/>
            <p:nvPr/>
          </p:nvSpPr>
          <p:spPr>
            <a:xfrm>
              <a:off x="-644016" y="1214476"/>
              <a:ext cx="5232401" cy="137131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r">
                <a:lnSpc>
                  <a:spcPts val="4128"/>
                </a:lnSpc>
              </a:pPr>
              <a:r>
                <a:rPr lang="ru-RU" sz="3200" spc="160" dirty="0">
                  <a:solidFill>
                    <a:srgbClr val="191919"/>
                  </a:solidFill>
                  <a:latin typeface="Clear Sans Bold"/>
                </a:rPr>
                <a:t>ТЕЛЕМЕДИЦИНА И ЛИНИЯ ПОДДЕРЖКИ</a:t>
              </a:r>
              <a:endParaRPr lang="en-US" sz="3200" spc="160" dirty="0">
                <a:solidFill>
                  <a:srgbClr val="191919"/>
                </a:solidFill>
                <a:latin typeface="Clear Sans Bold"/>
              </a:endParaRP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-1294543" y="2826501"/>
              <a:ext cx="5882928" cy="219615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r">
                <a:lnSpc>
                  <a:spcPts val="2625"/>
                </a:lnSpc>
              </a:pPr>
              <a:r>
                <a:rPr lang="ru-RU" sz="2000" b="1" spc="21" dirty="0">
                  <a:latin typeface="Montserrat Extra-Light Bold"/>
                </a:rPr>
                <a:t>Возможность в нужный момент выйти на связь с врачом избавляет от переживаний и состояния «не знаю, что делать и куда идти»</a:t>
              </a:r>
              <a:endParaRPr lang="en-US" sz="2000" b="1" spc="21" dirty="0">
                <a:latin typeface="Montserrat Extra-Light Bold"/>
              </a:endParaRPr>
            </a:p>
          </p:txBody>
        </p:sp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3534260" y="0"/>
              <a:ext cx="1054125" cy="1054125"/>
            </a:xfrm>
            <a:prstGeom prst="rect">
              <a:avLst/>
            </a:prstGeom>
          </p:spPr>
        </p:pic>
      </p:grpSp>
      <p:sp>
        <p:nvSpPr>
          <p:cNvPr id="22" name="TextBox 17">
            <a:extLst>
              <a:ext uri="{FF2B5EF4-FFF2-40B4-BE49-F238E27FC236}">
                <a16:creationId xmlns:a16="http://schemas.microsoft.com/office/drawing/2014/main" id="{30BCE78D-1FD2-CEB4-6C9D-2F480B2AF6F0}"/>
              </a:ext>
            </a:extLst>
          </p:cNvPr>
          <p:cNvSpPr txBox="1"/>
          <p:nvPr/>
        </p:nvSpPr>
        <p:spPr>
          <a:xfrm>
            <a:off x="1905000" y="5919161"/>
            <a:ext cx="6549800" cy="18765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ru-RU" sz="2400" b="1" spc="21" dirty="0">
                <a:latin typeface="Montserrat Extra-Light Bold"/>
              </a:rPr>
              <a:t>Дополнительные меры, которые позволят на регулярной основе предоставлять необходимую информацию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1152532" y="4551990"/>
            <a:ext cx="4943468" cy="980865"/>
            <a:chOff x="0" y="0"/>
            <a:chExt cx="10367846" cy="3230880"/>
          </a:xfrm>
        </p:grpSpPr>
        <p:sp>
          <p:nvSpPr>
            <p:cNvPr id="7" name="Freeform 7"/>
            <p:cNvSpPr/>
            <p:nvPr/>
          </p:nvSpPr>
          <p:spPr>
            <a:xfrm>
              <a:off x="5080" y="12700"/>
              <a:ext cx="10352606" cy="3205480"/>
            </a:xfrm>
            <a:custGeom>
              <a:avLst/>
              <a:gdLst/>
              <a:ahLst/>
              <a:cxnLst/>
              <a:rect l="l" t="t" r="r" b="b"/>
              <a:pathLst>
                <a:path w="10352606" h="3205480">
                  <a:moveTo>
                    <a:pt x="9562665" y="3205480"/>
                  </a:moveTo>
                  <a:lnTo>
                    <a:pt x="0" y="3205480"/>
                  </a:lnTo>
                  <a:lnTo>
                    <a:pt x="791210" y="1602740"/>
                  </a:lnTo>
                  <a:lnTo>
                    <a:pt x="0" y="0"/>
                  </a:lnTo>
                  <a:lnTo>
                    <a:pt x="9562665" y="0"/>
                  </a:lnTo>
                  <a:lnTo>
                    <a:pt x="10352606" y="1602740"/>
                  </a:lnTo>
                  <a:lnTo>
                    <a:pt x="9562665" y="3205480"/>
                  </a:lnTo>
                  <a:close/>
                </a:path>
              </a:pathLst>
            </a:custGeom>
            <a:solidFill>
              <a:srgbClr val="37C9EF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6738249" y="4537755"/>
            <a:ext cx="4795173" cy="980865"/>
            <a:chOff x="0" y="0"/>
            <a:chExt cx="10367846" cy="3230880"/>
          </a:xfrm>
        </p:grpSpPr>
        <p:sp>
          <p:nvSpPr>
            <p:cNvPr id="9" name="Freeform 9"/>
            <p:cNvSpPr/>
            <p:nvPr/>
          </p:nvSpPr>
          <p:spPr>
            <a:xfrm>
              <a:off x="5080" y="12700"/>
              <a:ext cx="10352606" cy="3205480"/>
            </a:xfrm>
            <a:custGeom>
              <a:avLst/>
              <a:gdLst/>
              <a:ahLst/>
              <a:cxnLst/>
              <a:rect l="l" t="t" r="r" b="b"/>
              <a:pathLst>
                <a:path w="10352606" h="3205480">
                  <a:moveTo>
                    <a:pt x="9562665" y="3205480"/>
                  </a:moveTo>
                  <a:lnTo>
                    <a:pt x="0" y="3205480"/>
                  </a:lnTo>
                  <a:lnTo>
                    <a:pt x="791210" y="1602740"/>
                  </a:lnTo>
                  <a:lnTo>
                    <a:pt x="0" y="0"/>
                  </a:lnTo>
                  <a:lnTo>
                    <a:pt x="9562665" y="0"/>
                  </a:lnTo>
                  <a:lnTo>
                    <a:pt x="10352606" y="1602740"/>
                  </a:lnTo>
                  <a:lnTo>
                    <a:pt x="9562665" y="3205480"/>
                  </a:lnTo>
                  <a:close/>
                </a:path>
              </a:pathLst>
            </a:custGeom>
            <a:solidFill>
              <a:srgbClr val="2C92D5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2178167" y="4533900"/>
            <a:ext cx="4800635" cy="980865"/>
            <a:chOff x="0" y="0"/>
            <a:chExt cx="10367846" cy="3230880"/>
          </a:xfrm>
        </p:grpSpPr>
        <p:sp>
          <p:nvSpPr>
            <p:cNvPr id="11" name="Freeform 11"/>
            <p:cNvSpPr/>
            <p:nvPr/>
          </p:nvSpPr>
          <p:spPr>
            <a:xfrm>
              <a:off x="5080" y="12700"/>
              <a:ext cx="10352606" cy="3205480"/>
            </a:xfrm>
            <a:custGeom>
              <a:avLst/>
              <a:gdLst/>
              <a:ahLst/>
              <a:cxnLst/>
              <a:rect l="l" t="t" r="r" b="b"/>
              <a:pathLst>
                <a:path w="10352606" h="3205480">
                  <a:moveTo>
                    <a:pt x="9562665" y="3205480"/>
                  </a:moveTo>
                  <a:lnTo>
                    <a:pt x="0" y="3205480"/>
                  </a:lnTo>
                  <a:lnTo>
                    <a:pt x="791210" y="1602740"/>
                  </a:lnTo>
                  <a:lnTo>
                    <a:pt x="0" y="0"/>
                  </a:lnTo>
                  <a:lnTo>
                    <a:pt x="9562665" y="0"/>
                  </a:lnTo>
                  <a:lnTo>
                    <a:pt x="10352606" y="1602740"/>
                  </a:lnTo>
                  <a:lnTo>
                    <a:pt x="9562665" y="3205480"/>
                  </a:lnTo>
                  <a:close/>
                </a:path>
              </a:pathLst>
            </a:custGeom>
            <a:solidFill>
              <a:srgbClr val="13538A"/>
            </a:solidFill>
          </p:spPr>
        </p:sp>
      </p:grpSp>
      <p:sp>
        <p:nvSpPr>
          <p:cNvPr id="15" name="TextBox 15"/>
          <p:cNvSpPr txBox="1"/>
          <p:nvPr/>
        </p:nvSpPr>
        <p:spPr>
          <a:xfrm>
            <a:off x="3409427" y="4732579"/>
            <a:ext cx="579577" cy="6111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ru-RU" sz="3500" spc="175" dirty="0">
                <a:solidFill>
                  <a:srgbClr val="FFFFFF"/>
                </a:solidFill>
                <a:latin typeface="Clear Sans Regular Bold"/>
              </a:rPr>
              <a:t>1</a:t>
            </a:r>
            <a:endParaRPr lang="en-US" sz="3500" spc="175" dirty="0">
              <a:solidFill>
                <a:srgbClr val="FFFFFF"/>
              </a:solidFill>
              <a:latin typeface="Clear Sans Regular 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4287519" y="4647790"/>
            <a:ext cx="579577" cy="6111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ru-RU" sz="3500" spc="175" dirty="0">
                <a:solidFill>
                  <a:srgbClr val="FFFFFF"/>
                </a:solidFill>
                <a:latin typeface="Clear Sans Regular Bold"/>
              </a:rPr>
              <a:t>3</a:t>
            </a:r>
            <a:endParaRPr lang="en-US" sz="3500" spc="175" dirty="0">
              <a:solidFill>
                <a:srgbClr val="FFFFFF"/>
              </a:solidFill>
              <a:latin typeface="Clear Sans Regular Bold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8844871" y="4681811"/>
            <a:ext cx="579577" cy="6111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ru-RU" sz="3500" spc="175" dirty="0">
                <a:solidFill>
                  <a:srgbClr val="FFFFFF"/>
                </a:solidFill>
                <a:latin typeface="Clear Sans Regular Bold"/>
              </a:rPr>
              <a:t>2</a:t>
            </a:r>
            <a:endParaRPr lang="en-US" sz="3500" spc="175" dirty="0">
              <a:solidFill>
                <a:srgbClr val="FFFFFF"/>
              </a:solidFill>
              <a:latin typeface="Clear Sans Regular Bold"/>
            </a:endParaRPr>
          </a:p>
        </p:txBody>
      </p:sp>
      <p:sp>
        <p:nvSpPr>
          <p:cNvPr id="25" name="AutoShape 25"/>
          <p:cNvSpPr/>
          <p:nvPr/>
        </p:nvSpPr>
        <p:spPr>
          <a:xfrm>
            <a:off x="1303756" y="5905854"/>
            <a:ext cx="4792244" cy="4114446"/>
          </a:xfrm>
          <a:prstGeom prst="rect">
            <a:avLst/>
          </a:prstGeom>
          <a:solidFill>
            <a:srgbClr val="37C9EF"/>
          </a:solidFill>
        </p:spPr>
      </p:sp>
      <p:grpSp>
        <p:nvGrpSpPr>
          <p:cNvPr id="27" name="Group 27"/>
          <p:cNvGrpSpPr>
            <a:grpSpLocks noChangeAspect="1"/>
          </p:cNvGrpSpPr>
          <p:nvPr/>
        </p:nvGrpSpPr>
        <p:grpSpPr>
          <a:xfrm rot="-10800000">
            <a:off x="3400302" y="5639217"/>
            <a:ext cx="445503" cy="299542"/>
            <a:chOff x="0" y="0"/>
            <a:chExt cx="1930400" cy="129794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1930400" cy="1297940"/>
            </a:xfrm>
            <a:custGeom>
              <a:avLst/>
              <a:gdLst/>
              <a:ahLst/>
              <a:cxnLst/>
              <a:rect l="l" t="t" r="r" b="b"/>
              <a:pathLst>
                <a:path w="1930400" h="1297940">
                  <a:moveTo>
                    <a:pt x="0" y="0"/>
                  </a:moveTo>
                  <a:lnTo>
                    <a:pt x="965200" y="1297940"/>
                  </a:lnTo>
                  <a:lnTo>
                    <a:pt x="1930400" y="0"/>
                  </a:lnTo>
                  <a:close/>
                </a:path>
              </a:pathLst>
            </a:custGeom>
            <a:solidFill>
              <a:srgbClr val="37C9EF"/>
            </a:solidFill>
          </p:spPr>
        </p:sp>
      </p:grpSp>
      <p:sp>
        <p:nvSpPr>
          <p:cNvPr id="29" name="AutoShape 29"/>
          <p:cNvSpPr/>
          <p:nvPr/>
        </p:nvSpPr>
        <p:spPr>
          <a:xfrm>
            <a:off x="12192000" y="5935995"/>
            <a:ext cx="4786802" cy="4082251"/>
          </a:xfrm>
          <a:prstGeom prst="rect">
            <a:avLst/>
          </a:prstGeom>
          <a:solidFill>
            <a:srgbClr val="13538A"/>
          </a:solidFill>
        </p:spPr>
      </p:sp>
      <p:grpSp>
        <p:nvGrpSpPr>
          <p:cNvPr id="31" name="Group 31"/>
          <p:cNvGrpSpPr>
            <a:grpSpLocks noChangeAspect="1"/>
          </p:cNvGrpSpPr>
          <p:nvPr/>
        </p:nvGrpSpPr>
        <p:grpSpPr>
          <a:xfrm rot="-10800000">
            <a:off x="14366033" y="5636453"/>
            <a:ext cx="445503" cy="299542"/>
            <a:chOff x="0" y="0"/>
            <a:chExt cx="1930400" cy="129794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1930400" cy="1297940"/>
            </a:xfrm>
            <a:custGeom>
              <a:avLst/>
              <a:gdLst/>
              <a:ahLst/>
              <a:cxnLst/>
              <a:rect l="l" t="t" r="r" b="b"/>
              <a:pathLst>
                <a:path w="1930400" h="1297940">
                  <a:moveTo>
                    <a:pt x="0" y="0"/>
                  </a:moveTo>
                  <a:lnTo>
                    <a:pt x="965200" y="1297940"/>
                  </a:lnTo>
                  <a:lnTo>
                    <a:pt x="1930400" y="0"/>
                  </a:lnTo>
                  <a:close/>
                </a:path>
              </a:pathLst>
            </a:custGeom>
            <a:solidFill>
              <a:srgbClr val="13538A"/>
            </a:solidFill>
          </p:spPr>
        </p:sp>
      </p:grpSp>
      <p:sp>
        <p:nvSpPr>
          <p:cNvPr id="33" name="AutoShape 33"/>
          <p:cNvSpPr/>
          <p:nvPr/>
        </p:nvSpPr>
        <p:spPr>
          <a:xfrm>
            <a:off x="6754578" y="5921951"/>
            <a:ext cx="4778844" cy="4082251"/>
          </a:xfrm>
          <a:prstGeom prst="rect">
            <a:avLst/>
          </a:prstGeom>
          <a:solidFill>
            <a:srgbClr val="2C92D5"/>
          </a:solidFill>
        </p:spPr>
      </p:sp>
      <p:grpSp>
        <p:nvGrpSpPr>
          <p:cNvPr id="35" name="Group 35"/>
          <p:cNvGrpSpPr>
            <a:grpSpLocks noChangeAspect="1"/>
          </p:cNvGrpSpPr>
          <p:nvPr/>
        </p:nvGrpSpPr>
        <p:grpSpPr>
          <a:xfrm rot="-10800000">
            <a:off x="8911907" y="5691126"/>
            <a:ext cx="445503" cy="299542"/>
            <a:chOff x="0" y="0"/>
            <a:chExt cx="1930400" cy="129794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1930400" cy="1297940"/>
            </a:xfrm>
            <a:custGeom>
              <a:avLst/>
              <a:gdLst/>
              <a:ahLst/>
              <a:cxnLst/>
              <a:rect l="l" t="t" r="r" b="b"/>
              <a:pathLst>
                <a:path w="1930400" h="1297940">
                  <a:moveTo>
                    <a:pt x="0" y="0"/>
                  </a:moveTo>
                  <a:lnTo>
                    <a:pt x="965200" y="1297940"/>
                  </a:lnTo>
                  <a:lnTo>
                    <a:pt x="1930400" y="0"/>
                  </a:lnTo>
                  <a:close/>
                </a:path>
              </a:pathLst>
            </a:custGeom>
            <a:solidFill>
              <a:srgbClr val="2C92D5"/>
            </a:solidFill>
          </p:spPr>
        </p:sp>
      </p:grpSp>
      <p:grpSp>
        <p:nvGrpSpPr>
          <p:cNvPr id="37" name="Group 37"/>
          <p:cNvGrpSpPr/>
          <p:nvPr/>
        </p:nvGrpSpPr>
        <p:grpSpPr>
          <a:xfrm>
            <a:off x="1182168" y="743009"/>
            <a:ext cx="16116145" cy="3631003"/>
            <a:chOff x="-1" y="-53235"/>
            <a:chExt cx="21488193" cy="4841334"/>
          </a:xfrm>
        </p:grpSpPr>
        <p:sp>
          <p:nvSpPr>
            <p:cNvPr id="38" name="TextBox 38"/>
            <p:cNvSpPr txBox="1"/>
            <p:nvPr/>
          </p:nvSpPr>
          <p:spPr>
            <a:xfrm>
              <a:off x="-1" y="734086"/>
              <a:ext cx="21488193" cy="405401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ru-RU" sz="2200" b="1" spc="21" dirty="0">
                  <a:latin typeface="Montserrat Extra-Light Bold"/>
                </a:rPr>
                <a:t>Информационные технологии стали неотъемлемой частью жизни каждого человека. Инструменты онлайн-коммуникации востребованы в высокой степени. Очень важно обеспечить информационное поле для больных сахарным диабетом, где они смогут в любое время получить профессиональную консультацию врача. Узнать о современных способах ранней диагностики и лечения диабета, возможностях, которые предоставляет государство. Научиться жить с сахарным диабетом полной жизнью, не подвергая себя риску возникновения осложнений, особенно </a:t>
              </a:r>
              <a:r>
                <a:rPr lang="ru-RU" sz="2200" b="1" spc="21" dirty="0" err="1">
                  <a:latin typeface="Montserrat Extra-Light Bold"/>
                </a:rPr>
                <a:t>инвализирующих</a:t>
              </a:r>
              <a:r>
                <a:rPr lang="ru-RU" sz="2200" b="1" spc="21" dirty="0">
                  <a:latin typeface="Montserrat Extra-Light Bold"/>
                </a:rPr>
                <a:t> (потеря зрения, хроническая почечная недостаточность и другие). </a:t>
              </a:r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0" y="-53235"/>
              <a:ext cx="14916965" cy="8668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4716"/>
                </a:lnSpc>
                <a:spcBef>
                  <a:spcPct val="0"/>
                </a:spcBef>
              </a:pPr>
              <a:r>
                <a:rPr lang="ru-RU" sz="6600" spc="288" dirty="0">
                  <a:solidFill>
                    <a:srgbClr val="1B89F0"/>
                  </a:solidFill>
                  <a:latin typeface="Oswald"/>
                </a:rPr>
                <a:t>ВЫВОДЫ</a:t>
              </a:r>
              <a:endParaRPr lang="en-US" sz="6600" spc="288" dirty="0">
                <a:solidFill>
                  <a:srgbClr val="1B89F0"/>
                </a:solidFill>
                <a:latin typeface="Oswald"/>
              </a:endParaRPr>
            </a:p>
          </p:txBody>
        </p:sp>
      </p:grpSp>
      <p:sp>
        <p:nvSpPr>
          <p:cNvPr id="41" name="TextBox 13">
            <a:extLst>
              <a:ext uri="{FF2B5EF4-FFF2-40B4-BE49-F238E27FC236}">
                <a16:creationId xmlns:a16="http://schemas.microsoft.com/office/drawing/2014/main" id="{9B0108DE-8A36-373D-5B50-D34C2899C5CD}"/>
              </a:ext>
            </a:extLst>
          </p:cNvPr>
          <p:cNvSpPr txBox="1"/>
          <p:nvPr/>
        </p:nvSpPr>
        <p:spPr>
          <a:xfrm>
            <a:off x="1550474" y="6726213"/>
            <a:ext cx="4344867" cy="22113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ru-RU" sz="2300" b="1" dirty="0">
                <a:solidFill>
                  <a:srgbClr val="FFFFFF"/>
                </a:solidFill>
                <a:latin typeface="Montserrat Extra-Light"/>
              </a:rPr>
              <a:t>Больным диабетом нужно «место», куда можно прийти, задать вопрос и получить профессиональную помощь квалифицированного врача в удобном формате</a:t>
            </a:r>
            <a:endParaRPr lang="en-US" sz="2300" b="1" dirty="0">
              <a:solidFill>
                <a:srgbClr val="FFFFFF"/>
              </a:solidFill>
              <a:latin typeface="Montserrat Extra-Light"/>
            </a:endParaRPr>
          </a:p>
        </p:txBody>
      </p:sp>
      <p:sp>
        <p:nvSpPr>
          <p:cNvPr id="42" name="TextBox 13">
            <a:extLst>
              <a:ext uri="{FF2B5EF4-FFF2-40B4-BE49-F238E27FC236}">
                <a16:creationId xmlns:a16="http://schemas.microsoft.com/office/drawing/2014/main" id="{5D609637-A993-7FBB-BB9F-FA7D6040DB37}"/>
              </a:ext>
            </a:extLst>
          </p:cNvPr>
          <p:cNvSpPr txBox="1"/>
          <p:nvPr/>
        </p:nvSpPr>
        <p:spPr>
          <a:xfrm>
            <a:off x="7045481" y="6485524"/>
            <a:ext cx="4308473" cy="29551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ru-RU" sz="2300" b="1" dirty="0">
                <a:solidFill>
                  <a:srgbClr val="FFFFFF"/>
                </a:solidFill>
                <a:latin typeface="Montserrat Extra-Light"/>
              </a:rPr>
              <a:t>Важно проводить обучение как больных диабетом, так и тех, кто в группе риска не только офлайн (не все могут), а развивать онлайн-форматы и предоставлять возможность ими воспользоваться</a:t>
            </a:r>
            <a:endParaRPr lang="en-US" sz="2300" b="1" dirty="0">
              <a:solidFill>
                <a:srgbClr val="FFFFFF"/>
              </a:solidFill>
              <a:latin typeface="Montserrat Extra-Light"/>
            </a:endParaRPr>
          </a:p>
        </p:txBody>
      </p:sp>
      <p:sp>
        <p:nvSpPr>
          <p:cNvPr id="43" name="TextBox 13">
            <a:extLst>
              <a:ext uri="{FF2B5EF4-FFF2-40B4-BE49-F238E27FC236}">
                <a16:creationId xmlns:a16="http://schemas.microsoft.com/office/drawing/2014/main" id="{43C8D28E-D984-0040-BC63-08B8C91E5DF9}"/>
              </a:ext>
            </a:extLst>
          </p:cNvPr>
          <p:cNvSpPr txBox="1"/>
          <p:nvPr/>
        </p:nvSpPr>
        <p:spPr>
          <a:xfrm>
            <a:off x="12567940" y="6669901"/>
            <a:ext cx="4034922" cy="25863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ru-RU" sz="2300" b="1" dirty="0">
                <a:solidFill>
                  <a:srgbClr val="FFFFFF"/>
                </a:solidFill>
                <a:latin typeface="Montserrat Extra-Light"/>
              </a:rPr>
              <a:t>Возрастная аудитория старше 55 лет активно использует Интернет для поиска информации и пользуется основными онлайн инструментами коммуникации </a:t>
            </a:r>
            <a:endParaRPr lang="en-US" sz="2300" b="1" dirty="0">
              <a:solidFill>
                <a:srgbClr val="FFFFFF"/>
              </a:solidFill>
              <a:latin typeface="Montserrat Extra-Ligh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8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85800" y="1028700"/>
            <a:ext cx="16230600" cy="1479383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90600" y="1176550"/>
            <a:ext cx="1144469" cy="1144469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10044283" y="17638"/>
            <a:ext cx="8243717" cy="1028700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6" name="TextBox 6"/>
          <p:cNvSpPr txBox="1"/>
          <p:nvPr/>
        </p:nvSpPr>
        <p:spPr>
          <a:xfrm>
            <a:off x="685800" y="6320112"/>
            <a:ext cx="8745723" cy="26116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70"/>
              </a:lnSpc>
            </a:pPr>
            <a:r>
              <a:rPr lang="ru-RU" sz="2600" b="1" spc="20" dirty="0">
                <a:solidFill>
                  <a:schemeClr val="bg2"/>
                </a:solidFill>
                <a:latin typeface="Montserrat Extra-Light"/>
              </a:rPr>
              <a:t>Телефон: 8 (800) 300-60-84</a:t>
            </a:r>
          </a:p>
          <a:p>
            <a:pPr>
              <a:lnSpc>
                <a:spcPts val="2870"/>
              </a:lnSpc>
            </a:pPr>
            <a:endParaRPr lang="ru-RU" sz="2600" b="1" spc="20" dirty="0">
              <a:solidFill>
                <a:schemeClr val="bg2"/>
              </a:solidFill>
              <a:latin typeface="Montserrat Extra-Light"/>
            </a:endParaRPr>
          </a:p>
          <a:p>
            <a:pPr>
              <a:lnSpc>
                <a:spcPts val="2870"/>
              </a:lnSpc>
            </a:pPr>
            <a:r>
              <a:rPr lang="ru-RU" sz="2600" b="1" spc="20" dirty="0">
                <a:solidFill>
                  <a:schemeClr val="bg2"/>
                </a:solidFill>
                <a:latin typeface="Montserrat Extra-Light"/>
              </a:rPr>
              <a:t>Почта: </a:t>
            </a:r>
            <a:r>
              <a:rPr lang="en-US" sz="2600" b="1" spc="20" dirty="0" err="1">
                <a:solidFill>
                  <a:schemeClr val="bg2"/>
                </a:solidFill>
                <a:latin typeface="Montserrat Extra-Light"/>
              </a:rPr>
              <a:t>dreval@diabet.ru</a:t>
            </a:r>
            <a:r>
              <a:rPr lang="ru-RU" sz="2600" b="1" spc="20" dirty="0">
                <a:solidFill>
                  <a:schemeClr val="bg2"/>
                </a:solidFill>
                <a:latin typeface="Montserrat Extra-Light"/>
              </a:rPr>
              <a:t> </a:t>
            </a:r>
          </a:p>
          <a:p>
            <a:pPr>
              <a:lnSpc>
                <a:spcPts val="2870"/>
              </a:lnSpc>
            </a:pPr>
            <a:endParaRPr lang="ru-RU" sz="2600" b="1" spc="20" dirty="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>
              <a:lnSpc>
                <a:spcPts val="2870"/>
              </a:lnSpc>
            </a:pPr>
            <a:r>
              <a:rPr lang="ru-RU" sz="2600" b="1" spc="20" dirty="0">
                <a:solidFill>
                  <a:schemeClr val="bg2"/>
                </a:solidFill>
                <a:latin typeface="Montserrat Extra-Light"/>
              </a:rPr>
              <a:t>Наш сайт: </a:t>
            </a:r>
            <a:r>
              <a:rPr lang="en" sz="2600" b="1" spc="20" dirty="0">
                <a:solidFill>
                  <a:schemeClr val="bg2"/>
                </a:solidFill>
                <a:latin typeface="Montserrat Extra-Ligh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https://www.diabet.ru/</a:t>
            </a:r>
            <a:endParaRPr lang="ru-RU" sz="2600" b="1" spc="20" dirty="0">
              <a:solidFill>
                <a:schemeClr val="bg2"/>
              </a:solidFill>
              <a:latin typeface="Montserrat Extra-Light"/>
            </a:endParaRPr>
          </a:p>
          <a:p>
            <a:pPr>
              <a:lnSpc>
                <a:spcPts val="2870"/>
              </a:lnSpc>
            </a:pPr>
            <a:endParaRPr lang="ru-RU" sz="2600" b="1" spc="20" dirty="0">
              <a:solidFill>
                <a:schemeClr val="bg2"/>
              </a:solidFill>
              <a:latin typeface="Montserrat Extra-Light"/>
            </a:endParaRPr>
          </a:p>
          <a:p>
            <a:pPr>
              <a:lnSpc>
                <a:spcPts val="2870"/>
              </a:lnSpc>
            </a:pPr>
            <a:r>
              <a:rPr lang="ru-RU" sz="2600" b="1" spc="20" dirty="0">
                <a:solidFill>
                  <a:schemeClr val="bg2"/>
                </a:solidFill>
                <a:latin typeface="Montserrat Extra-Light"/>
              </a:rPr>
              <a:t>Группа ВКонтакте: </a:t>
            </a:r>
            <a:r>
              <a:rPr lang="en" sz="2600" b="1" spc="20" dirty="0">
                <a:solidFill>
                  <a:schemeClr val="bg2"/>
                </a:solidFill>
                <a:latin typeface="Montserrat Extra-Ligh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https://vk.com/diabet_telemed</a:t>
            </a:r>
            <a:r>
              <a:rPr lang="ru-RU" sz="2600" b="1" spc="20" dirty="0">
                <a:solidFill>
                  <a:schemeClr val="bg2"/>
                </a:solidFill>
                <a:latin typeface="Montserrat Extra-Light"/>
              </a:rPr>
              <a:t>   </a:t>
            </a:r>
            <a:endParaRPr lang="en-US" sz="2600" b="1" spc="20" dirty="0">
              <a:solidFill>
                <a:schemeClr val="bg2"/>
              </a:solidFill>
              <a:latin typeface="Montserrat Extra-Light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314142" y="6498325"/>
            <a:ext cx="7703998" cy="396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20"/>
              </a:lnSpc>
            </a:pPr>
            <a:r>
              <a:rPr lang="ru-RU" sz="2600" spc="182" dirty="0" err="1">
                <a:solidFill>
                  <a:srgbClr val="1B89F0"/>
                </a:solidFill>
                <a:latin typeface="Montserrat Semi-Bold Bold"/>
              </a:rPr>
              <a:t>Древаль</a:t>
            </a:r>
            <a:r>
              <a:rPr lang="ru-RU" sz="2600" spc="182" dirty="0">
                <a:solidFill>
                  <a:srgbClr val="1B89F0"/>
                </a:solidFill>
                <a:latin typeface="Montserrat Semi-Bold Bold"/>
              </a:rPr>
              <a:t> Александр Васильевич</a:t>
            </a:r>
            <a:endParaRPr lang="en-US" sz="2600" spc="182" dirty="0">
              <a:solidFill>
                <a:srgbClr val="1B89F0"/>
              </a:solidFill>
              <a:latin typeface="Montserrat Semi-Bold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314142" y="7159674"/>
            <a:ext cx="7973858" cy="23563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115"/>
              </a:lnSpc>
            </a:pPr>
            <a:r>
              <a:rPr lang="ru-RU" sz="2224" b="1" spc="22" dirty="0">
                <a:latin typeface="Montserrat Extra-Light"/>
              </a:rPr>
              <a:t>Автор </a:t>
            </a:r>
            <a:r>
              <a:rPr lang="ru-RU" sz="2224" b="1" spc="22" dirty="0">
                <a:latin typeface="Montserrat Extra-Ligh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проекта «Диабетология онлайн»</a:t>
            </a:r>
            <a:r>
              <a:rPr lang="ru-RU" sz="2224" b="1" spc="22" dirty="0">
                <a:latin typeface="Montserrat Extra-Light"/>
              </a:rPr>
              <a:t>, профессор, д.м.н., математик, зав. кафедрой эндокринологии</a:t>
            </a:r>
            <a:r>
              <a:rPr lang="en-US" sz="2224" b="1" spc="22" dirty="0">
                <a:latin typeface="Montserrat Extra-Light"/>
              </a:rPr>
              <a:t> </a:t>
            </a:r>
            <a:r>
              <a:rPr lang="ru-RU" sz="2224" b="1" spc="22" dirty="0">
                <a:latin typeface="Montserrat Extra-Light"/>
              </a:rPr>
              <a:t>и цифровой медицины НИИ общественного здоровья им. Н.А. Семашко, руководитель отделения эндокринологии МОНИКИ, главный эндокринолог Московской области, заслуженный деятель науки</a:t>
            </a:r>
            <a:endParaRPr lang="en-US" sz="2224" b="1" spc="22" dirty="0">
              <a:latin typeface="Montserrat Extra-Light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2362200" y="1562100"/>
            <a:ext cx="5817439" cy="396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20"/>
              </a:lnSpc>
            </a:pPr>
            <a:r>
              <a:rPr lang="en-US" sz="2600" spc="182" dirty="0">
                <a:solidFill>
                  <a:srgbClr val="1B89F0"/>
                </a:solidFill>
                <a:latin typeface="Montserrat Semi-Bold Bold"/>
              </a:rPr>
              <a:t>СВЯЖИТЕСЬ </a:t>
            </a:r>
            <a:r>
              <a:rPr lang="en-US" sz="2600" spc="182" dirty="0" err="1">
                <a:solidFill>
                  <a:srgbClr val="1B89F0"/>
                </a:solidFill>
                <a:latin typeface="Montserrat Semi-Bold Bold"/>
              </a:rPr>
              <a:t>С</a:t>
            </a:r>
            <a:r>
              <a:rPr lang="en-US" sz="2600" spc="182" dirty="0">
                <a:solidFill>
                  <a:srgbClr val="1B89F0"/>
                </a:solidFill>
                <a:latin typeface="Montserrat Semi-Bold Bold"/>
              </a:rPr>
              <a:t> НАМИ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85800" y="3162300"/>
            <a:ext cx="8115300" cy="24207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757"/>
              </a:lnSpc>
            </a:pPr>
            <a:r>
              <a:rPr lang="ru-RU" sz="3549" spc="70" dirty="0">
                <a:solidFill>
                  <a:srgbClr val="FFFFFF"/>
                </a:solidFill>
                <a:latin typeface="Montserrat Semi-Bold Bold"/>
              </a:rPr>
              <a:t>Будем рады любому формату сотрудничества или партнерству в развитии проекта</a:t>
            </a:r>
            <a:endParaRPr lang="en-US" sz="3549" spc="70" dirty="0">
              <a:solidFill>
                <a:srgbClr val="FFFFFF"/>
              </a:solidFill>
              <a:latin typeface="Montserrat Semi-Bold Bold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33BE4D2-E2C0-1FA0-073B-FE09B1338CD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735" y="0"/>
            <a:ext cx="8258265" cy="605999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742972" y="763984"/>
            <a:ext cx="6724627" cy="24253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120"/>
              </a:lnSpc>
            </a:pPr>
            <a:r>
              <a:rPr lang="ru-RU" sz="2600" spc="182" dirty="0">
                <a:solidFill>
                  <a:srgbClr val="1B89F0"/>
                </a:solidFill>
                <a:latin typeface="Montserrat Semi-Bold Bold"/>
              </a:rPr>
              <a:t>На 2021 год в России по официальным данным </a:t>
            </a:r>
          </a:p>
          <a:p>
            <a:pPr>
              <a:lnSpc>
                <a:spcPts val="3120"/>
              </a:lnSpc>
            </a:pPr>
            <a:r>
              <a:rPr lang="ru-RU" sz="2600" spc="182" dirty="0">
                <a:solidFill>
                  <a:srgbClr val="1B89F0"/>
                </a:solidFill>
                <a:latin typeface="Montserrat Semi-Bold Bold"/>
              </a:rPr>
              <a:t>реальное количество больных сахарным диабетом составляет* </a:t>
            </a:r>
          </a:p>
          <a:p>
            <a:pPr>
              <a:lnSpc>
                <a:spcPts val="3120"/>
              </a:lnSpc>
            </a:pPr>
            <a:endParaRPr lang="ru-RU" sz="2600" spc="182" dirty="0">
              <a:solidFill>
                <a:srgbClr val="1B89F0"/>
              </a:solidFill>
              <a:latin typeface="Montserrat Semi-Bold Bold"/>
            </a:endParaRPr>
          </a:p>
          <a:p>
            <a:pPr>
              <a:lnSpc>
                <a:spcPts val="3120"/>
              </a:lnSpc>
            </a:pPr>
            <a:r>
              <a:rPr lang="ru-RU" sz="4400" spc="182" dirty="0">
                <a:solidFill>
                  <a:srgbClr val="1B89F0"/>
                </a:solidFill>
                <a:latin typeface="Montserrat Semi-Bold Bold"/>
              </a:rPr>
              <a:t>10,5 </a:t>
            </a:r>
            <a:r>
              <a:rPr lang="ru-RU" sz="4400" spc="182" dirty="0" err="1">
                <a:solidFill>
                  <a:srgbClr val="1B89F0"/>
                </a:solidFill>
                <a:latin typeface="Montserrat Semi-Bold Bold"/>
              </a:rPr>
              <a:t>млн.чел</a:t>
            </a:r>
            <a:r>
              <a:rPr lang="ru-RU" sz="4400" spc="182" dirty="0">
                <a:solidFill>
                  <a:srgbClr val="1B89F0"/>
                </a:solidFill>
                <a:latin typeface="Montserrat Semi-Bold Bold"/>
              </a:rPr>
              <a:t>.</a:t>
            </a:r>
            <a:endParaRPr lang="en-US" sz="4400" spc="182" dirty="0">
              <a:solidFill>
                <a:srgbClr val="1B89F0"/>
              </a:solidFill>
              <a:latin typeface="Montserrat Semi-Bold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742973" y="4533900"/>
            <a:ext cx="6724626" cy="47416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115"/>
              </a:lnSpc>
            </a:pPr>
            <a:r>
              <a:rPr lang="ru-RU" sz="2224" b="1" spc="22" dirty="0">
                <a:latin typeface="Montserrat Extra-Light"/>
              </a:rPr>
              <a:t>Без учета </a:t>
            </a:r>
            <a:r>
              <a:rPr lang="ru-RU" sz="2224" b="1" spc="22" dirty="0" err="1">
                <a:latin typeface="Montserrat Extra-Light"/>
              </a:rPr>
              <a:t>гиподиагностики</a:t>
            </a:r>
            <a:r>
              <a:rPr lang="ru-RU" sz="2224" b="1" spc="22" dirty="0">
                <a:latin typeface="Montserrat Extra-Light"/>
              </a:rPr>
              <a:t>, когда не все случаи диагностированы. Также сахарный диабет может протекать скрыто и не учтен.</a:t>
            </a:r>
          </a:p>
          <a:p>
            <a:pPr>
              <a:lnSpc>
                <a:spcPts val="3115"/>
              </a:lnSpc>
            </a:pPr>
            <a:endParaRPr lang="ru-RU" sz="2224" b="1" spc="22" dirty="0">
              <a:latin typeface="Montserrat Extra-Light"/>
            </a:endParaRPr>
          </a:p>
          <a:p>
            <a:pPr>
              <a:lnSpc>
                <a:spcPts val="3115"/>
              </a:lnSpc>
            </a:pPr>
            <a:r>
              <a:rPr lang="ru-RU" sz="2224" b="1" spc="22" dirty="0">
                <a:latin typeface="Montserrat Extra-Light"/>
              </a:rPr>
              <a:t>Текущих мероприятий по своевременной ранней диагностике сахарного диабета в РФ недостаточно. </a:t>
            </a:r>
          </a:p>
          <a:p>
            <a:pPr>
              <a:lnSpc>
                <a:spcPts val="3115"/>
              </a:lnSpc>
            </a:pPr>
            <a:endParaRPr lang="ru-RU" sz="2224" b="1" spc="22" dirty="0">
              <a:latin typeface="Montserrat Extra-Light"/>
            </a:endParaRPr>
          </a:p>
          <a:p>
            <a:pPr>
              <a:lnSpc>
                <a:spcPts val="3115"/>
              </a:lnSpc>
            </a:pPr>
            <a:r>
              <a:rPr lang="ru-RU" sz="2224" b="1" spc="22" dirty="0">
                <a:latin typeface="Montserrat Extra-Light"/>
              </a:rPr>
              <a:t>Больным не хватает дополнительных каналов информации, профессиональной помощи в лечении или предотвращении возникновения болезни.</a:t>
            </a:r>
            <a:endParaRPr lang="en-US" sz="2224" b="1" spc="22" dirty="0">
              <a:latin typeface="Montserrat Extra-Light"/>
            </a:endParaRPr>
          </a:p>
        </p:txBody>
      </p:sp>
      <p:sp>
        <p:nvSpPr>
          <p:cNvPr id="10" name="AutoShape 10"/>
          <p:cNvSpPr/>
          <p:nvPr/>
        </p:nvSpPr>
        <p:spPr>
          <a:xfrm>
            <a:off x="748415" y="3848100"/>
            <a:ext cx="4193698" cy="51911"/>
          </a:xfrm>
          <a:prstGeom prst="rect">
            <a:avLst/>
          </a:prstGeom>
          <a:solidFill>
            <a:srgbClr val="1B89F0"/>
          </a:solidFill>
        </p:spPr>
      </p:sp>
      <p:sp>
        <p:nvSpPr>
          <p:cNvPr id="11" name="TextBox 11"/>
          <p:cNvSpPr txBox="1"/>
          <p:nvPr/>
        </p:nvSpPr>
        <p:spPr>
          <a:xfrm>
            <a:off x="748416" y="9791700"/>
            <a:ext cx="3441805" cy="3456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74"/>
              </a:lnSpc>
            </a:pPr>
            <a:r>
              <a:rPr lang="en-US" spc="21" dirty="0">
                <a:solidFill>
                  <a:srgbClr val="204D3D"/>
                </a:solidFill>
                <a:latin typeface="Montserrat Extra-Light"/>
              </a:rPr>
              <a:t>* </a:t>
            </a:r>
            <a:r>
              <a:rPr lang="en-US" spc="21" dirty="0" err="1">
                <a:solidFill>
                  <a:srgbClr val="204D3D"/>
                </a:solidFill>
                <a:latin typeface="Montserrat Extra-Light"/>
              </a:rPr>
              <a:t>по</a:t>
            </a:r>
            <a:r>
              <a:rPr lang="en-US" spc="21" dirty="0">
                <a:solidFill>
                  <a:srgbClr val="204D3D"/>
                </a:solidFill>
                <a:latin typeface="Montserrat Extra-Light"/>
              </a:rPr>
              <a:t> </a:t>
            </a:r>
            <a:r>
              <a:rPr lang="ru-RU" spc="21" dirty="0">
                <a:solidFill>
                  <a:srgbClr val="204D3D"/>
                </a:solidFill>
                <a:latin typeface="Montserrat Extra-Light"/>
              </a:rPr>
              <a:t>данным Минздрава</a:t>
            </a:r>
            <a:endParaRPr lang="en-US" spc="21" dirty="0">
              <a:solidFill>
                <a:srgbClr val="204D3D"/>
              </a:solidFill>
              <a:latin typeface="Montserrat Extra-Light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1F8F4FBC-558F-4A9A-4598-973A74B7B272}"/>
              </a:ext>
            </a:extLst>
          </p:cNvPr>
          <p:cNvSpPr/>
          <p:nvPr/>
        </p:nvSpPr>
        <p:spPr>
          <a:xfrm>
            <a:off x="8354789" y="0"/>
            <a:ext cx="9982200" cy="10287000"/>
          </a:xfrm>
          <a:prstGeom prst="rect">
            <a:avLst/>
          </a:prstGeom>
          <a:solidFill>
            <a:srgbClr val="1B89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6"/>
          <p:cNvSpPr txBox="1"/>
          <p:nvPr/>
        </p:nvSpPr>
        <p:spPr>
          <a:xfrm>
            <a:off x="9144000" y="2807347"/>
            <a:ext cx="8915400" cy="46723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460"/>
              </a:lnSpc>
            </a:pPr>
            <a:r>
              <a:rPr lang="ru-RU" sz="8000" dirty="0">
                <a:solidFill>
                  <a:srgbClr val="FFFFFF"/>
                </a:solidFill>
                <a:latin typeface="Oswald"/>
              </a:rPr>
              <a:t>КАЖДЫЙ 15 РОССИЯНИН СТРАДАЕТ ДИАБЕТОМ</a:t>
            </a:r>
            <a:endParaRPr lang="en-US" sz="8000" dirty="0">
              <a:solidFill>
                <a:srgbClr val="FFFFFF"/>
              </a:solidFill>
              <a:latin typeface="Oswa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8366686" y="0"/>
            <a:ext cx="45719" cy="10287000"/>
          </a:xfrm>
          <a:prstGeom prst="rect">
            <a:avLst/>
          </a:prstGeom>
          <a:solidFill>
            <a:srgbClr val="191919"/>
          </a:solidFill>
        </p:spPr>
      </p:sp>
      <p:grpSp>
        <p:nvGrpSpPr>
          <p:cNvPr id="3" name="Group 3"/>
          <p:cNvGrpSpPr/>
          <p:nvPr/>
        </p:nvGrpSpPr>
        <p:grpSpPr>
          <a:xfrm>
            <a:off x="7931629" y="1534296"/>
            <a:ext cx="831371" cy="831371"/>
            <a:chOff x="0" y="0"/>
            <a:chExt cx="1108495" cy="1108495"/>
          </a:xfrm>
          <a:solidFill>
            <a:srgbClr val="1B89F0"/>
          </a:solidFill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108495" cy="1108495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43479" y="143479"/>
              <a:ext cx="821537" cy="821537"/>
            </a:xfrm>
            <a:prstGeom prst="rect">
              <a:avLst/>
            </a:prstGeom>
          </p:spPr>
        </p:pic>
      </p:grpSp>
      <p:grpSp>
        <p:nvGrpSpPr>
          <p:cNvPr id="6" name="Group 6"/>
          <p:cNvGrpSpPr/>
          <p:nvPr/>
        </p:nvGrpSpPr>
        <p:grpSpPr>
          <a:xfrm>
            <a:off x="9372600" y="1751208"/>
            <a:ext cx="8336281" cy="6287315"/>
            <a:chOff x="-234737" y="155262"/>
            <a:chExt cx="11546317" cy="8383085"/>
          </a:xfrm>
        </p:grpSpPr>
        <p:sp>
          <p:nvSpPr>
            <p:cNvPr id="7" name="TextBox 7"/>
            <p:cNvSpPr txBox="1"/>
            <p:nvPr/>
          </p:nvSpPr>
          <p:spPr>
            <a:xfrm>
              <a:off x="-1" y="155262"/>
              <a:ext cx="10319483" cy="107208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>
                <a:lnSpc>
                  <a:spcPts val="3120"/>
                </a:lnSpc>
              </a:pPr>
              <a:r>
                <a:rPr lang="ru-RU" sz="3200" b="1" spc="52" dirty="0">
                  <a:solidFill>
                    <a:srgbClr val="191919"/>
                  </a:solidFill>
                  <a:latin typeface="Clear Sans Regular Bold"/>
                </a:rPr>
                <a:t>Где пациенты с диабетом ищут информацию о болезни:</a:t>
              </a:r>
              <a:endParaRPr lang="en-US" sz="3200" b="1" spc="52" dirty="0">
                <a:solidFill>
                  <a:srgbClr val="191919"/>
                </a:solidFill>
                <a:latin typeface="Clear Sans Regular Bold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-234737" y="1936712"/>
              <a:ext cx="11546317" cy="660163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474979" lvl="1" indent="-237490">
                <a:lnSpc>
                  <a:spcPct val="130000"/>
                </a:lnSpc>
                <a:spcAft>
                  <a:spcPts val="3000"/>
                </a:spcAft>
                <a:buFont typeface="Arial"/>
                <a:buChar char="•"/>
              </a:pPr>
              <a:r>
                <a:rPr lang="ru-RU" sz="2400" b="1" spc="21" dirty="0">
                  <a:latin typeface="Montserrat Extra-Light Bold"/>
                </a:rPr>
                <a:t>У врача в государственной или коммерческой медицинской организации</a:t>
              </a:r>
            </a:p>
            <a:p>
              <a:pPr marL="474979" lvl="1" indent="-237490">
                <a:lnSpc>
                  <a:spcPct val="130000"/>
                </a:lnSpc>
                <a:spcAft>
                  <a:spcPts val="3000"/>
                </a:spcAft>
                <a:buFont typeface="Arial"/>
                <a:buChar char="•"/>
              </a:pPr>
              <a:r>
                <a:rPr lang="ru-RU" sz="2400" b="1" spc="21" dirty="0">
                  <a:latin typeface="Montserrat Extra-Light Bold"/>
                </a:rPr>
                <a:t>В сети Интернет (Яндекс, </a:t>
              </a:r>
              <a:r>
                <a:rPr lang="en-US" sz="2400" b="1" spc="21" dirty="0">
                  <a:latin typeface="Montserrat Extra-Light Bold"/>
                </a:rPr>
                <a:t>Google</a:t>
              </a:r>
              <a:r>
                <a:rPr lang="ru-RU" sz="2400" b="1" spc="21" dirty="0">
                  <a:latin typeface="Montserrat Extra-Light Bold"/>
                </a:rPr>
                <a:t>), в том числе: тематические сайты и статьи, блоги врачей и пр. </a:t>
              </a:r>
            </a:p>
            <a:p>
              <a:pPr marL="474979" lvl="1" indent="-237490">
                <a:lnSpc>
                  <a:spcPct val="130000"/>
                </a:lnSpc>
                <a:spcAft>
                  <a:spcPts val="3000"/>
                </a:spcAft>
                <a:buFont typeface="Arial"/>
                <a:buChar char="•"/>
              </a:pPr>
              <a:r>
                <a:rPr lang="ru-RU" sz="2400" b="1" spc="21" dirty="0">
                  <a:latin typeface="Montserrat Extra-Light Bold"/>
                </a:rPr>
                <a:t>В социальных сетях и сообществах, посвященных диабету, на личных страницах врачей-эндокринологов</a:t>
              </a:r>
            </a:p>
            <a:p>
              <a:pPr marL="474979" lvl="1" indent="-237490">
                <a:lnSpc>
                  <a:spcPct val="130000"/>
                </a:lnSpc>
                <a:spcAft>
                  <a:spcPts val="3000"/>
                </a:spcAft>
                <a:buFont typeface="Arial"/>
                <a:buChar char="•"/>
              </a:pPr>
              <a:r>
                <a:rPr lang="ru-RU" sz="2400" b="1" spc="21" dirty="0">
                  <a:latin typeface="Montserrat Extra-Light Bold"/>
                </a:rPr>
                <a:t>Медицинская литература и печатные издания</a:t>
              </a:r>
              <a:endParaRPr lang="en-US" sz="2400" b="1" spc="21" dirty="0">
                <a:latin typeface="Montserrat Extra-Light Bold"/>
              </a:endParaRP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031234" y="1415269"/>
            <a:ext cx="7087023" cy="7606824"/>
            <a:chOff x="0" y="-28575"/>
            <a:chExt cx="9449364" cy="10142432"/>
          </a:xfrm>
        </p:grpSpPr>
        <p:sp>
          <p:nvSpPr>
            <p:cNvPr id="16" name="TextBox 16"/>
            <p:cNvSpPr txBox="1"/>
            <p:nvPr/>
          </p:nvSpPr>
          <p:spPr>
            <a:xfrm>
              <a:off x="0" y="-28575"/>
              <a:ext cx="9449364" cy="27882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302"/>
                </a:lnSpc>
              </a:pPr>
              <a:r>
                <a:rPr lang="ru-RU" sz="6600" spc="288" dirty="0">
                  <a:solidFill>
                    <a:srgbClr val="1B89F0"/>
                  </a:solidFill>
                  <a:latin typeface="Oswald"/>
                </a:rPr>
                <a:t>ПРОБЛЕМАТИКА ОТРАСЛИ</a:t>
              </a:r>
              <a:endParaRPr lang="en-US" sz="6600" spc="288" dirty="0">
                <a:solidFill>
                  <a:srgbClr val="1B89F0"/>
                </a:solidFill>
                <a:latin typeface="Oswald"/>
              </a:endParaRP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3785372"/>
              <a:ext cx="8733067" cy="632848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ru-RU" sz="3000" b="1" spc="21" dirty="0">
                  <a:latin typeface="Montserrat Extra-Light Bold"/>
                </a:rPr>
                <a:t>Низкая информированность населения о возможностях раннего выявления болезни, современных методах ее лечения, а также о профилактических мероприятиях — особенно среди людей из группы риска.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6"/>
          <p:cNvSpPr txBox="1"/>
          <p:nvPr/>
        </p:nvSpPr>
        <p:spPr>
          <a:xfrm>
            <a:off x="1260291" y="1320060"/>
            <a:ext cx="7087023" cy="20912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302"/>
              </a:lnSpc>
            </a:pPr>
            <a:r>
              <a:rPr lang="ru-RU" sz="6600" spc="288" dirty="0">
                <a:solidFill>
                  <a:srgbClr val="1B89F0"/>
                </a:solidFill>
                <a:latin typeface="Oswald"/>
              </a:rPr>
              <a:t>ПРОБЛЕМАТИКА ОТРАСЛИ</a:t>
            </a:r>
            <a:endParaRPr lang="en-US" sz="6600" spc="288" dirty="0">
              <a:solidFill>
                <a:srgbClr val="1B89F0"/>
              </a:solidFill>
              <a:latin typeface="Oswald"/>
            </a:endParaRPr>
          </a:p>
        </p:txBody>
      </p:sp>
      <p:sp>
        <p:nvSpPr>
          <p:cNvPr id="24" name="TextBox 4">
            <a:extLst>
              <a:ext uri="{FF2B5EF4-FFF2-40B4-BE49-F238E27FC236}">
                <a16:creationId xmlns:a16="http://schemas.microsoft.com/office/drawing/2014/main" id="{F23E7A61-4E32-FD47-3C3C-43A58A83193C}"/>
              </a:ext>
            </a:extLst>
          </p:cNvPr>
          <p:cNvSpPr txBox="1"/>
          <p:nvPr/>
        </p:nvSpPr>
        <p:spPr>
          <a:xfrm>
            <a:off x="9448800" y="2933700"/>
            <a:ext cx="8534405" cy="71470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ru-RU" sz="3000" b="1" spc="21" dirty="0">
                <a:latin typeface="Montserrat Extra-Light Bold"/>
              </a:rPr>
              <a:t>Информация разрознена и не подтверждена в большинстве случаев – это риск упустить момент и обнаружить диабет уже с развившимися осложнениями, что типично для СД2. </a:t>
            </a:r>
          </a:p>
          <a:p>
            <a:pPr>
              <a:lnSpc>
                <a:spcPct val="130000"/>
              </a:lnSpc>
            </a:pPr>
            <a:endParaRPr lang="ru-RU" sz="3000" b="1" spc="21" dirty="0">
              <a:latin typeface="Montserrat Extra-Light Bold"/>
            </a:endParaRPr>
          </a:p>
          <a:p>
            <a:pPr>
              <a:lnSpc>
                <a:spcPct val="130000"/>
              </a:lnSpc>
            </a:pPr>
            <a:r>
              <a:rPr lang="ru-RU" sz="3000" b="1" spc="21" dirty="0">
                <a:latin typeface="Montserrat Extra-Light Bold"/>
              </a:rPr>
              <a:t>Больные диабетом часто НЕ ЗНАЮТ, где можно получить дополнительную квалифицированную информацию или консультацию по болезни. Получить профессиональную помощь специалиста высокого класса.</a:t>
            </a:r>
          </a:p>
        </p:txBody>
      </p:sp>
      <p:sp>
        <p:nvSpPr>
          <p:cNvPr id="9" name="AutoShape 2">
            <a:extLst>
              <a:ext uri="{FF2B5EF4-FFF2-40B4-BE49-F238E27FC236}">
                <a16:creationId xmlns:a16="http://schemas.microsoft.com/office/drawing/2014/main" id="{A3490178-4A94-9E30-F155-07CC026506B2}"/>
              </a:ext>
            </a:extLst>
          </p:cNvPr>
          <p:cNvSpPr/>
          <p:nvPr/>
        </p:nvSpPr>
        <p:spPr>
          <a:xfrm>
            <a:off x="8347314" y="0"/>
            <a:ext cx="45719" cy="10287000"/>
          </a:xfrm>
          <a:prstGeom prst="rect">
            <a:avLst/>
          </a:prstGeom>
          <a:solidFill>
            <a:srgbClr val="191919"/>
          </a:solidFill>
        </p:spPr>
      </p:sp>
      <p:grpSp>
        <p:nvGrpSpPr>
          <p:cNvPr id="10" name="Group 3">
            <a:extLst>
              <a:ext uri="{FF2B5EF4-FFF2-40B4-BE49-F238E27FC236}">
                <a16:creationId xmlns:a16="http://schemas.microsoft.com/office/drawing/2014/main" id="{31D687C2-0050-90C1-D541-3CE385D193C2}"/>
              </a:ext>
            </a:extLst>
          </p:cNvPr>
          <p:cNvGrpSpPr/>
          <p:nvPr/>
        </p:nvGrpSpPr>
        <p:grpSpPr>
          <a:xfrm>
            <a:off x="7931628" y="2933700"/>
            <a:ext cx="831371" cy="831371"/>
            <a:chOff x="0" y="0"/>
            <a:chExt cx="1108495" cy="1108495"/>
          </a:xfrm>
          <a:solidFill>
            <a:srgbClr val="1B89F0"/>
          </a:solidFill>
        </p:grpSpPr>
        <p:pic>
          <p:nvPicPr>
            <p:cNvPr id="11" name="Picture 4">
              <a:extLst>
                <a:ext uri="{FF2B5EF4-FFF2-40B4-BE49-F238E27FC236}">
                  <a16:creationId xmlns:a16="http://schemas.microsoft.com/office/drawing/2014/main" id="{E664A83B-4E01-73B0-07AB-696ED6F4FA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108495" cy="1108495"/>
            </a:xfrm>
            <a:prstGeom prst="rect">
              <a:avLst/>
            </a:prstGeom>
          </p:spPr>
        </p:pic>
        <p:pic>
          <p:nvPicPr>
            <p:cNvPr id="12" name="Picture 5">
              <a:extLst>
                <a:ext uri="{FF2B5EF4-FFF2-40B4-BE49-F238E27FC236}">
                  <a16:creationId xmlns:a16="http://schemas.microsoft.com/office/drawing/2014/main" id="{964EE3FF-C4EF-DB44-76C6-BF3C0A7CA1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43479" y="143479"/>
              <a:ext cx="821537" cy="8215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69210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8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9296400" y="1678162"/>
            <a:ext cx="8152363" cy="6930676"/>
            <a:chOff x="0" y="-47625"/>
            <a:chExt cx="10869816" cy="5461161"/>
          </a:xfrm>
        </p:grpSpPr>
        <p:sp>
          <p:nvSpPr>
            <p:cNvPr id="6" name="TextBox 6"/>
            <p:cNvSpPr txBox="1"/>
            <p:nvPr/>
          </p:nvSpPr>
          <p:spPr>
            <a:xfrm>
              <a:off x="0" y="-47625"/>
              <a:ext cx="10862559" cy="8007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89"/>
                </a:lnSpc>
              </a:pPr>
              <a:r>
                <a:rPr lang="ru-RU" sz="3200" b="1" u="sng" dirty="0">
                  <a:solidFill>
                    <a:srgbClr val="FFFFFF"/>
                  </a:solidFill>
                  <a:latin typeface="Montserrat Extra-Light Bold"/>
                </a:rPr>
                <a:t>ПОРТАЛ ДИАБЕТ.РУ ЗАКРЫВАЕТ СРАЗУ НЕСКОЛЬКО ЗАДАЧ:</a:t>
              </a:r>
              <a:endParaRPr lang="en-US" sz="3200" b="1" u="sng" dirty="0">
                <a:solidFill>
                  <a:srgbClr val="FFFFFF"/>
                </a:solidFill>
                <a:latin typeface="Montserrat Extra-Light Bold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292900"/>
              <a:ext cx="10862559" cy="17449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40"/>
                </a:lnSpc>
              </a:pPr>
              <a:r>
                <a:rPr lang="ru-RU" sz="2400" b="1" spc="21" dirty="0">
                  <a:solidFill>
                    <a:srgbClr val="FFFFFF"/>
                  </a:solidFill>
                  <a:latin typeface="Montserrat Extra-Light Bold"/>
                </a:rPr>
                <a:t>Для пациентов:</a:t>
              </a:r>
            </a:p>
            <a:p>
              <a:pPr>
                <a:lnSpc>
                  <a:spcPts val="2940"/>
                </a:lnSpc>
              </a:pPr>
              <a:endParaRPr lang="ru-RU" sz="2100" spc="21" dirty="0">
                <a:solidFill>
                  <a:srgbClr val="FFFFFF"/>
                </a:solidFill>
                <a:latin typeface="Montserrat Extra-Light Bold"/>
              </a:endParaRPr>
            </a:p>
            <a:p>
              <a:pPr marL="342900" indent="-342900">
                <a:lnSpc>
                  <a:spcPts val="2940"/>
                </a:lnSpc>
                <a:buFont typeface="Arial" panose="020B0604020202020204" pitchFamily="34" charset="0"/>
                <a:buChar char="•"/>
              </a:pPr>
              <a:r>
                <a:rPr lang="ru-RU" sz="2400" spc="21" dirty="0">
                  <a:solidFill>
                    <a:srgbClr val="FFFFFF"/>
                  </a:solidFill>
                  <a:latin typeface="Montserrat Extra-Light Bold"/>
                </a:rPr>
                <a:t>Всесторонняя информационная поддержка врачей]. Специализирующихся в диабетологии с использованием разнообразны методов дистанционного взаимодействия</a:t>
              </a:r>
              <a:endParaRPr lang="en-US" sz="2400" spc="21" dirty="0">
                <a:solidFill>
                  <a:srgbClr val="FFFFFF"/>
                </a:solidFill>
                <a:latin typeface="Montserrat Extra-Light Bold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7257" y="3626401"/>
              <a:ext cx="10862559" cy="17871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40"/>
                </a:lnSpc>
              </a:pPr>
              <a:r>
                <a:rPr lang="ru-RU" sz="2400" b="1" spc="21" dirty="0">
                  <a:solidFill>
                    <a:srgbClr val="FFFFFF"/>
                  </a:solidFill>
                  <a:latin typeface="Montserrat Extra-Light Bold"/>
                </a:rPr>
                <a:t>Для врачей:</a:t>
              </a:r>
            </a:p>
            <a:p>
              <a:pPr>
                <a:lnSpc>
                  <a:spcPts val="2940"/>
                </a:lnSpc>
              </a:pPr>
              <a:endParaRPr lang="ru-RU" sz="2400" spc="21" dirty="0">
                <a:solidFill>
                  <a:srgbClr val="FFFFFF"/>
                </a:solidFill>
                <a:latin typeface="Montserrat Extra-Light Bold"/>
              </a:endParaRPr>
            </a:p>
            <a:p>
              <a:pPr marL="342900" indent="-342900">
                <a:lnSpc>
                  <a:spcPts val="2940"/>
                </a:lnSpc>
                <a:buFont typeface="Arial" panose="020B0604020202020204" pitchFamily="34" charset="0"/>
                <a:buChar char="•"/>
              </a:pPr>
              <a:r>
                <a:rPr lang="ru-RU" sz="2400" spc="21" dirty="0">
                  <a:solidFill>
                    <a:srgbClr val="FFFFFF"/>
                  </a:solidFill>
                  <a:latin typeface="Montserrat Extra-Light Bold"/>
                </a:rPr>
                <a:t>Технологичные решения, разработанные на базе искусственного интеллекта, которые призваны помочь в рутинной работе врача при взаимодействии с пациентом </a:t>
              </a:r>
              <a:endParaRPr lang="en-US" sz="2400" spc="21" dirty="0">
                <a:solidFill>
                  <a:srgbClr val="FFFFFF"/>
                </a:solidFill>
                <a:latin typeface="Montserrat Extra-Light Bold"/>
              </a:endParaRPr>
            </a:p>
          </p:txBody>
        </p:sp>
      </p:grp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4A25140-29C1-F770-6269-A27227BA7639}"/>
              </a:ext>
            </a:extLst>
          </p:cNvPr>
          <p:cNvSpPr/>
          <p:nvPr/>
        </p:nvSpPr>
        <p:spPr>
          <a:xfrm>
            <a:off x="0" y="0"/>
            <a:ext cx="8305800" cy="1028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4"/>
          <p:cNvSpPr txBox="1"/>
          <p:nvPr/>
        </p:nvSpPr>
        <p:spPr>
          <a:xfrm>
            <a:off x="457200" y="2255610"/>
            <a:ext cx="7644600" cy="50783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6600" spc="288" dirty="0">
                <a:solidFill>
                  <a:srgbClr val="1B89F0"/>
                </a:solidFill>
                <a:latin typeface="Oswald"/>
              </a:rPr>
              <a:t>ИНФОРМАЦИОННЫЕ</a:t>
            </a:r>
            <a:r>
              <a:rPr lang="en-US" sz="6600" spc="288" dirty="0">
                <a:solidFill>
                  <a:srgbClr val="1B89F0"/>
                </a:solidFill>
                <a:latin typeface="Oswald"/>
              </a:rPr>
              <a:t> ТЕХНОЛОГИИ</a:t>
            </a:r>
            <a:r>
              <a:rPr lang="ru-RU" sz="6600" spc="288" dirty="0">
                <a:solidFill>
                  <a:srgbClr val="1B89F0"/>
                </a:solidFill>
                <a:latin typeface="Oswald"/>
              </a:rPr>
              <a:t> ПОЗВОЛЯЮТ ОХВАТИТЬ БОЛЬШЕЕ КОЛИЧЕСТВО ЛЮДЕЙ</a:t>
            </a:r>
            <a:endParaRPr lang="en-US" sz="6600" spc="288" dirty="0">
              <a:solidFill>
                <a:srgbClr val="1B89F0"/>
              </a:solidFill>
              <a:latin typeface="Oswa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8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95350" y="748982"/>
            <a:ext cx="16497300" cy="11501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900"/>
              </a:lnSpc>
            </a:pPr>
            <a:r>
              <a:rPr lang="ru-RU" sz="6600" spc="-89" dirty="0">
                <a:solidFill>
                  <a:schemeClr val="bg1"/>
                </a:solidFill>
                <a:latin typeface="Oswald"/>
              </a:rPr>
              <a:t>ВОЗМОЖНОСТИ КОММУНИКАЦИИ </a:t>
            </a:r>
            <a:r>
              <a:rPr lang="en-US" sz="6600" spc="-89" dirty="0">
                <a:solidFill>
                  <a:schemeClr val="bg1"/>
                </a:solidFill>
                <a:latin typeface="Oswald"/>
              </a:rPr>
              <a:t>ДЛЯ </a:t>
            </a:r>
            <a:r>
              <a:rPr lang="ru-RU" sz="6600" spc="-89" dirty="0">
                <a:solidFill>
                  <a:schemeClr val="bg1"/>
                </a:solidFill>
                <a:latin typeface="Oswald"/>
              </a:rPr>
              <a:t>ПАЦИЕНТОВ</a:t>
            </a:r>
            <a:endParaRPr lang="en-US" sz="6600" spc="-89" dirty="0">
              <a:solidFill>
                <a:schemeClr val="bg1"/>
              </a:solidFill>
              <a:latin typeface="Oswald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906236" y="1937480"/>
            <a:ext cx="12867950" cy="5822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00"/>
              </a:lnSpc>
              <a:spcBef>
                <a:spcPct val="0"/>
              </a:spcBef>
            </a:pPr>
            <a:r>
              <a:rPr lang="ru-RU" sz="3500" dirty="0">
                <a:solidFill>
                  <a:srgbClr val="E4E4E4"/>
                </a:solidFill>
                <a:latin typeface="Montserrat Extra-Light"/>
              </a:rPr>
              <a:t>Реализованные на портале </a:t>
            </a:r>
            <a:r>
              <a:rPr lang="ru-RU" sz="3500" dirty="0" err="1">
                <a:solidFill>
                  <a:srgbClr val="E4E4E4"/>
                </a:solidFill>
                <a:latin typeface="Montserrat Extra-Light"/>
              </a:rPr>
              <a:t>диабет.ру</a:t>
            </a:r>
            <a:endParaRPr lang="en-US" sz="3500" dirty="0">
              <a:solidFill>
                <a:srgbClr val="E4E4E4"/>
              </a:solidFill>
              <a:latin typeface="Montserrat Extra-Light"/>
            </a:endParaRPr>
          </a:p>
        </p:txBody>
      </p:sp>
      <p:grpSp>
        <p:nvGrpSpPr>
          <p:cNvPr id="19" name="Group 4">
            <a:extLst>
              <a:ext uri="{FF2B5EF4-FFF2-40B4-BE49-F238E27FC236}">
                <a16:creationId xmlns:a16="http://schemas.microsoft.com/office/drawing/2014/main" id="{58B084EA-DC96-BAED-040C-47059431E991}"/>
              </a:ext>
            </a:extLst>
          </p:cNvPr>
          <p:cNvGrpSpPr/>
          <p:nvPr/>
        </p:nvGrpSpPr>
        <p:grpSpPr>
          <a:xfrm>
            <a:off x="2438400" y="3814070"/>
            <a:ext cx="6705600" cy="4508413"/>
            <a:chOff x="-1" y="402546"/>
            <a:chExt cx="5879848" cy="6011217"/>
          </a:xfrm>
        </p:grpSpPr>
        <p:sp>
          <p:nvSpPr>
            <p:cNvPr id="20" name="TextBox 5">
              <a:extLst>
                <a:ext uri="{FF2B5EF4-FFF2-40B4-BE49-F238E27FC236}">
                  <a16:creationId xmlns:a16="http://schemas.microsoft.com/office/drawing/2014/main" id="{5CFFD686-79D2-2E17-B7C0-4C4D441ADF09}"/>
                </a:ext>
              </a:extLst>
            </p:cNvPr>
            <p:cNvSpPr txBox="1"/>
            <p:nvPr/>
          </p:nvSpPr>
          <p:spPr>
            <a:xfrm>
              <a:off x="-1" y="402546"/>
              <a:ext cx="5160341" cy="6563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839"/>
                </a:lnSpc>
              </a:pPr>
              <a:r>
                <a:rPr lang="ru-RU" sz="4000" spc="224" dirty="0">
                  <a:solidFill>
                    <a:srgbClr val="FFFFFF"/>
                  </a:solidFill>
                  <a:latin typeface="Montserrat Semi-Bold Bold"/>
                </a:rPr>
                <a:t>ОНЛАЙН-ЧАТ</a:t>
              </a:r>
              <a:endParaRPr lang="en-US" sz="4000" spc="224" dirty="0">
                <a:solidFill>
                  <a:srgbClr val="FFFFFF"/>
                </a:solidFill>
                <a:latin typeface="Montserrat Semi-Bold Bold"/>
              </a:endParaRPr>
            </a:p>
          </p:txBody>
        </p:sp>
        <p:sp>
          <p:nvSpPr>
            <p:cNvPr id="21" name="TextBox 6">
              <a:extLst>
                <a:ext uri="{FF2B5EF4-FFF2-40B4-BE49-F238E27FC236}">
                  <a16:creationId xmlns:a16="http://schemas.microsoft.com/office/drawing/2014/main" id="{77C0D83B-8F4A-10FE-4B48-B1D4810667B6}"/>
                </a:ext>
              </a:extLst>
            </p:cNvPr>
            <p:cNvSpPr txBox="1"/>
            <p:nvPr/>
          </p:nvSpPr>
          <p:spPr>
            <a:xfrm>
              <a:off x="-1" y="2700695"/>
              <a:ext cx="5879848" cy="371306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075"/>
                </a:lnSpc>
              </a:pPr>
              <a:r>
                <a:rPr lang="ru-RU" sz="3200" dirty="0">
                  <a:solidFill>
                    <a:srgbClr val="FFFFFF"/>
                  </a:solidFill>
                  <a:latin typeface="Montserrat Extra-Light"/>
                </a:rPr>
                <a:t>Позволяет пациентам онлайн связаться с врачом – эндокринологом или дежурным врачом в удобное время и задать свой вопрос, сразу получив быстрый ответ или рекомендации.</a:t>
              </a:r>
              <a:endParaRPr lang="en-US" sz="3200" dirty="0">
                <a:solidFill>
                  <a:srgbClr val="FFFFFF"/>
                </a:solidFill>
                <a:latin typeface="Montserrat Extra-Light"/>
              </a:endParaRPr>
            </a:p>
          </p:txBody>
        </p:sp>
      </p:grpSp>
      <p:pic>
        <p:nvPicPr>
          <p:cNvPr id="31" name="Picture 16">
            <a:extLst>
              <a:ext uri="{FF2B5EF4-FFF2-40B4-BE49-F238E27FC236}">
                <a16:creationId xmlns:a16="http://schemas.microsoft.com/office/drawing/2014/main" id="{C26B1D0A-333D-20A2-4407-8D202CF1D9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95350" y="3512161"/>
            <a:ext cx="984874" cy="984874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7048E817-CABC-2B24-A924-7C1812C1CA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3886" y="2857500"/>
            <a:ext cx="4800599" cy="705886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8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95350" y="748982"/>
            <a:ext cx="16497300" cy="11501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900"/>
              </a:lnSpc>
            </a:pPr>
            <a:r>
              <a:rPr lang="ru-RU" sz="6600" spc="-89" dirty="0">
                <a:solidFill>
                  <a:schemeClr val="bg1"/>
                </a:solidFill>
                <a:latin typeface="Oswald"/>
              </a:rPr>
              <a:t>ВОЗМОЖНОСТИ КОММУНИКАЦИИ </a:t>
            </a:r>
            <a:r>
              <a:rPr lang="en-US" sz="6600" spc="-89" dirty="0">
                <a:solidFill>
                  <a:schemeClr val="bg1"/>
                </a:solidFill>
                <a:latin typeface="Oswald"/>
              </a:rPr>
              <a:t>ДЛЯ </a:t>
            </a:r>
            <a:r>
              <a:rPr lang="ru-RU" sz="6600" spc="-89" dirty="0">
                <a:solidFill>
                  <a:schemeClr val="bg1"/>
                </a:solidFill>
                <a:latin typeface="Oswald"/>
              </a:rPr>
              <a:t>ПАЦИЕНТОВ</a:t>
            </a:r>
            <a:endParaRPr lang="en-US" sz="6600" spc="-89" dirty="0">
              <a:solidFill>
                <a:schemeClr val="bg1"/>
              </a:solidFill>
              <a:latin typeface="Oswald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906236" y="1937480"/>
            <a:ext cx="12867950" cy="5822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00"/>
              </a:lnSpc>
              <a:spcBef>
                <a:spcPct val="0"/>
              </a:spcBef>
            </a:pPr>
            <a:r>
              <a:rPr lang="ru-RU" sz="3500" dirty="0">
                <a:solidFill>
                  <a:srgbClr val="E4E4E4"/>
                </a:solidFill>
                <a:latin typeface="Montserrat Extra-Light"/>
              </a:rPr>
              <a:t>Реализованные на портале </a:t>
            </a:r>
            <a:r>
              <a:rPr lang="ru-RU" sz="3500" dirty="0" err="1">
                <a:solidFill>
                  <a:srgbClr val="E4E4E4"/>
                </a:solidFill>
                <a:latin typeface="Montserrat Extra-Light"/>
              </a:rPr>
              <a:t>диабет.ру</a:t>
            </a:r>
            <a:endParaRPr lang="en-US" sz="3500" dirty="0">
              <a:solidFill>
                <a:srgbClr val="E4E4E4"/>
              </a:solidFill>
              <a:latin typeface="Montserrat Extra-Light"/>
            </a:endParaRPr>
          </a:p>
        </p:txBody>
      </p:sp>
      <p:pic>
        <p:nvPicPr>
          <p:cNvPr id="31" name="Picture 16">
            <a:extLst>
              <a:ext uri="{FF2B5EF4-FFF2-40B4-BE49-F238E27FC236}">
                <a16:creationId xmlns:a16="http://schemas.microsoft.com/office/drawing/2014/main" id="{C26B1D0A-333D-20A2-4407-8D202CF1D9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95350" y="3512161"/>
            <a:ext cx="984874" cy="984874"/>
          </a:xfrm>
          <a:prstGeom prst="rect">
            <a:avLst/>
          </a:prstGeom>
        </p:spPr>
      </p:pic>
      <p:grpSp>
        <p:nvGrpSpPr>
          <p:cNvPr id="4" name="Group 10">
            <a:extLst>
              <a:ext uri="{FF2B5EF4-FFF2-40B4-BE49-F238E27FC236}">
                <a16:creationId xmlns:a16="http://schemas.microsoft.com/office/drawing/2014/main" id="{4E4EF009-578E-EB30-84DC-79C8C1F9FC48}"/>
              </a:ext>
            </a:extLst>
          </p:cNvPr>
          <p:cNvGrpSpPr/>
          <p:nvPr/>
        </p:nvGrpSpPr>
        <p:grpSpPr>
          <a:xfrm>
            <a:off x="2438399" y="3758472"/>
            <a:ext cx="7620000" cy="4291297"/>
            <a:chOff x="-129009" y="299387"/>
            <a:chExt cx="6450426" cy="5721727"/>
          </a:xfrm>
        </p:grpSpPr>
        <p:sp>
          <p:nvSpPr>
            <p:cNvPr id="5" name="TextBox 11">
              <a:extLst>
                <a:ext uri="{FF2B5EF4-FFF2-40B4-BE49-F238E27FC236}">
                  <a16:creationId xmlns:a16="http://schemas.microsoft.com/office/drawing/2014/main" id="{4102AD1A-5A56-37A3-0879-6DB424FE2890}"/>
                </a:ext>
              </a:extLst>
            </p:cNvPr>
            <p:cNvSpPr txBox="1"/>
            <p:nvPr/>
          </p:nvSpPr>
          <p:spPr>
            <a:xfrm>
              <a:off x="-129009" y="299387"/>
              <a:ext cx="6450426" cy="65633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840"/>
                </a:lnSpc>
              </a:pPr>
              <a:r>
                <a:rPr lang="ru-RU" sz="4000" spc="224" dirty="0">
                  <a:solidFill>
                    <a:srgbClr val="FFFFFF"/>
                  </a:solidFill>
                  <a:latin typeface="Montserrat Semi-Bold Bold"/>
                </a:rPr>
                <a:t>ФОРМА ДЛЯ ВОПРОСОВ</a:t>
              </a:r>
              <a:endParaRPr lang="en-US" sz="4000" spc="224" dirty="0">
                <a:solidFill>
                  <a:srgbClr val="FFFFFF"/>
                </a:solidFill>
                <a:latin typeface="Montserrat Semi-Bold Bold"/>
              </a:endParaRPr>
            </a:p>
          </p:txBody>
        </p:sp>
        <p:sp>
          <p:nvSpPr>
            <p:cNvPr id="6" name="TextBox 12">
              <a:extLst>
                <a:ext uri="{FF2B5EF4-FFF2-40B4-BE49-F238E27FC236}">
                  <a16:creationId xmlns:a16="http://schemas.microsoft.com/office/drawing/2014/main" id="{2CF872D3-53E3-89E4-AF75-ABB7BFD66444}"/>
                </a:ext>
              </a:extLst>
            </p:cNvPr>
            <p:cNvSpPr txBox="1"/>
            <p:nvPr/>
          </p:nvSpPr>
          <p:spPr>
            <a:xfrm>
              <a:off x="0" y="2310698"/>
              <a:ext cx="5160341" cy="37104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075"/>
                </a:lnSpc>
              </a:pPr>
              <a:r>
                <a:rPr lang="ru-RU" sz="2800" dirty="0">
                  <a:solidFill>
                    <a:srgbClr val="FFFFFF"/>
                  </a:solidFill>
                  <a:latin typeface="Montserrat Extra-Light"/>
                </a:rPr>
                <a:t>Для тех, кому неудобно спрашивать в онлайн-чате или нет времени ждать, можно задать вопрос на электронную почту врачу через форму обратной связи. Ответ приходит на почту пациенту.</a:t>
              </a:r>
              <a:endParaRPr lang="en-US" sz="2800" dirty="0">
                <a:solidFill>
                  <a:srgbClr val="FFFFFF"/>
                </a:solidFill>
                <a:latin typeface="Montserrat Extra-Light"/>
              </a:endParaRPr>
            </a:p>
          </p:txBody>
        </p:sp>
      </p:grp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0DB431C-8487-C9A6-7CBC-FD321E7100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25200" y="2619686"/>
            <a:ext cx="6616076" cy="7121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366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8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95350" y="748982"/>
            <a:ext cx="16497300" cy="11501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900"/>
              </a:lnSpc>
            </a:pPr>
            <a:r>
              <a:rPr lang="ru-RU" sz="6600" spc="-89" dirty="0">
                <a:solidFill>
                  <a:schemeClr val="bg1"/>
                </a:solidFill>
                <a:latin typeface="Oswald"/>
              </a:rPr>
              <a:t>ВОЗМОЖНОСТИ КОММУНИКАЦИИ </a:t>
            </a:r>
            <a:r>
              <a:rPr lang="en-US" sz="6600" spc="-89" dirty="0">
                <a:solidFill>
                  <a:schemeClr val="bg1"/>
                </a:solidFill>
                <a:latin typeface="Oswald"/>
              </a:rPr>
              <a:t>ДЛЯ </a:t>
            </a:r>
            <a:r>
              <a:rPr lang="ru-RU" sz="6600" spc="-89" dirty="0">
                <a:solidFill>
                  <a:schemeClr val="bg1"/>
                </a:solidFill>
                <a:latin typeface="Oswald"/>
              </a:rPr>
              <a:t>ПАЦИЕНТОВ</a:t>
            </a:r>
            <a:endParaRPr lang="en-US" sz="6600" spc="-89" dirty="0">
              <a:solidFill>
                <a:schemeClr val="bg1"/>
              </a:solidFill>
              <a:latin typeface="Oswald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906236" y="1937480"/>
            <a:ext cx="12867950" cy="5822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00"/>
              </a:lnSpc>
              <a:spcBef>
                <a:spcPct val="0"/>
              </a:spcBef>
            </a:pPr>
            <a:r>
              <a:rPr lang="ru-RU" sz="3500" dirty="0">
                <a:solidFill>
                  <a:srgbClr val="E4E4E4"/>
                </a:solidFill>
                <a:latin typeface="Montserrat Extra-Light"/>
              </a:rPr>
              <a:t>Реализованные на портале </a:t>
            </a:r>
            <a:r>
              <a:rPr lang="ru-RU" sz="3500" dirty="0" err="1">
                <a:solidFill>
                  <a:srgbClr val="E4E4E4"/>
                </a:solidFill>
                <a:latin typeface="Montserrat Extra-Light"/>
              </a:rPr>
              <a:t>диабет.ру</a:t>
            </a:r>
            <a:endParaRPr lang="en-US" sz="3500" dirty="0">
              <a:solidFill>
                <a:srgbClr val="E4E4E4"/>
              </a:solidFill>
              <a:latin typeface="Montserrat Extra-Light"/>
            </a:endParaRPr>
          </a:p>
        </p:txBody>
      </p:sp>
      <p:grpSp>
        <p:nvGrpSpPr>
          <p:cNvPr id="22" name="Group 7">
            <a:extLst>
              <a:ext uri="{FF2B5EF4-FFF2-40B4-BE49-F238E27FC236}">
                <a16:creationId xmlns:a16="http://schemas.microsoft.com/office/drawing/2014/main" id="{68205D89-C893-E514-56DB-F7E90912796B}"/>
              </a:ext>
            </a:extLst>
          </p:cNvPr>
          <p:cNvGrpSpPr/>
          <p:nvPr/>
        </p:nvGrpSpPr>
        <p:grpSpPr>
          <a:xfrm>
            <a:off x="10814674" y="3537339"/>
            <a:ext cx="7010400" cy="4806738"/>
            <a:chOff x="0" y="9525"/>
            <a:chExt cx="5160341" cy="6408982"/>
          </a:xfrm>
        </p:grpSpPr>
        <p:sp>
          <p:nvSpPr>
            <p:cNvPr id="23" name="TextBox 8">
              <a:extLst>
                <a:ext uri="{FF2B5EF4-FFF2-40B4-BE49-F238E27FC236}">
                  <a16:creationId xmlns:a16="http://schemas.microsoft.com/office/drawing/2014/main" id="{A6BCC78F-13B8-40E8-25EC-2ED016E4B048}"/>
                </a:ext>
              </a:extLst>
            </p:cNvPr>
            <p:cNvSpPr txBox="1"/>
            <p:nvPr/>
          </p:nvSpPr>
          <p:spPr>
            <a:xfrm>
              <a:off x="0" y="9525"/>
              <a:ext cx="5160341" cy="11863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90"/>
                </a:lnSpc>
              </a:pPr>
              <a:r>
                <a:rPr lang="ru-RU" sz="4000" spc="197" dirty="0">
                  <a:solidFill>
                    <a:srgbClr val="FFFFFF"/>
                  </a:solidFill>
                  <a:latin typeface="Montserrat Semi-Bold Bold"/>
                </a:rPr>
                <a:t>БЕСПЛАТНЫЙ ЗВОНОК</a:t>
              </a:r>
              <a:endParaRPr lang="en-US" sz="4000" spc="197" dirty="0">
                <a:solidFill>
                  <a:srgbClr val="FFFFFF"/>
                </a:solidFill>
                <a:latin typeface="Montserrat Semi-Bold Bold"/>
              </a:endParaRPr>
            </a:p>
          </p:txBody>
        </p:sp>
        <p:sp>
          <p:nvSpPr>
            <p:cNvPr id="24" name="TextBox 9">
              <a:extLst>
                <a:ext uri="{FF2B5EF4-FFF2-40B4-BE49-F238E27FC236}">
                  <a16:creationId xmlns:a16="http://schemas.microsoft.com/office/drawing/2014/main" id="{9F1EAA64-5793-D8F4-45CD-2F80E92F740F}"/>
                </a:ext>
              </a:extLst>
            </p:cNvPr>
            <p:cNvSpPr txBox="1"/>
            <p:nvPr/>
          </p:nvSpPr>
          <p:spPr>
            <a:xfrm>
              <a:off x="0" y="1647971"/>
              <a:ext cx="4610759" cy="477053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075"/>
                </a:lnSpc>
              </a:pPr>
              <a:r>
                <a:rPr lang="ru-RU" sz="2800" dirty="0">
                  <a:solidFill>
                    <a:srgbClr val="FFFFFF"/>
                  </a:solidFill>
                  <a:latin typeface="Montserrat Extra-Light"/>
                </a:rPr>
                <a:t>Подключили онлайн-телефонию с номером 8-800 для бесплатных звонков по всей России для связи с врачом.</a:t>
              </a:r>
            </a:p>
            <a:p>
              <a:pPr>
                <a:lnSpc>
                  <a:spcPts val="3075"/>
                </a:lnSpc>
              </a:pPr>
              <a:endParaRPr lang="ru-RU" sz="2800" dirty="0">
                <a:solidFill>
                  <a:srgbClr val="FFFFFF"/>
                </a:solidFill>
                <a:latin typeface="Montserrat Extra-Light"/>
              </a:endParaRPr>
            </a:p>
            <a:p>
              <a:pPr>
                <a:lnSpc>
                  <a:spcPts val="3075"/>
                </a:lnSpc>
              </a:pPr>
              <a:r>
                <a:rPr lang="ru-RU" sz="2800" dirty="0">
                  <a:solidFill>
                    <a:srgbClr val="FFFFFF"/>
                  </a:solidFill>
                  <a:latin typeface="Montserrat Extra-Light"/>
                </a:rPr>
                <a:t>Данный способ особенно актуален для пациентов старше 50 лет, ввиду недостаточных знаний об интернет-технологиях.</a:t>
              </a:r>
              <a:endParaRPr lang="en-US" sz="2800" dirty="0">
                <a:solidFill>
                  <a:srgbClr val="FFFFFF"/>
                </a:solidFill>
                <a:latin typeface="Montserrat Extra-Light"/>
              </a:endParaRPr>
            </a:p>
          </p:txBody>
        </p:sp>
      </p:grpSp>
      <p:grpSp>
        <p:nvGrpSpPr>
          <p:cNvPr id="28" name="Group 13">
            <a:extLst>
              <a:ext uri="{FF2B5EF4-FFF2-40B4-BE49-F238E27FC236}">
                <a16:creationId xmlns:a16="http://schemas.microsoft.com/office/drawing/2014/main" id="{E9145C00-A5C6-894E-F91F-C7F5A3F45D5E}"/>
              </a:ext>
            </a:extLst>
          </p:cNvPr>
          <p:cNvGrpSpPr/>
          <p:nvPr/>
        </p:nvGrpSpPr>
        <p:grpSpPr>
          <a:xfrm>
            <a:off x="2356170" y="3190426"/>
            <a:ext cx="6940231" cy="7031841"/>
            <a:chOff x="-6580" y="0"/>
            <a:chExt cx="6275632" cy="9375787"/>
          </a:xfrm>
        </p:grpSpPr>
        <p:sp>
          <p:nvSpPr>
            <p:cNvPr id="29" name="TextBox 14">
              <a:extLst>
                <a:ext uri="{FF2B5EF4-FFF2-40B4-BE49-F238E27FC236}">
                  <a16:creationId xmlns:a16="http://schemas.microsoft.com/office/drawing/2014/main" id="{002F8B38-644E-7140-7106-CBD0CF1489A2}"/>
                </a:ext>
              </a:extLst>
            </p:cNvPr>
            <p:cNvSpPr txBox="1"/>
            <p:nvPr/>
          </p:nvSpPr>
          <p:spPr>
            <a:xfrm>
              <a:off x="0" y="0"/>
              <a:ext cx="5967172" cy="13060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840"/>
                </a:lnSpc>
              </a:pPr>
              <a:r>
                <a:rPr lang="ru-RU" sz="4000" spc="224" dirty="0">
                  <a:solidFill>
                    <a:srgbClr val="FFFFFF"/>
                  </a:solidFill>
                  <a:latin typeface="Montserrat Semi-Bold Bold"/>
                </a:rPr>
                <a:t>ОНЛАЙН-КОНСУЛЬТАЦИИ</a:t>
              </a:r>
              <a:endParaRPr lang="en-US" sz="4000" spc="224" dirty="0">
                <a:solidFill>
                  <a:srgbClr val="FFFFFF"/>
                </a:solidFill>
                <a:latin typeface="Montserrat Semi-Bold Bold"/>
              </a:endParaRPr>
            </a:p>
          </p:txBody>
        </p:sp>
        <p:sp>
          <p:nvSpPr>
            <p:cNvPr id="30" name="TextBox 15">
              <a:extLst>
                <a:ext uri="{FF2B5EF4-FFF2-40B4-BE49-F238E27FC236}">
                  <a16:creationId xmlns:a16="http://schemas.microsoft.com/office/drawing/2014/main" id="{CC0508E3-1DD5-3B1B-B97D-A9BBE590B492}"/>
                </a:ext>
              </a:extLst>
            </p:cNvPr>
            <p:cNvSpPr txBox="1"/>
            <p:nvPr/>
          </p:nvSpPr>
          <p:spPr>
            <a:xfrm>
              <a:off x="-6580" y="1869460"/>
              <a:ext cx="6275632" cy="750632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075"/>
                </a:lnSpc>
              </a:pPr>
              <a:r>
                <a:rPr lang="ru-RU" sz="2800" dirty="0">
                  <a:solidFill>
                    <a:srgbClr val="FFFFFF"/>
                  </a:solidFill>
                  <a:latin typeface="Montserrat Extra-Light"/>
                </a:rPr>
                <a:t>В рамках которых можно:</a:t>
              </a:r>
            </a:p>
            <a:p>
              <a:pPr>
                <a:lnSpc>
                  <a:spcPts val="3075"/>
                </a:lnSpc>
              </a:pPr>
              <a:endParaRPr lang="ru-RU" sz="2800" dirty="0">
                <a:solidFill>
                  <a:srgbClr val="FFFFFF"/>
                </a:solidFill>
                <a:latin typeface="Montserrat Extra-Light"/>
              </a:endParaRPr>
            </a:p>
            <a:p>
              <a:pPr marL="457200" indent="-457200">
                <a:lnSpc>
                  <a:spcPts val="3075"/>
                </a:lnSpc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ru-RU" sz="2800" dirty="0">
                  <a:solidFill>
                    <a:srgbClr val="FFFFFF"/>
                  </a:solidFill>
                  <a:latin typeface="Montserrat Extra-Light"/>
                </a:rPr>
                <a:t>составить персональный график обследований согласно общепринятым стандартам лечения</a:t>
              </a:r>
            </a:p>
            <a:p>
              <a:pPr marL="457200" indent="-457200">
                <a:lnSpc>
                  <a:spcPts val="3075"/>
                </a:lnSpc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ru-RU" sz="2800" dirty="0">
                  <a:solidFill>
                    <a:srgbClr val="FFFFFF"/>
                  </a:solidFill>
                  <a:latin typeface="Montserrat Extra-Light"/>
                </a:rPr>
                <a:t>узнать, какие нужно сдавать плановые анализы при диабете, и в какие сроки</a:t>
              </a:r>
            </a:p>
            <a:p>
              <a:pPr marL="457200" indent="-457200">
                <a:lnSpc>
                  <a:spcPts val="3075"/>
                </a:lnSpc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ru-RU" sz="2800" dirty="0">
                  <a:solidFill>
                    <a:srgbClr val="FFFFFF"/>
                  </a:solidFill>
                  <a:latin typeface="Montserrat Extra-Light"/>
                </a:rPr>
                <a:t>уточнить, что следует запрашивать у лечащего врача в поликлинике по ОМС </a:t>
              </a:r>
            </a:p>
            <a:p>
              <a:pPr>
                <a:lnSpc>
                  <a:spcPts val="3075"/>
                </a:lnSpc>
              </a:pPr>
              <a:endParaRPr lang="en-US" sz="2800" dirty="0">
                <a:solidFill>
                  <a:srgbClr val="FFFFFF"/>
                </a:solidFill>
                <a:latin typeface="Montserrat Extra-Light"/>
              </a:endParaRPr>
            </a:p>
          </p:txBody>
        </p:sp>
      </p:grpSp>
      <p:pic>
        <p:nvPicPr>
          <p:cNvPr id="33" name="Picture 18">
            <a:extLst>
              <a:ext uri="{FF2B5EF4-FFF2-40B4-BE49-F238E27FC236}">
                <a16:creationId xmlns:a16="http://schemas.microsoft.com/office/drawing/2014/main" id="{CE318B89-508B-99F6-CBBE-F3029D891A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372600" y="3190426"/>
            <a:ext cx="984874" cy="984874"/>
          </a:xfrm>
          <a:prstGeom prst="rect">
            <a:avLst/>
          </a:prstGeom>
        </p:spPr>
      </p:pic>
      <p:pic>
        <p:nvPicPr>
          <p:cNvPr id="34" name="Picture 19">
            <a:extLst>
              <a:ext uri="{FF2B5EF4-FFF2-40B4-BE49-F238E27FC236}">
                <a16:creationId xmlns:a16="http://schemas.microsoft.com/office/drawing/2014/main" id="{AEF15F7A-518E-FF55-6F30-C6CACB5147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17121" y="3190426"/>
            <a:ext cx="984874" cy="984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1810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8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95350" y="748982"/>
            <a:ext cx="16497300" cy="11501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900"/>
              </a:lnSpc>
            </a:pPr>
            <a:r>
              <a:rPr lang="ru-RU" sz="6600" spc="-89" dirty="0">
                <a:solidFill>
                  <a:schemeClr val="bg1"/>
                </a:solidFill>
                <a:latin typeface="Oswald"/>
              </a:rPr>
              <a:t>ВОЗМОЖНОСТИ КОММУНИКАЦИИ </a:t>
            </a:r>
            <a:r>
              <a:rPr lang="en-US" sz="6600" spc="-89" dirty="0">
                <a:solidFill>
                  <a:schemeClr val="bg1"/>
                </a:solidFill>
                <a:latin typeface="Oswald"/>
              </a:rPr>
              <a:t>ДЛЯ </a:t>
            </a:r>
            <a:r>
              <a:rPr lang="ru-RU" sz="6600" spc="-89" dirty="0">
                <a:solidFill>
                  <a:schemeClr val="bg1"/>
                </a:solidFill>
                <a:latin typeface="Oswald"/>
              </a:rPr>
              <a:t>ПАЦИЕНТОВ</a:t>
            </a:r>
            <a:endParaRPr lang="en-US" sz="6600" spc="-89" dirty="0">
              <a:solidFill>
                <a:schemeClr val="bg1"/>
              </a:solidFill>
              <a:latin typeface="Oswald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906236" y="1937480"/>
            <a:ext cx="12867950" cy="5822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00"/>
              </a:lnSpc>
              <a:spcBef>
                <a:spcPct val="0"/>
              </a:spcBef>
            </a:pPr>
            <a:r>
              <a:rPr lang="ru-RU" sz="3500" dirty="0">
                <a:solidFill>
                  <a:srgbClr val="E4E4E4"/>
                </a:solidFill>
                <a:latin typeface="Montserrat Extra-Light"/>
              </a:rPr>
              <a:t>Реализованные на портале </a:t>
            </a:r>
            <a:r>
              <a:rPr lang="ru-RU" sz="3500" dirty="0" err="1">
                <a:solidFill>
                  <a:srgbClr val="E4E4E4"/>
                </a:solidFill>
                <a:latin typeface="Montserrat Extra-Light"/>
              </a:rPr>
              <a:t>диабет.ру</a:t>
            </a:r>
            <a:endParaRPr lang="en-US" sz="3500" dirty="0">
              <a:solidFill>
                <a:srgbClr val="E4E4E4"/>
              </a:solidFill>
              <a:latin typeface="Montserrat Extra-Light"/>
            </a:endParaRPr>
          </a:p>
        </p:txBody>
      </p:sp>
      <p:grpSp>
        <p:nvGrpSpPr>
          <p:cNvPr id="28" name="Group 13">
            <a:extLst>
              <a:ext uri="{FF2B5EF4-FFF2-40B4-BE49-F238E27FC236}">
                <a16:creationId xmlns:a16="http://schemas.microsoft.com/office/drawing/2014/main" id="{E9145C00-A5C6-894E-F91F-C7F5A3F45D5E}"/>
              </a:ext>
            </a:extLst>
          </p:cNvPr>
          <p:cNvGrpSpPr/>
          <p:nvPr/>
        </p:nvGrpSpPr>
        <p:grpSpPr>
          <a:xfrm>
            <a:off x="2362200" y="3200809"/>
            <a:ext cx="7924800" cy="6465753"/>
            <a:chOff x="0" y="0"/>
            <a:chExt cx="6206946" cy="8621001"/>
          </a:xfrm>
        </p:grpSpPr>
        <p:sp>
          <p:nvSpPr>
            <p:cNvPr id="29" name="TextBox 14">
              <a:extLst>
                <a:ext uri="{FF2B5EF4-FFF2-40B4-BE49-F238E27FC236}">
                  <a16:creationId xmlns:a16="http://schemas.microsoft.com/office/drawing/2014/main" id="{002F8B38-644E-7140-7106-CBD0CF1489A2}"/>
                </a:ext>
              </a:extLst>
            </p:cNvPr>
            <p:cNvSpPr txBox="1"/>
            <p:nvPr/>
          </p:nvSpPr>
          <p:spPr>
            <a:xfrm>
              <a:off x="0" y="0"/>
              <a:ext cx="5967172" cy="13060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840"/>
                </a:lnSpc>
              </a:pPr>
              <a:r>
                <a:rPr lang="ru-RU" sz="4000" spc="224" dirty="0">
                  <a:solidFill>
                    <a:srgbClr val="FFFFFF"/>
                  </a:solidFill>
                  <a:latin typeface="Montserrat Semi-Bold Bold"/>
                </a:rPr>
                <a:t>ОНЛАЙН ТЕСТИРОВАНИЕ</a:t>
              </a:r>
              <a:endParaRPr lang="en-US" sz="4000" spc="224" dirty="0">
                <a:solidFill>
                  <a:srgbClr val="FFFFFF"/>
                </a:solidFill>
                <a:latin typeface="Montserrat Semi-Bold Bold"/>
              </a:endParaRPr>
            </a:p>
          </p:txBody>
        </p:sp>
        <p:sp>
          <p:nvSpPr>
            <p:cNvPr id="30" name="TextBox 15">
              <a:extLst>
                <a:ext uri="{FF2B5EF4-FFF2-40B4-BE49-F238E27FC236}">
                  <a16:creationId xmlns:a16="http://schemas.microsoft.com/office/drawing/2014/main" id="{CC0508E3-1DD5-3B1B-B97D-A9BBE590B492}"/>
                </a:ext>
              </a:extLst>
            </p:cNvPr>
            <p:cNvSpPr txBox="1"/>
            <p:nvPr/>
          </p:nvSpPr>
          <p:spPr>
            <a:xfrm>
              <a:off x="0" y="1675854"/>
              <a:ext cx="6206946" cy="694514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075"/>
                </a:lnSpc>
              </a:pPr>
              <a:r>
                <a:rPr lang="ru-RU" sz="2400" dirty="0">
                  <a:solidFill>
                    <a:srgbClr val="FFFFFF"/>
                  </a:solidFill>
                  <a:latin typeface="Montserrat Extra-Light"/>
                </a:rPr>
                <a:t>Поддержка медицинских решений искусственным интеллектом, в рамках которых больной может самостоятельно получить необходимую информацию, в том числе: </a:t>
              </a:r>
            </a:p>
            <a:p>
              <a:pPr>
                <a:lnSpc>
                  <a:spcPts val="3075"/>
                </a:lnSpc>
              </a:pPr>
              <a:endParaRPr lang="ru-RU" sz="2400" dirty="0">
                <a:solidFill>
                  <a:srgbClr val="FFFFFF"/>
                </a:solidFill>
                <a:latin typeface="Montserrat Extra-Light"/>
              </a:endParaRPr>
            </a:p>
            <a:p>
              <a:pPr marL="342900" indent="-342900">
                <a:lnSpc>
                  <a:spcPts val="3075"/>
                </a:lnSpc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ru-RU" sz="2400" dirty="0">
                  <a:solidFill>
                    <a:srgbClr val="FFFFFF"/>
                  </a:solidFill>
                  <a:latin typeface="Montserrat Extra-Light"/>
                </a:rPr>
                <a:t>Пройти анонимную диагностику на диабет по результатам исследования гликемии</a:t>
              </a:r>
            </a:p>
            <a:p>
              <a:pPr marL="342900" indent="-342900">
                <a:lnSpc>
                  <a:spcPts val="3075"/>
                </a:lnSpc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ru-RU" sz="2400" dirty="0">
                  <a:solidFill>
                    <a:srgbClr val="FFFFFF"/>
                  </a:solidFill>
                  <a:latin typeface="Montserrat Extra-Light"/>
                </a:rPr>
                <a:t>Определить тип сахарного диабета</a:t>
              </a:r>
            </a:p>
            <a:p>
              <a:pPr marL="342900" indent="-342900">
                <a:lnSpc>
                  <a:spcPts val="3075"/>
                </a:lnSpc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ru-RU" sz="2400" dirty="0">
                  <a:solidFill>
                    <a:srgbClr val="FFFFFF"/>
                  </a:solidFill>
                  <a:latin typeface="Montserrat Extra-Light"/>
                </a:rPr>
                <a:t>Оценить риск развития сахарного диабета 2 типа</a:t>
              </a:r>
            </a:p>
            <a:p>
              <a:pPr marL="342900" indent="-342900">
                <a:lnSpc>
                  <a:spcPts val="3075"/>
                </a:lnSpc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ru-RU" sz="2400" dirty="0">
                  <a:solidFill>
                    <a:srgbClr val="FFFFFF"/>
                  </a:solidFill>
                  <a:latin typeface="Montserrat Extra-Light"/>
                </a:rPr>
                <a:t>Определить индивидуальные целевые показатели гликемии при диабете</a:t>
              </a:r>
              <a:endParaRPr lang="en-US" sz="2400" dirty="0">
                <a:solidFill>
                  <a:srgbClr val="FFFFFF"/>
                </a:solidFill>
                <a:latin typeface="Montserrat Extra-Light"/>
              </a:endParaRPr>
            </a:p>
          </p:txBody>
        </p:sp>
      </p:grpSp>
      <p:pic>
        <p:nvPicPr>
          <p:cNvPr id="34" name="Picture 19">
            <a:extLst>
              <a:ext uri="{FF2B5EF4-FFF2-40B4-BE49-F238E27FC236}">
                <a16:creationId xmlns:a16="http://schemas.microsoft.com/office/drawing/2014/main" id="{AEF15F7A-518E-FF55-6F30-C6CACB5147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02465" y="3200809"/>
            <a:ext cx="984874" cy="98487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9A2A734-585B-20E6-1C52-C57498E9D9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800" y="2781300"/>
            <a:ext cx="7200900" cy="37084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7763A31-D619-D509-7CB6-E994DFE1B6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72799" y="6806470"/>
            <a:ext cx="7200899" cy="311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8592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1496</TotalTime>
  <Words>1172</Words>
  <Application>Microsoft Macintosh PowerPoint</Application>
  <PresentationFormat>Произвольный</PresentationFormat>
  <Paragraphs>124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7" baseType="lpstr">
      <vt:lpstr>Lato</vt:lpstr>
      <vt:lpstr>Montserrat Extra-Light Bold</vt:lpstr>
      <vt:lpstr>Clear Sans Bold</vt:lpstr>
      <vt:lpstr>Clear Sans Regular Bold</vt:lpstr>
      <vt:lpstr>Clear Sans Regular</vt:lpstr>
      <vt:lpstr>Montserrat Extra-Light</vt:lpstr>
      <vt:lpstr>Montserrat Semi-Bold Bold</vt:lpstr>
      <vt:lpstr>Calibri</vt:lpstr>
      <vt:lpstr>Oswald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МТЛ_Аренда</dc:title>
  <cp:lastModifiedBy>Александр Древаль</cp:lastModifiedBy>
  <cp:revision>18</cp:revision>
  <dcterms:created xsi:type="dcterms:W3CDTF">2006-08-16T00:00:00Z</dcterms:created>
  <dcterms:modified xsi:type="dcterms:W3CDTF">2022-11-30T08:12:28Z</dcterms:modified>
  <dc:identifier>DAEtlA9nGAA</dc:identifier>
</cp:coreProperties>
</file>