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348" r:id="rId4"/>
    <p:sldId id="349" r:id="rId5"/>
    <p:sldId id="350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3A"/>
    <a:srgbClr val="404040"/>
    <a:srgbClr val="FF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orient="horz" pos="346"/>
        <p:guide orient="horz" pos="3974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049C-6DF2-47B7-8D66-679A343EFBD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BB1C0-E422-4E2E-B8AA-04269262F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9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fs4\Corporate Data2\Отдел маркетинга\ВИЗУАЛИЗАЦИЯ\ИЗОБРАЖЕНИЯ\depositphotos\Depositphotos_171520638_xl-201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 t="36" r="25412" b="-61"/>
          <a:stretch/>
        </p:blipFill>
        <p:spPr bwMode="auto">
          <a:xfrm flipH="1">
            <a:off x="4567088" y="5218"/>
            <a:ext cx="4576912" cy="6859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Равнобедренный треугольник 2"/>
          <p:cNvSpPr/>
          <p:nvPr userDrawn="1"/>
        </p:nvSpPr>
        <p:spPr>
          <a:xfrm rot="10800000">
            <a:off x="4567089" y="13603"/>
            <a:ext cx="2290304" cy="6844393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flipH="1">
            <a:off x="4567088" y="-9000"/>
            <a:ext cx="2288456" cy="6876000"/>
          </a:xfrm>
          <a:prstGeom prst="line">
            <a:avLst/>
          </a:prstGeom>
          <a:ln w="76200">
            <a:solidFill>
              <a:srgbClr val="009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s4\Corporate Data2\Отдел маркетинга\ВИЗУАЛИЗАЦИЯ\ИЗОБРАЖЕНИЯ\depositphotos\Depositphotos_171520638_xl-201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4" r="10869" b="28655"/>
          <a:stretch/>
        </p:blipFill>
        <p:spPr bwMode="auto">
          <a:xfrm>
            <a:off x="-6775" y="4295075"/>
            <a:ext cx="9157535" cy="2562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 userDrawn="1"/>
        </p:nvSpPr>
        <p:spPr>
          <a:xfrm>
            <a:off x="0" y="4295075"/>
            <a:ext cx="9144000" cy="2562925"/>
          </a:xfrm>
          <a:prstGeom prst="rect">
            <a:avLst/>
          </a:prstGeom>
          <a:solidFill>
            <a:srgbClr val="40404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4293096"/>
            <a:ext cx="9144000" cy="0"/>
          </a:xfrm>
          <a:prstGeom prst="line">
            <a:avLst/>
          </a:prstGeom>
          <a:ln w="76200">
            <a:solidFill>
              <a:srgbClr val="009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1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da\Desktop\Рисунок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7542" b="9480"/>
          <a:stretch/>
        </p:blipFill>
        <p:spPr bwMode="auto">
          <a:xfrm>
            <a:off x="4556221" y="0"/>
            <a:ext cx="4587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9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7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lbm@res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olbm@reso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933" y="1364293"/>
            <a:ext cx="433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Добровольное медицинское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</p:txBody>
      </p: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460740" y="543427"/>
            <a:ext cx="2527084" cy="720000"/>
            <a:chOff x="428625" y="900112"/>
            <a:chExt cx="3114675" cy="887413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451522" y="6453336"/>
            <a:ext cx="122717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dirty="0"/>
              <a:t>• 27.05.2022 •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912" y="2921168"/>
            <a:ext cx="5147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Монетизация цифрового здравоохранения из средств ДМС</a:t>
            </a:r>
          </a:p>
          <a:p>
            <a:pPr algn="ctr"/>
            <a:r>
              <a:rPr lang="ru-RU" sz="2000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телемедицины</a:t>
            </a:r>
            <a:endParaRPr lang="ru-RU" sz="1600" dirty="0">
              <a:solidFill>
                <a:srgbClr val="009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4339A5-122B-4D31-A68C-38617F70D9CF}"/>
              </a:ext>
            </a:extLst>
          </p:cNvPr>
          <p:cNvSpPr txBox="1"/>
          <p:nvPr/>
        </p:nvSpPr>
        <p:spPr>
          <a:xfrm>
            <a:off x="94079" y="5521763"/>
            <a:ext cx="4337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Болдырев Борис Михайлович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Управляющий продуктами ДМС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САО «РЕСО-Гарантия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bolbm@reso.ru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52536" y="1155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розничных предложений страховщиков</a:t>
            </a:r>
          </a:p>
          <a:p>
            <a:pPr algn="ctr"/>
            <a:r>
              <a:rPr lang="ru-RU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продукту Телемедицина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A8A5ADC-99DD-41D1-BCDE-B0F47C002B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752" y="1052208"/>
          <a:ext cx="8204487" cy="5060334"/>
        </p:xfrm>
        <a:graphic>
          <a:graphicData uri="http://schemas.openxmlformats.org/drawingml/2006/table">
            <a:tbl>
              <a:tblPr firstRow="1" bandRow="1"/>
              <a:tblGrid>
                <a:gridCol w="1292767">
                  <a:extLst>
                    <a:ext uri="{9D8B030D-6E8A-4147-A177-3AD203B41FA5}">
                      <a16:colId xmlns:a16="http://schemas.microsoft.com/office/drawing/2014/main" val="3230902724"/>
                    </a:ext>
                  </a:extLst>
                </a:gridCol>
                <a:gridCol w="1292767">
                  <a:extLst>
                    <a:ext uri="{9D8B030D-6E8A-4147-A177-3AD203B41FA5}">
                      <a16:colId xmlns:a16="http://schemas.microsoft.com/office/drawing/2014/main" val="3494002432"/>
                    </a:ext>
                  </a:extLst>
                </a:gridCol>
                <a:gridCol w="1079002">
                  <a:extLst>
                    <a:ext uri="{9D8B030D-6E8A-4147-A177-3AD203B41FA5}">
                      <a16:colId xmlns:a16="http://schemas.microsoft.com/office/drawing/2014/main" val="3944996441"/>
                    </a:ext>
                  </a:extLst>
                </a:gridCol>
                <a:gridCol w="1028106">
                  <a:extLst>
                    <a:ext uri="{9D8B030D-6E8A-4147-A177-3AD203B41FA5}">
                      <a16:colId xmlns:a16="http://schemas.microsoft.com/office/drawing/2014/main" val="2030887724"/>
                    </a:ext>
                  </a:extLst>
                </a:gridCol>
                <a:gridCol w="1170615">
                  <a:extLst>
                    <a:ext uri="{9D8B030D-6E8A-4147-A177-3AD203B41FA5}">
                      <a16:colId xmlns:a16="http://schemas.microsoft.com/office/drawing/2014/main" val="4267891694"/>
                    </a:ext>
                  </a:extLst>
                </a:gridCol>
                <a:gridCol w="1170615">
                  <a:extLst>
                    <a:ext uri="{9D8B030D-6E8A-4147-A177-3AD203B41FA5}">
                      <a16:colId xmlns:a16="http://schemas.microsoft.com/office/drawing/2014/main" val="3274245409"/>
                    </a:ext>
                  </a:extLst>
                </a:gridCol>
                <a:gridCol w="1170615">
                  <a:extLst>
                    <a:ext uri="{9D8B030D-6E8A-4147-A177-3AD203B41FA5}">
                      <a16:colId xmlns:a16="http://schemas.microsoft.com/office/drawing/2014/main" val="131539033"/>
                    </a:ext>
                  </a:extLst>
                </a:gridCol>
              </a:tblGrid>
              <a:tr h="1700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Страховщик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 на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провайдер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Включённые услуги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01249"/>
                  </a:ext>
                </a:extLst>
              </a:tr>
              <a:tr h="501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Терапевт/Педиатр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Узкие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врачи-специалисты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Психолог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Второе медицинское мнение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662253"/>
                  </a:ext>
                </a:extLst>
              </a:tr>
              <a:tr h="17812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РЕСО–Гарантия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Франшиза 30 дней;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81556"/>
                  </a:ext>
                </a:extLst>
              </a:tr>
              <a:tr h="477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Однократное обращение по каждому диагнозу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4193"/>
                  </a:ext>
                </a:extLst>
              </a:tr>
              <a:tr h="24289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Росгосстрах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Психиатр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9259"/>
                  </a:ext>
                </a:extLst>
              </a:tr>
              <a:tr h="27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(2 450 руб. на пол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046324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Доктор рядом / Будь здоров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34284"/>
                  </a:ext>
                </a:extLst>
              </a:tr>
              <a:tr h="210510"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Взр. 2 090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Онлайн-Доктор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43621"/>
                  </a:ext>
                </a:extLst>
              </a:tr>
              <a:tr h="22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Дети 2 400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03502"/>
                  </a:ext>
                </a:extLst>
              </a:tr>
              <a:tr h="283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2 920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Онлайн-Доктор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консультаций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96482"/>
                  </a:ext>
                </a:extLst>
              </a:tr>
              <a:tr h="55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3 650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Онлайн-Доктор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консультаций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услуги и 1 лабораторное обследование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74296"/>
                  </a:ext>
                </a:extLst>
              </a:tr>
              <a:tr h="453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Доктор рядом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77626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3 000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СОГАЗ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84689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4 490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Сбер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здоровье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∞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58279"/>
                  </a:ext>
                </a:extLst>
              </a:tr>
            </a:tbl>
          </a:graphicData>
        </a:graphic>
      </p:graphicFrame>
      <p:pic>
        <p:nvPicPr>
          <p:cNvPr id="15" name="Picture 2" descr="\\main\reso\Corporate Data\Медицина\Продукт-менеджер\Лекции и Презентации\Доктор РЕСО\Телемедицина отдельно\картинки\Логотип_rgb (формат jpg).JPG">
            <a:extLst>
              <a:ext uri="{FF2B5EF4-FFF2-40B4-BE49-F238E27FC236}">
                <a16:creationId xmlns:a16="http://schemas.microsoft.com/office/drawing/2014/main" id="{894D38B6-1F14-44E8-B800-C8259C1B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1560" y="1935750"/>
            <a:ext cx="979488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main\reso\Corporate Data\Медицина\Продукт-менеджер\Лекции и Презентации\Доктор РЕСО\Телемедицина отдельно\картинки\Лого страховщиков\Росгосстрах.jpg">
            <a:extLst>
              <a:ext uri="{FF2B5EF4-FFF2-40B4-BE49-F238E27FC236}">
                <a16:creationId xmlns:a16="http://schemas.microsoft.com/office/drawing/2014/main" id="{7A6BD87E-C390-4582-A1E5-B3B94A63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4" y="2413818"/>
            <a:ext cx="922338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main\reso\Corporate Data\Медицина\Продукт-менеджер\Лекции и Презентации\Доктор РЕСО\Телемедицина отдельно\картинки\Лого страховщиков\Ингосстрах.jpg">
            <a:extLst>
              <a:ext uri="{FF2B5EF4-FFF2-40B4-BE49-F238E27FC236}">
                <a16:creationId xmlns:a16="http://schemas.microsoft.com/office/drawing/2014/main" id="{71BCCF62-507C-4DC1-BE9F-967A7CD1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48037"/>
            <a:ext cx="95091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main\reso\Corporate Data\Медицина\Продукт-менеджер\Лекции и Презентации\Доктор РЕСО\Телемедицина отдельно\картинки\Лого страховщиков\logoVSK.png">
            <a:extLst>
              <a:ext uri="{FF2B5EF4-FFF2-40B4-BE49-F238E27FC236}">
                <a16:creationId xmlns:a16="http://schemas.microsoft.com/office/drawing/2014/main" id="{BB50749C-78ED-4A0C-8E6B-D25E0A52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730678"/>
            <a:ext cx="11811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main\reso\Corporate Data\Медицина\Продукт-менеджер\Лекции и Презентации\Доктор РЕСО\Телемедицина отдельно\картинки\Лого страховщиков\maks_43.jpg">
            <a:extLst>
              <a:ext uri="{FF2B5EF4-FFF2-40B4-BE49-F238E27FC236}">
                <a16:creationId xmlns:a16="http://schemas.microsoft.com/office/drawing/2014/main" id="{8663705F-A4B4-4FB3-8099-6F536D14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7" y="4654603"/>
            <a:ext cx="862013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\\main\reso\Corporate Data\Медицина\Продукт-менеджер\Лекции и Презентации\Доктор РЕСО\Телемедицина отдельно\картинки\Лого страховщиков\logotip-sogaz.png">
            <a:extLst>
              <a:ext uri="{FF2B5EF4-FFF2-40B4-BE49-F238E27FC236}">
                <a16:creationId xmlns:a16="http://schemas.microsoft.com/office/drawing/2014/main" id="{F6365604-823F-43C2-91F8-E5BC69CB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4" y="5121355"/>
            <a:ext cx="8763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ber-856.png">
            <a:extLst>
              <a:ext uri="{FF2B5EF4-FFF2-40B4-BE49-F238E27FC236}">
                <a16:creationId xmlns:a16="http://schemas.microsoft.com/office/drawing/2014/main" id="{D4BF5364-0B13-4117-B34E-9835806A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9" y="5592714"/>
            <a:ext cx="994732" cy="49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DE5ED1E-67E2-4917-B554-A1CB3789A377}"/>
              </a:ext>
            </a:extLst>
          </p:cNvPr>
          <p:cNvGrpSpPr>
            <a:grpSpLocks noChangeAspect="1"/>
          </p:cNvGrpSpPr>
          <p:nvPr/>
        </p:nvGrpSpPr>
        <p:grpSpPr>
          <a:xfrm>
            <a:off x="7956376" y="198281"/>
            <a:ext cx="941719" cy="268308"/>
            <a:chOff x="428625" y="900112"/>
            <a:chExt cx="3114675" cy="887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C081055-1E35-4298-8B3B-E330A0DF6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7113A8E-0CC7-47B6-ABC2-CBF5DC0B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920EC8B-DF67-4D65-9515-8E941736C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55660A8-A629-4570-BC61-A5AA19126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CDD2174-35B0-45E1-9D6A-059A12CF5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1B08FC4-DE21-4576-BC33-63DC57D2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E614BA6-FB96-4E96-B4E7-EBB426A4D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18E0AB7-E19C-4680-B6B6-E45B973C0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EEDF2DA-C0D8-46CF-A3DE-BD2984C2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D083028-7887-4746-9A6E-F47405D1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FAFBB2D-70C2-4F6A-840E-F1E22B8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C20C0BEE-B6E7-4E00-9BE8-EB5D1EE31D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991B56A3-8C48-4E52-A1C3-C5EA69DF3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6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BAF748-FD4F-4FE1-8B4B-5FAB98CECF6A}"/>
              </a:ext>
            </a:extLst>
          </p:cNvPr>
          <p:cNvSpPr txBox="1"/>
          <p:nvPr/>
        </p:nvSpPr>
        <p:spPr>
          <a:xfrm>
            <a:off x="323528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ДМС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AF276BE-9D01-4890-B589-82D4BE034F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5564" y="1311412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EB310C2-FCAC-4D38-AA04-13E3933CA1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982402" y="1619813"/>
            <a:ext cx="33237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Делает ком. предложение ЮЛ по ДМС с определённым перечнем услуг</a:t>
            </a:r>
            <a:endParaRPr lang="en-US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3302504-AA37-4D80-A0E0-91DD8AA152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364" y="1816237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Picture 5" descr="DO_circle001">
            <a:extLst>
              <a:ext uri="{FF2B5EF4-FFF2-40B4-BE49-F238E27FC236}">
                <a16:creationId xmlns:a16="http://schemas.microsoft.com/office/drawing/2014/main" id="{6E8BEC3C-9600-4833-BDA2-62227797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6" y="116536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309B4C91-4A45-40C7-AB00-BD23B62C662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37676" y="1851162"/>
            <a:ext cx="1670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Страховщик</a:t>
            </a:r>
            <a:endParaRPr lang="en-US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68865F47-3295-4917-98A7-FC9B4C3246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9672" y="4077072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4610DED-A512-420A-B976-11349A51886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033716" y="4262363"/>
            <a:ext cx="34699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1600" b="1" dirty="0">
                <a:latin typeface="Arial" panose="020B0604020202020204" pitchFamily="34" charset="0"/>
              </a:rPr>
              <a:t>Изучает предложенные программы страховщика и настаивает на включение какой-то дополнительной услуги</a:t>
            </a:r>
            <a:endParaRPr lang="en-US" altLang="ru-RU" sz="1600" b="1" dirty="0">
              <a:latin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24318E0-1F15-46F7-BD01-999E7C47E1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1047" y="4572372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3" name="Picture 11" descr="DP_circle001">
            <a:extLst>
              <a:ext uri="{FF2B5EF4-FFF2-40B4-BE49-F238E27FC236}">
                <a16:creationId xmlns:a16="http://schemas.microsoft.com/office/drawing/2014/main" id="{B0882A70-B2BD-43B4-937E-7FF89C61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4" y="3873872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9232F441-90EB-457C-8022-E96A88C12E4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0834" y="4583485"/>
            <a:ext cx="1670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1" dirty="0">
                <a:latin typeface="Arial" panose="020B0604020202020204" pitchFamily="34" charset="0"/>
              </a:rPr>
              <a:t>Страхователь</a:t>
            </a:r>
            <a:endParaRPr lang="en-US" altLang="ru-RU" sz="1400" b="1" dirty="0">
              <a:latin typeface="Arial" panose="020B0604020202020204" pitchFamily="34" charset="0"/>
            </a:endParaRPr>
          </a:p>
        </p:txBody>
      </p:sp>
      <p:pic>
        <p:nvPicPr>
          <p:cNvPr id="15" name="Picture 6" descr="O_chevron001">
            <a:extLst>
              <a:ext uri="{FF2B5EF4-FFF2-40B4-BE49-F238E27FC236}">
                <a16:creationId xmlns:a16="http://schemas.microsoft.com/office/drawing/2014/main" id="{32A13C21-B153-4C75-8216-6188BD46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6801" y="3094968"/>
            <a:ext cx="517525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88635C0-F451-4BDD-939B-08FDEF4A9EC9}"/>
              </a:ext>
            </a:extLst>
          </p:cNvPr>
          <p:cNvGrpSpPr>
            <a:grpSpLocks noChangeAspect="1"/>
          </p:cNvGrpSpPr>
          <p:nvPr/>
        </p:nvGrpSpPr>
        <p:grpSpPr>
          <a:xfrm>
            <a:off x="7956376" y="198281"/>
            <a:ext cx="941719" cy="268308"/>
            <a:chOff x="428625" y="900112"/>
            <a:chExt cx="3114675" cy="887413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0E9EF4D-9B0B-4492-AEFB-C23FAA05E3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2FE7E4E-27DD-4423-B2A0-2A58E6C1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9EDC230-E8A1-4DDE-8748-3F8A77BCD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D25899B-F4D0-4D96-BD3A-0FBD849F2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553F8B3-499D-45CC-81E9-5D9D95D3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8838528-EC55-45CE-8847-D7694719C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0E98E1F-3879-42B2-82CF-1342AD7BC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B4C7C0A-A5DC-48F9-9084-FB80DA5C2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D35BB6-0CC4-4493-9ADB-019F7841A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68E70CE-4C56-4371-849E-FA49760A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1ACDF55-C5C5-4436-A5B5-E709D098D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2E82F824-588A-41EE-91D7-283C918DE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CAEF5AD-0CD9-4CC1-A26D-AD7073F1B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957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имвол &quot;Запрещено&quot; 20">
            <a:extLst>
              <a:ext uri="{FF2B5EF4-FFF2-40B4-BE49-F238E27FC236}">
                <a16:creationId xmlns:a16="http://schemas.microsoft.com/office/drawing/2014/main" id="{F6A76F9B-DD1A-403C-8CDF-844592D2FBA2}"/>
              </a:ext>
            </a:extLst>
          </p:cNvPr>
          <p:cNvSpPr/>
          <p:nvPr/>
        </p:nvSpPr>
        <p:spPr>
          <a:xfrm>
            <a:off x="239208" y="836712"/>
            <a:ext cx="2393819" cy="2304256"/>
          </a:xfrm>
          <a:prstGeom prst="noSmoking">
            <a:avLst>
              <a:gd name="adj" fmla="val 45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BB543-CD97-4809-B99E-C5144A19BC33}"/>
              </a:ext>
            </a:extLst>
          </p:cNvPr>
          <p:cNvSpPr txBox="1"/>
          <p:nvPr/>
        </p:nvSpPr>
        <p:spPr>
          <a:xfrm>
            <a:off x="323560" y="21472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836797-660F-4445-9BED-9EC49CDB43B4}"/>
              </a:ext>
            </a:extLst>
          </p:cNvPr>
          <p:cNvGrpSpPr>
            <a:grpSpLocks noChangeAspect="1"/>
          </p:cNvGrpSpPr>
          <p:nvPr/>
        </p:nvGrpSpPr>
        <p:grpSpPr>
          <a:xfrm>
            <a:off x="7956376" y="198281"/>
            <a:ext cx="941719" cy="268308"/>
            <a:chOff x="428625" y="900112"/>
            <a:chExt cx="3114675" cy="8874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8320F4-50FF-4C57-9220-14CED94B0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3D4503-7E3F-45E0-98C0-02C65916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461D85-B78B-41B2-94BA-C42ECE345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35DAD46-AD69-4D5F-8634-5304DBA9E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644D756-B558-4D38-8E54-2591EB551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303846-F52F-4DFA-9EB4-C1BA2C4C4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8845B7-5EE5-4483-8E70-6EF442066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379CE4-52DA-41A9-853C-9BEE4B887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DB6FFC6-58ED-4215-91B5-13736A1F8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2DA8A2C-A841-4730-88C2-5B565D26D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868651-BBE0-43FC-85AB-EB0B3901D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14CBDBC-845A-4F3B-BE63-EBBA8B6A6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600EE59-F2B6-41B2-AEDF-4919D681A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8900D2-6CA4-4CEA-80F4-F897E6EBFBB8}"/>
              </a:ext>
            </a:extLst>
          </p:cNvPr>
          <p:cNvSpPr txBox="1"/>
          <p:nvPr/>
        </p:nvSpPr>
        <p:spPr>
          <a:xfrm>
            <a:off x="366933" y="1364293"/>
            <a:ext cx="1972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Предоплата (абонентская плата за каждого прикреплённого)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1B25DA-25B5-4CD7-9764-BA696F89D303}"/>
              </a:ext>
            </a:extLst>
          </p:cNvPr>
          <p:cNvSpPr/>
          <p:nvPr/>
        </p:nvSpPr>
        <p:spPr>
          <a:xfrm>
            <a:off x="3185528" y="1561470"/>
            <a:ext cx="585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крайне не приветствуется страховщиками и воспринимается сразу « в штыки».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DE6933-F054-4D41-AB0F-9D1DC8924150}"/>
              </a:ext>
            </a:extLst>
          </p:cNvPr>
          <p:cNvSpPr/>
          <p:nvPr/>
        </p:nvSpPr>
        <p:spPr>
          <a:xfrm>
            <a:off x="3203848" y="2441511"/>
            <a:ext cx="5850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Рассчитывайте свои КП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пофактовой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оплатой.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3576E6-4425-4986-A14A-9508C8A225E3}"/>
              </a:ext>
            </a:extLst>
          </p:cNvPr>
          <p:cNvSpPr/>
          <p:nvPr/>
        </p:nvSpPr>
        <p:spPr>
          <a:xfrm>
            <a:off x="2849613" y="1853858"/>
            <a:ext cx="288032" cy="720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1F98B3-A672-4E66-BB1D-B0345AF73820}"/>
              </a:ext>
            </a:extLst>
          </p:cNvPr>
          <p:cNvSpPr/>
          <p:nvPr/>
        </p:nvSpPr>
        <p:spPr>
          <a:xfrm>
            <a:off x="323560" y="409283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WELL-BEING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страховщики не любят и ещё несколько лет не будут активно включать в свои программы ДМС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тоже не любят, но включают).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BA063F-00DC-4099-947B-423FDC8034F1}"/>
              </a:ext>
            </a:extLst>
          </p:cNvPr>
          <p:cNvSpPr/>
          <p:nvPr/>
        </p:nvSpPr>
        <p:spPr>
          <a:xfrm>
            <a:off x="366933" y="548267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Телепсихологические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консультации были фактически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невостребованны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пандемии. Сегодня, по сравнению с 2019-ом года востребованность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телепсихологических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консультациях выросла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551 раз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(было 15 консультаций за 4 месяца стало 7723, а разница всего 3 года).</a:t>
            </a:r>
          </a:p>
        </p:txBody>
      </p:sp>
    </p:spTree>
    <p:extLst>
      <p:ext uri="{BB962C8B-B14F-4D97-AF65-F5344CB8AC3E}">
        <p14:creationId xmlns:p14="http://schemas.microsoft.com/office/powerpoint/2010/main" val="93190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0189C74-8B83-4C19-810D-30E87F8DEA67}"/>
              </a:ext>
            </a:extLst>
          </p:cNvPr>
          <p:cNvGrpSpPr>
            <a:grpSpLocks noChangeAspect="1"/>
          </p:cNvGrpSpPr>
          <p:nvPr/>
        </p:nvGrpSpPr>
        <p:grpSpPr>
          <a:xfrm>
            <a:off x="7956376" y="198281"/>
            <a:ext cx="941719" cy="268308"/>
            <a:chOff x="428625" y="900112"/>
            <a:chExt cx="3114675" cy="88741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D67473E-C19E-4BE8-BEC1-BA9C813E3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3841E72-4E06-4D9A-88A4-970AF927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5DD1770-14DD-4C76-B99F-CECFFD05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8323BA1-A096-4F51-9639-DAB1F3C7E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186C163-57F2-40CA-ABD1-1E5BF0B1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9D3710E-D938-48DE-81FF-C3136483A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0052FE8-E485-4133-8AC4-13F0BD720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7A3A84D-A766-4582-8E57-62B882FA4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0A3F7EE-3AAA-477F-9E52-6855E331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5CDB153-1B11-463E-8E30-5965FC1D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55FEBF5-4869-457D-B115-F86A3AC7B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CDEE8D67-99F6-4EFA-AFEC-A53A7BAF2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843798-00EB-4CE4-88EC-956D6D8CE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028B63-5093-4EA8-B868-9ABAF78E39BB}"/>
              </a:ext>
            </a:extLst>
          </p:cNvPr>
          <p:cNvSpPr txBox="1"/>
          <p:nvPr/>
        </p:nvSpPr>
        <p:spPr>
          <a:xfrm>
            <a:off x="-311629" y="198281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«влезть» к страховщику в карман?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B11159-6F9E-473F-8325-0564604F7513}"/>
              </a:ext>
            </a:extLst>
          </p:cNvPr>
          <p:cNvSpPr/>
          <p:nvPr/>
        </p:nvSpPr>
        <p:spPr>
          <a:xfrm>
            <a:off x="539552" y="20608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1) Через рынок/клиентов – сделайте так, чтобы Вас захотели корпоративные клиенты в своих ДМС. И уже тогда они будут пушить и пиарить Ваши услуги на страховом рынке.</a:t>
            </a:r>
            <a:endParaRPr lang="ru-RU" sz="1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11CDF3-42FB-40EE-A11C-F38B9F076AF3}"/>
              </a:ext>
            </a:extLst>
          </p:cNvPr>
          <p:cNvSpPr/>
          <p:nvPr/>
        </p:nvSpPr>
        <p:spPr>
          <a:xfrm>
            <a:off x="539552" y="38610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2) Предложить страховщику инструменты, позволяющие увеличить их маржу без больших трудозатрат и их сильного изменения устоявшихся бизнес-процессов.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849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561" y="4245684"/>
            <a:ext cx="4436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удовольствием отвечу на Ваши вопросы!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297938" y="367436"/>
            <a:ext cx="2527084" cy="720000"/>
            <a:chOff x="428625" y="900112"/>
            <a:chExt cx="3114675" cy="887413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423988" y="908050"/>
              <a:ext cx="447675" cy="657225"/>
            </a:xfrm>
            <a:custGeom>
              <a:avLst/>
              <a:gdLst>
                <a:gd name="T0" fmla="*/ 175 w 587"/>
                <a:gd name="T1" fmla="*/ 403 h 863"/>
                <a:gd name="T2" fmla="*/ 175 w 587"/>
                <a:gd name="T3" fmla="*/ 136 h 863"/>
                <a:gd name="T4" fmla="*/ 256 w 587"/>
                <a:gd name="T5" fmla="*/ 136 h 863"/>
                <a:gd name="T6" fmla="*/ 402 w 587"/>
                <a:gd name="T7" fmla="*/ 265 h 863"/>
                <a:gd name="T8" fmla="*/ 256 w 587"/>
                <a:gd name="T9" fmla="*/ 403 h 863"/>
                <a:gd name="T10" fmla="*/ 175 w 587"/>
                <a:gd name="T11" fmla="*/ 403 h 863"/>
                <a:gd name="T12" fmla="*/ 0 w 587"/>
                <a:gd name="T13" fmla="*/ 0 h 863"/>
                <a:gd name="T14" fmla="*/ 0 w 587"/>
                <a:gd name="T15" fmla="*/ 863 h 863"/>
                <a:gd name="T16" fmla="*/ 175 w 587"/>
                <a:gd name="T17" fmla="*/ 863 h 863"/>
                <a:gd name="T18" fmla="*/ 175 w 587"/>
                <a:gd name="T19" fmla="*/ 539 h 863"/>
                <a:gd name="T20" fmla="*/ 288 w 587"/>
                <a:gd name="T21" fmla="*/ 539 h 863"/>
                <a:gd name="T22" fmla="*/ 587 w 587"/>
                <a:gd name="T23" fmla="*/ 270 h 863"/>
                <a:gd name="T24" fmla="*/ 256 w 587"/>
                <a:gd name="T25" fmla="*/ 0 h 863"/>
                <a:gd name="T26" fmla="*/ 0 w 587"/>
                <a:gd name="T2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7" h="863">
                  <a:moveTo>
                    <a:pt x="175" y="403"/>
                  </a:moveTo>
                  <a:lnTo>
                    <a:pt x="175" y="136"/>
                  </a:lnTo>
                  <a:lnTo>
                    <a:pt x="256" y="136"/>
                  </a:lnTo>
                  <a:cubicBezTo>
                    <a:pt x="357" y="136"/>
                    <a:pt x="402" y="194"/>
                    <a:pt x="402" y="265"/>
                  </a:cubicBezTo>
                  <a:cubicBezTo>
                    <a:pt x="402" y="331"/>
                    <a:pt x="362" y="403"/>
                    <a:pt x="256" y="403"/>
                  </a:cubicBezTo>
                  <a:lnTo>
                    <a:pt x="175" y="403"/>
                  </a:lnTo>
                  <a:close/>
                  <a:moveTo>
                    <a:pt x="0" y="0"/>
                  </a:moveTo>
                  <a:lnTo>
                    <a:pt x="0" y="863"/>
                  </a:lnTo>
                  <a:lnTo>
                    <a:pt x="175" y="863"/>
                  </a:lnTo>
                  <a:lnTo>
                    <a:pt x="175" y="539"/>
                  </a:lnTo>
                  <a:lnTo>
                    <a:pt x="288" y="539"/>
                  </a:lnTo>
                  <a:cubicBezTo>
                    <a:pt x="508" y="539"/>
                    <a:pt x="587" y="384"/>
                    <a:pt x="587" y="270"/>
                  </a:cubicBezTo>
                  <a:cubicBezTo>
                    <a:pt x="587" y="216"/>
                    <a:pt x="569" y="0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924050" y="908050"/>
              <a:ext cx="393700" cy="657225"/>
            </a:xfrm>
            <a:custGeom>
              <a:avLst/>
              <a:gdLst>
                <a:gd name="T0" fmla="*/ 248 w 248"/>
                <a:gd name="T1" fmla="*/ 0 h 414"/>
                <a:gd name="T2" fmla="*/ 248 w 248"/>
                <a:gd name="T3" fmla="*/ 73 h 414"/>
                <a:gd name="T4" fmla="*/ 84 w 248"/>
                <a:gd name="T5" fmla="*/ 73 h 414"/>
                <a:gd name="T6" fmla="*/ 84 w 248"/>
                <a:gd name="T7" fmla="*/ 167 h 414"/>
                <a:gd name="T8" fmla="*/ 233 w 248"/>
                <a:gd name="T9" fmla="*/ 167 h 414"/>
                <a:gd name="T10" fmla="*/ 233 w 248"/>
                <a:gd name="T11" fmla="*/ 235 h 414"/>
                <a:gd name="T12" fmla="*/ 84 w 248"/>
                <a:gd name="T13" fmla="*/ 235 h 414"/>
                <a:gd name="T14" fmla="*/ 84 w 248"/>
                <a:gd name="T15" fmla="*/ 341 h 414"/>
                <a:gd name="T16" fmla="*/ 248 w 248"/>
                <a:gd name="T17" fmla="*/ 341 h 414"/>
                <a:gd name="T18" fmla="*/ 248 w 248"/>
                <a:gd name="T19" fmla="*/ 414 h 414"/>
                <a:gd name="T20" fmla="*/ 0 w 248"/>
                <a:gd name="T21" fmla="*/ 414 h 414"/>
                <a:gd name="T22" fmla="*/ 0 w 248"/>
                <a:gd name="T23" fmla="*/ 0 h 414"/>
                <a:gd name="T24" fmla="*/ 248 w 248"/>
                <a:gd name="T2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414">
                  <a:moveTo>
                    <a:pt x="248" y="0"/>
                  </a:moveTo>
                  <a:lnTo>
                    <a:pt x="248" y="73"/>
                  </a:lnTo>
                  <a:lnTo>
                    <a:pt x="84" y="73"/>
                  </a:lnTo>
                  <a:lnTo>
                    <a:pt x="84" y="167"/>
                  </a:lnTo>
                  <a:lnTo>
                    <a:pt x="233" y="167"/>
                  </a:lnTo>
                  <a:lnTo>
                    <a:pt x="233" y="235"/>
                  </a:lnTo>
                  <a:lnTo>
                    <a:pt x="84" y="235"/>
                  </a:lnTo>
                  <a:lnTo>
                    <a:pt x="84" y="341"/>
                  </a:lnTo>
                  <a:lnTo>
                    <a:pt x="248" y="341"/>
                  </a:lnTo>
                  <a:lnTo>
                    <a:pt x="248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355850" y="900112"/>
              <a:ext cx="511175" cy="673100"/>
            </a:xfrm>
            <a:custGeom>
              <a:avLst/>
              <a:gdLst>
                <a:gd name="T0" fmla="*/ 672 w 672"/>
                <a:gd name="T1" fmla="*/ 846 h 883"/>
                <a:gd name="T2" fmla="*/ 449 w 672"/>
                <a:gd name="T3" fmla="*/ 883 h 883"/>
                <a:gd name="T4" fmla="*/ 0 w 672"/>
                <a:gd name="T5" fmla="*/ 447 h 883"/>
                <a:gd name="T6" fmla="*/ 481 w 672"/>
                <a:gd name="T7" fmla="*/ 0 h 883"/>
                <a:gd name="T8" fmla="*/ 672 w 672"/>
                <a:gd name="T9" fmla="*/ 30 h 883"/>
                <a:gd name="T10" fmla="*/ 665 w 672"/>
                <a:gd name="T11" fmla="*/ 178 h 883"/>
                <a:gd name="T12" fmla="*/ 493 w 672"/>
                <a:gd name="T13" fmla="*/ 146 h 883"/>
                <a:gd name="T14" fmla="*/ 185 w 672"/>
                <a:gd name="T15" fmla="*/ 444 h 883"/>
                <a:gd name="T16" fmla="*/ 481 w 672"/>
                <a:gd name="T17" fmla="*/ 738 h 883"/>
                <a:gd name="T18" fmla="*/ 661 w 672"/>
                <a:gd name="T19" fmla="*/ 700 h 883"/>
                <a:gd name="T20" fmla="*/ 672 w 672"/>
                <a:gd name="T21" fmla="*/ 84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2" h="883">
                  <a:moveTo>
                    <a:pt x="672" y="846"/>
                  </a:moveTo>
                  <a:cubicBezTo>
                    <a:pt x="596" y="872"/>
                    <a:pt x="518" y="883"/>
                    <a:pt x="449" y="883"/>
                  </a:cubicBezTo>
                  <a:cubicBezTo>
                    <a:pt x="234" y="883"/>
                    <a:pt x="0" y="761"/>
                    <a:pt x="0" y="447"/>
                  </a:cubicBezTo>
                  <a:cubicBezTo>
                    <a:pt x="0" y="150"/>
                    <a:pt x="210" y="0"/>
                    <a:pt x="481" y="0"/>
                  </a:cubicBezTo>
                  <a:cubicBezTo>
                    <a:pt x="549" y="0"/>
                    <a:pt x="607" y="9"/>
                    <a:pt x="672" y="30"/>
                  </a:cubicBezTo>
                  <a:lnTo>
                    <a:pt x="665" y="178"/>
                  </a:lnTo>
                  <a:cubicBezTo>
                    <a:pt x="614" y="158"/>
                    <a:pt x="559" y="146"/>
                    <a:pt x="493" y="146"/>
                  </a:cubicBezTo>
                  <a:cubicBezTo>
                    <a:pt x="300" y="146"/>
                    <a:pt x="185" y="268"/>
                    <a:pt x="185" y="444"/>
                  </a:cubicBezTo>
                  <a:cubicBezTo>
                    <a:pt x="185" y="653"/>
                    <a:pt x="326" y="738"/>
                    <a:pt x="481" y="738"/>
                  </a:cubicBezTo>
                  <a:cubicBezTo>
                    <a:pt x="557" y="738"/>
                    <a:pt x="618" y="719"/>
                    <a:pt x="661" y="700"/>
                  </a:cubicBezTo>
                  <a:lnTo>
                    <a:pt x="672" y="846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898775" y="900112"/>
              <a:ext cx="644525" cy="673100"/>
            </a:xfrm>
            <a:custGeom>
              <a:avLst/>
              <a:gdLst>
                <a:gd name="T0" fmla="*/ 423 w 846"/>
                <a:gd name="T1" fmla="*/ 124 h 883"/>
                <a:gd name="T2" fmla="*/ 661 w 846"/>
                <a:gd name="T3" fmla="*/ 442 h 883"/>
                <a:gd name="T4" fmla="*/ 423 w 846"/>
                <a:gd name="T5" fmla="*/ 760 h 883"/>
                <a:gd name="T6" fmla="*/ 185 w 846"/>
                <a:gd name="T7" fmla="*/ 442 h 883"/>
                <a:gd name="T8" fmla="*/ 423 w 846"/>
                <a:gd name="T9" fmla="*/ 124 h 883"/>
                <a:gd name="T10" fmla="*/ 423 w 846"/>
                <a:gd name="T11" fmla="*/ 0 h 883"/>
                <a:gd name="T12" fmla="*/ 0 w 846"/>
                <a:gd name="T13" fmla="*/ 442 h 883"/>
                <a:gd name="T14" fmla="*/ 423 w 846"/>
                <a:gd name="T15" fmla="*/ 883 h 883"/>
                <a:gd name="T16" fmla="*/ 846 w 846"/>
                <a:gd name="T17" fmla="*/ 442 h 883"/>
                <a:gd name="T18" fmla="*/ 423 w 846"/>
                <a:gd name="T1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" h="883">
                  <a:moveTo>
                    <a:pt x="423" y="124"/>
                  </a:moveTo>
                  <a:cubicBezTo>
                    <a:pt x="488" y="124"/>
                    <a:pt x="661" y="150"/>
                    <a:pt x="661" y="442"/>
                  </a:cubicBezTo>
                  <a:cubicBezTo>
                    <a:pt x="661" y="734"/>
                    <a:pt x="488" y="760"/>
                    <a:pt x="423" y="760"/>
                  </a:cubicBezTo>
                  <a:cubicBezTo>
                    <a:pt x="357" y="760"/>
                    <a:pt x="185" y="734"/>
                    <a:pt x="185" y="442"/>
                  </a:cubicBezTo>
                  <a:cubicBezTo>
                    <a:pt x="185" y="150"/>
                    <a:pt x="357" y="124"/>
                    <a:pt x="423" y="124"/>
                  </a:cubicBezTo>
                  <a:close/>
                  <a:moveTo>
                    <a:pt x="423" y="0"/>
                  </a:moveTo>
                  <a:cubicBezTo>
                    <a:pt x="210" y="0"/>
                    <a:pt x="0" y="129"/>
                    <a:pt x="0" y="442"/>
                  </a:cubicBezTo>
                  <a:cubicBezTo>
                    <a:pt x="0" y="755"/>
                    <a:pt x="210" y="883"/>
                    <a:pt x="423" y="883"/>
                  </a:cubicBezTo>
                  <a:cubicBezTo>
                    <a:pt x="636" y="883"/>
                    <a:pt x="846" y="755"/>
                    <a:pt x="846" y="442"/>
                  </a:cubicBezTo>
                  <a:cubicBezTo>
                    <a:pt x="846" y="129"/>
                    <a:pt x="636" y="0"/>
                    <a:pt x="423" y="0"/>
                  </a:cubicBez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423988" y="1662112"/>
              <a:ext cx="76200" cy="125413"/>
            </a:xfrm>
            <a:custGeom>
              <a:avLst/>
              <a:gdLst>
                <a:gd name="T0" fmla="*/ 48 w 48"/>
                <a:gd name="T1" fmla="*/ 0 h 79"/>
                <a:gd name="T2" fmla="*/ 48 w 48"/>
                <a:gd name="T3" fmla="*/ 14 h 79"/>
                <a:gd name="T4" fmla="*/ 16 w 48"/>
                <a:gd name="T5" fmla="*/ 14 h 79"/>
                <a:gd name="T6" fmla="*/ 16 w 48"/>
                <a:gd name="T7" fmla="*/ 79 h 79"/>
                <a:gd name="T8" fmla="*/ 0 w 48"/>
                <a:gd name="T9" fmla="*/ 79 h 79"/>
                <a:gd name="T10" fmla="*/ 0 w 48"/>
                <a:gd name="T11" fmla="*/ 0 h 79"/>
                <a:gd name="T12" fmla="*/ 48 w 4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9">
                  <a:moveTo>
                    <a:pt x="48" y="0"/>
                  </a:moveTo>
                  <a:lnTo>
                    <a:pt x="48" y="14"/>
                  </a:lnTo>
                  <a:lnTo>
                    <a:pt x="16" y="1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1670050" y="1662112"/>
              <a:ext cx="128588" cy="125413"/>
            </a:xfrm>
            <a:custGeom>
              <a:avLst/>
              <a:gdLst>
                <a:gd name="T0" fmla="*/ 60 w 168"/>
                <a:gd name="T1" fmla="*/ 100 h 165"/>
                <a:gd name="T2" fmla="*/ 82 w 168"/>
                <a:gd name="T3" fmla="*/ 33 h 165"/>
                <a:gd name="T4" fmla="*/ 83 w 168"/>
                <a:gd name="T5" fmla="*/ 33 h 165"/>
                <a:gd name="T6" fmla="*/ 107 w 168"/>
                <a:gd name="T7" fmla="*/ 100 h 165"/>
                <a:gd name="T8" fmla="*/ 60 w 168"/>
                <a:gd name="T9" fmla="*/ 100 h 165"/>
                <a:gd name="T10" fmla="*/ 65 w 168"/>
                <a:gd name="T11" fmla="*/ 0 h 165"/>
                <a:gd name="T12" fmla="*/ 0 w 168"/>
                <a:gd name="T13" fmla="*/ 165 h 165"/>
                <a:gd name="T14" fmla="*/ 35 w 168"/>
                <a:gd name="T15" fmla="*/ 165 h 165"/>
                <a:gd name="T16" fmla="*/ 49 w 168"/>
                <a:gd name="T17" fmla="*/ 128 h 165"/>
                <a:gd name="T18" fmla="*/ 117 w 168"/>
                <a:gd name="T19" fmla="*/ 128 h 165"/>
                <a:gd name="T20" fmla="*/ 130 w 168"/>
                <a:gd name="T21" fmla="*/ 165 h 165"/>
                <a:gd name="T22" fmla="*/ 168 w 168"/>
                <a:gd name="T23" fmla="*/ 165 h 165"/>
                <a:gd name="T24" fmla="*/ 103 w 168"/>
                <a:gd name="T25" fmla="*/ 0 h 165"/>
                <a:gd name="T26" fmla="*/ 65 w 168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65">
                  <a:moveTo>
                    <a:pt x="60" y="100"/>
                  </a:moveTo>
                  <a:lnTo>
                    <a:pt x="82" y="33"/>
                  </a:lnTo>
                  <a:lnTo>
                    <a:pt x="83" y="33"/>
                  </a:lnTo>
                  <a:lnTo>
                    <a:pt x="107" y="100"/>
                  </a:lnTo>
                  <a:lnTo>
                    <a:pt x="60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7" y="128"/>
                  </a:lnTo>
                  <a:lnTo>
                    <a:pt x="130" y="165"/>
                  </a:lnTo>
                  <a:lnTo>
                    <a:pt x="168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979613" y="1662112"/>
              <a:ext cx="84138" cy="125413"/>
            </a:xfrm>
            <a:custGeom>
              <a:avLst/>
              <a:gdLst>
                <a:gd name="T0" fmla="*/ 33 w 111"/>
                <a:gd name="T1" fmla="*/ 77 h 165"/>
                <a:gd name="T2" fmla="*/ 33 w 111"/>
                <a:gd name="T3" fmla="*/ 26 h 165"/>
                <a:gd name="T4" fmla="*/ 48 w 111"/>
                <a:gd name="T5" fmla="*/ 26 h 165"/>
                <a:gd name="T6" fmla="*/ 76 w 111"/>
                <a:gd name="T7" fmla="*/ 51 h 165"/>
                <a:gd name="T8" fmla="*/ 48 w 111"/>
                <a:gd name="T9" fmla="*/ 77 h 165"/>
                <a:gd name="T10" fmla="*/ 33 w 111"/>
                <a:gd name="T11" fmla="*/ 77 h 165"/>
                <a:gd name="T12" fmla="*/ 0 w 111"/>
                <a:gd name="T13" fmla="*/ 0 h 165"/>
                <a:gd name="T14" fmla="*/ 0 w 111"/>
                <a:gd name="T15" fmla="*/ 165 h 165"/>
                <a:gd name="T16" fmla="*/ 33 w 111"/>
                <a:gd name="T17" fmla="*/ 165 h 165"/>
                <a:gd name="T18" fmla="*/ 33 w 111"/>
                <a:gd name="T19" fmla="*/ 103 h 165"/>
                <a:gd name="T20" fmla="*/ 54 w 111"/>
                <a:gd name="T21" fmla="*/ 103 h 165"/>
                <a:gd name="T22" fmla="*/ 111 w 111"/>
                <a:gd name="T23" fmla="*/ 52 h 165"/>
                <a:gd name="T24" fmla="*/ 48 w 111"/>
                <a:gd name="T25" fmla="*/ 0 h 165"/>
                <a:gd name="T26" fmla="*/ 0 w 111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65">
                  <a:moveTo>
                    <a:pt x="33" y="77"/>
                  </a:moveTo>
                  <a:lnTo>
                    <a:pt x="33" y="26"/>
                  </a:lnTo>
                  <a:lnTo>
                    <a:pt x="48" y="26"/>
                  </a:lnTo>
                  <a:cubicBezTo>
                    <a:pt x="68" y="26"/>
                    <a:pt x="76" y="37"/>
                    <a:pt x="76" y="51"/>
                  </a:cubicBezTo>
                  <a:cubicBezTo>
                    <a:pt x="76" y="63"/>
                    <a:pt x="68" y="77"/>
                    <a:pt x="48" y="77"/>
                  </a:cubicBezTo>
                  <a:lnTo>
                    <a:pt x="33" y="77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33" y="165"/>
                  </a:lnTo>
                  <a:lnTo>
                    <a:pt x="33" y="103"/>
                  </a:lnTo>
                  <a:lnTo>
                    <a:pt x="54" y="103"/>
                  </a:lnTo>
                  <a:cubicBezTo>
                    <a:pt x="96" y="103"/>
                    <a:pt x="111" y="73"/>
                    <a:pt x="111" y="52"/>
                  </a:cubicBezTo>
                  <a:cubicBezTo>
                    <a:pt x="111" y="41"/>
                    <a:pt x="10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239963" y="1662112"/>
              <a:ext cx="127000" cy="125413"/>
            </a:xfrm>
            <a:custGeom>
              <a:avLst/>
              <a:gdLst>
                <a:gd name="T0" fmla="*/ 59 w 167"/>
                <a:gd name="T1" fmla="*/ 100 h 165"/>
                <a:gd name="T2" fmla="*/ 82 w 167"/>
                <a:gd name="T3" fmla="*/ 33 h 165"/>
                <a:gd name="T4" fmla="*/ 82 w 167"/>
                <a:gd name="T5" fmla="*/ 33 h 165"/>
                <a:gd name="T6" fmla="*/ 106 w 167"/>
                <a:gd name="T7" fmla="*/ 100 h 165"/>
                <a:gd name="T8" fmla="*/ 59 w 167"/>
                <a:gd name="T9" fmla="*/ 100 h 165"/>
                <a:gd name="T10" fmla="*/ 65 w 167"/>
                <a:gd name="T11" fmla="*/ 0 h 165"/>
                <a:gd name="T12" fmla="*/ 0 w 167"/>
                <a:gd name="T13" fmla="*/ 165 h 165"/>
                <a:gd name="T14" fmla="*/ 35 w 167"/>
                <a:gd name="T15" fmla="*/ 165 h 165"/>
                <a:gd name="T16" fmla="*/ 49 w 167"/>
                <a:gd name="T17" fmla="*/ 128 h 165"/>
                <a:gd name="T18" fmla="*/ 116 w 167"/>
                <a:gd name="T19" fmla="*/ 128 h 165"/>
                <a:gd name="T20" fmla="*/ 130 w 167"/>
                <a:gd name="T21" fmla="*/ 165 h 165"/>
                <a:gd name="T22" fmla="*/ 167 w 167"/>
                <a:gd name="T23" fmla="*/ 165 h 165"/>
                <a:gd name="T24" fmla="*/ 103 w 167"/>
                <a:gd name="T25" fmla="*/ 0 h 165"/>
                <a:gd name="T26" fmla="*/ 65 w 167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65">
                  <a:moveTo>
                    <a:pt x="59" y="100"/>
                  </a:moveTo>
                  <a:lnTo>
                    <a:pt x="82" y="33"/>
                  </a:lnTo>
                  <a:lnTo>
                    <a:pt x="82" y="33"/>
                  </a:lnTo>
                  <a:lnTo>
                    <a:pt x="106" y="100"/>
                  </a:lnTo>
                  <a:lnTo>
                    <a:pt x="59" y="100"/>
                  </a:lnTo>
                  <a:close/>
                  <a:moveTo>
                    <a:pt x="65" y="0"/>
                  </a:moveTo>
                  <a:lnTo>
                    <a:pt x="0" y="165"/>
                  </a:lnTo>
                  <a:lnTo>
                    <a:pt x="35" y="165"/>
                  </a:lnTo>
                  <a:lnTo>
                    <a:pt x="49" y="128"/>
                  </a:lnTo>
                  <a:lnTo>
                    <a:pt x="116" y="128"/>
                  </a:lnTo>
                  <a:lnTo>
                    <a:pt x="130" y="165"/>
                  </a:lnTo>
                  <a:lnTo>
                    <a:pt x="167" y="165"/>
                  </a:lnTo>
                  <a:lnTo>
                    <a:pt x="10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2547938" y="1662112"/>
              <a:ext cx="101600" cy="125413"/>
            </a:xfrm>
            <a:custGeom>
              <a:avLst/>
              <a:gdLst>
                <a:gd name="T0" fmla="*/ 16 w 64"/>
                <a:gd name="T1" fmla="*/ 0 h 79"/>
                <a:gd name="T2" fmla="*/ 16 w 64"/>
                <a:gd name="T3" fmla="*/ 31 h 79"/>
                <a:gd name="T4" fmla="*/ 48 w 64"/>
                <a:gd name="T5" fmla="*/ 31 h 79"/>
                <a:gd name="T6" fmla="*/ 48 w 64"/>
                <a:gd name="T7" fmla="*/ 0 h 79"/>
                <a:gd name="T8" fmla="*/ 64 w 64"/>
                <a:gd name="T9" fmla="*/ 0 h 79"/>
                <a:gd name="T10" fmla="*/ 64 w 64"/>
                <a:gd name="T11" fmla="*/ 79 h 79"/>
                <a:gd name="T12" fmla="*/ 48 w 64"/>
                <a:gd name="T13" fmla="*/ 79 h 79"/>
                <a:gd name="T14" fmla="*/ 48 w 64"/>
                <a:gd name="T15" fmla="*/ 44 h 79"/>
                <a:gd name="T16" fmla="*/ 16 w 64"/>
                <a:gd name="T17" fmla="*/ 44 h 79"/>
                <a:gd name="T18" fmla="*/ 16 w 64"/>
                <a:gd name="T19" fmla="*/ 79 h 79"/>
                <a:gd name="T20" fmla="*/ 0 w 64"/>
                <a:gd name="T21" fmla="*/ 79 h 79"/>
                <a:gd name="T22" fmla="*/ 0 w 64"/>
                <a:gd name="T23" fmla="*/ 0 h 79"/>
                <a:gd name="T24" fmla="*/ 16 w 64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16" y="0"/>
                  </a:moveTo>
                  <a:lnTo>
                    <a:pt x="16" y="31"/>
                  </a:lnTo>
                  <a:lnTo>
                    <a:pt x="4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48" y="44"/>
                  </a:lnTo>
                  <a:lnTo>
                    <a:pt x="16" y="44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830513" y="1662112"/>
              <a:ext cx="96838" cy="125413"/>
            </a:xfrm>
            <a:custGeom>
              <a:avLst/>
              <a:gdLst>
                <a:gd name="T0" fmla="*/ 61 w 61"/>
                <a:gd name="T1" fmla="*/ 0 h 79"/>
                <a:gd name="T2" fmla="*/ 61 w 61"/>
                <a:gd name="T3" fmla="*/ 14 h 79"/>
                <a:gd name="T4" fmla="*/ 38 w 61"/>
                <a:gd name="T5" fmla="*/ 14 h 79"/>
                <a:gd name="T6" fmla="*/ 38 w 61"/>
                <a:gd name="T7" fmla="*/ 79 h 79"/>
                <a:gd name="T8" fmla="*/ 22 w 61"/>
                <a:gd name="T9" fmla="*/ 79 h 79"/>
                <a:gd name="T10" fmla="*/ 22 w 61"/>
                <a:gd name="T11" fmla="*/ 14 h 79"/>
                <a:gd name="T12" fmla="*/ 0 w 61"/>
                <a:gd name="T13" fmla="*/ 14 h 79"/>
                <a:gd name="T14" fmla="*/ 0 w 61"/>
                <a:gd name="T15" fmla="*/ 0 h 79"/>
                <a:gd name="T16" fmla="*/ 61 w 6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9">
                  <a:moveTo>
                    <a:pt x="61" y="0"/>
                  </a:moveTo>
                  <a:lnTo>
                    <a:pt x="61" y="14"/>
                  </a:lnTo>
                  <a:lnTo>
                    <a:pt x="38" y="14"/>
                  </a:lnTo>
                  <a:lnTo>
                    <a:pt x="38" y="79"/>
                  </a:lnTo>
                  <a:lnTo>
                    <a:pt x="22" y="79"/>
                  </a:lnTo>
                  <a:lnTo>
                    <a:pt x="2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3108325" y="1662112"/>
              <a:ext cx="107950" cy="125413"/>
            </a:xfrm>
            <a:custGeom>
              <a:avLst/>
              <a:gdLst>
                <a:gd name="T0" fmla="*/ 16 w 68"/>
                <a:gd name="T1" fmla="*/ 0 h 79"/>
                <a:gd name="T2" fmla="*/ 16 w 68"/>
                <a:gd name="T3" fmla="*/ 41 h 79"/>
                <a:gd name="T4" fmla="*/ 15 w 68"/>
                <a:gd name="T5" fmla="*/ 60 h 79"/>
                <a:gd name="T6" fmla="*/ 16 w 68"/>
                <a:gd name="T7" fmla="*/ 60 h 79"/>
                <a:gd name="T8" fmla="*/ 22 w 68"/>
                <a:gd name="T9" fmla="*/ 48 h 79"/>
                <a:gd name="T10" fmla="*/ 49 w 68"/>
                <a:gd name="T11" fmla="*/ 0 h 79"/>
                <a:gd name="T12" fmla="*/ 68 w 68"/>
                <a:gd name="T13" fmla="*/ 0 h 79"/>
                <a:gd name="T14" fmla="*/ 68 w 68"/>
                <a:gd name="T15" fmla="*/ 79 h 79"/>
                <a:gd name="T16" fmla="*/ 52 w 68"/>
                <a:gd name="T17" fmla="*/ 79 h 79"/>
                <a:gd name="T18" fmla="*/ 52 w 68"/>
                <a:gd name="T19" fmla="*/ 38 h 79"/>
                <a:gd name="T20" fmla="*/ 52 w 68"/>
                <a:gd name="T21" fmla="*/ 19 h 79"/>
                <a:gd name="T22" fmla="*/ 52 w 68"/>
                <a:gd name="T23" fmla="*/ 19 h 79"/>
                <a:gd name="T24" fmla="*/ 47 w 68"/>
                <a:gd name="T25" fmla="*/ 31 h 79"/>
                <a:gd name="T26" fmla="*/ 19 w 68"/>
                <a:gd name="T27" fmla="*/ 79 h 79"/>
                <a:gd name="T28" fmla="*/ 0 w 68"/>
                <a:gd name="T29" fmla="*/ 79 h 79"/>
                <a:gd name="T30" fmla="*/ 0 w 68"/>
                <a:gd name="T31" fmla="*/ 0 h 79"/>
                <a:gd name="T32" fmla="*/ 16 w 6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9">
                  <a:moveTo>
                    <a:pt x="16" y="0"/>
                  </a:moveTo>
                  <a:lnTo>
                    <a:pt x="16" y="4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22" y="48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68" y="79"/>
                  </a:lnTo>
                  <a:lnTo>
                    <a:pt x="52" y="79"/>
                  </a:lnTo>
                  <a:lnTo>
                    <a:pt x="52" y="38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31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3400425" y="1662112"/>
              <a:ext cx="95250" cy="125413"/>
            </a:xfrm>
            <a:custGeom>
              <a:avLst/>
              <a:gdLst>
                <a:gd name="T0" fmla="*/ 92 w 125"/>
                <a:gd name="T1" fmla="*/ 78 h 165"/>
                <a:gd name="T2" fmla="*/ 73 w 125"/>
                <a:gd name="T3" fmla="*/ 78 h 165"/>
                <a:gd name="T4" fmla="*/ 42 w 125"/>
                <a:gd name="T5" fmla="*/ 52 h 165"/>
                <a:gd name="T6" fmla="*/ 73 w 125"/>
                <a:gd name="T7" fmla="*/ 26 h 165"/>
                <a:gd name="T8" fmla="*/ 92 w 125"/>
                <a:gd name="T9" fmla="*/ 26 h 165"/>
                <a:gd name="T10" fmla="*/ 92 w 125"/>
                <a:gd name="T11" fmla="*/ 78 h 165"/>
                <a:gd name="T12" fmla="*/ 125 w 125"/>
                <a:gd name="T13" fmla="*/ 0 h 165"/>
                <a:gd name="T14" fmla="*/ 72 w 125"/>
                <a:gd name="T15" fmla="*/ 0 h 165"/>
                <a:gd name="T16" fmla="*/ 7 w 125"/>
                <a:gd name="T17" fmla="*/ 51 h 165"/>
                <a:gd name="T18" fmla="*/ 39 w 125"/>
                <a:gd name="T19" fmla="*/ 97 h 165"/>
                <a:gd name="T20" fmla="*/ 0 w 125"/>
                <a:gd name="T21" fmla="*/ 165 h 165"/>
                <a:gd name="T22" fmla="*/ 40 w 125"/>
                <a:gd name="T23" fmla="*/ 165 h 165"/>
                <a:gd name="T24" fmla="*/ 72 w 125"/>
                <a:gd name="T25" fmla="*/ 104 h 165"/>
                <a:gd name="T26" fmla="*/ 92 w 125"/>
                <a:gd name="T27" fmla="*/ 104 h 165"/>
                <a:gd name="T28" fmla="*/ 92 w 125"/>
                <a:gd name="T29" fmla="*/ 165 h 165"/>
                <a:gd name="T30" fmla="*/ 125 w 125"/>
                <a:gd name="T31" fmla="*/ 165 h 165"/>
                <a:gd name="T32" fmla="*/ 125 w 125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65">
                  <a:moveTo>
                    <a:pt x="92" y="78"/>
                  </a:moveTo>
                  <a:lnTo>
                    <a:pt x="73" y="78"/>
                  </a:lnTo>
                  <a:cubicBezTo>
                    <a:pt x="69" y="78"/>
                    <a:pt x="42" y="77"/>
                    <a:pt x="42" y="52"/>
                  </a:cubicBezTo>
                  <a:cubicBezTo>
                    <a:pt x="42" y="43"/>
                    <a:pt x="46" y="26"/>
                    <a:pt x="73" y="26"/>
                  </a:cubicBezTo>
                  <a:lnTo>
                    <a:pt x="92" y="26"/>
                  </a:lnTo>
                  <a:lnTo>
                    <a:pt x="92" y="78"/>
                  </a:lnTo>
                  <a:close/>
                  <a:moveTo>
                    <a:pt x="125" y="0"/>
                  </a:moveTo>
                  <a:lnTo>
                    <a:pt x="72" y="0"/>
                  </a:lnTo>
                  <a:cubicBezTo>
                    <a:pt x="60" y="0"/>
                    <a:pt x="7" y="0"/>
                    <a:pt x="7" y="51"/>
                  </a:cubicBezTo>
                  <a:cubicBezTo>
                    <a:pt x="7" y="81"/>
                    <a:pt x="27" y="93"/>
                    <a:pt x="39" y="97"/>
                  </a:cubicBezTo>
                  <a:lnTo>
                    <a:pt x="0" y="165"/>
                  </a:lnTo>
                  <a:lnTo>
                    <a:pt x="40" y="165"/>
                  </a:lnTo>
                  <a:lnTo>
                    <a:pt x="72" y="104"/>
                  </a:lnTo>
                  <a:lnTo>
                    <a:pt x="92" y="104"/>
                  </a:lnTo>
                  <a:lnTo>
                    <a:pt x="92" y="165"/>
                  </a:lnTo>
                  <a:lnTo>
                    <a:pt x="125" y="16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428625" y="919162"/>
              <a:ext cx="857250" cy="858838"/>
            </a:xfrm>
            <a:custGeom>
              <a:avLst/>
              <a:gdLst>
                <a:gd name="T0" fmla="*/ 636 w 1126"/>
                <a:gd name="T1" fmla="*/ 560 h 1126"/>
                <a:gd name="T2" fmla="*/ 636 w 1126"/>
                <a:gd name="T3" fmla="*/ 143 h 1126"/>
                <a:gd name="T4" fmla="*/ 446 w 1126"/>
                <a:gd name="T5" fmla="*/ 229 h 1126"/>
                <a:gd name="T6" fmla="*/ 335 w 1126"/>
                <a:gd name="T7" fmla="*/ 365 h 1126"/>
                <a:gd name="T8" fmla="*/ 555 w 1126"/>
                <a:gd name="T9" fmla="*/ 365 h 1126"/>
                <a:gd name="T10" fmla="*/ 555 w 1126"/>
                <a:gd name="T11" fmla="*/ 490 h 1126"/>
                <a:gd name="T12" fmla="*/ 143 w 1126"/>
                <a:gd name="T13" fmla="*/ 490 h 1126"/>
                <a:gd name="T14" fmla="*/ 229 w 1126"/>
                <a:gd name="T15" fmla="*/ 680 h 1126"/>
                <a:gd name="T16" fmla="*/ 366 w 1126"/>
                <a:gd name="T17" fmla="*/ 791 h 1126"/>
                <a:gd name="T18" fmla="*/ 366 w 1126"/>
                <a:gd name="T19" fmla="*/ 571 h 1126"/>
                <a:gd name="T20" fmla="*/ 490 w 1126"/>
                <a:gd name="T21" fmla="*/ 571 h 1126"/>
                <a:gd name="T22" fmla="*/ 490 w 1126"/>
                <a:gd name="T23" fmla="*/ 983 h 1126"/>
                <a:gd name="T24" fmla="*/ 680 w 1126"/>
                <a:gd name="T25" fmla="*/ 897 h 1126"/>
                <a:gd name="T26" fmla="*/ 791 w 1126"/>
                <a:gd name="T27" fmla="*/ 760 h 1126"/>
                <a:gd name="T28" fmla="*/ 575 w 1126"/>
                <a:gd name="T29" fmla="*/ 760 h 1126"/>
                <a:gd name="T30" fmla="*/ 575 w 1126"/>
                <a:gd name="T31" fmla="*/ 636 h 1126"/>
                <a:gd name="T32" fmla="*/ 983 w 1126"/>
                <a:gd name="T33" fmla="*/ 636 h 1126"/>
                <a:gd name="T34" fmla="*/ 897 w 1126"/>
                <a:gd name="T35" fmla="*/ 446 h 1126"/>
                <a:gd name="T36" fmla="*/ 761 w 1126"/>
                <a:gd name="T37" fmla="*/ 335 h 1126"/>
                <a:gd name="T38" fmla="*/ 761 w 1126"/>
                <a:gd name="T39" fmla="*/ 560 h 1126"/>
                <a:gd name="T40" fmla="*/ 636 w 1126"/>
                <a:gd name="T41" fmla="*/ 560 h 1126"/>
                <a:gd name="T42" fmla="*/ 927 w 1126"/>
                <a:gd name="T43" fmla="*/ 760 h 1126"/>
                <a:gd name="T44" fmla="*/ 757 w 1126"/>
                <a:gd name="T45" fmla="*/ 994 h 1126"/>
                <a:gd name="T46" fmla="*/ 435 w 1126"/>
                <a:gd name="T47" fmla="*/ 1118 h 1126"/>
                <a:gd name="T48" fmla="*/ 366 w 1126"/>
                <a:gd name="T49" fmla="*/ 1126 h 1126"/>
                <a:gd name="T50" fmla="*/ 366 w 1126"/>
                <a:gd name="T51" fmla="*/ 926 h 1126"/>
                <a:gd name="T52" fmla="*/ 132 w 1126"/>
                <a:gd name="T53" fmla="*/ 757 h 1126"/>
                <a:gd name="T54" fmla="*/ 8 w 1126"/>
                <a:gd name="T55" fmla="*/ 435 h 1126"/>
                <a:gd name="T56" fmla="*/ 0 w 1126"/>
                <a:gd name="T57" fmla="*/ 365 h 1126"/>
                <a:gd name="T58" fmla="*/ 200 w 1126"/>
                <a:gd name="T59" fmla="*/ 365 h 1126"/>
                <a:gd name="T60" fmla="*/ 369 w 1126"/>
                <a:gd name="T61" fmla="*/ 131 h 1126"/>
                <a:gd name="T62" fmla="*/ 691 w 1126"/>
                <a:gd name="T63" fmla="*/ 8 h 1126"/>
                <a:gd name="T64" fmla="*/ 761 w 1126"/>
                <a:gd name="T65" fmla="*/ 0 h 1126"/>
                <a:gd name="T66" fmla="*/ 761 w 1126"/>
                <a:gd name="T67" fmla="*/ 199 h 1126"/>
                <a:gd name="T68" fmla="*/ 995 w 1126"/>
                <a:gd name="T69" fmla="*/ 369 h 1126"/>
                <a:gd name="T70" fmla="*/ 1118 w 1126"/>
                <a:gd name="T71" fmla="*/ 691 h 1126"/>
                <a:gd name="T72" fmla="*/ 1126 w 1126"/>
                <a:gd name="T73" fmla="*/ 760 h 1126"/>
                <a:gd name="T74" fmla="*/ 927 w 1126"/>
                <a:gd name="T75" fmla="*/ 76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6" h="1126">
                  <a:moveTo>
                    <a:pt x="636" y="560"/>
                  </a:moveTo>
                  <a:lnTo>
                    <a:pt x="636" y="143"/>
                  </a:lnTo>
                  <a:cubicBezTo>
                    <a:pt x="560" y="160"/>
                    <a:pt x="497" y="189"/>
                    <a:pt x="446" y="229"/>
                  </a:cubicBezTo>
                  <a:cubicBezTo>
                    <a:pt x="400" y="265"/>
                    <a:pt x="363" y="311"/>
                    <a:pt x="335" y="365"/>
                  </a:cubicBezTo>
                  <a:lnTo>
                    <a:pt x="555" y="365"/>
                  </a:lnTo>
                  <a:lnTo>
                    <a:pt x="555" y="490"/>
                  </a:lnTo>
                  <a:lnTo>
                    <a:pt x="143" y="490"/>
                  </a:lnTo>
                  <a:cubicBezTo>
                    <a:pt x="160" y="566"/>
                    <a:pt x="189" y="629"/>
                    <a:pt x="229" y="680"/>
                  </a:cubicBezTo>
                  <a:cubicBezTo>
                    <a:pt x="265" y="726"/>
                    <a:pt x="311" y="763"/>
                    <a:pt x="366" y="791"/>
                  </a:cubicBezTo>
                  <a:lnTo>
                    <a:pt x="366" y="571"/>
                  </a:lnTo>
                  <a:lnTo>
                    <a:pt x="490" y="571"/>
                  </a:lnTo>
                  <a:lnTo>
                    <a:pt x="490" y="983"/>
                  </a:lnTo>
                  <a:cubicBezTo>
                    <a:pt x="566" y="966"/>
                    <a:pt x="630" y="937"/>
                    <a:pt x="680" y="897"/>
                  </a:cubicBezTo>
                  <a:cubicBezTo>
                    <a:pt x="726" y="861"/>
                    <a:pt x="763" y="815"/>
                    <a:pt x="791" y="760"/>
                  </a:cubicBezTo>
                  <a:lnTo>
                    <a:pt x="575" y="760"/>
                  </a:lnTo>
                  <a:lnTo>
                    <a:pt x="575" y="636"/>
                  </a:lnTo>
                  <a:lnTo>
                    <a:pt x="983" y="636"/>
                  </a:lnTo>
                  <a:cubicBezTo>
                    <a:pt x="966" y="560"/>
                    <a:pt x="937" y="497"/>
                    <a:pt x="897" y="446"/>
                  </a:cubicBezTo>
                  <a:cubicBezTo>
                    <a:pt x="861" y="400"/>
                    <a:pt x="815" y="363"/>
                    <a:pt x="761" y="335"/>
                  </a:cubicBezTo>
                  <a:lnTo>
                    <a:pt x="761" y="560"/>
                  </a:lnTo>
                  <a:lnTo>
                    <a:pt x="636" y="560"/>
                  </a:lnTo>
                  <a:close/>
                  <a:moveTo>
                    <a:pt x="927" y="760"/>
                  </a:moveTo>
                  <a:cubicBezTo>
                    <a:pt x="889" y="856"/>
                    <a:pt x="833" y="935"/>
                    <a:pt x="757" y="994"/>
                  </a:cubicBezTo>
                  <a:cubicBezTo>
                    <a:pt x="673" y="1060"/>
                    <a:pt x="567" y="1102"/>
                    <a:pt x="435" y="1118"/>
                  </a:cubicBezTo>
                  <a:lnTo>
                    <a:pt x="366" y="1126"/>
                  </a:lnTo>
                  <a:lnTo>
                    <a:pt x="366" y="926"/>
                  </a:lnTo>
                  <a:cubicBezTo>
                    <a:pt x="270" y="889"/>
                    <a:pt x="191" y="833"/>
                    <a:pt x="132" y="757"/>
                  </a:cubicBezTo>
                  <a:cubicBezTo>
                    <a:pt x="66" y="673"/>
                    <a:pt x="24" y="566"/>
                    <a:pt x="8" y="435"/>
                  </a:cubicBezTo>
                  <a:lnTo>
                    <a:pt x="0" y="365"/>
                  </a:lnTo>
                  <a:lnTo>
                    <a:pt x="200" y="365"/>
                  </a:lnTo>
                  <a:cubicBezTo>
                    <a:pt x="237" y="270"/>
                    <a:pt x="293" y="191"/>
                    <a:pt x="369" y="131"/>
                  </a:cubicBezTo>
                  <a:cubicBezTo>
                    <a:pt x="453" y="65"/>
                    <a:pt x="560" y="23"/>
                    <a:pt x="691" y="8"/>
                  </a:cubicBezTo>
                  <a:lnTo>
                    <a:pt x="761" y="0"/>
                  </a:lnTo>
                  <a:lnTo>
                    <a:pt x="761" y="199"/>
                  </a:lnTo>
                  <a:cubicBezTo>
                    <a:pt x="856" y="237"/>
                    <a:pt x="935" y="293"/>
                    <a:pt x="995" y="369"/>
                  </a:cubicBezTo>
                  <a:cubicBezTo>
                    <a:pt x="1061" y="453"/>
                    <a:pt x="1103" y="559"/>
                    <a:pt x="1118" y="691"/>
                  </a:cubicBezTo>
                  <a:lnTo>
                    <a:pt x="1126" y="760"/>
                  </a:lnTo>
                  <a:lnTo>
                    <a:pt x="927" y="760"/>
                  </a:lnTo>
                  <a:close/>
                </a:path>
              </a:pathLst>
            </a:custGeom>
            <a:solidFill>
              <a:srgbClr val="00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6" y="2131756"/>
            <a:ext cx="4760510" cy="1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348880"/>
            <a:ext cx="439248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3568" y="2493072"/>
            <a:ext cx="3960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9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ACD0BD9D-0A9D-4787-822D-C824F290A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22" y="6453336"/>
            <a:ext cx="122717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dirty="0"/>
              <a:t>• 27.05.2022 •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D5AB27-56DF-4648-9B78-02446166E43F}"/>
              </a:ext>
            </a:extLst>
          </p:cNvPr>
          <p:cNvSpPr txBox="1"/>
          <p:nvPr/>
        </p:nvSpPr>
        <p:spPr>
          <a:xfrm>
            <a:off x="94079" y="5521763"/>
            <a:ext cx="4337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Болдырев Борис Михайлович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Управляющий продуктами ДМС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САО «РЕСО-Гарантия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bolbm@reso.ru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01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11273</TotalTime>
  <Words>386</Words>
  <Application>Microsoft Office PowerPoint</Application>
  <PresentationFormat>Экран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А. Данилова</dc:creator>
  <cp:lastModifiedBy>Борис М. Болдырев</cp:lastModifiedBy>
  <cp:revision>149</cp:revision>
  <dcterms:created xsi:type="dcterms:W3CDTF">2019-03-12T06:54:26Z</dcterms:created>
  <dcterms:modified xsi:type="dcterms:W3CDTF">2022-05-24T12:28:11Z</dcterms:modified>
</cp:coreProperties>
</file>