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60" r:id="rId4"/>
    <p:sldId id="316" r:id="rId5"/>
    <p:sldId id="317" r:id="rId6"/>
    <p:sldId id="352" r:id="rId7"/>
    <p:sldId id="353" r:id="rId8"/>
    <p:sldId id="356" r:id="rId9"/>
    <p:sldId id="315" r:id="rId10"/>
    <p:sldId id="261" r:id="rId11"/>
    <p:sldId id="355" r:id="rId12"/>
    <p:sldId id="336" r:id="rId13"/>
    <p:sldId id="309" r:id="rId14"/>
    <p:sldId id="269" r:id="rId15"/>
    <p:sldId id="361" r:id="rId16"/>
    <p:sldId id="362" r:id="rId17"/>
    <p:sldId id="357" r:id="rId18"/>
    <p:sldId id="263" r:id="rId19"/>
    <p:sldId id="264" r:id="rId20"/>
    <p:sldId id="292" r:id="rId21"/>
    <p:sldId id="358" r:id="rId22"/>
    <p:sldId id="299" r:id="rId23"/>
    <p:sldId id="30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8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349E3-9889-42B6-B504-D949BC4D62D7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DC33E6E7-7BF8-4C7E-8FD6-288965338A0F}">
      <dgm:prSet phldrT="[Текст]" custT="1"/>
      <dgm:spPr/>
      <dgm:t>
        <a:bodyPr/>
        <a:lstStyle/>
        <a:p>
          <a:r>
            <a:rPr lang="ru-RU" sz="2000"/>
            <a:t>ИИ</a:t>
          </a:r>
        </a:p>
      </dgm:t>
    </dgm:pt>
    <dgm:pt modelId="{B5D2FEE2-7057-46EF-9247-420CD88482D3}" type="parTrans" cxnId="{9752A89C-5B01-4EA2-B5D8-BAEB2D1088C5}">
      <dgm:prSet/>
      <dgm:spPr/>
      <dgm:t>
        <a:bodyPr/>
        <a:lstStyle/>
        <a:p>
          <a:endParaRPr lang="ru-RU"/>
        </a:p>
      </dgm:t>
    </dgm:pt>
    <dgm:pt modelId="{C00AB18F-63DF-41B2-9D05-BAA55C8B0CC6}" type="sibTrans" cxnId="{9752A89C-5B01-4EA2-B5D8-BAEB2D1088C5}">
      <dgm:prSet/>
      <dgm:spPr/>
      <dgm:t>
        <a:bodyPr/>
        <a:lstStyle/>
        <a:p>
          <a:endParaRPr lang="ru-RU"/>
        </a:p>
      </dgm:t>
    </dgm:pt>
    <dgm:pt modelId="{D4137912-A47E-4E90-A268-09DAC2888210}">
      <dgm:prSet phldrT="[Текст]" custT="1"/>
      <dgm:spPr/>
      <dgm:t>
        <a:bodyPr/>
        <a:lstStyle/>
        <a:p>
          <a:r>
            <a:rPr lang="ru-RU" sz="1800" dirty="0"/>
            <a:t>Знания (</a:t>
          </a:r>
          <a:r>
            <a:rPr lang="ru-RU" sz="1800" dirty="0" err="1"/>
            <a:t>data</a:t>
          </a:r>
          <a:r>
            <a:rPr lang="ru-RU" sz="1800" dirty="0"/>
            <a:t> </a:t>
          </a:r>
          <a:r>
            <a:rPr lang="ru-RU" sz="1800" dirty="0" err="1"/>
            <a:t>mining</a:t>
          </a:r>
          <a:r>
            <a:rPr lang="ru-RU" sz="1800" dirty="0"/>
            <a:t>)</a:t>
          </a:r>
        </a:p>
      </dgm:t>
    </dgm:pt>
    <dgm:pt modelId="{09D0DE4A-6010-4B32-9E2E-2765C6D8D439}" type="parTrans" cxnId="{CC7FE2DE-E7A7-476E-9EDB-7C21EDBC0116}">
      <dgm:prSet/>
      <dgm:spPr/>
      <dgm:t>
        <a:bodyPr/>
        <a:lstStyle/>
        <a:p>
          <a:endParaRPr lang="ru-RU"/>
        </a:p>
      </dgm:t>
    </dgm:pt>
    <dgm:pt modelId="{73BD393B-D275-4062-AA05-4B81204F3B05}" type="sibTrans" cxnId="{CC7FE2DE-E7A7-476E-9EDB-7C21EDBC0116}">
      <dgm:prSet/>
      <dgm:spPr/>
      <dgm:t>
        <a:bodyPr/>
        <a:lstStyle/>
        <a:p>
          <a:endParaRPr lang="ru-RU"/>
        </a:p>
      </dgm:t>
    </dgm:pt>
    <dgm:pt modelId="{8AE6E9FF-BCBC-4F90-B454-838B09F404A8}">
      <dgm:prSet phldrT="[Текст]" custT="1"/>
      <dgm:spPr/>
      <dgm:t>
        <a:bodyPr/>
        <a:lstStyle/>
        <a:p>
          <a:r>
            <a:rPr lang="ru-RU" sz="2400"/>
            <a:t>Данные (ГИС, </a:t>
          </a:r>
          <a:r>
            <a:rPr lang="en-US" sz="2400"/>
            <a:t>IoT</a:t>
          </a:r>
          <a:r>
            <a:rPr lang="ru-RU" sz="2400"/>
            <a:t>)</a:t>
          </a:r>
        </a:p>
      </dgm:t>
    </dgm:pt>
    <dgm:pt modelId="{1BCC0417-7A01-4652-A97D-D82F90E644EF}" type="parTrans" cxnId="{9178448A-BF02-4C35-9DD3-E7A85FA9B0AC}">
      <dgm:prSet/>
      <dgm:spPr/>
      <dgm:t>
        <a:bodyPr/>
        <a:lstStyle/>
        <a:p>
          <a:endParaRPr lang="ru-RU"/>
        </a:p>
      </dgm:t>
    </dgm:pt>
    <dgm:pt modelId="{84598C29-ED7B-4101-B44D-4CCC496D956D}" type="sibTrans" cxnId="{9178448A-BF02-4C35-9DD3-E7A85FA9B0AC}">
      <dgm:prSet/>
      <dgm:spPr/>
      <dgm:t>
        <a:bodyPr/>
        <a:lstStyle/>
        <a:p>
          <a:endParaRPr lang="ru-RU"/>
        </a:p>
      </dgm:t>
    </dgm:pt>
    <dgm:pt modelId="{6CCB6C5E-42DF-45F6-84E6-220220DE8A83}">
      <dgm:prSet phldrT="[Текст]" custT="1"/>
      <dgm:spPr/>
      <dgm:t>
        <a:bodyPr/>
        <a:lstStyle/>
        <a:p>
          <a:r>
            <a:rPr lang="ru-RU" sz="2400" dirty="0"/>
            <a:t>Информация</a:t>
          </a:r>
        </a:p>
      </dgm:t>
    </dgm:pt>
    <dgm:pt modelId="{02B3DD74-0CE8-403B-A87B-9E03DC454687}" type="parTrans" cxnId="{C7A89FE3-8B23-4473-AFD0-A767C3D72292}">
      <dgm:prSet/>
      <dgm:spPr/>
      <dgm:t>
        <a:bodyPr/>
        <a:lstStyle/>
        <a:p>
          <a:endParaRPr lang="ru-RU"/>
        </a:p>
      </dgm:t>
    </dgm:pt>
    <dgm:pt modelId="{EA356216-5148-4385-AC6C-E53205F6794E}" type="sibTrans" cxnId="{C7A89FE3-8B23-4473-AFD0-A767C3D72292}">
      <dgm:prSet/>
      <dgm:spPr/>
      <dgm:t>
        <a:bodyPr/>
        <a:lstStyle/>
        <a:p>
          <a:endParaRPr lang="ru-RU"/>
        </a:p>
      </dgm:t>
    </dgm:pt>
    <dgm:pt modelId="{F3A95442-2155-4EBD-B6EA-2C751206B790}" type="pres">
      <dgm:prSet presAssocID="{ED3349E3-9889-42B6-B504-D949BC4D62D7}" presName="Name0" presStyleCnt="0">
        <dgm:presLayoutVars>
          <dgm:dir/>
          <dgm:animLvl val="lvl"/>
          <dgm:resizeHandles val="exact"/>
        </dgm:presLayoutVars>
      </dgm:prSet>
      <dgm:spPr/>
    </dgm:pt>
    <dgm:pt modelId="{C4858B9C-E71A-41F7-943F-F49460147D50}" type="pres">
      <dgm:prSet presAssocID="{DC33E6E7-7BF8-4C7E-8FD6-288965338A0F}" presName="Name8" presStyleCnt="0"/>
      <dgm:spPr/>
    </dgm:pt>
    <dgm:pt modelId="{CDC4434C-87DC-433F-9666-B7FE120E090A}" type="pres">
      <dgm:prSet presAssocID="{DC33E6E7-7BF8-4C7E-8FD6-288965338A0F}" presName="level" presStyleLbl="node1" presStyleIdx="0" presStyleCnt="4">
        <dgm:presLayoutVars>
          <dgm:chMax val="1"/>
          <dgm:bulletEnabled val="1"/>
        </dgm:presLayoutVars>
      </dgm:prSet>
      <dgm:spPr/>
    </dgm:pt>
    <dgm:pt modelId="{83C1A756-EBE2-4F30-8B72-CFC0C48E3B22}" type="pres">
      <dgm:prSet presAssocID="{DC33E6E7-7BF8-4C7E-8FD6-288965338A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A7C02B8-3B83-4559-8242-8FE4BF15695E}" type="pres">
      <dgm:prSet presAssocID="{D4137912-A47E-4E90-A268-09DAC2888210}" presName="Name8" presStyleCnt="0"/>
      <dgm:spPr/>
    </dgm:pt>
    <dgm:pt modelId="{6F1B0D13-F10D-4821-BF82-17AB83BB77CC}" type="pres">
      <dgm:prSet presAssocID="{D4137912-A47E-4E90-A268-09DAC2888210}" presName="level" presStyleLbl="node1" presStyleIdx="1" presStyleCnt="4">
        <dgm:presLayoutVars>
          <dgm:chMax val="1"/>
          <dgm:bulletEnabled val="1"/>
        </dgm:presLayoutVars>
      </dgm:prSet>
      <dgm:spPr/>
    </dgm:pt>
    <dgm:pt modelId="{6129A725-6284-4924-8C16-874DA7BCE3CA}" type="pres">
      <dgm:prSet presAssocID="{D4137912-A47E-4E90-A268-09DAC28882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400902C-61D9-4F86-97F9-715C001A485D}" type="pres">
      <dgm:prSet presAssocID="{6CCB6C5E-42DF-45F6-84E6-220220DE8A83}" presName="Name8" presStyleCnt="0"/>
      <dgm:spPr/>
    </dgm:pt>
    <dgm:pt modelId="{433763FA-2AEC-4EF9-B70B-33D9E92367E3}" type="pres">
      <dgm:prSet presAssocID="{6CCB6C5E-42DF-45F6-84E6-220220DE8A83}" presName="level" presStyleLbl="node1" presStyleIdx="2" presStyleCnt="4">
        <dgm:presLayoutVars>
          <dgm:chMax val="1"/>
          <dgm:bulletEnabled val="1"/>
        </dgm:presLayoutVars>
      </dgm:prSet>
      <dgm:spPr/>
    </dgm:pt>
    <dgm:pt modelId="{B4697CE9-6DE6-4A3F-BC0E-DE9FB8A4E23D}" type="pres">
      <dgm:prSet presAssocID="{6CCB6C5E-42DF-45F6-84E6-220220DE8A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210E959-0C63-4047-843B-C3DF55CC16FE}" type="pres">
      <dgm:prSet presAssocID="{8AE6E9FF-BCBC-4F90-B454-838B09F404A8}" presName="Name8" presStyleCnt="0"/>
      <dgm:spPr/>
    </dgm:pt>
    <dgm:pt modelId="{0B9E26F8-07C0-4B80-8B11-3D7A98BE08BC}" type="pres">
      <dgm:prSet presAssocID="{8AE6E9FF-BCBC-4F90-B454-838B09F404A8}" presName="level" presStyleLbl="node1" presStyleIdx="3" presStyleCnt="4">
        <dgm:presLayoutVars>
          <dgm:chMax val="1"/>
          <dgm:bulletEnabled val="1"/>
        </dgm:presLayoutVars>
      </dgm:prSet>
      <dgm:spPr/>
    </dgm:pt>
    <dgm:pt modelId="{8FE5487F-A0E9-4082-A883-30E831C8D63E}" type="pres">
      <dgm:prSet presAssocID="{8AE6E9FF-BCBC-4F90-B454-838B09F404A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4C45918-7989-4540-B7D7-346548D38EC4}" type="presOf" srcId="{8AE6E9FF-BCBC-4F90-B454-838B09F404A8}" destId="{8FE5487F-A0E9-4082-A883-30E831C8D63E}" srcOrd="1" destOrd="0" presId="urn:microsoft.com/office/officeart/2005/8/layout/pyramid1"/>
    <dgm:cxn modelId="{F963F03F-011E-4E80-8A1A-701EE93FAD1C}" type="presOf" srcId="{8AE6E9FF-BCBC-4F90-B454-838B09F404A8}" destId="{0B9E26F8-07C0-4B80-8B11-3D7A98BE08BC}" srcOrd="0" destOrd="0" presId="urn:microsoft.com/office/officeart/2005/8/layout/pyramid1"/>
    <dgm:cxn modelId="{F671296E-17A9-447E-9EA1-73838F685AD9}" type="presOf" srcId="{6CCB6C5E-42DF-45F6-84E6-220220DE8A83}" destId="{B4697CE9-6DE6-4A3F-BC0E-DE9FB8A4E23D}" srcOrd="1" destOrd="0" presId="urn:microsoft.com/office/officeart/2005/8/layout/pyramid1"/>
    <dgm:cxn modelId="{651EAB7E-A3A3-49D5-BD5D-0254D11537A7}" type="presOf" srcId="{ED3349E3-9889-42B6-B504-D949BC4D62D7}" destId="{F3A95442-2155-4EBD-B6EA-2C751206B790}" srcOrd="0" destOrd="0" presId="urn:microsoft.com/office/officeart/2005/8/layout/pyramid1"/>
    <dgm:cxn modelId="{769B0888-4794-479E-A727-71FBA06188BE}" type="presOf" srcId="{6CCB6C5E-42DF-45F6-84E6-220220DE8A83}" destId="{433763FA-2AEC-4EF9-B70B-33D9E92367E3}" srcOrd="0" destOrd="0" presId="urn:microsoft.com/office/officeart/2005/8/layout/pyramid1"/>
    <dgm:cxn modelId="{9178448A-BF02-4C35-9DD3-E7A85FA9B0AC}" srcId="{ED3349E3-9889-42B6-B504-D949BC4D62D7}" destId="{8AE6E9FF-BCBC-4F90-B454-838B09F404A8}" srcOrd="3" destOrd="0" parTransId="{1BCC0417-7A01-4652-A97D-D82F90E644EF}" sibTransId="{84598C29-ED7B-4101-B44D-4CCC496D956D}"/>
    <dgm:cxn modelId="{9752A89C-5B01-4EA2-B5D8-BAEB2D1088C5}" srcId="{ED3349E3-9889-42B6-B504-D949BC4D62D7}" destId="{DC33E6E7-7BF8-4C7E-8FD6-288965338A0F}" srcOrd="0" destOrd="0" parTransId="{B5D2FEE2-7057-46EF-9247-420CD88482D3}" sibTransId="{C00AB18F-63DF-41B2-9D05-BAA55C8B0CC6}"/>
    <dgm:cxn modelId="{DE25E6A8-72B0-4ABE-BBAB-535E6D77CA3C}" type="presOf" srcId="{D4137912-A47E-4E90-A268-09DAC2888210}" destId="{6129A725-6284-4924-8C16-874DA7BCE3CA}" srcOrd="1" destOrd="0" presId="urn:microsoft.com/office/officeart/2005/8/layout/pyramid1"/>
    <dgm:cxn modelId="{9368ACB3-E392-4BB5-ADAC-60FD68EB2C18}" type="presOf" srcId="{DC33E6E7-7BF8-4C7E-8FD6-288965338A0F}" destId="{CDC4434C-87DC-433F-9666-B7FE120E090A}" srcOrd="0" destOrd="0" presId="urn:microsoft.com/office/officeart/2005/8/layout/pyramid1"/>
    <dgm:cxn modelId="{CC7FE2DE-E7A7-476E-9EDB-7C21EDBC0116}" srcId="{ED3349E3-9889-42B6-B504-D949BC4D62D7}" destId="{D4137912-A47E-4E90-A268-09DAC2888210}" srcOrd="1" destOrd="0" parTransId="{09D0DE4A-6010-4B32-9E2E-2765C6D8D439}" sibTransId="{73BD393B-D275-4062-AA05-4B81204F3B05}"/>
    <dgm:cxn modelId="{C7A89FE3-8B23-4473-AFD0-A767C3D72292}" srcId="{ED3349E3-9889-42B6-B504-D949BC4D62D7}" destId="{6CCB6C5E-42DF-45F6-84E6-220220DE8A83}" srcOrd="2" destOrd="0" parTransId="{02B3DD74-0CE8-403B-A87B-9E03DC454687}" sibTransId="{EA356216-5148-4385-AC6C-E53205F6794E}"/>
    <dgm:cxn modelId="{C5FB6EE6-D192-4143-842A-42853762F473}" type="presOf" srcId="{DC33E6E7-7BF8-4C7E-8FD6-288965338A0F}" destId="{83C1A756-EBE2-4F30-8B72-CFC0C48E3B22}" srcOrd="1" destOrd="0" presId="urn:microsoft.com/office/officeart/2005/8/layout/pyramid1"/>
    <dgm:cxn modelId="{5D1A94E6-855C-49D5-A0C2-65DF591CD4FE}" type="presOf" srcId="{D4137912-A47E-4E90-A268-09DAC2888210}" destId="{6F1B0D13-F10D-4821-BF82-17AB83BB77CC}" srcOrd="0" destOrd="0" presId="urn:microsoft.com/office/officeart/2005/8/layout/pyramid1"/>
    <dgm:cxn modelId="{A1C2C37B-1AC8-4063-B37E-8C7C065AF08D}" type="presParOf" srcId="{F3A95442-2155-4EBD-B6EA-2C751206B790}" destId="{C4858B9C-E71A-41F7-943F-F49460147D50}" srcOrd="0" destOrd="0" presId="urn:microsoft.com/office/officeart/2005/8/layout/pyramid1"/>
    <dgm:cxn modelId="{46B78DBC-CCC7-43F4-8BA8-AC45300777D1}" type="presParOf" srcId="{C4858B9C-E71A-41F7-943F-F49460147D50}" destId="{CDC4434C-87DC-433F-9666-B7FE120E090A}" srcOrd="0" destOrd="0" presId="urn:microsoft.com/office/officeart/2005/8/layout/pyramid1"/>
    <dgm:cxn modelId="{AEE419BA-3D44-4BBC-B632-4C937D79AE9C}" type="presParOf" srcId="{C4858B9C-E71A-41F7-943F-F49460147D50}" destId="{83C1A756-EBE2-4F30-8B72-CFC0C48E3B22}" srcOrd="1" destOrd="0" presId="urn:microsoft.com/office/officeart/2005/8/layout/pyramid1"/>
    <dgm:cxn modelId="{1CEE5AC3-C7CB-4507-8FF4-E322C45A8ED6}" type="presParOf" srcId="{F3A95442-2155-4EBD-B6EA-2C751206B790}" destId="{EA7C02B8-3B83-4559-8242-8FE4BF15695E}" srcOrd="1" destOrd="0" presId="urn:microsoft.com/office/officeart/2005/8/layout/pyramid1"/>
    <dgm:cxn modelId="{F6827470-0B6B-4790-8264-A6A9AF643F03}" type="presParOf" srcId="{EA7C02B8-3B83-4559-8242-8FE4BF15695E}" destId="{6F1B0D13-F10D-4821-BF82-17AB83BB77CC}" srcOrd="0" destOrd="0" presId="urn:microsoft.com/office/officeart/2005/8/layout/pyramid1"/>
    <dgm:cxn modelId="{182ECE62-79E2-44C9-843C-CAE08BF39A45}" type="presParOf" srcId="{EA7C02B8-3B83-4559-8242-8FE4BF15695E}" destId="{6129A725-6284-4924-8C16-874DA7BCE3CA}" srcOrd="1" destOrd="0" presId="urn:microsoft.com/office/officeart/2005/8/layout/pyramid1"/>
    <dgm:cxn modelId="{DDEB6CF2-7556-4D23-BEC9-CF03615B9D96}" type="presParOf" srcId="{F3A95442-2155-4EBD-B6EA-2C751206B790}" destId="{B400902C-61D9-4F86-97F9-715C001A485D}" srcOrd="2" destOrd="0" presId="urn:microsoft.com/office/officeart/2005/8/layout/pyramid1"/>
    <dgm:cxn modelId="{94BD7302-5044-4E3F-8BA7-AA5C1170EA5C}" type="presParOf" srcId="{B400902C-61D9-4F86-97F9-715C001A485D}" destId="{433763FA-2AEC-4EF9-B70B-33D9E92367E3}" srcOrd="0" destOrd="0" presId="urn:microsoft.com/office/officeart/2005/8/layout/pyramid1"/>
    <dgm:cxn modelId="{1C8C840F-50C1-4E70-8B99-B836AD20B848}" type="presParOf" srcId="{B400902C-61D9-4F86-97F9-715C001A485D}" destId="{B4697CE9-6DE6-4A3F-BC0E-DE9FB8A4E23D}" srcOrd="1" destOrd="0" presId="urn:microsoft.com/office/officeart/2005/8/layout/pyramid1"/>
    <dgm:cxn modelId="{2903C150-1F5B-414E-BC78-BE299D4BC3BE}" type="presParOf" srcId="{F3A95442-2155-4EBD-B6EA-2C751206B790}" destId="{B210E959-0C63-4047-843B-C3DF55CC16FE}" srcOrd="3" destOrd="0" presId="urn:microsoft.com/office/officeart/2005/8/layout/pyramid1"/>
    <dgm:cxn modelId="{D3496E03-F66D-4C70-B685-EF6D66E23974}" type="presParOf" srcId="{B210E959-0C63-4047-843B-C3DF55CC16FE}" destId="{0B9E26F8-07C0-4B80-8B11-3D7A98BE08BC}" srcOrd="0" destOrd="0" presId="urn:microsoft.com/office/officeart/2005/8/layout/pyramid1"/>
    <dgm:cxn modelId="{7F942941-DF72-41D3-8E87-827562281034}" type="presParOf" srcId="{B210E959-0C63-4047-843B-C3DF55CC16FE}" destId="{8FE5487F-A0E9-4082-A883-30E831C8D63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4434C-87DC-433F-9666-B7FE120E090A}">
      <dsp:nvSpPr>
        <dsp:cNvPr id="0" name=""/>
        <dsp:cNvSpPr/>
      </dsp:nvSpPr>
      <dsp:spPr>
        <a:xfrm>
          <a:off x="1763334" y="0"/>
          <a:ext cx="1175556" cy="798047"/>
        </a:xfrm>
        <a:prstGeom prst="trapezoid">
          <a:avLst>
            <a:gd name="adj" fmla="val 7365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ИИ</a:t>
          </a:r>
        </a:p>
      </dsp:txBody>
      <dsp:txXfrm>
        <a:off x="1763334" y="0"/>
        <a:ext cx="1175556" cy="798047"/>
      </dsp:txXfrm>
    </dsp:sp>
    <dsp:sp modelId="{6F1B0D13-F10D-4821-BF82-17AB83BB77CC}">
      <dsp:nvSpPr>
        <dsp:cNvPr id="0" name=""/>
        <dsp:cNvSpPr/>
      </dsp:nvSpPr>
      <dsp:spPr>
        <a:xfrm>
          <a:off x="1175556" y="798047"/>
          <a:ext cx="2351112" cy="798047"/>
        </a:xfrm>
        <a:prstGeom prst="trapezoid">
          <a:avLst>
            <a:gd name="adj" fmla="val 73652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Знания (</a:t>
          </a:r>
          <a:r>
            <a:rPr lang="ru-RU" sz="1800" kern="1200" dirty="0" err="1"/>
            <a:t>data</a:t>
          </a:r>
          <a:r>
            <a:rPr lang="ru-RU" sz="1800" kern="1200" dirty="0"/>
            <a:t> </a:t>
          </a:r>
          <a:r>
            <a:rPr lang="ru-RU" sz="1800" kern="1200" dirty="0" err="1"/>
            <a:t>mining</a:t>
          </a:r>
          <a:r>
            <a:rPr lang="ru-RU" sz="1800" kern="1200" dirty="0"/>
            <a:t>)</a:t>
          </a:r>
        </a:p>
      </dsp:txBody>
      <dsp:txXfrm>
        <a:off x="1587000" y="798047"/>
        <a:ext cx="1528222" cy="798047"/>
      </dsp:txXfrm>
    </dsp:sp>
    <dsp:sp modelId="{433763FA-2AEC-4EF9-B70B-33D9E92367E3}">
      <dsp:nvSpPr>
        <dsp:cNvPr id="0" name=""/>
        <dsp:cNvSpPr/>
      </dsp:nvSpPr>
      <dsp:spPr>
        <a:xfrm>
          <a:off x="587778" y="1596094"/>
          <a:ext cx="3526668" cy="798047"/>
        </a:xfrm>
        <a:prstGeom prst="trapezoid">
          <a:avLst>
            <a:gd name="adj" fmla="val 73652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Информация</a:t>
          </a:r>
        </a:p>
      </dsp:txBody>
      <dsp:txXfrm>
        <a:off x="1204944" y="1596094"/>
        <a:ext cx="2292334" cy="798047"/>
      </dsp:txXfrm>
    </dsp:sp>
    <dsp:sp modelId="{0B9E26F8-07C0-4B80-8B11-3D7A98BE08BC}">
      <dsp:nvSpPr>
        <dsp:cNvPr id="0" name=""/>
        <dsp:cNvSpPr/>
      </dsp:nvSpPr>
      <dsp:spPr>
        <a:xfrm>
          <a:off x="0" y="2394141"/>
          <a:ext cx="4702224" cy="798047"/>
        </a:xfrm>
        <a:prstGeom prst="trapezoid">
          <a:avLst>
            <a:gd name="adj" fmla="val 73652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Данные (ГИС, </a:t>
          </a:r>
          <a:r>
            <a:rPr lang="en-US" sz="2400" kern="1200"/>
            <a:t>IoT</a:t>
          </a:r>
          <a:r>
            <a:rPr lang="ru-RU" sz="2400" kern="1200"/>
            <a:t>)</a:t>
          </a:r>
        </a:p>
      </dsp:txBody>
      <dsp:txXfrm>
        <a:off x="822889" y="2394141"/>
        <a:ext cx="3056445" cy="798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9DA7D-690F-4261-AFAD-ED05E045A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674175-C5C2-409B-83EF-06876044C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67FDF-E746-407A-AB26-DBB37F1B7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9C4A6B-FD84-4446-919C-EEB841A9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B855A-207F-4913-B14E-74D43E52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1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6CB40-FEEA-4F76-B386-B4663446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3E0BB8-86F4-4EE4-AD53-9D5472E4A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EBF80-905D-42E8-827E-012BCC3A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B17189-F2B0-4CFD-9A44-5155C4EF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6C84F-E568-4252-AEAA-68C7936A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8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079D39-A76E-4124-8E2B-BDE1AE7A5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359F1B-F70E-4B4A-B521-EB3C4E09D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29DEC7-3753-4DDF-9F6D-CC274465E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A9A0B-3F5A-40D5-8FB4-C21390D8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0352E-C316-4EB9-BBB3-B2D57FC7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6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D40-954C-43A3-A903-0F0216C53A56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2A4F-2FD0-43BB-8043-DA862018D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2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4E970-25DC-44EC-9A30-6DDC17E4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7E419-626F-47C1-9174-368D5D239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E79AA-2657-475A-9093-1F30FDB96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F8076-9453-414E-8932-0E33167F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1A3FA5-9784-4D35-9810-AD169722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7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96070-DCBE-4B8A-8266-41869FD6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B4775D-ED35-42CC-B41A-D68B5E61A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2924C-14E1-46FD-80C4-E6643B48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9BDBB-60A1-43F2-8C74-2BA50852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8F1F8E-789D-44DD-B987-B2E1EE38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2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7F75-0C90-4842-8C95-A6734F10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9DBF7-6148-43BF-AEBC-881392567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0676DE-DD73-44F0-AA3D-4D3B99FB4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71681E-5632-4726-8204-395628B4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B84AFD-F30D-402B-A6BC-B392A74C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F63744-7ED2-4E5C-92FC-E5FEF4C6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4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72E90-A6A3-48FA-B1C7-D97995E7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B533ED-BE4D-4AB0-A614-1F424FF2E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57A2B6-3E35-4B5F-8A79-9D5C61FBA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F4181D-30FC-4A24-8488-8651DE7A5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0D3EA1-A727-429A-BB65-90EDD6D59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290EDC-F6B6-4F7F-A23C-66E20D2C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44FA08-F8A2-479B-A204-F1257AC4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94183-3CB2-499F-9138-791D3669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FAE84-D902-423E-98AC-AAFDCC2E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B9717D-8E44-4B2B-AD3E-2742FB8B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F7F428-3A16-48FE-9DA5-0EF43E45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6121BA-CD33-4DEA-B92F-9DF68741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3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48DBEF-ADC6-431D-9B83-D21DF84F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6A80FA-59A0-414A-B550-6F4577FD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9160-6B21-484A-95BA-E20C2AE7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5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E908F-3C18-482D-A93D-6D2701B7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C8B6B-4E6F-4916-BBD7-E5CC0948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E2DAFB-160F-4250-BC75-4E341A7CE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F1F7E-B37A-4C7C-9645-C45714CE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666D2C-7727-46D7-8C74-56D8BB16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53913C-0451-4674-84FE-9C413408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2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35600-6F00-40E3-9070-1BF241B4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92AD8F-0F58-4693-813E-B5FBF7C1E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17FCD9-89E3-4282-895B-C434A7F4E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9B3126-246D-410C-828B-8EBF7232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780F71-3849-4465-A639-D4559AA0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558F0-6831-4C5D-AFAA-DDDC283A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48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CA14-1DB7-4C77-8B46-C45C0723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915FE1-886B-490B-A905-BAB41ADBC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E3EFA-421F-47D0-8F7C-601CFDC37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F4C0-5D1C-4163-A5C5-F279501F4684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3B1CB-E4AB-434A-9516-1DB581D89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B61C06-EE21-4F90-9D67-E0F5A3B07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E0099-0690-4A24-8755-0489D61DA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1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75D7F-EFA2-4AE8-AD27-78AFB819C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0143"/>
            <a:ext cx="9144000" cy="2387600"/>
          </a:xfrm>
        </p:spPr>
        <p:txBody>
          <a:bodyPr/>
          <a:lstStyle/>
          <a:p>
            <a:r>
              <a:rPr lang="ru-RU" b="1" dirty="0"/>
              <a:t>Технологические тренды в здравоохранении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24774-48AF-4784-9FB0-AC17CC1D6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4"/>
            <a:ext cx="9144000" cy="2304449"/>
          </a:xfrm>
        </p:spPr>
        <p:txBody>
          <a:bodyPr>
            <a:normAutofit fontScale="92500"/>
          </a:bodyPr>
          <a:lstStyle/>
          <a:p>
            <a:r>
              <a:rPr lang="ru-RU" b="1" dirty="0" err="1"/>
              <a:t>Шадёркин</a:t>
            </a:r>
            <a:r>
              <a:rPr lang="ru-RU" b="1" dirty="0"/>
              <a:t> Игорь Аркадьевич</a:t>
            </a:r>
            <a:r>
              <a:rPr lang="ru-RU" dirty="0"/>
              <a:t> – заведующий лабораторией электронного здравоохранения Института цифровой медицины Сеченовского университета, к.м.н., врач-уролог</a:t>
            </a:r>
          </a:p>
          <a:p>
            <a:r>
              <a:rPr lang="ru-RU" dirty="0"/>
              <a:t>Онлайн-конференция «Профессиональный трек – инновационный врач»</a:t>
            </a:r>
          </a:p>
          <a:p>
            <a:br>
              <a:rPr lang="ru-RU" dirty="0"/>
            </a:br>
            <a:r>
              <a:rPr lang="ru-RU" dirty="0"/>
              <a:t>15 февраля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3557984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02" y="341478"/>
            <a:ext cx="10515600" cy="767277"/>
          </a:xfrm>
        </p:spPr>
        <p:txBody>
          <a:bodyPr>
            <a:noAutofit/>
          </a:bodyPr>
          <a:lstStyle/>
          <a:p>
            <a:r>
              <a:rPr lang="ru-RU" sz="3600" b="1" dirty="0"/>
              <a:t>Телемедицина в трехуровневой системе медицинской помощи в Российской Федерации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738448" y="2444438"/>
            <a:ext cx="4099560" cy="260383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38007" y="1113905"/>
            <a:ext cx="7127119" cy="51458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3A31FE-96CE-4ED6-B785-414A161987F7}"/>
              </a:ext>
            </a:extLst>
          </p:cNvPr>
          <p:cNvSpPr/>
          <p:nvPr/>
        </p:nvSpPr>
        <p:spPr>
          <a:xfrm>
            <a:off x="135776" y="6144401"/>
            <a:ext cx="10005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«Разработка научно обоснованной стратегии развития региональной системы охраны здоровья населения Сахалинской области на период до 2020 года» и «Исследование демографической ситуации в Сахалинской области,  возможностей и мер по ее улучшению, включая развитие системы охраны репродуктивного здоровья населения на период до 2020 года». (Государственный контракт от 10 мая 2016 г. № 172)</a:t>
            </a:r>
          </a:p>
        </p:txBody>
      </p:sp>
      <p:pic>
        <p:nvPicPr>
          <p:cNvPr id="1026" name="Picture 2" descr="https://upload.wikimedia.org/wikipedia/commons/thumb/0/0e/Sakhalin-obl-geo-stub.svg/368px-Sakhalin-obl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750" y="5676787"/>
            <a:ext cx="752248" cy="8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28663" y="6547595"/>
            <a:ext cx="817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Сахалин</a:t>
            </a:r>
          </a:p>
        </p:txBody>
      </p:sp>
      <p:pic>
        <p:nvPicPr>
          <p:cNvPr id="1028" name="Picture 4" descr="http://www.vseflagi.ru/upload/symbolics/vect/coa/sahalinskaya_co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523" y="5813433"/>
            <a:ext cx="514279" cy="6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921135" y="4218306"/>
            <a:ext cx="1296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954386" y="3370407"/>
            <a:ext cx="1296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921135" y="2547447"/>
            <a:ext cx="1296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921135" y="5157644"/>
            <a:ext cx="1296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155712" y="4393272"/>
            <a:ext cx="720080" cy="64164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6" name="TextBox 15"/>
          <p:cNvSpPr txBox="1"/>
          <p:nvPr/>
        </p:nvSpPr>
        <p:spPr>
          <a:xfrm>
            <a:off x="5314126" y="4321877"/>
            <a:ext cx="37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3574" y="3408109"/>
            <a:ext cx="37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4873" y="2571487"/>
            <a:ext cx="37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3</a:t>
            </a:r>
          </a:p>
        </p:txBody>
      </p:sp>
      <p:sp>
        <p:nvSpPr>
          <p:cNvPr id="19" name="Овал 18"/>
          <p:cNvSpPr/>
          <p:nvPr/>
        </p:nvSpPr>
        <p:spPr>
          <a:xfrm>
            <a:off x="5155712" y="3472460"/>
            <a:ext cx="720080" cy="6416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20" name="Овал 19"/>
          <p:cNvSpPr/>
          <p:nvPr/>
        </p:nvSpPr>
        <p:spPr>
          <a:xfrm>
            <a:off x="5155712" y="2604984"/>
            <a:ext cx="720080" cy="6416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</p:spTree>
    <p:extLst>
      <p:ext uri="{BB962C8B-B14F-4D97-AF65-F5344CB8AC3E}">
        <p14:creationId xmlns:p14="http://schemas.microsoft.com/office/powerpoint/2010/main" val="274563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00E94D-4447-4B9D-9376-3F2EE196D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Интернет медицинских вещей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55F49EC-1ED3-45C9-931F-9E27645E1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1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5D2786-F9F6-41D7-B1AA-21A59E81E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Робототехника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DB1F690-A0C2-48D4-A3B8-2229170ED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3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A9687-B322-FE46-B768-A6BFA7EF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Сферы применения роботов с медицине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AF35D-F790-3940-8E94-7DB278A0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051625" cy="452706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Роботизированная хирургия</a:t>
            </a:r>
          </a:p>
          <a:p>
            <a:r>
              <a:rPr lang="ru-RU" dirty="0"/>
              <a:t>Эндоскопия</a:t>
            </a:r>
          </a:p>
          <a:p>
            <a:r>
              <a:rPr lang="ru-RU" dirty="0" err="1"/>
              <a:t>Экзоскелет</a:t>
            </a:r>
            <a:endParaRPr lang="ru-RU" dirty="0"/>
          </a:p>
          <a:p>
            <a:r>
              <a:rPr lang="ru-RU" dirty="0"/>
              <a:t>Безопасная дезинфекция</a:t>
            </a:r>
          </a:p>
          <a:p>
            <a:r>
              <a:rPr lang="ru-RU" dirty="0" err="1"/>
              <a:t>Дианостика</a:t>
            </a:r>
            <a:endParaRPr lang="ru-RU" dirty="0"/>
          </a:p>
          <a:p>
            <a:r>
              <a:rPr lang="ru-RU" dirty="0"/>
              <a:t>Протезирование</a:t>
            </a:r>
          </a:p>
          <a:p>
            <a:r>
              <a:rPr lang="ru-RU" dirty="0"/>
              <a:t>Микро-роботы целевого предназначения</a:t>
            </a:r>
          </a:p>
          <a:p>
            <a:r>
              <a:rPr lang="ru-RU" dirty="0"/>
              <a:t>Медицинский уход за пациентами</a:t>
            </a:r>
          </a:p>
          <a:p>
            <a:r>
              <a:rPr lang="ru-RU" dirty="0"/>
              <a:t>Дистанционное лечение</a:t>
            </a:r>
          </a:p>
          <a:p>
            <a:r>
              <a:rPr lang="ru-RU" dirty="0"/>
              <a:t>Автономные автомобили для снабжения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F95B2-B8EC-EE4F-BE6A-94A40D910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176" y="1690688"/>
            <a:ext cx="5401733" cy="23749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C6B6E70-BF1B-164E-BCCB-1B86B2F8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243" y="4707943"/>
            <a:ext cx="2921000" cy="16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DF23C0-9046-D741-9ACE-5CF99BDF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67" y="4707203"/>
            <a:ext cx="2430834" cy="164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9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5D2786-F9F6-41D7-B1AA-21A59E81E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Большие данные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DB1F690-A0C2-48D4-A3B8-2229170ED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5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bobbaldock.com/wp-content/uploads/2015/01/Eric_Topol-in-Berkeley.jpg">
            <a:extLst>
              <a:ext uri="{FF2B5EF4-FFF2-40B4-BE49-F238E27FC236}">
                <a16:creationId xmlns:a16="http://schemas.microsoft.com/office/drawing/2014/main" id="{6AF9B712-564A-4D72-8BF0-2F64C0EA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997" y="1035094"/>
            <a:ext cx="1256983" cy="192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healthpopuli.com/wp-content/uploads/2014/09/image6.jpg">
            <a:extLst>
              <a:ext uri="{FF2B5EF4-FFF2-40B4-BE49-F238E27FC236}">
                <a16:creationId xmlns:a16="http://schemas.microsoft.com/office/drawing/2014/main" id="{F4B6A50E-C4DC-410A-A515-1420D7A9B0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64" y="3069725"/>
            <a:ext cx="3860008" cy="2910386"/>
          </a:xfrm>
          <a:prstGeom prst="rect">
            <a:avLst/>
          </a:prstGeom>
          <a:noFill/>
        </p:spPr>
      </p:pic>
      <p:pic>
        <p:nvPicPr>
          <p:cNvPr id="3074" name="Picture 2" descr="https://ozon-st.cdn.ngenix.net/multimedia/1014879095.jpg">
            <a:extLst>
              <a:ext uri="{FF2B5EF4-FFF2-40B4-BE49-F238E27FC236}">
                <a16:creationId xmlns:a16="http://schemas.microsoft.com/office/drawing/2014/main" id="{D20F6263-809C-452E-8A4B-4496BF6F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85" y="995692"/>
            <a:ext cx="1249131" cy="189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CF1666-527D-4192-BC79-8E2958AD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6" y="443587"/>
            <a:ext cx="7785819" cy="1036078"/>
          </a:xfrm>
        </p:spPr>
        <p:txBody>
          <a:bodyPr>
            <a:noAutofit/>
          </a:bodyPr>
          <a:lstStyle/>
          <a:p>
            <a:r>
              <a:rPr lang="ru-RU" sz="2579" b="1" dirty="0">
                <a:latin typeface="+mn-lt"/>
              </a:rPr>
              <a:t>Медицинские данные</a:t>
            </a:r>
            <a:br>
              <a:rPr lang="ru-RU" sz="2579" b="1" dirty="0">
                <a:latin typeface="+mn-lt"/>
              </a:rPr>
            </a:br>
            <a:r>
              <a:rPr lang="ru-RU" sz="2400" dirty="0">
                <a:latin typeface="+mn-lt"/>
              </a:rPr>
              <a:t>Географическая информационная система (ГИС) человека по Эрику Тополю</a:t>
            </a:r>
            <a:endParaRPr lang="ru-RU" sz="2579" dirty="0">
              <a:latin typeface="+mn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E8AEFDC-E7BC-466E-8BB9-8E7FE857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34" y="1898066"/>
            <a:ext cx="5324342" cy="3840480"/>
          </a:xfrm>
        </p:spPr>
        <p:txBody>
          <a:bodyPr>
            <a:normAutofit fontScale="70000" lnSpcReduction="20000"/>
          </a:bodyPr>
          <a:lstStyle/>
          <a:p>
            <a:pPr marL="432557" indent="-432557">
              <a:buFont typeface="+mj-lt"/>
              <a:buAutoNum type="arabicPeriod"/>
            </a:pPr>
            <a:r>
              <a:rPr lang="ru-RU" b="1" dirty="0"/>
              <a:t>Геном</a:t>
            </a:r>
            <a:endParaRPr lang="ru-RU" dirty="0"/>
          </a:p>
          <a:p>
            <a:pPr marL="432557" indent="-432557">
              <a:buFont typeface="+mj-lt"/>
              <a:buAutoNum type="arabicPeriod"/>
            </a:pPr>
            <a:r>
              <a:rPr lang="ru-RU" b="1" dirty="0"/>
              <a:t>Транскриптом</a:t>
            </a:r>
          </a:p>
          <a:p>
            <a:pPr marL="432557" indent="-432557">
              <a:buFont typeface="+mj-lt"/>
              <a:buAutoNum type="arabicPeriod"/>
            </a:pPr>
            <a:r>
              <a:rPr lang="ru-RU" b="1" dirty="0"/>
              <a:t>Протеом</a:t>
            </a:r>
            <a:endParaRPr lang="ru-RU" dirty="0"/>
          </a:p>
          <a:p>
            <a:pPr marL="432557" indent="-432557">
              <a:buFont typeface="+mj-lt"/>
              <a:buAutoNum type="arabicPeriod"/>
            </a:pPr>
            <a:r>
              <a:rPr lang="ru-RU" b="1" dirty="0" err="1"/>
              <a:t>Метаболом</a:t>
            </a:r>
            <a:endParaRPr lang="ru-RU" dirty="0"/>
          </a:p>
          <a:p>
            <a:pPr marL="432557" indent="-432557">
              <a:buFont typeface="+mj-lt"/>
              <a:buAutoNum type="arabicPeriod"/>
            </a:pPr>
            <a:r>
              <a:rPr lang="ru-RU" b="1" dirty="0" err="1"/>
              <a:t>Микробиом</a:t>
            </a:r>
            <a:endParaRPr lang="ru-RU" b="1" dirty="0"/>
          </a:p>
          <a:p>
            <a:pPr marL="432557" indent="-432557">
              <a:buFont typeface="+mj-lt"/>
              <a:buAutoNum type="arabicPeriod"/>
            </a:pPr>
            <a:r>
              <a:rPr lang="ru-RU" b="1" dirty="0" err="1"/>
              <a:t>Эпигеном</a:t>
            </a:r>
            <a:endParaRPr lang="ru-RU" b="1" dirty="0"/>
          </a:p>
          <a:p>
            <a:pPr marL="432557" indent="-432557">
              <a:buFont typeface="+mj-lt"/>
              <a:buAutoNum type="arabicPeriod"/>
            </a:pPr>
            <a:r>
              <a:rPr lang="ru-RU" b="1" dirty="0" err="1"/>
              <a:t>Экспосом</a:t>
            </a:r>
            <a:endParaRPr lang="ru-RU" dirty="0"/>
          </a:p>
          <a:p>
            <a:pPr marL="432557" indent="-432557">
              <a:buFont typeface="+mj-lt"/>
              <a:buAutoNum type="arabicPeriod"/>
            </a:pPr>
            <a:r>
              <a:rPr lang="ru-RU" dirty="0"/>
              <a:t>Данные, полученные с помощью разнообразных </a:t>
            </a:r>
            <a:r>
              <a:rPr lang="ru-RU" b="1" dirty="0"/>
              <a:t>методов визуализации</a:t>
            </a:r>
            <a:r>
              <a:rPr lang="ru-RU" dirty="0"/>
              <a:t> </a:t>
            </a:r>
          </a:p>
          <a:p>
            <a:pPr marL="432557" indent="-432557">
              <a:buFont typeface="+mj-lt"/>
              <a:buAutoNum type="arabicPeriod"/>
            </a:pPr>
            <a:r>
              <a:rPr lang="ru-RU" dirty="0"/>
              <a:t>Информация, полученная с </a:t>
            </a:r>
            <a:r>
              <a:rPr lang="ru-RU" b="1" dirty="0"/>
              <a:t>биосенсоров</a:t>
            </a:r>
            <a:endParaRPr lang="ru-RU" dirty="0"/>
          </a:p>
          <a:p>
            <a:pPr marL="432557" indent="-432557">
              <a:buFont typeface="+mj-lt"/>
              <a:buAutoNum type="arabicPeriod"/>
            </a:pPr>
            <a:r>
              <a:rPr lang="ru-RU" b="1" dirty="0"/>
              <a:t>Социальные графы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E0607F-FFEE-496E-A6B7-37EB40C9E1D4}"/>
              </a:ext>
            </a:extLst>
          </p:cNvPr>
          <p:cNvSpPr/>
          <p:nvPr/>
        </p:nvSpPr>
        <p:spPr>
          <a:xfrm>
            <a:off x="2824966" y="6156948"/>
            <a:ext cx="6675999" cy="38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34" b="1" dirty="0">
                <a:solidFill>
                  <a:srgbClr val="000000"/>
                </a:solidFill>
                <a:latin typeface="Museo"/>
              </a:rPr>
              <a:t>Будущее медицины. Ваше здоровье в ваших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244601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737F994-08E3-466D-B0AB-7CC1F1BA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00" y="691826"/>
            <a:ext cx="7758825" cy="1015970"/>
          </a:xfrm>
        </p:spPr>
        <p:txBody>
          <a:bodyPr>
            <a:noAutofit/>
          </a:bodyPr>
          <a:lstStyle/>
          <a:p>
            <a:r>
              <a:rPr lang="ru-RU" sz="2901" b="1" dirty="0">
                <a:latin typeface="+mn-lt"/>
              </a:rPr>
              <a:t>Пирамида данных, на которых базируется искусственный интеллект (ИИ) в медицине</a:t>
            </a:r>
            <a:endParaRPr lang="ru-RU" sz="2901" dirty="0">
              <a:latin typeface="+mn-lt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E3F29A6-1087-4E1E-AE96-CCEC9967BC39}"/>
              </a:ext>
            </a:extLst>
          </p:cNvPr>
          <p:cNvGraphicFramePr/>
          <p:nvPr/>
        </p:nvGraphicFramePr>
        <p:xfrm>
          <a:off x="2396816" y="2516603"/>
          <a:ext cx="4702224" cy="319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5D055-B93C-4855-871C-5ED0322D33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254"/>
          <a:stretch/>
        </p:blipFill>
        <p:spPr>
          <a:xfrm>
            <a:off x="7447355" y="2462198"/>
            <a:ext cx="2318075" cy="32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0E541-6A27-490E-919F-43C4080D9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47" b="29415"/>
          <a:stretch/>
        </p:blipFill>
        <p:spPr>
          <a:xfrm>
            <a:off x="-1" y="-1"/>
            <a:ext cx="12164257" cy="28489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AB62AA-E49C-4F94-AD37-7BCF1E2730A2}"/>
              </a:ext>
            </a:extLst>
          </p:cNvPr>
          <p:cNvSpPr/>
          <p:nvPr/>
        </p:nvSpPr>
        <p:spPr>
          <a:xfrm>
            <a:off x="731651" y="3242283"/>
            <a:ext cx="10700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201</a:t>
            </a:r>
            <a:r>
              <a:rPr lang="en-US" sz="2000" dirty="0"/>
              <a:t>9</a:t>
            </a:r>
            <a:r>
              <a:rPr lang="ru-RU" sz="2000" dirty="0"/>
              <a:t> году расходы на здравоохранение в США достигли </a:t>
            </a:r>
            <a:r>
              <a:rPr lang="ru-RU" sz="2000" b="1" dirty="0"/>
              <a:t>$3,</a:t>
            </a:r>
            <a:r>
              <a:rPr lang="en-US" sz="2000" b="1" dirty="0"/>
              <a:t>8</a:t>
            </a:r>
            <a:r>
              <a:rPr lang="ru-RU" sz="2000" b="1" dirty="0"/>
              <a:t> трлн</a:t>
            </a:r>
            <a:r>
              <a:rPr lang="ru-RU" sz="2000" dirty="0"/>
              <a:t> или $11,582 в расчете на человека</a:t>
            </a:r>
            <a:r>
              <a:rPr lang="en-US" sz="2000" dirty="0"/>
              <a:t> (17,7% </a:t>
            </a:r>
            <a:r>
              <a:rPr lang="ru-RU" sz="2000" dirty="0"/>
              <a:t>ВВП</a:t>
            </a:r>
            <a:r>
              <a:rPr lang="en-US" sz="2000" dirty="0"/>
              <a:t>)</a:t>
            </a:r>
            <a:endParaRPr lang="ru-RU" sz="2000" dirty="0"/>
          </a:p>
          <a:p>
            <a:r>
              <a:rPr lang="ru-RU" sz="2000" dirty="0"/>
              <a:t>Прогнозируется, что в 2019-28 годах национальные расходы на здравоохранение будут расти в среднем на 5,4 процента в год и к </a:t>
            </a:r>
            <a:r>
              <a:rPr lang="ru-RU" sz="2000" b="1" dirty="0"/>
              <a:t>2028</a:t>
            </a:r>
            <a:r>
              <a:rPr lang="ru-RU" sz="2000" dirty="0"/>
              <a:t> году достигнут </a:t>
            </a:r>
            <a:r>
              <a:rPr lang="ru-RU" sz="2000" b="1" dirty="0"/>
              <a:t>$6,2 трлн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7155F9-FB88-4994-807B-173F118C5C38}"/>
              </a:ext>
            </a:extLst>
          </p:cNvPr>
          <p:cNvSpPr/>
          <p:nvPr/>
        </p:nvSpPr>
        <p:spPr>
          <a:xfrm>
            <a:off x="270465" y="5793827"/>
            <a:ext cx="7184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https://www.cms.gov/research-statistics-data-and-systems/statistics-trends-and-reports/nationalhealthexpenddata/</a:t>
            </a:r>
            <a:r>
              <a:rPr lang="ru-RU" sz="1200" dirty="0" err="1"/>
              <a:t>nhe-fact-sheet.html</a:t>
            </a:r>
            <a:endParaRPr lang="ru-RU" sz="1200" dirty="0"/>
          </a:p>
          <a:p>
            <a:r>
              <a:rPr lang="ru-RU" sz="1200" dirty="0"/>
              <a:t>Центры услуг </a:t>
            </a:r>
            <a:r>
              <a:rPr lang="en" sz="1200" dirty="0"/>
              <a:t>Medicare </a:t>
            </a:r>
            <a:r>
              <a:rPr lang="ru-RU" sz="1200" dirty="0"/>
              <a:t>и </a:t>
            </a:r>
            <a:r>
              <a:rPr lang="en" sz="1200" dirty="0"/>
              <a:t>Medicaid, CMS, </a:t>
            </a:r>
            <a:r>
              <a:rPr lang="ru-RU" sz="1200" dirty="0"/>
              <a:t>являются частью Министерства здравоохранения и социальных служб (</a:t>
            </a:r>
            <a:r>
              <a:rPr lang="en" sz="1200" dirty="0"/>
              <a:t>HHS)</a:t>
            </a:r>
            <a:r>
              <a:rPr lang="ru-RU" sz="1200" dirty="0"/>
              <a:t> США</a:t>
            </a:r>
            <a:r>
              <a:rPr lang="en" sz="1200" dirty="0"/>
              <a:t>.</a:t>
            </a:r>
            <a:endParaRPr lang="ru-RU" sz="1200" dirty="0"/>
          </a:p>
        </p:txBody>
      </p:sp>
      <p:pic>
        <p:nvPicPr>
          <p:cNvPr id="1028" name="Picture 4" descr="CMS.gov Centers for Medicare &amp; Medicaid Services">
            <a:extLst>
              <a:ext uri="{FF2B5EF4-FFF2-40B4-BE49-F238E27FC236}">
                <a16:creationId xmlns:a16="http://schemas.microsoft.com/office/drawing/2014/main" id="{2AFB99C9-222C-4B8B-8D50-D2BA8A1F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49" y="5793827"/>
            <a:ext cx="32670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9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6" name="Picture 20" descr="https://orig00.deviantart.net/63ef/f/2013/276/9/e/war_with_the_innies_by_lordhayabusa357-d6p17k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51" y="2713639"/>
            <a:ext cx="3165996" cy="17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145" y="261743"/>
            <a:ext cx="7886700" cy="939688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Битва за данные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0390" y="5749840"/>
            <a:ext cx="3444586" cy="693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Клиники – владельцы данных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366921" y="5782260"/>
            <a:ext cx="3619153" cy="671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Большие </a:t>
            </a:r>
            <a:r>
              <a:rPr lang="en-US" sz="2400" dirty="0"/>
              <a:t>IT</a:t>
            </a:r>
            <a:r>
              <a:rPr lang="ru-RU" sz="2400" dirty="0"/>
              <a:t> компании – обладатели технологий</a:t>
            </a:r>
          </a:p>
        </p:txBody>
      </p:sp>
      <p:pic>
        <p:nvPicPr>
          <p:cNvPr id="14338" name="Picture 2" descr="ÐÐ°ÑÑÐ¸Ð½ÐºÐ¸ Ð¿Ð¾ Ð·Ð°Ð¿ÑÐ¾ÑÑ health cli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74" y="2713639"/>
            <a:ext cx="2000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goog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t="25600" r="3488" b="25818"/>
          <a:stretch/>
        </p:blipFill>
        <p:spPr bwMode="auto">
          <a:xfrm>
            <a:off x="8117378" y="970534"/>
            <a:ext cx="2810506" cy="99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Ð°ÑÑÐ¸Ð½ÐºÐ¸ Ð¿Ð¾ Ð·Ð°Ð¿ÑÐ¾ÑÑ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493" y="1936673"/>
            <a:ext cx="1102389" cy="11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Ð°ÑÑÐ¸Ð½ÐºÐ¸ Ð¿Ð¾ Ð·Ð°Ð¿ÑÐ¾ÑÑ ib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46" y="2383022"/>
            <a:ext cx="2127005" cy="8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ÐÐ°ÑÑÐ¸Ð½ÐºÐ¸ Ð¿Ð¾ Ð·Ð°Ð¿ÑÐ¾ÑÑ amaz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29096" r="20619" b="35356"/>
          <a:stretch/>
        </p:blipFill>
        <p:spPr bwMode="auto">
          <a:xfrm>
            <a:off x="8274113" y="4378681"/>
            <a:ext cx="2497036" cy="11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kaptorg.ru/img/cms/91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87" y="2676576"/>
            <a:ext cx="2403964" cy="17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ÐÐ°ÑÑÐ¸Ð½ÐºÐ¸ Ð¿Ð¾ Ð·Ð°Ð¿ÑÐ¾ÑÑ mayo clin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28" y="1635243"/>
            <a:ext cx="1046697" cy="11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ÐÐ°ÑÑÐ¸Ð½ÐºÐ¸ Ð¿Ð¾ Ð·Ð°Ð¿ÑÐ¾ÑÑ am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5" y="4597610"/>
            <a:ext cx="2194724" cy="11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ÐÐ°ÑÑÐ¸Ð½ÐºÐ¸ Ð¿Ð¾ Ð·Ð°Ð¿ÑÐ¾ÑÑ au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11" y="4940032"/>
            <a:ext cx="1349681" cy="8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3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5D2786-F9F6-41D7-B1AA-21A59E81E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Искусственный интеллект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DB1F690-A0C2-48D4-A3B8-2229170ED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55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ИИ в медицине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785" y="1825625"/>
            <a:ext cx="7204263" cy="4351338"/>
          </a:xfrm>
        </p:spPr>
        <p:txBody>
          <a:bodyPr>
            <a:normAutofit/>
          </a:bodyPr>
          <a:lstStyle/>
          <a:p>
            <a:r>
              <a:rPr lang="ru-RU" b="1" dirty="0"/>
              <a:t>Для врача</a:t>
            </a:r>
            <a:r>
              <a:rPr lang="ru-RU" dirty="0"/>
              <a:t> – экспертные системы, обработка первичной документации</a:t>
            </a:r>
          </a:p>
          <a:p>
            <a:r>
              <a:rPr lang="ru-RU" b="1" dirty="0"/>
              <a:t>Для пациента</a:t>
            </a:r>
            <a:r>
              <a:rPr lang="ru-RU" dirty="0"/>
              <a:t> – самодиагностика, система помощи в принятии решений, коммуникация и поддержка</a:t>
            </a:r>
          </a:p>
          <a:p>
            <a:r>
              <a:rPr lang="ru-RU" b="1" dirty="0"/>
              <a:t>Для </a:t>
            </a:r>
            <a:r>
              <a:rPr lang="ru-RU" b="1" dirty="0" err="1"/>
              <a:t>фармкомпаний</a:t>
            </a:r>
            <a:r>
              <a:rPr lang="ru-RU" dirty="0"/>
              <a:t> – поиск лекарств, проведение клинических исследований</a:t>
            </a:r>
          </a:p>
          <a:p>
            <a:r>
              <a:rPr lang="ru-RU" b="1" dirty="0"/>
              <a:t>Для страховых компаний</a:t>
            </a:r>
            <a:r>
              <a:rPr lang="ru-RU" dirty="0"/>
              <a:t> – экспертная оценка оказанных услуг клиниками, финансовый аудит и планирование</a:t>
            </a:r>
          </a:p>
        </p:txBody>
      </p:sp>
      <p:pic>
        <p:nvPicPr>
          <p:cNvPr id="1026" name="Picture 2" descr="health guid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47" y="2699859"/>
            <a:ext cx="2256057" cy="40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98271" y="5807631"/>
            <a:ext cx="1003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system-ui"/>
              </a:rPr>
              <a:t>Your.MD</a:t>
            </a:r>
            <a:endParaRPr lang="ru-RU" b="1" dirty="0"/>
          </a:p>
        </p:txBody>
      </p:sp>
      <p:pic>
        <p:nvPicPr>
          <p:cNvPr id="1028" name="Picture 4" descr="ÐÐ°ÑÑÐ¸Ð½ÐºÐ¸ Ð¿Ð¾ Ð·Ð°Ð¿ÑÐ¾ÑÑ IBM Wat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44" y="634927"/>
            <a:ext cx="2516431" cy="18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1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49" y="212196"/>
            <a:ext cx="7886700" cy="119361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Векторы применения 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921" y="1537759"/>
            <a:ext cx="6100765" cy="4939009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Диагностика</a:t>
            </a:r>
            <a:r>
              <a:rPr lang="ru-RU" dirty="0"/>
              <a:t> – анализ данных, включая визуальные данные и данные на естественном языке</a:t>
            </a:r>
          </a:p>
          <a:p>
            <a:r>
              <a:rPr lang="ru-RU" b="1" dirty="0"/>
              <a:t>Экспертные системы</a:t>
            </a:r>
            <a:r>
              <a:rPr lang="ru-RU" dirty="0"/>
              <a:t> – помощь в выборе клинического решения</a:t>
            </a:r>
          </a:p>
          <a:p>
            <a:r>
              <a:rPr lang="ru-RU" b="1" dirty="0"/>
              <a:t>Предиктивная аналитика</a:t>
            </a:r>
            <a:r>
              <a:rPr lang="ru-RU" dirty="0"/>
              <a:t> – предсказание событий</a:t>
            </a:r>
          </a:p>
          <a:p>
            <a:r>
              <a:rPr lang="ru-RU" b="1" dirty="0"/>
              <a:t>Предупреждение событий</a:t>
            </a:r>
            <a:r>
              <a:rPr lang="ru-RU" dirty="0"/>
              <a:t> – помочь в выборе метода для предотвращения событий</a:t>
            </a:r>
          </a:p>
          <a:p>
            <a:r>
              <a:rPr lang="ru-RU" b="1" dirty="0"/>
              <a:t>Робототехника</a:t>
            </a:r>
            <a:r>
              <a:rPr lang="ru-RU" dirty="0"/>
              <a:t> – </a:t>
            </a:r>
            <a:r>
              <a:rPr lang="ru-RU" dirty="0" err="1"/>
              <a:t>коллабораторные</a:t>
            </a:r>
            <a:r>
              <a:rPr lang="ru-RU" dirty="0"/>
              <a:t> роботы и пр.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D044E3-8D6C-4E92-AC00-02E38CDD0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"/>
          <a:stretch/>
        </p:blipFill>
        <p:spPr>
          <a:xfrm>
            <a:off x="6594686" y="1700490"/>
            <a:ext cx="3046190" cy="34570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2E44BE-9FAE-4EDC-9DB2-6EEE2BE03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833" y="1537759"/>
            <a:ext cx="2128142" cy="37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DF339-9FE4-294B-870B-D4FE12D6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FF84E-0625-B64F-B01E-5858DFC6A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4BD5E-6D3C-4646-A438-6EBA9B3C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"/>
            <a:ext cx="12192000" cy="6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8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B7D86-CE12-4D83-9B5F-4AD8364E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Векторы развития здравоохранения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824384-ECC4-4C42-8D19-3FE70829F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865533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Генетика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Фитнес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Здоровое питание, пищевые добавки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Телемедицина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Интернет медицинских вещей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Робототехника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Искусственный интеллект (большие данные)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Пациент становится полноценным участником сохранения своего здоровья</a:t>
            </a:r>
          </a:p>
          <a:p>
            <a:endParaRPr lang="ru-RU" dirty="0"/>
          </a:p>
        </p:txBody>
      </p:sp>
      <p:pic>
        <p:nvPicPr>
          <p:cNvPr id="2052" name="Picture 4" descr="Картинки по запросу &quot;hlth&quot;">
            <a:extLst>
              <a:ext uri="{FF2B5EF4-FFF2-40B4-BE49-F238E27FC236}">
                <a16:creationId xmlns:a16="http://schemas.microsoft.com/office/drawing/2014/main" id="{0BFBCBFE-67FD-A34F-B39F-4F1CBE37A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25124" r="13965" b="24926"/>
          <a:stretch/>
        </p:blipFill>
        <p:spPr bwMode="auto">
          <a:xfrm>
            <a:off x="9372600" y="5426075"/>
            <a:ext cx="2819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E63FF2-6CD5-034B-A79F-478140B357AD}"/>
              </a:ext>
            </a:extLst>
          </p:cNvPr>
          <p:cNvSpPr/>
          <p:nvPr/>
        </p:nvSpPr>
        <p:spPr>
          <a:xfrm>
            <a:off x="10003304" y="6401343"/>
            <a:ext cx="1557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www.hlth.com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1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BCD86-B9C3-4531-9105-7547C368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2579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Потребительская генетика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654FA-A337-4293-95A9-A6D338569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r="-2" b="43497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582175-1803-4112-998A-B11C50298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" r="-2" b="15098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EEADE-5F4E-48BB-902D-AA8B8135A45D}"/>
              </a:ext>
            </a:extLst>
          </p:cNvPr>
          <p:cNvSpPr txBox="1"/>
          <p:nvPr/>
        </p:nvSpPr>
        <p:spPr>
          <a:xfrm>
            <a:off x="6248399" y="3124205"/>
            <a:ext cx="5105400" cy="3052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Стоимость</a:t>
            </a:r>
            <a:r>
              <a:rPr lang="en-US" sz="2000" dirty="0"/>
              <a:t> </a:t>
            </a:r>
            <a:r>
              <a:rPr lang="en-US" sz="2000" dirty="0" err="1"/>
              <a:t>полного</a:t>
            </a:r>
            <a:r>
              <a:rPr lang="en-US" sz="2000" dirty="0"/>
              <a:t> </a:t>
            </a:r>
            <a:r>
              <a:rPr lang="en-US" sz="2000" dirty="0" err="1"/>
              <a:t>секвенирования</a:t>
            </a:r>
            <a:r>
              <a:rPr lang="en-US" sz="2000" dirty="0"/>
              <a:t> </a:t>
            </a:r>
            <a:r>
              <a:rPr lang="en-US" sz="2000" dirty="0" err="1"/>
              <a:t>генома</a:t>
            </a:r>
            <a:r>
              <a:rPr lang="en-US" sz="2000" dirty="0"/>
              <a:t> </a:t>
            </a:r>
            <a:r>
              <a:rPr lang="en-US" sz="2000" dirty="0" err="1"/>
              <a:t>скоро</a:t>
            </a:r>
            <a:r>
              <a:rPr lang="en-US" sz="2000" dirty="0"/>
              <a:t> </a:t>
            </a:r>
            <a:r>
              <a:rPr lang="en-US" sz="2000" dirty="0" err="1"/>
              <a:t>будет</a:t>
            </a:r>
            <a:r>
              <a:rPr lang="en-US" sz="2000" dirty="0"/>
              <a:t> </a:t>
            </a:r>
            <a:r>
              <a:rPr lang="en-US" sz="2000" dirty="0" err="1"/>
              <a:t>составлять</a:t>
            </a:r>
            <a:r>
              <a:rPr lang="en-US" sz="2000" dirty="0"/>
              <a:t> 50 </a:t>
            </a:r>
            <a:r>
              <a:rPr lang="en-US" sz="2000" dirty="0" err="1"/>
              <a:t>долларов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Люди</a:t>
            </a:r>
            <a:r>
              <a:rPr lang="en-US" sz="2000" dirty="0"/>
              <a:t> </a:t>
            </a:r>
            <a:r>
              <a:rPr lang="en-US" sz="2000" dirty="0" err="1"/>
              <a:t>имеют</a:t>
            </a:r>
            <a:r>
              <a:rPr lang="en-US" sz="2000" dirty="0"/>
              <a:t> </a:t>
            </a:r>
            <a:r>
              <a:rPr lang="en-US" sz="2000" dirty="0" err="1"/>
              <a:t>право</a:t>
            </a:r>
            <a:r>
              <a:rPr lang="en-US" sz="2000" dirty="0"/>
              <a:t> </a:t>
            </a:r>
            <a:r>
              <a:rPr lang="en-US" sz="2000" dirty="0" err="1"/>
              <a:t>знать</a:t>
            </a:r>
            <a:r>
              <a:rPr lang="en-US" sz="2000" dirty="0"/>
              <a:t> </a:t>
            </a:r>
            <a:r>
              <a:rPr lang="en-US" sz="2000" dirty="0" err="1"/>
              <a:t>о</a:t>
            </a:r>
            <a:r>
              <a:rPr lang="en-US" sz="2000" dirty="0"/>
              <a:t> </a:t>
            </a:r>
            <a:r>
              <a:rPr lang="en-US" sz="2000" dirty="0" err="1"/>
              <a:t>своих</a:t>
            </a:r>
            <a:r>
              <a:rPr lang="en-US" sz="2000" dirty="0"/>
              <a:t> </a:t>
            </a:r>
            <a:r>
              <a:rPr lang="en-US" sz="2000" dirty="0" err="1"/>
              <a:t>генах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Люди</a:t>
            </a:r>
            <a:r>
              <a:rPr lang="en-US" sz="2000" dirty="0"/>
              <a:t> </a:t>
            </a:r>
            <a:r>
              <a:rPr lang="en-US" sz="2000" dirty="0" err="1"/>
              <a:t>делятся</a:t>
            </a:r>
            <a:r>
              <a:rPr lang="en-US" sz="2000" dirty="0"/>
              <a:t> </a:t>
            </a:r>
            <a:r>
              <a:rPr lang="en-US" sz="2000" dirty="0" err="1"/>
              <a:t>информацией</a:t>
            </a:r>
            <a:r>
              <a:rPr lang="en-US" sz="2000" dirty="0"/>
              <a:t> </a:t>
            </a:r>
            <a:r>
              <a:rPr lang="en-US" sz="2000" dirty="0" err="1"/>
              <a:t>о</a:t>
            </a:r>
            <a:r>
              <a:rPr lang="en-US" sz="2000" dirty="0"/>
              <a:t> </a:t>
            </a:r>
            <a:r>
              <a:rPr lang="en-US" sz="2000" dirty="0" err="1"/>
              <a:t>своих</a:t>
            </a:r>
            <a:r>
              <a:rPr lang="en-US" sz="2000" dirty="0"/>
              <a:t> </a:t>
            </a:r>
            <a:r>
              <a:rPr lang="en-US" sz="2000" dirty="0" err="1"/>
              <a:t>генах</a:t>
            </a:r>
            <a:r>
              <a:rPr lang="en-US" sz="2000" dirty="0"/>
              <a:t> </a:t>
            </a:r>
            <a:r>
              <a:rPr lang="en-US" sz="2000" dirty="0" err="1"/>
              <a:t>в</a:t>
            </a:r>
            <a:r>
              <a:rPr lang="en-US" sz="2000" dirty="0"/>
              <a:t> </a:t>
            </a:r>
            <a:r>
              <a:rPr lang="en-US" sz="2000" dirty="0" err="1"/>
              <a:t>сети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039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hlth.co/wp-content/uploads/2018/05/HLTH_Wednesday_2979.jpg">
            <a:extLst>
              <a:ext uri="{FF2B5EF4-FFF2-40B4-BE49-F238E27FC236}">
                <a16:creationId xmlns:a16="http://schemas.microsoft.com/office/drawing/2014/main" id="{C92B77CE-64CF-4B78-8A79-FE6A25DFA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hlth.co/wp-content/uploads/2018/05/HLTH_Wednesday_2976.jpg">
            <a:extLst>
              <a:ext uri="{FF2B5EF4-FFF2-40B4-BE49-F238E27FC236}">
                <a16:creationId xmlns:a16="http://schemas.microsoft.com/office/drawing/2014/main" id="{C8EBDC65-AD30-45D9-B119-B7852DAF7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13503" b="-1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5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3E573C-3958-42CC-A225-6B8B07B0F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7AE4E8-E01E-4FD9-89B2-91EF5C7DD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6758 w 12192000"/>
              <a:gd name="connsiteY0" fmla="*/ 10203 h 6858000"/>
              <a:gd name="connsiteX1" fmla="*/ 5392866 w 12192000"/>
              <a:gd name="connsiteY1" fmla="*/ 11426 h 6858000"/>
              <a:gd name="connsiteX2" fmla="*/ 5281815 w 12192000"/>
              <a:gd name="connsiteY2" fmla="*/ 43431 h 6858000"/>
              <a:gd name="connsiteX3" fmla="*/ 5060816 w 12192000"/>
              <a:gd name="connsiteY3" fmla="*/ 140336 h 6858000"/>
              <a:gd name="connsiteX4" fmla="*/ 5019170 w 12192000"/>
              <a:gd name="connsiteY4" fmla="*/ 180311 h 6858000"/>
              <a:gd name="connsiteX5" fmla="*/ 4674779 w 12192000"/>
              <a:gd name="connsiteY5" fmla="*/ 441672 h 6858000"/>
              <a:gd name="connsiteX6" fmla="*/ 4740661 w 12192000"/>
              <a:gd name="connsiteY6" fmla="*/ 497083 h 6858000"/>
              <a:gd name="connsiteX7" fmla="*/ 4618372 w 12192000"/>
              <a:gd name="connsiteY7" fmla="*/ 563372 h 6858000"/>
              <a:gd name="connsiteX8" fmla="*/ 4590828 w 12192000"/>
              <a:gd name="connsiteY8" fmla="*/ 591204 h 6858000"/>
              <a:gd name="connsiteX9" fmla="*/ 4614185 w 12192000"/>
              <a:gd name="connsiteY9" fmla="*/ 624601 h 6858000"/>
              <a:gd name="connsiteX10" fmla="*/ 4664862 w 12192000"/>
              <a:gd name="connsiteY10" fmla="*/ 647878 h 6858000"/>
              <a:gd name="connsiteX11" fmla="*/ 4732066 w 12192000"/>
              <a:gd name="connsiteY11" fmla="*/ 706829 h 6858000"/>
              <a:gd name="connsiteX12" fmla="*/ 4729423 w 12192000"/>
              <a:gd name="connsiteY12" fmla="*/ 752878 h 6858000"/>
              <a:gd name="connsiteX13" fmla="*/ 4689540 w 12192000"/>
              <a:gd name="connsiteY13" fmla="*/ 836372 h 6858000"/>
              <a:gd name="connsiteX14" fmla="*/ 4749475 w 12192000"/>
              <a:gd name="connsiteY14" fmla="*/ 923661 h 6858000"/>
              <a:gd name="connsiteX15" fmla="*/ 4780322 w 12192000"/>
              <a:gd name="connsiteY15" fmla="*/ 949468 h 6858000"/>
              <a:gd name="connsiteX16" fmla="*/ 4720828 w 12192000"/>
              <a:gd name="connsiteY16" fmla="*/ 958323 h 6858000"/>
              <a:gd name="connsiteX17" fmla="*/ 4700119 w 12192000"/>
              <a:gd name="connsiteY17" fmla="*/ 994757 h 6858000"/>
              <a:gd name="connsiteX18" fmla="*/ 4690862 w 12192000"/>
              <a:gd name="connsiteY18" fmla="*/ 1012975 h 6858000"/>
              <a:gd name="connsiteX19" fmla="*/ 4634676 w 12192000"/>
              <a:gd name="connsiteY19" fmla="*/ 1127083 h 6858000"/>
              <a:gd name="connsiteX20" fmla="*/ 4644152 w 12192000"/>
              <a:gd name="connsiteY20" fmla="*/ 1158961 h 6858000"/>
              <a:gd name="connsiteX21" fmla="*/ 4737797 w 12192000"/>
              <a:gd name="connsiteY21" fmla="*/ 1313047 h 6858000"/>
              <a:gd name="connsiteX22" fmla="*/ 4638204 w 12192000"/>
              <a:gd name="connsiteY22" fmla="*/ 1356058 h 6858000"/>
              <a:gd name="connsiteX23" fmla="*/ 4632253 w 12192000"/>
              <a:gd name="connsiteY23" fmla="*/ 1428925 h 6858000"/>
              <a:gd name="connsiteX24" fmla="*/ 4581575 w 12192000"/>
              <a:gd name="connsiteY24" fmla="*/ 1510395 h 6858000"/>
              <a:gd name="connsiteX25" fmla="*/ 4470084 w 12192000"/>
              <a:gd name="connsiteY25" fmla="*/ 1625011 h 6858000"/>
              <a:gd name="connsiteX26" fmla="*/ 4406845 w 12192000"/>
              <a:gd name="connsiteY26" fmla="*/ 1701926 h 6858000"/>
              <a:gd name="connsiteX27" fmla="*/ 4515913 w 12192000"/>
              <a:gd name="connsiteY27" fmla="*/ 1722418 h 6858000"/>
              <a:gd name="connsiteX28" fmla="*/ 4532879 w 12192000"/>
              <a:gd name="connsiteY28" fmla="*/ 1734311 h 6858000"/>
              <a:gd name="connsiteX29" fmla="*/ 4519880 w 12192000"/>
              <a:gd name="connsiteY29" fmla="*/ 1774792 h 6858000"/>
              <a:gd name="connsiteX30" fmla="*/ 4502473 w 12192000"/>
              <a:gd name="connsiteY30" fmla="*/ 1815024 h 6858000"/>
              <a:gd name="connsiteX31" fmla="*/ 4514592 w 12192000"/>
              <a:gd name="connsiteY31" fmla="*/ 1846649 h 6858000"/>
              <a:gd name="connsiteX32" fmla="*/ 4599644 w 12192000"/>
              <a:gd name="connsiteY32" fmla="*/ 1983529 h 6858000"/>
              <a:gd name="connsiteX33" fmla="*/ 4669490 w 12192000"/>
              <a:gd name="connsiteY33" fmla="*/ 2037925 h 6858000"/>
              <a:gd name="connsiteX34" fmla="*/ 4828575 w 12192000"/>
              <a:gd name="connsiteY34" fmla="*/ 2285118 h 6858000"/>
              <a:gd name="connsiteX35" fmla="*/ 4878593 w 12192000"/>
              <a:gd name="connsiteY35" fmla="*/ 2365322 h 6858000"/>
              <a:gd name="connsiteX36" fmla="*/ 4841575 w 12192000"/>
              <a:gd name="connsiteY36" fmla="*/ 2393659 h 6858000"/>
              <a:gd name="connsiteX37" fmla="*/ 4912527 w 12192000"/>
              <a:gd name="connsiteY37" fmla="*/ 2477660 h 6858000"/>
              <a:gd name="connsiteX38" fmla="*/ 4996035 w 12192000"/>
              <a:gd name="connsiteY38" fmla="*/ 2571021 h 6858000"/>
              <a:gd name="connsiteX39" fmla="*/ 5017848 w 12192000"/>
              <a:gd name="connsiteY39" fmla="*/ 2595818 h 6858000"/>
              <a:gd name="connsiteX40" fmla="*/ 6739364 w 12192000"/>
              <a:gd name="connsiteY40" fmla="*/ 3428225 h 6858000"/>
              <a:gd name="connsiteX41" fmla="*/ 7193263 w 12192000"/>
              <a:gd name="connsiteY41" fmla="*/ 3305514 h 6858000"/>
              <a:gd name="connsiteX42" fmla="*/ 7372843 w 12192000"/>
              <a:gd name="connsiteY42" fmla="*/ 3210130 h 6858000"/>
              <a:gd name="connsiteX43" fmla="*/ 7602877 w 12192000"/>
              <a:gd name="connsiteY43" fmla="*/ 3057057 h 6858000"/>
              <a:gd name="connsiteX44" fmla="*/ 7848777 w 12192000"/>
              <a:gd name="connsiteY44" fmla="*/ 2933840 h 6858000"/>
              <a:gd name="connsiteX45" fmla="*/ 7932507 w 12192000"/>
              <a:gd name="connsiteY45" fmla="*/ 2820997 h 6858000"/>
              <a:gd name="connsiteX46" fmla="*/ 7961812 w 12192000"/>
              <a:gd name="connsiteY46" fmla="*/ 2789372 h 6858000"/>
              <a:gd name="connsiteX47" fmla="*/ 8035185 w 12192000"/>
              <a:gd name="connsiteY47" fmla="*/ 2748129 h 6858000"/>
              <a:gd name="connsiteX48" fmla="*/ 8163202 w 12192000"/>
              <a:gd name="connsiteY48" fmla="*/ 2659069 h 6858000"/>
              <a:gd name="connsiteX49" fmla="*/ 8116270 w 12192000"/>
              <a:gd name="connsiteY49" fmla="*/ 2638828 h 6858000"/>
              <a:gd name="connsiteX50" fmla="*/ 7981202 w 12192000"/>
              <a:gd name="connsiteY50" fmla="*/ 2692720 h 6858000"/>
              <a:gd name="connsiteX51" fmla="*/ 7882928 w 12192000"/>
              <a:gd name="connsiteY51" fmla="*/ 2707140 h 6858000"/>
              <a:gd name="connsiteX52" fmla="*/ 8021303 w 12192000"/>
              <a:gd name="connsiteY52" fmla="*/ 2613022 h 6858000"/>
              <a:gd name="connsiteX53" fmla="*/ 8155270 w 12192000"/>
              <a:gd name="connsiteY53" fmla="*/ 2490563 h 6858000"/>
              <a:gd name="connsiteX54" fmla="*/ 8051930 w 12192000"/>
              <a:gd name="connsiteY54" fmla="*/ 2514093 h 6858000"/>
              <a:gd name="connsiteX55" fmla="*/ 8047523 w 12192000"/>
              <a:gd name="connsiteY55" fmla="*/ 2497647 h 6858000"/>
              <a:gd name="connsiteX56" fmla="*/ 8136981 w 12192000"/>
              <a:gd name="connsiteY56" fmla="*/ 2351913 h 6858000"/>
              <a:gd name="connsiteX57" fmla="*/ 8181271 w 12192000"/>
              <a:gd name="connsiteY57" fmla="*/ 2293214 h 6858000"/>
              <a:gd name="connsiteX58" fmla="*/ 8380457 w 12192000"/>
              <a:gd name="connsiteY58" fmla="*/ 2116360 h 6858000"/>
              <a:gd name="connsiteX59" fmla="*/ 8191404 w 12192000"/>
              <a:gd name="connsiteY59" fmla="*/ 2195300 h 6858000"/>
              <a:gd name="connsiteX60" fmla="*/ 8386627 w 12192000"/>
              <a:gd name="connsiteY60" fmla="*/ 2023250 h 6858000"/>
              <a:gd name="connsiteX61" fmla="*/ 8481372 w 12192000"/>
              <a:gd name="connsiteY61" fmla="*/ 1959745 h 6858000"/>
              <a:gd name="connsiteX62" fmla="*/ 8505390 w 12192000"/>
              <a:gd name="connsiteY62" fmla="*/ 1922299 h 6858000"/>
              <a:gd name="connsiteX63" fmla="*/ 8463305 w 12192000"/>
              <a:gd name="connsiteY63" fmla="*/ 1914202 h 6858000"/>
              <a:gd name="connsiteX64" fmla="*/ 8334185 w 12192000"/>
              <a:gd name="connsiteY64" fmla="*/ 1928626 h 6858000"/>
              <a:gd name="connsiteX65" fmla="*/ 8493491 w 12192000"/>
              <a:gd name="connsiteY65" fmla="*/ 1812998 h 6858000"/>
              <a:gd name="connsiteX66" fmla="*/ 8374066 w 12192000"/>
              <a:gd name="connsiteY66" fmla="*/ 1830708 h 6858000"/>
              <a:gd name="connsiteX67" fmla="*/ 8339694 w 12192000"/>
              <a:gd name="connsiteY67" fmla="*/ 1785166 h 6858000"/>
              <a:gd name="connsiteX68" fmla="*/ 8284168 w 12192000"/>
              <a:gd name="connsiteY68" fmla="*/ 1711540 h 6858000"/>
              <a:gd name="connsiteX69" fmla="*/ 8245831 w 12192000"/>
              <a:gd name="connsiteY69" fmla="*/ 1670552 h 6858000"/>
              <a:gd name="connsiteX70" fmla="*/ 8229745 w 12192000"/>
              <a:gd name="connsiteY70" fmla="*/ 1541517 h 6858000"/>
              <a:gd name="connsiteX71" fmla="*/ 8262796 w 12192000"/>
              <a:gd name="connsiteY71" fmla="*/ 1400336 h 6858000"/>
              <a:gd name="connsiteX72" fmla="*/ 8352254 w 12192000"/>
              <a:gd name="connsiteY72" fmla="*/ 1328987 h 6858000"/>
              <a:gd name="connsiteX73" fmla="*/ 8326473 w 12192000"/>
              <a:gd name="connsiteY73" fmla="*/ 1248781 h 6858000"/>
              <a:gd name="connsiteX74" fmla="*/ 8136099 w 12192000"/>
              <a:gd name="connsiteY74" fmla="*/ 1297360 h 6858000"/>
              <a:gd name="connsiteX75" fmla="*/ 8420998 w 12192000"/>
              <a:gd name="connsiteY75" fmla="*/ 1106336 h 6858000"/>
              <a:gd name="connsiteX76" fmla="*/ 8373186 w 12192000"/>
              <a:gd name="connsiteY76" fmla="*/ 1096722 h 6858000"/>
              <a:gd name="connsiteX77" fmla="*/ 8375169 w 12192000"/>
              <a:gd name="connsiteY77" fmla="*/ 1081794 h 6858000"/>
              <a:gd name="connsiteX78" fmla="*/ 8372084 w 12192000"/>
              <a:gd name="connsiteY78" fmla="*/ 989950 h 6858000"/>
              <a:gd name="connsiteX79" fmla="*/ 8364151 w 12192000"/>
              <a:gd name="connsiteY79" fmla="*/ 947697 h 6858000"/>
              <a:gd name="connsiteX80" fmla="*/ 8376711 w 12192000"/>
              <a:gd name="connsiteY80" fmla="*/ 899118 h 6858000"/>
              <a:gd name="connsiteX81" fmla="*/ 8162981 w 12192000"/>
              <a:gd name="connsiteY81" fmla="*/ 918094 h 6858000"/>
              <a:gd name="connsiteX82" fmla="*/ 8069999 w 12192000"/>
              <a:gd name="connsiteY82" fmla="*/ 906961 h 6858000"/>
              <a:gd name="connsiteX83" fmla="*/ 7907827 w 12192000"/>
              <a:gd name="connsiteY83" fmla="*/ 903926 h 6858000"/>
              <a:gd name="connsiteX84" fmla="*/ 7832692 w 12192000"/>
              <a:gd name="connsiteY84" fmla="*/ 913287 h 6858000"/>
              <a:gd name="connsiteX85" fmla="*/ 7768573 w 12192000"/>
              <a:gd name="connsiteY85" fmla="*/ 901144 h 6858000"/>
              <a:gd name="connsiteX86" fmla="*/ 7830048 w 12192000"/>
              <a:gd name="connsiteY86" fmla="*/ 843963 h 6858000"/>
              <a:gd name="connsiteX87" fmla="*/ 7916642 w 12192000"/>
              <a:gd name="connsiteY87" fmla="*/ 844721 h 6858000"/>
              <a:gd name="connsiteX88" fmla="*/ 7978337 w 12192000"/>
              <a:gd name="connsiteY88" fmla="*/ 807530 h 6858000"/>
              <a:gd name="connsiteX89" fmla="*/ 8037167 w 12192000"/>
              <a:gd name="connsiteY89" fmla="*/ 740226 h 6858000"/>
              <a:gd name="connsiteX90" fmla="*/ 8244728 w 12192000"/>
              <a:gd name="connsiteY90" fmla="*/ 632950 h 6858000"/>
              <a:gd name="connsiteX91" fmla="*/ 8282626 w 12192000"/>
              <a:gd name="connsiteY91" fmla="*/ 592216 h 6858000"/>
              <a:gd name="connsiteX92" fmla="*/ 7689250 w 12192000"/>
              <a:gd name="connsiteY92" fmla="*/ 747818 h 6858000"/>
              <a:gd name="connsiteX93" fmla="*/ 7872573 w 12192000"/>
              <a:gd name="connsiteY93" fmla="*/ 682541 h 6858000"/>
              <a:gd name="connsiteX94" fmla="*/ 7748521 w 12192000"/>
              <a:gd name="connsiteY94" fmla="*/ 694433 h 6858000"/>
              <a:gd name="connsiteX95" fmla="*/ 7679775 w 12192000"/>
              <a:gd name="connsiteY95" fmla="*/ 650662 h 6858000"/>
              <a:gd name="connsiteX96" fmla="*/ 7680657 w 12192000"/>
              <a:gd name="connsiteY96" fmla="*/ 638264 h 6858000"/>
              <a:gd name="connsiteX97" fmla="*/ 7731115 w 12192000"/>
              <a:gd name="connsiteY97" fmla="*/ 597528 h 6858000"/>
              <a:gd name="connsiteX98" fmla="*/ 7760642 w 12192000"/>
              <a:gd name="connsiteY98" fmla="*/ 571216 h 6858000"/>
              <a:gd name="connsiteX99" fmla="*/ 7841505 w 12192000"/>
              <a:gd name="connsiteY99" fmla="*/ 476336 h 6858000"/>
              <a:gd name="connsiteX100" fmla="*/ 7783776 w 12192000"/>
              <a:gd name="connsiteY100" fmla="*/ 466216 h 6858000"/>
              <a:gd name="connsiteX101" fmla="*/ 7762403 w 12192000"/>
              <a:gd name="connsiteY101" fmla="*/ 446481 h 6858000"/>
              <a:gd name="connsiteX102" fmla="*/ 7778488 w 12192000"/>
              <a:gd name="connsiteY102" fmla="*/ 418650 h 6858000"/>
              <a:gd name="connsiteX103" fmla="*/ 7957184 w 12192000"/>
              <a:gd name="connsiteY103" fmla="*/ 333131 h 6858000"/>
              <a:gd name="connsiteX104" fmla="*/ 7971064 w 12192000"/>
              <a:gd name="connsiteY104" fmla="*/ 266841 h 6858000"/>
              <a:gd name="connsiteX105" fmla="*/ 7937572 w 12192000"/>
              <a:gd name="connsiteY105" fmla="*/ 256975 h 6858000"/>
              <a:gd name="connsiteX106" fmla="*/ 7898573 w 12192000"/>
              <a:gd name="connsiteY106" fmla="*/ 261528 h 6858000"/>
              <a:gd name="connsiteX107" fmla="*/ 7929642 w 12192000"/>
              <a:gd name="connsiteY107" fmla="*/ 209408 h 6858000"/>
              <a:gd name="connsiteX108" fmla="*/ 8056117 w 12192000"/>
              <a:gd name="connsiteY108" fmla="*/ 156782 h 6858000"/>
              <a:gd name="connsiteX109" fmla="*/ 8025270 w 12192000"/>
              <a:gd name="connsiteY109" fmla="*/ 108457 h 6858000"/>
              <a:gd name="connsiteX110" fmla="*/ 8167695 w 12192000"/>
              <a:gd name="connsiteY110" fmla="*/ 35609 h 6858000"/>
              <a:gd name="connsiteX111" fmla="*/ 8251347 w 12192000"/>
              <a:gd name="connsiteY111" fmla="*/ 10203 h 6858000"/>
              <a:gd name="connsiteX112" fmla="*/ 0 w 12192000"/>
              <a:gd name="connsiteY112" fmla="*/ 0 h 6858000"/>
              <a:gd name="connsiteX113" fmla="*/ 12192000 w 12192000"/>
              <a:gd name="connsiteY113" fmla="*/ 0 h 6858000"/>
              <a:gd name="connsiteX114" fmla="*/ 12192000 w 12192000"/>
              <a:gd name="connsiteY114" fmla="*/ 10202 h 6858000"/>
              <a:gd name="connsiteX115" fmla="*/ 10023511 w 12192000"/>
              <a:gd name="connsiteY115" fmla="*/ 10202 h 6858000"/>
              <a:gd name="connsiteX116" fmla="*/ 10081290 w 12192000"/>
              <a:gd name="connsiteY116" fmla="*/ 46954 h 6858000"/>
              <a:gd name="connsiteX117" fmla="*/ 10208104 w 12192000"/>
              <a:gd name="connsiteY117" fmla="*/ 121978 h 6858000"/>
              <a:gd name="connsiteX118" fmla="*/ 9887339 w 12192000"/>
              <a:gd name="connsiteY118" fmla="*/ 204920 h 6858000"/>
              <a:gd name="connsiteX119" fmla="*/ 9575589 w 12192000"/>
              <a:gd name="connsiteY119" fmla="*/ 322144 h 6858000"/>
              <a:gd name="connsiteX120" fmla="*/ 9516842 w 12192000"/>
              <a:gd name="connsiteY120" fmla="*/ 370501 h 6858000"/>
              <a:gd name="connsiteX121" fmla="*/ 9031031 w 12192000"/>
              <a:gd name="connsiteY121" fmla="*/ 686665 h 6858000"/>
              <a:gd name="connsiteX122" fmla="*/ 9123967 w 12192000"/>
              <a:gd name="connsiteY122" fmla="*/ 753695 h 6858000"/>
              <a:gd name="connsiteX123" fmla="*/ 8951461 w 12192000"/>
              <a:gd name="connsiteY123" fmla="*/ 833883 h 6858000"/>
              <a:gd name="connsiteX124" fmla="*/ 8912607 w 12192000"/>
              <a:gd name="connsiteY124" fmla="*/ 867550 h 6858000"/>
              <a:gd name="connsiteX125" fmla="*/ 8945555 w 12192000"/>
              <a:gd name="connsiteY125" fmla="*/ 907951 h 6858000"/>
              <a:gd name="connsiteX126" fmla="*/ 9017042 w 12192000"/>
              <a:gd name="connsiteY126" fmla="*/ 936109 h 6858000"/>
              <a:gd name="connsiteX127" fmla="*/ 9111842 w 12192000"/>
              <a:gd name="connsiteY127" fmla="*/ 1007420 h 6858000"/>
              <a:gd name="connsiteX128" fmla="*/ 9108115 w 12192000"/>
              <a:gd name="connsiteY128" fmla="*/ 1063124 h 6858000"/>
              <a:gd name="connsiteX129" fmla="*/ 9051854 w 12192000"/>
              <a:gd name="connsiteY129" fmla="*/ 1164126 h 6858000"/>
              <a:gd name="connsiteX130" fmla="*/ 9136399 w 12192000"/>
              <a:gd name="connsiteY130" fmla="*/ 1269719 h 6858000"/>
              <a:gd name="connsiteX131" fmla="*/ 9179914 w 12192000"/>
              <a:gd name="connsiteY131" fmla="*/ 1300937 h 6858000"/>
              <a:gd name="connsiteX132" fmla="*/ 9095990 w 12192000"/>
              <a:gd name="connsiteY132" fmla="*/ 1311649 h 6858000"/>
              <a:gd name="connsiteX133" fmla="*/ 9066775 w 12192000"/>
              <a:gd name="connsiteY133" fmla="*/ 1355722 h 6858000"/>
              <a:gd name="connsiteX134" fmla="*/ 9053719 w 12192000"/>
              <a:gd name="connsiteY134" fmla="*/ 1377759 h 6858000"/>
              <a:gd name="connsiteX135" fmla="*/ 8974460 w 12192000"/>
              <a:gd name="connsiteY135" fmla="*/ 1515794 h 6858000"/>
              <a:gd name="connsiteX136" fmla="*/ 8987827 w 12192000"/>
              <a:gd name="connsiteY136" fmla="*/ 1554357 h 6858000"/>
              <a:gd name="connsiteX137" fmla="*/ 9119926 w 12192000"/>
              <a:gd name="connsiteY137" fmla="*/ 1740752 h 6858000"/>
              <a:gd name="connsiteX138" fmla="*/ 8979435 w 12192000"/>
              <a:gd name="connsiteY138" fmla="*/ 1792782 h 6858000"/>
              <a:gd name="connsiteX139" fmla="*/ 8971042 w 12192000"/>
              <a:gd name="connsiteY139" fmla="*/ 1880927 h 6858000"/>
              <a:gd name="connsiteX140" fmla="*/ 8899553 w 12192000"/>
              <a:gd name="connsiteY140" fmla="*/ 1979481 h 6858000"/>
              <a:gd name="connsiteX141" fmla="*/ 8742279 w 12192000"/>
              <a:gd name="connsiteY141" fmla="*/ 2118129 h 6858000"/>
              <a:gd name="connsiteX142" fmla="*/ 8653074 w 12192000"/>
              <a:gd name="connsiteY142" fmla="*/ 2211172 h 6858000"/>
              <a:gd name="connsiteX143" fmla="*/ 8806929 w 12192000"/>
              <a:gd name="connsiteY143" fmla="*/ 2235961 h 6858000"/>
              <a:gd name="connsiteX144" fmla="*/ 8830862 w 12192000"/>
              <a:gd name="connsiteY144" fmla="*/ 2250347 h 6858000"/>
              <a:gd name="connsiteX145" fmla="*/ 8812524 w 12192000"/>
              <a:gd name="connsiteY145" fmla="*/ 2299317 h 6858000"/>
              <a:gd name="connsiteX146" fmla="*/ 8787969 w 12192000"/>
              <a:gd name="connsiteY146" fmla="*/ 2347984 h 6858000"/>
              <a:gd name="connsiteX147" fmla="*/ 8805064 w 12192000"/>
              <a:gd name="connsiteY147" fmla="*/ 2386240 h 6858000"/>
              <a:gd name="connsiteX148" fmla="*/ 8925043 w 12192000"/>
              <a:gd name="connsiteY148" fmla="*/ 2551822 h 6858000"/>
              <a:gd name="connsiteX149" fmla="*/ 9023571 w 12192000"/>
              <a:gd name="connsiteY149" fmla="*/ 2617624 h 6858000"/>
              <a:gd name="connsiteX150" fmla="*/ 9247982 w 12192000"/>
              <a:gd name="connsiteY150" fmla="*/ 2916649 h 6858000"/>
              <a:gd name="connsiteX151" fmla="*/ 9318539 w 12192000"/>
              <a:gd name="connsiteY151" fmla="*/ 3013671 h 6858000"/>
              <a:gd name="connsiteX152" fmla="*/ 9266320 w 12192000"/>
              <a:gd name="connsiteY152" fmla="*/ 3047949 h 6858000"/>
              <a:gd name="connsiteX153" fmla="*/ 9366406 w 12192000"/>
              <a:gd name="connsiteY153" fmla="*/ 3149564 h 6858000"/>
              <a:gd name="connsiteX154" fmla="*/ 9484207 w 12192000"/>
              <a:gd name="connsiteY154" fmla="*/ 3262501 h 6858000"/>
              <a:gd name="connsiteX155" fmla="*/ 9514977 w 12192000"/>
              <a:gd name="connsiteY155" fmla="*/ 3292497 h 6858000"/>
              <a:gd name="connsiteX156" fmla="*/ 11943411 w 12192000"/>
              <a:gd name="connsiteY156" fmla="*/ 4299446 h 6858000"/>
              <a:gd name="connsiteX157" fmla="*/ 12108408 w 12192000"/>
              <a:gd name="connsiteY157" fmla="*/ 4283397 h 6858000"/>
              <a:gd name="connsiteX158" fmla="*/ 12192000 w 12192000"/>
              <a:gd name="connsiteY158" fmla="*/ 4266564 h 6858000"/>
              <a:gd name="connsiteX159" fmla="*/ 12192000 w 12192000"/>
              <a:gd name="connsiteY159" fmla="*/ 6858000 h 6858000"/>
              <a:gd name="connsiteX160" fmla="*/ 0 w 12192000"/>
              <a:gd name="connsiteY160" fmla="*/ 6858000 h 6858000"/>
              <a:gd name="connsiteX161" fmla="*/ 0 w 12192000"/>
              <a:gd name="connsiteY161" fmla="*/ 6205082 h 6858000"/>
              <a:gd name="connsiteX162" fmla="*/ 31834 w 12192000"/>
              <a:gd name="connsiteY162" fmla="*/ 6211531 h 6858000"/>
              <a:gd name="connsiteX163" fmla="*/ 247714 w 12192000"/>
              <a:gd name="connsiteY163" fmla="*/ 6232657 h 6858000"/>
              <a:gd name="connsiteX164" fmla="*/ 3425038 w 12192000"/>
              <a:gd name="connsiteY164" fmla="*/ 4907153 h 6858000"/>
              <a:gd name="connsiteX165" fmla="*/ 3465296 w 12192000"/>
              <a:gd name="connsiteY165" fmla="*/ 4867667 h 6858000"/>
              <a:gd name="connsiteX166" fmla="*/ 3619425 w 12192000"/>
              <a:gd name="connsiteY166" fmla="*/ 4719002 h 6858000"/>
              <a:gd name="connsiteX167" fmla="*/ 3750377 w 12192000"/>
              <a:gd name="connsiteY167" fmla="*/ 4585241 h 6858000"/>
              <a:gd name="connsiteX168" fmla="*/ 3682054 w 12192000"/>
              <a:gd name="connsiteY168" fmla="*/ 4540118 h 6858000"/>
              <a:gd name="connsiteX169" fmla="*/ 3774370 w 12192000"/>
              <a:gd name="connsiteY169" fmla="*/ 4412403 h 6858000"/>
              <a:gd name="connsiteX170" fmla="*/ 4067986 w 12192000"/>
              <a:gd name="connsiteY170" fmla="*/ 4018780 h 6858000"/>
              <a:gd name="connsiteX171" fmla="*/ 4196899 w 12192000"/>
              <a:gd name="connsiteY171" fmla="*/ 3932160 h 6858000"/>
              <a:gd name="connsiteX172" fmla="*/ 4353877 w 12192000"/>
              <a:gd name="connsiteY172" fmla="*/ 3714196 h 6858000"/>
              <a:gd name="connsiteX173" fmla="*/ 4376244 w 12192000"/>
              <a:gd name="connsiteY173" fmla="*/ 3663837 h 6858000"/>
              <a:gd name="connsiteX174" fmla="*/ 4344116 w 12192000"/>
              <a:gd name="connsiteY174" fmla="*/ 3599773 h 6858000"/>
              <a:gd name="connsiteX175" fmla="*/ 4320122 w 12192000"/>
              <a:gd name="connsiteY175" fmla="*/ 3535311 h 6858000"/>
              <a:gd name="connsiteX176" fmla="*/ 4351436 w 12192000"/>
              <a:gd name="connsiteY176" fmla="*/ 3516374 h 6858000"/>
              <a:gd name="connsiteX177" fmla="*/ 4552738 w 12192000"/>
              <a:gd name="connsiteY177" fmla="*/ 3483742 h 6858000"/>
              <a:gd name="connsiteX178" fmla="*/ 4436023 w 12192000"/>
              <a:gd name="connsiteY178" fmla="*/ 3361265 h 6858000"/>
              <a:gd name="connsiteX179" fmla="*/ 4230249 w 12192000"/>
              <a:gd name="connsiteY179" fmla="*/ 3178754 h 6858000"/>
              <a:gd name="connsiteX180" fmla="*/ 4136714 w 12192000"/>
              <a:gd name="connsiteY180" fmla="*/ 3049023 h 6858000"/>
              <a:gd name="connsiteX181" fmla="*/ 4125732 w 12192000"/>
              <a:gd name="connsiteY181" fmla="*/ 2932992 h 6858000"/>
              <a:gd name="connsiteX182" fmla="*/ 3941916 w 12192000"/>
              <a:gd name="connsiteY182" fmla="*/ 2864502 h 6858000"/>
              <a:gd name="connsiteX183" fmla="*/ 4114752 w 12192000"/>
              <a:gd name="connsiteY183" fmla="*/ 2619140 h 6858000"/>
              <a:gd name="connsiteX184" fmla="*/ 4132241 w 12192000"/>
              <a:gd name="connsiteY184" fmla="*/ 2568377 h 6858000"/>
              <a:gd name="connsiteX185" fmla="*/ 4028540 w 12192000"/>
              <a:gd name="connsiteY185" fmla="*/ 2386674 h 6858000"/>
              <a:gd name="connsiteX186" fmla="*/ 4011458 w 12192000"/>
              <a:gd name="connsiteY186" fmla="*/ 2357665 h 6858000"/>
              <a:gd name="connsiteX187" fmla="*/ 3973233 w 12192000"/>
              <a:gd name="connsiteY187" fmla="*/ 2299649 h 6858000"/>
              <a:gd name="connsiteX188" fmla="*/ 3863429 w 12192000"/>
              <a:gd name="connsiteY188" fmla="*/ 2285548 h 6858000"/>
              <a:gd name="connsiteX189" fmla="*/ 3920363 w 12192000"/>
              <a:gd name="connsiteY189" fmla="*/ 2244454 h 6858000"/>
              <a:gd name="connsiteX190" fmla="*/ 4030981 w 12192000"/>
              <a:gd name="connsiteY190" fmla="*/ 2105456 h 6858000"/>
              <a:gd name="connsiteX191" fmla="*/ 3957370 w 12192000"/>
              <a:gd name="connsiteY191" fmla="*/ 1972502 h 6858000"/>
              <a:gd name="connsiteX192" fmla="*/ 3952493 w 12192000"/>
              <a:gd name="connsiteY192" fmla="*/ 1899176 h 6858000"/>
              <a:gd name="connsiteX193" fmla="*/ 4076527 w 12192000"/>
              <a:gd name="connsiteY193" fmla="*/ 1805304 h 6858000"/>
              <a:gd name="connsiteX194" fmla="*/ 4170061 w 12192000"/>
              <a:gd name="connsiteY194" fmla="*/ 1768238 h 6858000"/>
              <a:gd name="connsiteX195" fmla="*/ 4213168 w 12192000"/>
              <a:gd name="connsiteY195" fmla="*/ 1715057 h 6858000"/>
              <a:gd name="connsiteX196" fmla="*/ 4162334 w 12192000"/>
              <a:gd name="connsiteY196" fmla="*/ 1670739 h 6858000"/>
              <a:gd name="connsiteX197" fmla="*/ 3936629 w 12192000"/>
              <a:gd name="connsiteY197" fmla="*/ 1565182 h 6858000"/>
              <a:gd name="connsiteX198" fmla="*/ 4058225 w 12192000"/>
              <a:gd name="connsiteY198" fmla="*/ 1476947 h 6858000"/>
              <a:gd name="connsiteX199" fmla="*/ 3422598 w 12192000"/>
              <a:gd name="connsiteY199" fmla="*/ 1060763 h 6858000"/>
              <a:gd name="connsiteX200" fmla="*/ 3345734 w 12192000"/>
              <a:gd name="connsiteY200" fmla="*/ 997107 h 6858000"/>
              <a:gd name="connsiteX201" fmla="*/ 2937846 w 12192000"/>
              <a:gd name="connsiteY201" fmla="*/ 842798 h 6858000"/>
              <a:gd name="connsiteX202" fmla="*/ 2518162 w 12192000"/>
              <a:gd name="connsiteY202" fmla="*/ 733618 h 6858000"/>
              <a:gd name="connsiteX203" fmla="*/ 2809744 w 12192000"/>
              <a:gd name="connsiteY203" fmla="*/ 503164 h 6858000"/>
              <a:gd name="connsiteX204" fmla="*/ 2364438 w 12192000"/>
              <a:gd name="connsiteY204" fmla="*/ 449579 h 6858000"/>
              <a:gd name="connsiteX205" fmla="*/ 2320927 w 12192000"/>
              <a:gd name="connsiteY205" fmla="*/ 451191 h 6858000"/>
              <a:gd name="connsiteX206" fmla="*/ 1446580 w 12192000"/>
              <a:gd name="connsiteY206" fmla="*/ 415735 h 6858000"/>
              <a:gd name="connsiteX207" fmla="*/ 193217 w 12192000"/>
              <a:gd name="connsiteY207" fmla="*/ 298092 h 6858000"/>
              <a:gd name="connsiteX208" fmla="*/ 0 w 12192000"/>
              <a:gd name="connsiteY208" fmla="*/ 2876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2192000" h="6858000">
                <a:moveTo>
                  <a:pt x="5396758" y="10203"/>
                </a:moveTo>
                <a:lnTo>
                  <a:pt x="5392866" y="11426"/>
                </a:lnTo>
                <a:cubicBezTo>
                  <a:pt x="5355355" y="23128"/>
                  <a:pt x="5318722" y="34070"/>
                  <a:pt x="5281815" y="43431"/>
                </a:cubicBezTo>
                <a:cubicBezTo>
                  <a:pt x="5203593" y="63166"/>
                  <a:pt x="5137272" y="116553"/>
                  <a:pt x="5060816" y="140336"/>
                </a:cubicBezTo>
                <a:cubicBezTo>
                  <a:pt x="5044508" y="145397"/>
                  <a:pt x="5024899" y="163107"/>
                  <a:pt x="5019170" y="180311"/>
                </a:cubicBezTo>
                <a:cubicBezTo>
                  <a:pt x="5000662" y="235975"/>
                  <a:pt x="4631152" y="392084"/>
                  <a:pt x="4674779" y="441672"/>
                </a:cubicBezTo>
                <a:cubicBezTo>
                  <a:pt x="4692846" y="462167"/>
                  <a:pt x="4716202" y="476842"/>
                  <a:pt x="4740661" y="497083"/>
                </a:cubicBezTo>
                <a:cubicBezTo>
                  <a:pt x="4703862" y="535288"/>
                  <a:pt x="4662440" y="551987"/>
                  <a:pt x="4618372" y="563372"/>
                </a:cubicBezTo>
                <a:cubicBezTo>
                  <a:pt x="4605150" y="566914"/>
                  <a:pt x="4592151" y="573998"/>
                  <a:pt x="4590828" y="591204"/>
                </a:cubicBezTo>
                <a:cubicBezTo>
                  <a:pt x="4589507" y="609167"/>
                  <a:pt x="4602948" y="616250"/>
                  <a:pt x="4614185" y="624601"/>
                </a:cubicBezTo>
                <a:cubicBezTo>
                  <a:pt x="4629828" y="636238"/>
                  <a:pt x="4645032" y="646361"/>
                  <a:pt x="4664862" y="647878"/>
                </a:cubicBezTo>
                <a:cubicBezTo>
                  <a:pt x="4697474" y="650156"/>
                  <a:pt x="4713117" y="682541"/>
                  <a:pt x="4732066" y="706829"/>
                </a:cubicBezTo>
                <a:cubicBezTo>
                  <a:pt x="4742642" y="720492"/>
                  <a:pt x="4747931" y="748069"/>
                  <a:pt x="4729423" y="752878"/>
                </a:cubicBezTo>
                <a:cubicBezTo>
                  <a:pt x="4684915" y="764517"/>
                  <a:pt x="4688440" y="798167"/>
                  <a:pt x="4689540" y="836372"/>
                </a:cubicBezTo>
                <a:cubicBezTo>
                  <a:pt x="4691083" y="883686"/>
                  <a:pt x="4717306" y="905443"/>
                  <a:pt x="4749475" y="923661"/>
                </a:cubicBezTo>
                <a:cubicBezTo>
                  <a:pt x="4760491" y="929986"/>
                  <a:pt x="4776134" y="929733"/>
                  <a:pt x="4780322" y="949468"/>
                </a:cubicBezTo>
                <a:cubicBezTo>
                  <a:pt x="4762254" y="968191"/>
                  <a:pt x="4740220" y="953012"/>
                  <a:pt x="4720828" y="958323"/>
                </a:cubicBezTo>
                <a:cubicBezTo>
                  <a:pt x="4704745" y="962624"/>
                  <a:pt x="4678083" y="960348"/>
                  <a:pt x="4700119" y="994757"/>
                </a:cubicBezTo>
                <a:cubicBezTo>
                  <a:pt x="4706508" y="1004624"/>
                  <a:pt x="4699016" y="1012216"/>
                  <a:pt x="4690862" y="1012975"/>
                </a:cubicBezTo>
                <a:cubicBezTo>
                  <a:pt x="4625643" y="1020817"/>
                  <a:pt x="4655609" y="1090397"/>
                  <a:pt x="4634676" y="1127083"/>
                </a:cubicBezTo>
                <a:cubicBezTo>
                  <a:pt x="4628948" y="1137203"/>
                  <a:pt x="4635118" y="1154661"/>
                  <a:pt x="4644152" y="1158961"/>
                </a:cubicBezTo>
                <a:cubicBezTo>
                  <a:pt x="4701880" y="1187300"/>
                  <a:pt x="4709813" y="1254854"/>
                  <a:pt x="4737797" y="1313047"/>
                </a:cubicBezTo>
                <a:cubicBezTo>
                  <a:pt x="4707388" y="1336070"/>
                  <a:pt x="4671033" y="1341130"/>
                  <a:pt x="4638204" y="1356058"/>
                </a:cubicBezTo>
                <a:cubicBezTo>
                  <a:pt x="4604049" y="1371745"/>
                  <a:pt x="4604049" y="1383384"/>
                  <a:pt x="4632253" y="1428925"/>
                </a:cubicBezTo>
                <a:cubicBezTo>
                  <a:pt x="4558880" y="1438794"/>
                  <a:pt x="4558880" y="1438794"/>
                  <a:pt x="4581575" y="1510395"/>
                </a:cubicBezTo>
                <a:cubicBezTo>
                  <a:pt x="4520098" y="1516975"/>
                  <a:pt x="4479557" y="1550877"/>
                  <a:pt x="4470084" y="1625011"/>
                </a:cubicBezTo>
                <a:cubicBezTo>
                  <a:pt x="4465456" y="1660938"/>
                  <a:pt x="4437693" y="1677889"/>
                  <a:pt x="4406845" y="1701926"/>
                </a:cubicBezTo>
                <a:cubicBezTo>
                  <a:pt x="4445184" y="1725204"/>
                  <a:pt x="4471185" y="1773781"/>
                  <a:pt x="4515913" y="1722418"/>
                </a:cubicBezTo>
                <a:cubicBezTo>
                  <a:pt x="4532219" y="1703697"/>
                  <a:pt x="4530678" y="1727480"/>
                  <a:pt x="4532879" y="1734311"/>
                </a:cubicBezTo>
                <a:cubicBezTo>
                  <a:pt x="4538167" y="1751009"/>
                  <a:pt x="4527151" y="1762142"/>
                  <a:pt x="4519880" y="1774792"/>
                </a:cubicBezTo>
                <a:cubicBezTo>
                  <a:pt x="4512828" y="1787443"/>
                  <a:pt x="4504454" y="1800852"/>
                  <a:pt x="4502473" y="1815024"/>
                </a:cubicBezTo>
                <a:cubicBezTo>
                  <a:pt x="4501151" y="1824890"/>
                  <a:pt x="4507541" y="1839310"/>
                  <a:pt x="4514592" y="1846649"/>
                </a:cubicBezTo>
                <a:cubicBezTo>
                  <a:pt x="4551609" y="1885359"/>
                  <a:pt x="4529576" y="1972396"/>
                  <a:pt x="4599644" y="1983529"/>
                </a:cubicBezTo>
                <a:cubicBezTo>
                  <a:pt x="4631152" y="1988587"/>
                  <a:pt x="4646354" y="2020467"/>
                  <a:pt x="4669490" y="2037925"/>
                </a:cubicBezTo>
                <a:cubicBezTo>
                  <a:pt x="4749914" y="2098901"/>
                  <a:pt x="4803679" y="2177334"/>
                  <a:pt x="4828575" y="2285118"/>
                </a:cubicBezTo>
                <a:cubicBezTo>
                  <a:pt x="4835406" y="2314973"/>
                  <a:pt x="4861627" y="2339010"/>
                  <a:pt x="4878593" y="2365322"/>
                </a:cubicBezTo>
                <a:cubicBezTo>
                  <a:pt x="4870440" y="2384551"/>
                  <a:pt x="4825932" y="2343057"/>
                  <a:pt x="4841575" y="2393659"/>
                </a:cubicBezTo>
                <a:cubicBezTo>
                  <a:pt x="4853473" y="2431612"/>
                  <a:pt x="4883881" y="2455142"/>
                  <a:pt x="4912527" y="2477660"/>
                </a:cubicBezTo>
                <a:cubicBezTo>
                  <a:pt x="4945136" y="2503214"/>
                  <a:pt x="4981273" y="2523708"/>
                  <a:pt x="4996035" y="2571021"/>
                </a:cubicBezTo>
                <a:cubicBezTo>
                  <a:pt x="4999120" y="2581142"/>
                  <a:pt x="5009034" y="2591768"/>
                  <a:pt x="5017848" y="2595818"/>
                </a:cubicBezTo>
                <a:cubicBezTo>
                  <a:pt x="5477478" y="3428480"/>
                  <a:pt x="6608922" y="3434045"/>
                  <a:pt x="6739364" y="3428225"/>
                </a:cubicBezTo>
                <a:cubicBezTo>
                  <a:pt x="6897348" y="3420888"/>
                  <a:pt x="7046739" y="3369527"/>
                  <a:pt x="7193263" y="3305514"/>
                </a:cubicBezTo>
                <a:cubicBezTo>
                  <a:pt x="7255180" y="3278442"/>
                  <a:pt x="7312688" y="3239986"/>
                  <a:pt x="7372843" y="3210130"/>
                </a:cubicBezTo>
                <a:cubicBezTo>
                  <a:pt x="7455910" y="3168888"/>
                  <a:pt x="7520029" y="3090202"/>
                  <a:pt x="7602877" y="3057057"/>
                </a:cubicBezTo>
                <a:cubicBezTo>
                  <a:pt x="7688148" y="3022900"/>
                  <a:pt x="7761081" y="2960407"/>
                  <a:pt x="7848777" y="2933840"/>
                </a:cubicBezTo>
                <a:cubicBezTo>
                  <a:pt x="7895048" y="2919672"/>
                  <a:pt x="7939777" y="2894118"/>
                  <a:pt x="7932507" y="2820997"/>
                </a:cubicBezTo>
                <a:cubicBezTo>
                  <a:pt x="7930523" y="2800249"/>
                  <a:pt x="7942641" y="2783300"/>
                  <a:pt x="7961812" y="2789372"/>
                </a:cubicBezTo>
                <a:cubicBezTo>
                  <a:pt x="7998386" y="2800757"/>
                  <a:pt x="8014912" y="2770648"/>
                  <a:pt x="8035185" y="2748129"/>
                </a:cubicBezTo>
                <a:cubicBezTo>
                  <a:pt x="8071320" y="2708154"/>
                  <a:pt x="8105692" y="2665649"/>
                  <a:pt x="8163202" y="2659069"/>
                </a:cubicBezTo>
                <a:cubicBezTo>
                  <a:pt x="8152185" y="2627694"/>
                  <a:pt x="8133456" y="2632250"/>
                  <a:pt x="8116270" y="2638828"/>
                </a:cubicBezTo>
                <a:cubicBezTo>
                  <a:pt x="8071100" y="2656035"/>
                  <a:pt x="8026370" y="2675515"/>
                  <a:pt x="7981202" y="2692720"/>
                </a:cubicBezTo>
                <a:cubicBezTo>
                  <a:pt x="7951676" y="2703854"/>
                  <a:pt x="7922369" y="2719540"/>
                  <a:pt x="7882928" y="2707140"/>
                </a:cubicBezTo>
                <a:cubicBezTo>
                  <a:pt x="7916861" y="2643889"/>
                  <a:pt x="7974590" y="2632503"/>
                  <a:pt x="8021303" y="2613022"/>
                </a:cubicBezTo>
                <a:cubicBezTo>
                  <a:pt x="8079692" y="2588480"/>
                  <a:pt x="8114065" y="2542177"/>
                  <a:pt x="8155270" y="2490563"/>
                </a:cubicBezTo>
                <a:cubicBezTo>
                  <a:pt x="8112303" y="2478166"/>
                  <a:pt x="8085642" y="2516119"/>
                  <a:pt x="8051930" y="2514093"/>
                </a:cubicBezTo>
                <a:cubicBezTo>
                  <a:pt x="8050167" y="2507517"/>
                  <a:pt x="8047083" y="2497902"/>
                  <a:pt x="8047523" y="2497647"/>
                </a:cubicBezTo>
                <a:cubicBezTo>
                  <a:pt x="8102608" y="2469310"/>
                  <a:pt x="8128387" y="2416179"/>
                  <a:pt x="8136981" y="2351913"/>
                </a:cubicBezTo>
                <a:cubicBezTo>
                  <a:pt x="8141388" y="2318769"/>
                  <a:pt x="8161439" y="2308395"/>
                  <a:pt x="8181271" y="2293214"/>
                </a:cubicBezTo>
                <a:cubicBezTo>
                  <a:pt x="8250456" y="2239323"/>
                  <a:pt x="8323609" y="2190493"/>
                  <a:pt x="8380457" y="2116360"/>
                </a:cubicBezTo>
                <a:cubicBezTo>
                  <a:pt x="8314796" y="2126228"/>
                  <a:pt x="8262135" y="2174552"/>
                  <a:pt x="8191404" y="2195300"/>
                </a:cubicBezTo>
                <a:cubicBezTo>
                  <a:pt x="8247591" y="2113829"/>
                  <a:pt x="8320305" y="2072589"/>
                  <a:pt x="8386627" y="2023250"/>
                </a:cubicBezTo>
                <a:cubicBezTo>
                  <a:pt x="8416814" y="2000732"/>
                  <a:pt x="8444796" y="1971889"/>
                  <a:pt x="8481372" y="1959745"/>
                </a:cubicBezTo>
                <a:cubicBezTo>
                  <a:pt x="8494374" y="1955444"/>
                  <a:pt x="8515746" y="1946335"/>
                  <a:pt x="8505390" y="1922299"/>
                </a:cubicBezTo>
                <a:cubicBezTo>
                  <a:pt x="8496577" y="1902312"/>
                  <a:pt x="8479170" y="1908382"/>
                  <a:pt x="8463305" y="1914202"/>
                </a:cubicBezTo>
                <a:cubicBezTo>
                  <a:pt x="8425186" y="1928626"/>
                  <a:pt x="8385745" y="1928877"/>
                  <a:pt x="8334185" y="1928626"/>
                </a:cubicBezTo>
                <a:cubicBezTo>
                  <a:pt x="8377372" y="1862588"/>
                  <a:pt x="8456476" y="1882323"/>
                  <a:pt x="8493491" y="1812998"/>
                </a:cubicBezTo>
                <a:cubicBezTo>
                  <a:pt x="8447220" y="1800852"/>
                  <a:pt x="8411525" y="1825901"/>
                  <a:pt x="8374066" y="1830708"/>
                </a:cubicBezTo>
                <a:cubicBezTo>
                  <a:pt x="8340136" y="1835009"/>
                  <a:pt x="8331762" y="1823372"/>
                  <a:pt x="8339694" y="1785166"/>
                </a:cubicBezTo>
                <a:cubicBezTo>
                  <a:pt x="8352032" y="1725708"/>
                  <a:pt x="8333524" y="1695347"/>
                  <a:pt x="8284168" y="1711540"/>
                </a:cubicBezTo>
                <a:cubicBezTo>
                  <a:pt x="8238339" y="1726720"/>
                  <a:pt x="8233491" y="1704457"/>
                  <a:pt x="8245831" y="1670552"/>
                </a:cubicBezTo>
                <a:cubicBezTo>
                  <a:pt x="8263456" y="1621216"/>
                  <a:pt x="8243407" y="1583011"/>
                  <a:pt x="8229745" y="1541517"/>
                </a:cubicBezTo>
                <a:cubicBezTo>
                  <a:pt x="8208812" y="1478263"/>
                  <a:pt x="8217625" y="1447395"/>
                  <a:pt x="8262796" y="1400336"/>
                </a:cubicBezTo>
                <a:cubicBezTo>
                  <a:pt x="8288134" y="1374020"/>
                  <a:pt x="8315455" y="1351758"/>
                  <a:pt x="8352254" y="1328987"/>
                </a:cubicBezTo>
                <a:cubicBezTo>
                  <a:pt x="8267422" y="1316589"/>
                  <a:pt x="8356441" y="1274842"/>
                  <a:pt x="8326473" y="1248781"/>
                </a:cubicBezTo>
                <a:cubicBezTo>
                  <a:pt x="8266541" y="1238155"/>
                  <a:pt x="8217625" y="1321142"/>
                  <a:pt x="8136099" y="1297360"/>
                </a:cubicBezTo>
                <a:cubicBezTo>
                  <a:pt x="8236795" y="1225502"/>
                  <a:pt x="8348067" y="1201974"/>
                  <a:pt x="8420998" y="1106336"/>
                </a:cubicBezTo>
                <a:cubicBezTo>
                  <a:pt x="8404254" y="1084576"/>
                  <a:pt x="8387508" y="1104818"/>
                  <a:pt x="8373186" y="1096722"/>
                </a:cubicBezTo>
                <a:cubicBezTo>
                  <a:pt x="8373627" y="1091662"/>
                  <a:pt x="8372523" y="1084070"/>
                  <a:pt x="8375169" y="1081794"/>
                </a:cubicBezTo>
                <a:cubicBezTo>
                  <a:pt x="8429592" y="1029673"/>
                  <a:pt x="8430475" y="1028409"/>
                  <a:pt x="8372084" y="989950"/>
                </a:cubicBezTo>
                <a:cubicBezTo>
                  <a:pt x="8351592" y="976540"/>
                  <a:pt x="8353356" y="964648"/>
                  <a:pt x="8364151" y="947697"/>
                </a:cubicBezTo>
                <a:cubicBezTo>
                  <a:pt x="8371865" y="935805"/>
                  <a:pt x="8381118" y="925179"/>
                  <a:pt x="8376711" y="899118"/>
                </a:cubicBezTo>
                <a:cubicBezTo>
                  <a:pt x="8344763" y="932517"/>
                  <a:pt x="8190304" y="921636"/>
                  <a:pt x="8162981" y="918094"/>
                </a:cubicBezTo>
                <a:cubicBezTo>
                  <a:pt x="8132354" y="914300"/>
                  <a:pt x="8102167" y="898107"/>
                  <a:pt x="8069999" y="906961"/>
                </a:cubicBezTo>
                <a:cubicBezTo>
                  <a:pt x="8044219" y="914048"/>
                  <a:pt x="7924795" y="982613"/>
                  <a:pt x="7907827" y="903926"/>
                </a:cubicBezTo>
                <a:cubicBezTo>
                  <a:pt x="7906945" y="900130"/>
                  <a:pt x="7858693" y="908987"/>
                  <a:pt x="7832692" y="913287"/>
                </a:cubicBezTo>
                <a:cubicBezTo>
                  <a:pt x="7809776" y="916830"/>
                  <a:pt x="7783996" y="932517"/>
                  <a:pt x="7768573" y="901144"/>
                </a:cubicBezTo>
                <a:cubicBezTo>
                  <a:pt x="7759538" y="882673"/>
                  <a:pt x="7796776" y="846999"/>
                  <a:pt x="7830048" y="843963"/>
                </a:cubicBezTo>
                <a:cubicBezTo>
                  <a:pt x="7858913" y="841178"/>
                  <a:pt x="7889099" y="837130"/>
                  <a:pt x="7916642" y="844721"/>
                </a:cubicBezTo>
                <a:cubicBezTo>
                  <a:pt x="7950573" y="853831"/>
                  <a:pt x="7968860" y="839156"/>
                  <a:pt x="7978337" y="807530"/>
                </a:cubicBezTo>
                <a:cubicBezTo>
                  <a:pt x="7988911" y="772614"/>
                  <a:pt x="8009185" y="756419"/>
                  <a:pt x="8037167" y="740226"/>
                </a:cubicBezTo>
                <a:cubicBezTo>
                  <a:pt x="8105033" y="701012"/>
                  <a:pt x="8170253" y="655722"/>
                  <a:pt x="8244728" y="632950"/>
                </a:cubicBezTo>
                <a:cubicBezTo>
                  <a:pt x="8259491" y="628396"/>
                  <a:pt x="8275796" y="622323"/>
                  <a:pt x="8282626" y="592216"/>
                </a:cubicBezTo>
                <a:cubicBezTo>
                  <a:pt x="8081014" y="637251"/>
                  <a:pt x="7897251" y="754650"/>
                  <a:pt x="7689250" y="747818"/>
                </a:cubicBezTo>
                <a:cubicBezTo>
                  <a:pt x="7746098" y="710625"/>
                  <a:pt x="7811978" y="708600"/>
                  <a:pt x="7872573" y="682541"/>
                </a:cubicBezTo>
                <a:cubicBezTo>
                  <a:pt x="7829607" y="663058"/>
                  <a:pt x="7789284" y="683299"/>
                  <a:pt x="7748521" y="694433"/>
                </a:cubicBezTo>
                <a:cubicBezTo>
                  <a:pt x="7714368" y="703539"/>
                  <a:pt x="7683521" y="705058"/>
                  <a:pt x="7679775" y="650662"/>
                </a:cubicBezTo>
                <a:cubicBezTo>
                  <a:pt x="7681099" y="647120"/>
                  <a:pt x="7680878" y="642565"/>
                  <a:pt x="7680657" y="638264"/>
                </a:cubicBezTo>
                <a:cubicBezTo>
                  <a:pt x="7692117" y="615746"/>
                  <a:pt x="7709962" y="604107"/>
                  <a:pt x="7731115" y="597528"/>
                </a:cubicBezTo>
                <a:cubicBezTo>
                  <a:pt x="7743895" y="593480"/>
                  <a:pt x="7760860" y="587408"/>
                  <a:pt x="7760642" y="571216"/>
                </a:cubicBezTo>
                <a:cubicBezTo>
                  <a:pt x="7759980" y="511252"/>
                  <a:pt x="7800743" y="493793"/>
                  <a:pt x="7841505" y="476336"/>
                </a:cubicBezTo>
                <a:cubicBezTo>
                  <a:pt x="7818810" y="446481"/>
                  <a:pt x="7800963" y="468492"/>
                  <a:pt x="7783776" y="466216"/>
                </a:cubicBezTo>
                <a:cubicBezTo>
                  <a:pt x="7772539" y="464697"/>
                  <a:pt x="7762403" y="461915"/>
                  <a:pt x="7762403" y="446481"/>
                </a:cubicBezTo>
                <a:cubicBezTo>
                  <a:pt x="7762183" y="433576"/>
                  <a:pt x="7767472" y="418901"/>
                  <a:pt x="7778488" y="418650"/>
                </a:cubicBezTo>
                <a:cubicBezTo>
                  <a:pt x="7847454" y="416372"/>
                  <a:pt x="7885573" y="333384"/>
                  <a:pt x="7957184" y="333131"/>
                </a:cubicBezTo>
                <a:cubicBezTo>
                  <a:pt x="7999930" y="333131"/>
                  <a:pt x="7934928" y="286324"/>
                  <a:pt x="7971064" y="266841"/>
                </a:cubicBezTo>
                <a:cubicBezTo>
                  <a:pt x="7978998" y="262539"/>
                  <a:pt x="7950352" y="255964"/>
                  <a:pt x="7937572" y="256975"/>
                </a:cubicBezTo>
                <a:cubicBezTo>
                  <a:pt x="7925014" y="257986"/>
                  <a:pt x="7913777" y="270384"/>
                  <a:pt x="7898573" y="261528"/>
                </a:cubicBezTo>
                <a:cubicBezTo>
                  <a:pt x="7890201" y="229903"/>
                  <a:pt x="7911793" y="218263"/>
                  <a:pt x="7929642" y="209408"/>
                </a:cubicBezTo>
                <a:cubicBezTo>
                  <a:pt x="7970845" y="188914"/>
                  <a:pt x="8010947" y="164120"/>
                  <a:pt x="8056117" y="156782"/>
                </a:cubicBezTo>
                <a:cubicBezTo>
                  <a:pt x="8072200" y="154252"/>
                  <a:pt x="8032981" y="120348"/>
                  <a:pt x="8025270" y="108457"/>
                </a:cubicBezTo>
                <a:cubicBezTo>
                  <a:pt x="8070715" y="77210"/>
                  <a:pt x="8118460" y="54170"/>
                  <a:pt x="8167695" y="35609"/>
                </a:cubicBezTo>
                <a:lnTo>
                  <a:pt x="8251347" y="1020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0202"/>
                </a:lnTo>
                <a:lnTo>
                  <a:pt x="10023511" y="10202"/>
                </a:lnTo>
                <a:lnTo>
                  <a:pt x="10081290" y="46954"/>
                </a:lnTo>
                <a:cubicBezTo>
                  <a:pt x="10124649" y="67728"/>
                  <a:pt x="10173137" y="84332"/>
                  <a:pt x="10208104" y="121978"/>
                </a:cubicBezTo>
                <a:cubicBezTo>
                  <a:pt x="10094034" y="151970"/>
                  <a:pt x="9991464" y="182272"/>
                  <a:pt x="9887339" y="204920"/>
                </a:cubicBezTo>
                <a:cubicBezTo>
                  <a:pt x="9776996" y="228793"/>
                  <a:pt x="9683441" y="293373"/>
                  <a:pt x="9575589" y="322144"/>
                </a:cubicBezTo>
                <a:cubicBezTo>
                  <a:pt x="9552585" y="328266"/>
                  <a:pt x="9524923" y="349690"/>
                  <a:pt x="9516842" y="370501"/>
                </a:cubicBezTo>
                <a:cubicBezTo>
                  <a:pt x="9490734" y="437836"/>
                  <a:pt x="8969489" y="626679"/>
                  <a:pt x="9031031" y="686665"/>
                </a:cubicBezTo>
                <a:cubicBezTo>
                  <a:pt x="9056518" y="711458"/>
                  <a:pt x="9089464" y="729209"/>
                  <a:pt x="9123967" y="753695"/>
                </a:cubicBezTo>
                <a:cubicBezTo>
                  <a:pt x="9072057" y="799910"/>
                  <a:pt x="9013626" y="820111"/>
                  <a:pt x="8951461" y="833883"/>
                </a:cubicBezTo>
                <a:cubicBezTo>
                  <a:pt x="8932810" y="838168"/>
                  <a:pt x="8914473" y="846737"/>
                  <a:pt x="8912607" y="867550"/>
                </a:cubicBezTo>
                <a:cubicBezTo>
                  <a:pt x="8910744" y="889280"/>
                  <a:pt x="8929704" y="897848"/>
                  <a:pt x="8945555" y="907951"/>
                </a:cubicBezTo>
                <a:cubicBezTo>
                  <a:pt x="8967622" y="922028"/>
                  <a:pt x="8989069" y="934273"/>
                  <a:pt x="9017042" y="936109"/>
                </a:cubicBezTo>
                <a:cubicBezTo>
                  <a:pt x="9063046" y="938863"/>
                  <a:pt x="9085112" y="978039"/>
                  <a:pt x="9111842" y="1007420"/>
                </a:cubicBezTo>
                <a:cubicBezTo>
                  <a:pt x="9126761" y="1023949"/>
                  <a:pt x="9134223" y="1057308"/>
                  <a:pt x="9108115" y="1063124"/>
                </a:cubicBezTo>
                <a:cubicBezTo>
                  <a:pt x="9045328" y="1077205"/>
                  <a:pt x="9050302" y="1117910"/>
                  <a:pt x="9051854" y="1164126"/>
                </a:cubicBezTo>
                <a:cubicBezTo>
                  <a:pt x="9054030" y="1221361"/>
                  <a:pt x="9091019" y="1247681"/>
                  <a:pt x="9136399" y="1269719"/>
                </a:cubicBezTo>
                <a:cubicBezTo>
                  <a:pt x="9151940" y="1277369"/>
                  <a:pt x="9174006" y="1277064"/>
                  <a:pt x="9179914" y="1300937"/>
                </a:cubicBezTo>
                <a:cubicBezTo>
                  <a:pt x="9154426" y="1323586"/>
                  <a:pt x="9123344" y="1305223"/>
                  <a:pt x="9095990" y="1311649"/>
                </a:cubicBezTo>
                <a:cubicBezTo>
                  <a:pt x="9073302" y="1316851"/>
                  <a:pt x="9035692" y="1314098"/>
                  <a:pt x="9066775" y="1355722"/>
                </a:cubicBezTo>
                <a:cubicBezTo>
                  <a:pt x="9075790" y="1367658"/>
                  <a:pt x="9065221" y="1376842"/>
                  <a:pt x="9053719" y="1377759"/>
                </a:cubicBezTo>
                <a:cubicBezTo>
                  <a:pt x="8961718" y="1387247"/>
                  <a:pt x="9003989" y="1471416"/>
                  <a:pt x="8974460" y="1515794"/>
                </a:cubicBezTo>
                <a:cubicBezTo>
                  <a:pt x="8966381" y="1528036"/>
                  <a:pt x="8975084" y="1549154"/>
                  <a:pt x="8987827" y="1554357"/>
                </a:cubicBezTo>
                <a:cubicBezTo>
                  <a:pt x="9069261" y="1588638"/>
                  <a:pt x="9080451" y="1670357"/>
                  <a:pt x="9119926" y="1740752"/>
                </a:cubicBezTo>
                <a:cubicBezTo>
                  <a:pt x="9077031" y="1768602"/>
                  <a:pt x="9025747" y="1774723"/>
                  <a:pt x="8979435" y="1792782"/>
                </a:cubicBezTo>
                <a:cubicBezTo>
                  <a:pt x="8931257" y="1811758"/>
                  <a:pt x="8931257" y="1825837"/>
                  <a:pt x="8971042" y="1880927"/>
                </a:cubicBezTo>
                <a:cubicBezTo>
                  <a:pt x="8867539" y="1892865"/>
                  <a:pt x="8867539" y="1892865"/>
                  <a:pt x="8899553" y="1979481"/>
                </a:cubicBezTo>
                <a:cubicBezTo>
                  <a:pt x="8812832" y="1987439"/>
                  <a:pt x="8755644" y="2028451"/>
                  <a:pt x="8742279" y="2118129"/>
                </a:cubicBezTo>
                <a:cubicBezTo>
                  <a:pt x="8735751" y="2161590"/>
                  <a:pt x="8696588" y="2182094"/>
                  <a:pt x="8653074" y="2211172"/>
                </a:cubicBezTo>
                <a:cubicBezTo>
                  <a:pt x="8707155" y="2239331"/>
                  <a:pt x="8743833" y="2298094"/>
                  <a:pt x="8806929" y="2235961"/>
                </a:cubicBezTo>
                <a:cubicBezTo>
                  <a:pt x="8829929" y="2213314"/>
                  <a:pt x="8827757" y="2242084"/>
                  <a:pt x="8830862" y="2250347"/>
                </a:cubicBezTo>
                <a:cubicBezTo>
                  <a:pt x="8838321" y="2270546"/>
                  <a:pt x="8822781" y="2284015"/>
                  <a:pt x="8812524" y="2299317"/>
                </a:cubicBezTo>
                <a:cubicBezTo>
                  <a:pt x="8802578" y="2314621"/>
                  <a:pt x="8790765" y="2330841"/>
                  <a:pt x="8787969" y="2347984"/>
                </a:cubicBezTo>
                <a:cubicBezTo>
                  <a:pt x="8786105" y="2359919"/>
                  <a:pt x="8795118" y="2377363"/>
                  <a:pt x="8805064" y="2386240"/>
                </a:cubicBezTo>
                <a:cubicBezTo>
                  <a:pt x="8857283" y="2433068"/>
                  <a:pt x="8826201" y="2538354"/>
                  <a:pt x="8925043" y="2551822"/>
                </a:cubicBezTo>
                <a:cubicBezTo>
                  <a:pt x="8969489" y="2557941"/>
                  <a:pt x="8990934" y="2596506"/>
                  <a:pt x="9023571" y="2617624"/>
                </a:cubicBezTo>
                <a:cubicBezTo>
                  <a:pt x="9137020" y="2691385"/>
                  <a:pt x="9212861" y="2786265"/>
                  <a:pt x="9247982" y="2916649"/>
                </a:cubicBezTo>
                <a:cubicBezTo>
                  <a:pt x="9257617" y="2952764"/>
                  <a:pt x="9294606" y="2981842"/>
                  <a:pt x="9318539" y="3013671"/>
                </a:cubicBezTo>
                <a:cubicBezTo>
                  <a:pt x="9307037" y="3036932"/>
                  <a:pt x="9244252" y="2986737"/>
                  <a:pt x="9266320" y="3047949"/>
                </a:cubicBezTo>
                <a:cubicBezTo>
                  <a:pt x="9283104" y="3093860"/>
                  <a:pt x="9325999" y="3122324"/>
                  <a:pt x="9366406" y="3149564"/>
                </a:cubicBezTo>
                <a:cubicBezTo>
                  <a:pt x="9412407" y="3180476"/>
                  <a:pt x="9463381" y="3205267"/>
                  <a:pt x="9484207" y="3262501"/>
                </a:cubicBezTo>
                <a:cubicBezTo>
                  <a:pt x="9488559" y="3274744"/>
                  <a:pt x="9502544" y="3287599"/>
                  <a:pt x="9514977" y="3292497"/>
                </a:cubicBezTo>
                <a:cubicBezTo>
                  <a:pt x="10163348" y="4299754"/>
                  <a:pt x="11759406" y="4306487"/>
                  <a:pt x="11943411" y="4299446"/>
                </a:cubicBezTo>
                <a:cubicBezTo>
                  <a:pt x="11999126" y="4297227"/>
                  <a:pt x="12054083" y="4291680"/>
                  <a:pt x="12108408" y="4283397"/>
                </a:cubicBezTo>
                <a:lnTo>
                  <a:pt x="12192000" y="426656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05082"/>
                </a:lnTo>
                <a:lnTo>
                  <a:pt x="31834" y="6211531"/>
                </a:lnTo>
                <a:cubicBezTo>
                  <a:pt x="102913" y="6222434"/>
                  <a:pt x="174818" y="6229736"/>
                  <a:pt x="247714" y="6232657"/>
                </a:cubicBezTo>
                <a:cubicBezTo>
                  <a:pt x="488463" y="6241925"/>
                  <a:pt x="2576720" y="6233063"/>
                  <a:pt x="3425038" y="4907153"/>
                </a:cubicBezTo>
                <a:cubicBezTo>
                  <a:pt x="3441305" y="4900705"/>
                  <a:pt x="3459603" y="4883784"/>
                  <a:pt x="3465296" y="4867667"/>
                </a:cubicBezTo>
                <a:cubicBezTo>
                  <a:pt x="3492545" y="4792327"/>
                  <a:pt x="3559239" y="4759693"/>
                  <a:pt x="3619425" y="4719002"/>
                </a:cubicBezTo>
                <a:cubicBezTo>
                  <a:pt x="3672294" y="4683144"/>
                  <a:pt x="3728417" y="4645676"/>
                  <a:pt x="3750377" y="4585241"/>
                </a:cubicBezTo>
                <a:cubicBezTo>
                  <a:pt x="3779250" y="4504664"/>
                  <a:pt x="3697103" y="4570738"/>
                  <a:pt x="3682054" y="4540118"/>
                </a:cubicBezTo>
                <a:cubicBezTo>
                  <a:pt x="3713368" y="4498220"/>
                  <a:pt x="3761764" y="4459943"/>
                  <a:pt x="3774370" y="4412403"/>
                </a:cubicBezTo>
                <a:cubicBezTo>
                  <a:pt x="3820322" y="4240771"/>
                  <a:pt x="3919551" y="4115875"/>
                  <a:pt x="4067986" y="4018780"/>
                </a:cubicBezTo>
                <a:cubicBezTo>
                  <a:pt x="4110687" y="3990980"/>
                  <a:pt x="4138745" y="3940215"/>
                  <a:pt x="4196899" y="3932160"/>
                </a:cubicBezTo>
                <a:cubicBezTo>
                  <a:pt x="4326221" y="3914431"/>
                  <a:pt x="4285554" y="3775837"/>
                  <a:pt x="4353877" y="3714196"/>
                </a:cubicBezTo>
                <a:cubicBezTo>
                  <a:pt x="4366890" y="3702509"/>
                  <a:pt x="4378682" y="3679548"/>
                  <a:pt x="4376244" y="3663837"/>
                </a:cubicBezTo>
                <a:cubicBezTo>
                  <a:pt x="4372586" y="3641270"/>
                  <a:pt x="4357130" y="3619918"/>
                  <a:pt x="4344116" y="3599773"/>
                </a:cubicBezTo>
                <a:cubicBezTo>
                  <a:pt x="4330695" y="3579630"/>
                  <a:pt x="4310365" y="3561901"/>
                  <a:pt x="4320122" y="3535311"/>
                </a:cubicBezTo>
                <a:cubicBezTo>
                  <a:pt x="4324186" y="3524435"/>
                  <a:pt x="4321344" y="3486562"/>
                  <a:pt x="4351436" y="3516374"/>
                </a:cubicBezTo>
                <a:cubicBezTo>
                  <a:pt x="4433989" y="3598163"/>
                  <a:pt x="4481978" y="3520810"/>
                  <a:pt x="4552738" y="3483742"/>
                </a:cubicBezTo>
                <a:cubicBezTo>
                  <a:pt x="4495805" y="3445466"/>
                  <a:pt x="4444564" y="3418474"/>
                  <a:pt x="4436023" y="3361265"/>
                </a:cubicBezTo>
                <a:cubicBezTo>
                  <a:pt x="4418537" y="3243216"/>
                  <a:pt x="4343713" y="3189231"/>
                  <a:pt x="4230249" y="3178754"/>
                </a:cubicBezTo>
                <a:cubicBezTo>
                  <a:pt x="4272135" y="3064738"/>
                  <a:pt x="4272135" y="3064738"/>
                  <a:pt x="4136714" y="3049023"/>
                </a:cubicBezTo>
                <a:cubicBezTo>
                  <a:pt x="4188768" y="2976505"/>
                  <a:pt x="4188768" y="2957972"/>
                  <a:pt x="4125732" y="2932992"/>
                </a:cubicBezTo>
                <a:cubicBezTo>
                  <a:pt x="4065138" y="2909221"/>
                  <a:pt x="3998039" y="2901162"/>
                  <a:pt x="3941916" y="2864502"/>
                </a:cubicBezTo>
                <a:cubicBezTo>
                  <a:pt x="3993565" y="2771837"/>
                  <a:pt x="4008205" y="2664266"/>
                  <a:pt x="4114752" y="2619140"/>
                </a:cubicBezTo>
                <a:cubicBezTo>
                  <a:pt x="4131425" y="2612292"/>
                  <a:pt x="4142812" y="2584492"/>
                  <a:pt x="4132241" y="2568377"/>
                </a:cubicBezTo>
                <a:cubicBezTo>
                  <a:pt x="4093606" y="2509959"/>
                  <a:pt x="4148913" y="2399163"/>
                  <a:pt x="4028540" y="2386674"/>
                </a:cubicBezTo>
                <a:cubicBezTo>
                  <a:pt x="4013491" y="2385466"/>
                  <a:pt x="3999664" y="2373378"/>
                  <a:pt x="4011458" y="2357665"/>
                </a:cubicBezTo>
                <a:cubicBezTo>
                  <a:pt x="4052127" y="2302873"/>
                  <a:pt x="4002918" y="2306498"/>
                  <a:pt x="3973233" y="2299649"/>
                </a:cubicBezTo>
                <a:cubicBezTo>
                  <a:pt x="3937444" y="2291191"/>
                  <a:pt x="3896777" y="2315362"/>
                  <a:pt x="3863429" y="2285548"/>
                </a:cubicBezTo>
                <a:cubicBezTo>
                  <a:pt x="3871158" y="2254123"/>
                  <a:pt x="3900029" y="2254525"/>
                  <a:pt x="3920363" y="2244454"/>
                </a:cubicBezTo>
                <a:cubicBezTo>
                  <a:pt x="3979737" y="2215444"/>
                  <a:pt x="4028133" y="2180798"/>
                  <a:pt x="4030981" y="2105456"/>
                </a:cubicBezTo>
                <a:cubicBezTo>
                  <a:pt x="4033011" y="2044620"/>
                  <a:pt x="4039518" y="1991037"/>
                  <a:pt x="3957370" y="1972502"/>
                </a:cubicBezTo>
                <a:cubicBezTo>
                  <a:pt x="3923211" y="1964846"/>
                  <a:pt x="3932973" y="1920933"/>
                  <a:pt x="3952493" y="1899176"/>
                </a:cubicBezTo>
                <a:cubicBezTo>
                  <a:pt x="3987466" y="1860500"/>
                  <a:pt x="4016337" y="1808931"/>
                  <a:pt x="4076527" y="1805304"/>
                </a:cubicBezTo>
                <a:cubicBezTo>
                  <a:pt x="4113127" y="1802888"/>
                  <a:pt x="4141188" y="1786769"/>
                  <a:pt x="4170061" y="1768238"/>
                </a:cubicBezTo>
                <a:cubicBezTo>
                  <a:pt x="4190800" y="1754940"/>
                  <a:pt x="4215607" y="1743661"/>
                  <a:pt x="4213168" y="1715057"/>
                </a:cubicBezTo>
                <a:cubicBezTo>
                  <a:pt x="4210729" y="1687660"/>
                  <a:pt x="4186736" y="1676379"/>
                  <a:pt x="4162334" y="1670739"/>
                </a:cubicBezTo>
                <a:cubicBezTo>
                  <a:pt x="4080998" y="1652609"/>
                  <a:pt x="4004547" y="1626018"/>
                  <a:pt x="3936629" y="1565182"/>
                </a:cubicBezTo>
                <a:cubicBezTo>
                  <a:pt x="3981773" y="1532950"/>
                  <a:pt x="4024878" y="1509583"/>
                  <a:pt x="4058225" y="1476947"/>
                </a:cubicBezTo>
                <a:cubicBezTo>
                  <a:pt x="4138745" y="1397984"/>
                  <a:pt x="3456757" y="1149400"/>
                  <a:pt x="3422598" y="1060763"/>
                </a:cubicBezTo>
                <a:cubicBezTo>
                  <a:pt x="3412025" y="1033367"/>
                  <a:pt x="3375832" y="1005166"/>
                  <a:pt x="3345734" y="997107"/>
                </a:cubicBezTo>
                <a:cubicBezTo>
                  <a:pt x="3204622" y="959235"/>
                  <a:pt x="3082216" y="874224"/>
                  <a:pt x="2937846" y="842798"/>
                </a:cubicBezTo>
                <a:cubicBezTo>
                  <a:pt x="2801610" y="812986"/>
                  <a:pt x="2667409" y="773098"/>
                  <a:pt x="2518162" y="733618"/>
                </a:cubicBezTo>
                <a:cubicBezTo>
                  <a:pt x="2609662" y="634506"/>
                  <a:pt x="2771925" y="646191"/>
                  <a:pt x="2809744" y="503164"/>
                </a:cubicBezTo>
                <a:cubicBezTo>
                  <a:pt x="2662121" y="466098"/>
                  <a:pt x="2506776" y="508403"/>
                  <a:pt x="2364438" y="449579"/>
                </a:cubicBezTo>
                <a:cubicBezTo>
                  <a:pt x="2352239" y="444343"/>
                  <a:pt x="2335563" y="449579"/>
                  <a:pt x="2320927" y="451191"/>
                </a:cubicBezTo>
                <a:cubicBezTo>
                  <a:pt x="2027715" y="482617"/>
                  <a:pt x="1735723" y="455221"/>
                  <a:pt x="1446580" y="415735"/>
                </a:cubicBezTo>
                <a:cubicBezTo>
                  <a:pt x="1030148" y="359334"/>
                  <a:pt x="612089" y="323476"/>
                  <a:pt x="193217" y="298092"/>
                </a:cubicBezTo>
                <a:lnTo>
                  <a:pt x="0" y="28767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5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Питание, здоровье и болезнь</a:t>
            </a:r>
          </a:p>
        </p:txBody>
      </p:sp>
      <p:pic>
        <p:nvPicPr>
          <p:cNvPr id="4" name="Рисунок 3" descr="Изображение выглядит как текст, векторная график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9" y="1597245"/>
            <a:ext cx="2827866" cy="3062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221" y="1206363"/>
            <a:ext cx="2255373" cy="70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450" y="672208"/>
            <a:ext cx="1420872" cy="26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00E94D-4447-4B9D-9376-3F2EE196D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Телемедицина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55F49EC-1ED3-45C9-931F-9E27645E1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9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480</Words>
  <Application>Microsoft Macintosh PowerPoint</Application>
  <PresentationFormat>Широкоэкранный</PresentationFormat>
  <Paragraphs>78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Museo</vt:lpstr>
      <vt:lpstr>system-ui</vt:lpstr>
      <vt:lpstr>Тема Office</vt:lpstr>
      <vt:lpstr>Технологические тренды в здравоохранении</vt:lpstr>
      <vt:lpstr>Презентация PowerPoint</vt:lpstr>
      <vt:lpstr>Презентация PowerPoint</vt:lpstr>
      <vt:lpstr>Векторы развития здравоохранения</vt:lpstr>
      <vt:lpstr>Потребительская генетика</vt:lpstr>
      <vt:lpstr>Презентация PowerPoint</vt:lpstr>
      <vt:lpstr>Питание, здоровье и болезнь</vt:lpstr>
      <vt:lpstr>Телемедицина</vt:lpstr>
      <vt:lpstr>Презентация PowerPoint</vt:lpstr>
      <vt:lpstr>Телемедицина в трехуровневой системе медицинской помощи в Российской Федерации</vt:lpstr>
      <vt:lpstr>Интернет медицинских вещей</vt:lpstr>
      <vt:lpstr>Презентация PowerPoint</vt:lpstr>
      <vt:lpstr>Презентация PowerPoint</vt:lpstr>
      <vt:lpstr>Презентация PowerPoint</vt:lpstr>
      <vt:lpstr>Робототехника</vt:lpstr>
      <vt:lpstr>Сферы применения роботов с медицине</vt:lpstr>
      <vt:lpstr>Большие данные</vt:lpstr>
      <vt:lpstr>Медицинские данные Географическая информационная система (ГИС) человека по Эрику Тополю</vt:lpstr>
      <vt:lpstr>Пирамида данных, на которых базируется искусственный интеллект (ИИ) в медицине</vt:lpstr>
      <vt:lpstr>Битва за данные</vt:lpstr>
      <vt:lpstr>Искусственный интеллект</vt:lpstr>
      <vt:lpstr>ИИ в медицине</vt:lpstr>
      <vt:lpstr>Векторы применения 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Тренды развития урологии в мире</dc:title>
  <dc:creator>Игорь Шадеркин</dc:creator>
  <cp:lastModifiedBy>Игорь Шадеркин</cp:lastModifiedBy>
  <cp:revision>41</cp:revision>
  <dcterms:created xsi:type="dcterms:W3CDTF">2019-08-29T05:40:02Z</dcterms:created>
  <dcterms:modified xsi:type="dcterms:W3CDTF">2021-02-15T07:00:03Z</dcterms:modified>
</cp:coreProperties>
</file>