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PT Sans Narrow"/>
      <p:regular r:id="rId16"/>
      <p:bold r:id="rId17"/>
    </p:embeddedFont>
    <p:embeddedFont>
      <p:font typeface="Open Sans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OpenSans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PTSansNarrow-bold.fntdata"/><Relationship Id="rId16" Type="http://schemas.openxmlformats.org/officeDocument/2006/relationships/font" Target="fonts/PTSansNarrow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bold.fntdata"/><Relationship Id="rId6" Type="http://schemas.openxmlformats.org/officeDocument/2006/relationships/slide" Target="slides/slide1.xml"/><Relationship Id="rId18" Type="http://schemas.openxmlformats.org/officeDocument/2006/relationships/font" Target="fonts/OpenSans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9a49cf2977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9a49cf2977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9a49cf2977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9a49cf2977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9a49cf2977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9a49cf2977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9a49cf2977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9a49cf2977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9a49cf2977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9a49cf2977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9a49cf2977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9a49cf2977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9a49cf2977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9a49cf2977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9a49cf2977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9a49cf2977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9a49cf2977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9a49cf2977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Анализ данных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на службе врача</a:t>
            </a:r>
            <a:endParaRPr/>
          </a:p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Культура работы с медицинскими данными</a:t>
            </a:r>
            <a:endParaRPr/>
          </a:p>
        </p:txBody>
      </p:sp>
      <p:sp>
        <p:nvSpPr>
          <p:cNvPr id="68" name="Google Shape;68;p13"/>
          <p:cNvSpPr txBox="1"/>
          <p:nvPr/>
        </p:nvSpPr>
        <p:spPr>
          <a:xfrm>
            <a:off x="902600" y="4352050"/>
            <a:ext cx="7339800" cy="8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Open Sans"/>
                <a:ea typeface="Open Sans"/>
                <a:cs typeface="Open Sans"/>
                <a:sym typeface="Open Sans"/>
              </a:rPr>
              <a:t>Андрей Бурсов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Open Sans"/>
                <a:ea typeface="Open Sans"/>
                <a:cs typeface="Open Sans"/>
                <a:sym typeface="Open Sans"/>
              </a:rPr>
              <a:t>Институт системного программирования им. В.П. Иванникова РАН</a:t>
            </a:r>
            <a:endParaRPr sz="16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500"/>
              <a:t>Спасибо за внимание!</a:t>
            </a:r>
            <a:endParaRPr sz="4500"/>
          </a:p>
        </p:txBody>
      </p:sp>
      <p:sp>
        <p:nvSpPr>
          <p:cNvPr id="122" name="Google Shape;122;p2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vk.com/bursov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ru"/>
              <a:t>facebook.com/a.bursov/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ru"/>
              <a:t>instagram.com/bursov/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/>
          </a:p>
        </p:txBody>
      </p:sp>
      <p:sp>
        <p:nvSpPr>
          <p:cNvPr id="123" name="Google Shape;123;p22"/>
          <p:cNvSpPr txBox="1"/>
          <p:nvPr>
            <p:ph idx="1" type="subTitle"/>
          </p:nvPr>
        </p:nvSpPr>
        <p:spPr>
          <a:xfrm>
            <a:off x="265500" y="2726875"/>
            <a:ext cx="4045200" cy="191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Андрей Бурсов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Советник по IT </a:t>
            </a:r>
            <a:r>
              <a:rPr lang="ru"/>
              <a:t>в медицине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900"/>
              <a:t>Институт системного программирования </a:t>
            </a:r>
            <a:endParaRPr sz="19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900"/>
              <a:t>им. В.П. Иванникова РАН</a:t>
            </a:r>
            <a:endParaRPr sz="19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500"/>
              <a:t>Что такое медицинские данные?</a:t>
            </a:r>
            <a:endParaRPr sz="4500"/>
          </a:p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500"/>
              <a:t>Что такое медицинские данные с точки зрения технологий?</a:t>
            </a:r>
            <a:endParaRPr sz="4500"/>
          </a:p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Вы программист “А” или программист “Б”?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ru"/>
              <a:t>Что там с порогом входа в Med IT?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500"/>
              <a:t>Накапливать или нет?</a:t>
            </a:r>
            <a:endParaRPr sz="4500"/>
          </a:p>
        </p:txBody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Что мы знаем о том как будут развиваться технологии?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ru"/>
              <a:t>Почему страдают компании-разработчики?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500"/>
              <a:t>Несколько слов про идеальное будущее...</a:t>
            </a:r>
            <a:endParaRPr sz="4500"/>
          </a:p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311700" y="2995650"/>
            <a:ext cx="8520600" cy="153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Вендорная независимость, открытые решения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Треугольник добра - врачи, программисты, контролирующие органы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ru"/>
              <a:t>Любые объемы и типы данных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500"/>
              <a:t>Какую роль играет человеческий фактор?</a:t>
            </a:r>
            <a:endParaRPr sz="4500"/>
          </a:p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311700" y="2995650"/>
            <a:ext cx="8520600" cy="153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Врачи и технологии без программистов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Программисты и технологии без врачей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500"/>
              <a:t>А что будет, если начать создавать междисциплинарные команды?</a:t>
            </a:r>
            <a:endParaRPr sz="4500"/>
          </a:p>
        </p:txBody>
      </p:sp>
      <p:sp>
        <p:nvSpPr>
          <p:cNvPr id="104" name="Google Shape;104;p19"/>
          <p:cNvSpPr txBox="1"/>
          <p:nvPr>
            <p:ph idx="1" type="body"/>
          </p:nvPr>
        </p:nvSpPr>
        <p:spPr>
          <a:xfrm>
            <a:off x="311700" y="2995650"/>
            <a:ext cx="8520600" cy="153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Привлечение (диалог)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Обучение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Вовлечение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500"/>
              <a:t>А пациенты</a:t>
            </a:r>
            <a:r>
              <a:rPr lang="ru" sz="4500"/>
              <a:t>?</a:t>
            </a:r>
            <a:endParaRPr sz="4500"/>
          </a:p>
        </p:txBody>
      </p:sp>
      <p:sp>
        <p:nvSpPr>
          <p:cNvPr id="110" name="Google Shape;110;p20"/>
          <p:cNvSpPr txBox="1"/>
          <p:nvPr>
            <p:ph idx="1" type="body"/>
          </p:nvPr>
        </p:nvSpPr>
        <p:spPr>
          <a:xfrm>
            <a:off x="311700" y="2995650"/>
            <a:ext cx="8520600" cy="153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Не надо замыкаться на болезни!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ru"/>
              <a:t>Носимые устройства - это тоже ценные медицинские данные.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500"/>
              <a:t>Выводы</a:t>
            </a:r>
            <a:endParaRPr sz="4500"/>
          </a:p>
        </p:txBody>
      </p:sp>
      <p:sp>
        <p:nvSpPr>
          <p:cNvPr id="116" name="Google Shape;116;p21"/>
          <p:cNvSpPr txBox="1"/>
          <p:nvPr>
            <p:ph idx="1" type="body"/>
          </p:nvPr>
        </p:nvSpPr>
        <p:spPr>
          <a:xfrm>
            <a:off x="311700" y="2995650"/>
            <a:ext cx="8520600" cy="153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Построение команд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Создание инфраструктуры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Вовлечение всех сторон в работу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