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1" r:id="rId7"/>
    <p:sldId id="333" r:id="rId8"/>
    <p:sldId id="340" r:id="rId9"/>
    <p:sldId id="334" r:id="rId10"/>
    <p:sldId id="335" r:id="rId11"/>
    <p:sldId id="261" r:id="rId12"/>
    <p:sldId id="341" r:id="rId13"/>
    <p:sldId id="343" r:id="rId14"/>
    <p:sldId id="342" r:id="rId15"/>
    <p:sldId id="344" r:id="rId16"/>
    <p:sldId id="34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E24B2A-C07E-4D1F-AF36-EDC6EC171F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77AD01-65B3-498B-B839-5EA645209F54}">
      <dgm:prSet phldrT="[Текст]"/>
      <dgm:spPr/>
      <dgm:t>
        <a:bodyPr/>
        <a:lstStyle/>
        <a:p>
          <a:r>
            <a:rPr lang="ru-RU" dirty="0"/>
            <a:t>ОНЛАЙН</a:t>
          </a:r>
        </a:p>
      </dgm:t>
    </dgm:pt>
    <dgm:pt modelId="{B578DF0E-5F32-4175-AC1C-AB05E58442D0}" type="parTrans" cxnId="{5C505D6E-6C07-41DD-BEBF-F0B5437A103D}">
      <dgm:prSet/>
      <dgm:spPr/>
      <dgm:t>
        <a:bodyPr/>
        <a:lstStyle/>
        <a:p>
          <a:endParaRPr lang="ru-RU"/>
        </a:p>
      </dgm:t>
    </dgm:pt>
    <dgm:pt modelId="{7971F972-1CCC-4D67-AB72-0A862092D730}" type="sibTrans" cxnId="{5C505D6E-6C07-41DD-BEBF-F0B5437A103D}">
      <dgm:prSet/>
      <dgm:spPr/>
      <dgm:t>
        <a:bodyPr/>
        <a:lstStyle/>
        <a:p>
          <a:endParaRPr lang="ru-RU"/>
        </a:p>
      </dgm:t>
    </dgm:pt>
    <dgm:pt modelId="{9F3BDB01-4BAB-4115-97AF-3762C22BFB66}">
      <dgm:prSet phldrT="[Текст]"/>
      <dgm:spPr/>
      <dgm:t>
        <a:bodyPr/>
        <a:lstStyle/>
        <a:p>
          <a:r>
            <a:rPr lang="ru-RU" dirty="0"/>
            <a:t>ОФЛАЙН</a:t>
          </a:r>
        </a:p>
      </dgm:t>
    </dgm:pt>
    <dgm:pt modelId="{B9399ABF-DA21-40D1-BCE9-C4D58F6A99F3}" type="parTrans" cxnId="{1F9DD224-D778-43B5-BA73-128869501ACD}">
      <dgm:prSet/>
      <dgm:spPr/>
      <dgm:t>
        <a:bodyPr/>
        <a:lstStyle/>
        <a:p>
          <a:endParaRPr lang="ru-RU"/>
        </a:p>
      </dgm:t>
    </dgm:pt>
    <dgm:pt modelId="{B6DB8D9B-5E09-4A2D-9A46-784F17D08B3D}" type="sibTrans" cxnId="{1F9DD224-D778-43B5-BA73-128869501ACD}">
      <dgm:prSet/>
      <dgm:spPr/>
      <dgm:t>
        <a:bodyPr/>
        <a:lstStyle/>
        <a:p>
          <a:endParaRPr lang="ru-RU"/>
        </a:p>
      </dgm:t>
    </dgm:pt>
    <dgm:pt modelId="{06903D87-C60F-4F80-BFC6-2D7F9FA0FBE9}">
      <dgm:prSet phldrT="[Текст]"/>
      <dgm:spPr/>
      <dgm:t>
        <a:bodyPr/>
        <a:lstStyle/>
        <a:p>
          <a:r>
            <a:rPr lang="ru-RU" dirty="0"/>
            <a:t>ОНЛАЙН</a:t>
          </a:r>
        </a:p>
      </dgm:t>
    </dgm:pt>
    <dgm:pt modelId="{6F8A62D0-D526-4B29-BCFF-6AC02DBE8DA1}" type="parTrans" cxnId="{F2D3819B-7DD2-4688-969E-4B7259DC25D7}">
      <dgm:prSet/>
      <dgm:spPr/>
      <dgm:t>
        <a:bodyPr/>
        <a:lstStyle/>
        <a:p>
          <a:endParaRPr lang="ru-RU"/>
        </a:p>
      </dgm:t>
    </dgm:pt>
    <dgm:pt modelId="{F3F481A6-D1E3-4BD0-A141-B100058D36AE}" type="sibTrans" cxnId="{F2D3819B-7DD2-4688-969E-4B7259DC25D7}">
      <dgm:prSet/>
      <dgm:spPr/>
      <dgm:t>
        <a:bodyPr/>
        <a:lstStyle/>
        <a:p>
          <a:endParaRPr lang="ru-RU"/>
        </a:p>
      </dgm:t>
    </dgm:pt>
    <dgm:pt modelId="{9ACD5F58-0434-4279-9F9E-120DA104F445}" type="pres">
      <dgm:prSet presAssocID="{68E24B2A-C07E-4D1F-AF36-EDC6EC171F0E}" presName="cycle" presStyleCnt="0">
        <dgm:presLayoutVars>
          <dgm:dir/>
          <dgm:resizeHandles val="exact"/>
        </dgm:presLayoutVars>
      </dgm:prSet>
      <dgm:spPr/>
    </dgm:pt>
    <dgm:pt modelId="{25A43392-2F8E-4C0C-8CB2-3B1D55E97CF0}" type="pres">
      <dgm:prSet presAssocID="{3B77AD01-65B3-498B-B839-5EA645209F54}" presName="node" presStyleLbl="node1" presStyleIdx="0" presStyleCnt="3">
        <dgm:presLayoutVars>
          <dgm:bulletEnabled val="1"/>
        </dgm:presLayoutVars>
      </dgm:prSet>
      <dgm:spPr/>
    </dgm:pt>
    <dgm:pt modelId="{B5808716-4604-4E9A-A520-0A66F49BA33D}" type="pres">
      <dgm:prSet presAssocID="{7971F972-1CCC-4D67-AB72-0A862092D730}" presName="sibTrans" presStyleLbl="sibTrans2D1" presStyleIdx="0" presStyleCnt="3"/>
      <dgm:spPr/>
    </dgm:pt>
    <dgm:pt modelId="{05EAE083-2DA4-4410-8BAD-14E9F003C0E1}" type="pres">
      <dgm:prSet presAssocID="{7971F972-1CCC-4D67-AB72-0A862092D730}" presName="connectorText" presStyleLbl="sibTrans2D1" presStyleIdx="0" presStyleCnt="3"/>
      <dgm:spPr/>
    </dgm:pt>
    <dgm:pt modelId="{8369386F-A0C8-49FE-8358-537F11B34926}" type="pres">
      <dgm:prSet presAssocID="{9F3BDB01-4BAB-4115-97AF-3762C22BFB66}" presName="node" presStyleLbl="node1" presStyleIdx="1" presStyleCnt="3">
        <dgm:presLayoutVars>
          <dgm:bulletEnabled val="1"/>
        </dgm:presLayoutVars>
      </dgm:prSet>
      <dgm:spPr/>
    </dgm:pt>
    <dgm:pt modelId="{DA7AEE2C-70DB-488D-9C83-3A7677D7A0E5}" type="pres">
      <dgm:prSet presAssocID="{B6DB8D9B-5E09-4A2D-9A46-784F17D08B3D}" presName="sibTrans" presStyleLbl="sibTrans2D1" presStyleIdx="1" presStyleCnt="3"/>
      <dgm:spPr/>
    </dgm:pt>
    <dgm:pt modelId="{A9E1D3CA-A3F3-427C-8A99-724E953A870F}" type="pres">
      <dgm:prSet presAssocID="{B6DB8D9B-5E09-4A2D-9A46-784F17D08B3D}" presName="connectorText" presStyleLbl="sibTrans2D1" presStyleIdx="1" presStyleCnt="3"/>
      <dgm:spPr/>
    </dgm:pt>
    <dgm:pt modelId="{E36F87AA-7828-44F5-85C6-CD46C8CA5430}" type="pres">
      <dgm:prSet presAssocID="{06903D87-C60F-4F80-BFC6-2D7F9FA0FBE9}" presName="node" presStyleLbl="node1" presStyleIdx="2" presStyleCnt="3">
        <dgm:presLayoutVars>
          <dgm:bulletEnabled val="1"/>
        </dgm:presLayoutVars>
      </dgm:prSet>
      <dgm:spPr/>
    </dgm:pt>
    <dgm:pt modelId="{EE55FDEB-3BA2-492A-9CD9-DED578B30DB6}" type="pres">
      <dgm:prSet presAssocID="{F3F481A6-D1E3-4BD0-A141-B100058D36AE}" presName="sibTrans" presStyleLbl="sibTrans2D1" presStyleIdx="2" presStyleCnt="3"/>
      <dgm:spPr/>
    </dgm:pt>
    <dgm:pt modelId="{74FDCDB2-DA7A-4F67-A10E-C5454EA4F36B}" type="pres">
      <dgm:prSet presAssocID="{F3F481A6-D1E3-4BD0-A141-B100058D36AE}" presName="connectorText" presStyleLbl="sibTrans2D1" presStyleIdx="2" presStyleCnt="3"/>
      <dgm:spPr/>
    </dgm:pt>
  </dgm:ptLst>
  <dgm:cxnLst>
    <dgm:cxn modelId="{1F9DD224-D778-43B5-BA73-128869501ACD}" srcId="{68E24B2A-C07E-4D1F-AF36-EDC6EC171F0E}" destId="{9F3BDB01-4BAB-4115-97AF-3762C22BFB66}" srcOrd="1" destOrd="0" parTransId="{B9399ABF-DA21-40D1-BCE9-C4D58F6A99F3}" sibTransId="{B6DB8D9B-5E09-4A2D-9A46-784F17D08B3D}"/>
    <dgm:cxn modelId="{E2B5822F-125D-42FE-BFDB-3857A4B9C38E}" type="presOf" srcId="{68E24B2A-C07E-4D1F-AF36-EDC6EC171F0E}" destId="{9ACD5F58-0434-4279-9F9E-120DA104F445}" srcOrd="0" destOrd="0" presId="urn:microsoft.com/office/officeart/2005/8/layout/cycle2"/>
    <dgm:cxn modelId="{5C505D6E-6C07-41DD-BEBF-F0B5437A103D}" srcId="{68E24B2A-C07E-4D1F-AF36-EDC6EC171F0E}" destId="{3B77AD01-65B3-498B-B839-5EA645209F54}" srcOrd="0" destOrd="0" parTransId="{B578DF0E-5F32-4175-AC1C-AB05E58442D0}" sibTransId="{7971F972-1CCC-4D67-AB72-0A862092D730}"/>
    <dgm:cxn modelId="{6346504F-B7F4-4BEB-948E-AF7AFEBFC4CA}" type="presOf" srcId="{06903D87-C60F-4F80-BFC6-2D7F9FA0FBE9}" destId="{E36F87AA-7828-44F5-85C6-CD46C8CA5430}" srcOrd="0" destOrd="0" presId="urn:microsoft.com/office/officeart/2005/8/layout/cycle2"/>
    <dgm:cxn modelId="{3051B156-490C-45CB-9B3A-F37F9BE4F405}" type="presOf" srcId="{7971F972-1CCC-4D67-AB72-0A862092D730}" destId="{05EAE083-2DA4-4410-8BAD-14E9F003C0E1}" srcOrd="1" destOrd="0" presId="urn:microsoft.com/office/officeart/2005/8/layout/cycle2"/>
    <dgm:cxn modelId="{D9F64182-FC28-4B41-A291-0A4003493DE7}" type="presOf" srcId="{B6DB8D9B-5E09-4A2D-9A46-784F17D08B3D}" destId="{A9E1D3CA-A3F3-427C-8A99-724E953A870F}" srcOrd="1" destOrd="0" presId="urn:microsoft.com/office/officeart/2005/8/layout/cycle2"/>
    <dgm:cxn modelId="{F2D3819B-7DD2-4688-969E-4B7259DC25D7}" srcId="{68E24B2A-C07E-4D1F-AF36-EDC6EC171F0E}" destId="{06903D87-C60F-4F80-BFC6-2D7F9FA0FBE9}" srcOrd="2" destOrd="0" parTransId="{6F8A62D0-D526-4B29-BCFF-6AC02DBE8DA1}" sibTransId="{F3F481A6-D1E3-4BD0-A141-B100058D36AE}"/>
    <dgm:cxn modelId="{F96CA0AC-E0CE-4CB6-AC78-5FC3CC940EA7}" type="presOf" srcId="{3B77AD01-65B3-498B-B839-5EA645209F54}" destId="{25A43392-2F8E-4C0C-8CB2-3B1D55E97CF0}" srcOrd="0" destOrd="0" presId="urn:microsoft.com/office/officeart/2005/8/layout/cycle2"/>
    <dgm:cxn modelId="{F442D0C9-47CE-438B-B590-A0B2267B8B6F}" type="presOf" srcId="{B6DB8D9B-5E09-4A2D-9A46-784F17D08B3D}" destId="{DA7AEE2C-70DB-488D-9C83-3A7677D7A0E5}" srcOrd="0" destOrd="0" presId="urn:microsoft.com/office/officeart/2005/8/layout/cycle2"/>
    <dgm:cxn modelId="{E5D7F6D1-2909-42FE-B3CA-A2BC9B97A583}" type="presOf" srcId="{9F3BDB01-4BAB-4115-97AF-3762C22BFB66}" destId="{8369386F-A0C8-49FE-8358-537F11B34926}" srcOrd="0" destOrd="0" presId="urn:microsoft.com/office/officeart/2005/8/layout/cycle2"/>
    <dgm:cxn modelId="{496160E3-82F6-4726-9D76-67311934B7E6}" type="presOf" srcId="{F3F481A6-D1E3-4BD0-A141-B100058D36AE}" destId="{74FDCDB2-DA7A-4F67-A10E-C5454EA4F36B}" srcOrd="1" destOrd="0" presId="urn:microsoft.com/office/officeart/2005/8/layout/cycle2"/>
    <dgm:cxn modelId="{7B0FECE4-D0CE-4B4D-B823-8515B0442FCB}" type="presOf" srcId="{7971F972-1CCC-4D67-AB72-0A862092D730}" destId="{B5808716-4604-4E9A-A520-0A66F49BA33D}" srcOrd="0" destOrd="0" presId="urn:microsoft.com/office/officeart/2005/8/layout/cycle2"/>
    <dgm:cxn modelId="{D8F615F9-882F-4DF4-93AD-0628B59D94FE}" type="presOf" srcId="{F3F481A6-D1E3-4BD0-A141-B100058D36AE}" destId="{EE55FDEB-3BA2-492A-9CD9-DED578B30DB6}" srcOrd="0" destOrd="0" presId="urn:microsoft.com/office/officeart/2005/8/layout/cycle2"/>
    <dgm:cxn modelId="{4BD00FEB-785A-4BF6-8482-343B086CE0EA}" type="presParOf" srcId="{9ACD5F58-0434-4279-9F9E-120DA104F445}" destId="{25A43392-2F8E-4C0C-8CB2-3B1D55E97CF0}" srcOrd="0" destOrd="0" presId="urn:microsoft.com/office/officeart/2005/8/layout/cycle2"/>
    <dgm:cxn modelId="{F49B6B9C-CCCE-4A5A-A66D-A9578E208CF7}" type="presParOf" srcId="{9ACD5F58-0434-4279-9F9E-120DA104F445}" destId="{B5808716-4604-4E9A-A520-0A66F49BA33D}" srcOrd="1" destOrd="0" presId="urn:microsoft.com/office/officeart/2005/8/layout/cycle2"/>
    <dgm:cxn modelId="{B811A7B5-AC32-4884-8451-D53B8DA0A805}" type="presParOf" srcId="{B5808716-4604-4E9A-A520-0A66F49BA33D}" destId="{05EAE083-2DA4-4410-8BAD-14E9F003C0E1}" srcOrd="0" destOrd="0" presId="urn:microsoft.com/office/officeart/2005/8/layout/cycle2"/>
    <dgm:cxn modelId="{DE45B892-3E3C-4D1E-B937-AD21D623F2D9}" type="presParOf" srcId="{9ACD5F58-0434-4279-9F9E-120DA104F445}" destId="{8369386F-A0C8-49FE-8358-537F11B34926}" srcOrd="2" destOrd="0" presId="urn:microsoft.com/office/officeart/2005/8/layout/cycle2"/>
    <dgm:cxn modelId="{5643CAE1-9AA9-4B18-9888-B79E29B038E1}" type="presParOf" srcId="{9ACD5F58-0434-4279-9F9E-120DA104F445}" destId="{DA7AEE2C-70DB-488D-9C83-3A7677D7A0E5}" srcOrd="3" destOrd="0" presId="urn:microsoft.com/office/officeart/2005/8/layout/cycle2"/>
    <dgm:cxn modelId="{10CB6137-3B72-4EC6-AAA6-573289D56848}" type="presParOf" srcId="{DA7AEE2C-70DB-488D-9C83-3A7677D7A0E5}" destId="{A9E1D3CA-A3F3-427C-8A99-724E953A870F}" srcOrd="0" destOrd="0" presId="urn:microsoft.com/office/officeart/2005/8/layout/cycle2"/>
    <dgm:cxn modelId="{B7B404E1-7CFB-410D-8D51-EC02DEAD3D4B}" type="presParOf" srcId="{9ACD5F58-0434-4279-9F9E-120DA104F445}" destId="{E36F87AA-7828-44F5-85C6-CD46C8CA5430}" srcOrd="4" destOrd="0" presId="urn:microsoft.com/office/officeart/2005/8/layout/cycle2"/>
    <dgm:cxn modelId="{01400D04-A96B-40C8-B516-3D59DE087098}" type="presParOf" srcId="{9ACD5F58-0434-4279-9F9E-120DA104F445}" destId="{EE55FDEB-3BA2-492A-9CD9-DED578B30DB6}" srcOrd="5" destOrd="0" presId="urn:microsoft.com/office/officeart/2005/8/layout/cycle2"/>
    <dgm:cxn modelId="{317BAC6E-0DC1-4D78-98C8-165256DA617F}" type="presParOf" srcId="{EE55FDEB-3BA2-492A-9CD9-DED578B30DB6}" destId="{74FDCDB2-DA7A-4F67-A10E-C5454EA4F36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3392-2F8E-4C0C-8CB2-3B1D55E97CF0}">
      <dsp:nvSpPr>
        <dsp:cNvPr id="0" name=""/>
        <dsp:cNvSpPr/>
      </dsp:nvSpPr>
      <dsp:spPr>
        <a:xfrm>
          <a:off x="2328116" y="630"/>
          <a:ext cx="1625694" cy="1625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ОНЛАЙН</a:t>
          </a:r>
        </a:p>
      </dsp:txBody>
      <dsp:txXfrm>
        <a:off x="2566193" y="238707"/>
        <a:ext cx="1149540" cy="1149540"/>
      </dsp:txXfrm>
    </dsp:sp>
    <dsp:sp modelId="{B5808716-4604-4E9A-A520-0A66F49BA33D}">
      <dsp:nvSpPr>
        <dsp:cNvPr id="0" name=""/>
        <dsp:cNvSpPr/>
      </dsp:nvSpPr>
      <dsp:spPr>
        <a:xfrm rot="3600000">
          <a:off x="3528977" y="1586767"/>
          <a:ext cx="433667" cy="548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561502" y="1640166"/>
        <a:ext cx="303567" cy="329203"/>
      </dsp:txXfrm>
    </dsp:sp>
    <dsp:sp modelId="{8369386F-A0C8-49FE-8358-537F11B34926}">
      <dsp:nvSpPr>
        <dsp:cNvPr id="0" name=""/>
        <dsp:cNvSpPr/>
      </dsp:nvSpPr>
      <dsp:spPr>
        <a:xfrm>
          <a:off x="3550084" y="2117139"/>
          <a:ext cx="1625694" cy="1625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ОФЛАЙН</a:t>
          </a:r>
        </a:p>
      </dsp:txBody>
      <dsp:txXfrm>
        <a:off x="3788161" y="2355216"/>
        <a:ext cx="1149540" cy="1149540"/>
      </dsp:txXfrm>
    </dsp:sp>
    <dsp:sp modelId="{DA7AEE2C-70DB-488D-9C83-3A7677D7A0E5}">
      <dsp:nvSpPr>
        <dsp:cNvPr id="0" name=""/>
        <dsp:cNvSpPr/>
      </dsp:nvSpPr>
      <dsp:spPr>
        <a:xfrm rot="10800000">
          <a:off x="2936403" y="2655651"/>
          <a:ext cx="433667" cy="548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 rot="10800000">
        <a:off x="3066503" y="2765385"/>
        <a:ext cx="303567" cy="329203"/>
      </dsp:txXfrm>
    </dsp:sp>
    <dsp:sp modelId="{E36F87AA-7828-44F5-85C6-CD46C8CA5430}">
      <dsp:nvSpPr>
        <dsp:cNvPr id="0" name=""/>
        <dsp:cNvSpPr/>
      </dsp:nvSpPr>
      <dsp:spPr>
        <a:xfrm>
          <a:off x="1106149" y="2117139"/>
          <a:ext cx="1625694" cy="16256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ОНЛАЙН</a:t>
          </a:r>
        </a:p>
      </dsp:txBody>
      <dsp:txXfrm>
        <a:off x="1344226" y="2355216"/>
        <a:ext cx="1149540" cy="1149540"/>
      </dsp:txXfrm>
    </dsp:sp>
    <dsp:sp modelId="{EE55FDEB-3BA2-492A-9CD9-DED578B30DB6}">
      <dsp:nvSpPr>
        <dsp:cNvPr id="0" name=""/>
        <dsp:cNvSpPr/>
      </dsp:nvSpPr>
      <dsp:spPr>
        <a:xfrm rot="18000000">
          <a:off x="2307009" y="1608025"/>
          <a:ext cx="433667" cy="5486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2339534" y="1774094"/>
        <a:ext cx="303567" cy="329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4DFED-F700-4146-952F-B738BCE1D695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D1B1B-81C5-4240-A8AD-5C5C500D1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12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www.mmtpro.ru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E83F82-336C-497C-8E66-ABBB34CDAB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9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www.mmtpro.ru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E83F82-336C-497C-8E66-ABBB34CDAB4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21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8397C-B71C-4ED6-95F7-54786DE12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4135B4-7835-4292-A677-21AB249AF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F7AF14-02FA-468B-877B-4D5E64AA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420E71-21D1-46A1-80F5-CF208FE1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9757C5-70E6-4ECB-9F55-AA1522D4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3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9ABA4-AA76-4A5E-ABB4-14B636EB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D925F4-B281-40C8-9759-CB7575EA1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B03E42-5780-461A-B708-5D8B52B30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5B747A-77A5-4AD9-96F1-AD5480A5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8827D-3796-4E49-8AD9-7408D89A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9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7A7E66-D77E-42C0-86B9-F4B8DF6A4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946F4F-2715-41D8-B1C3-44627BC6D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329423-E706-4FF7-8A9B-746B8CBB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7EA73B-BF58-4A08-A917-52238C91C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5F3B6-C7B0-4C72-AB87-9411E2F1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3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84648" y="912715"/>
            <a:ext cx="1220341" cy="121164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11750733" y="6442726"/>
            <a:ext cx="285335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AA9"/>
                </a:solidFill>
                <a:latin typeface="Circe Rounded Bold"/>
                <a:ea typeface="Circe Rounded Bold"/>
                <a:cs typeface="Circe Rounded Bold"/>
                <a:sym typeface="Circe Rounded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9" name="mmtlogo.png"/>
          <p:cNvPicPr>
            <a:picLocks noChangeAspect="1"/>
          </p:cNvPicPr>
          <p:nvPr/>
        </p:nvPicPr>
        <p:blipFill>
          <a:blip r:embed="rId2">
            <a:alphaModFix amt="52483"/>
            <a:extLst/>
          </a:blip>
          <a:stretch>
            <a:fillRect/>
          </a:stretch>
        </p:blipFill>
        <p:spPr>
          <a:xfrm>
            <a:off x="10044192" y="20138"/>
            <a:ext cx="1655602" cy="10071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860504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0ADC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36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751F2-2E9B-4125-8CBD-05914A28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BD28A-4A8A-48F2-BAFB-B0C46E25D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EB4B1-5319-4084-923B-A304E82D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A31EC-F9BF-4733-BC79-31F32803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F5A59-0FFF-4922-911C-F7EA5538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0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C0F28-3F79-411B-9563-891561E0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A5E5F-EF16-42A5-BF82-7DFB3797F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851C90-FC66-4906-9036-8E0F9ACC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481213-F5EC-4EA6-B8E8-1AA7D5DD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AEB7F-E0D4-4133-B0B6-B370CA92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1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A276F-40F9-4CE0-9F80-E9032A1F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77285-30BD-4372-8CB9-680BC75E8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0B5F67-178A-4C45-9E66-6613F0CEF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A475A3-746A-4A27-ACDF-F3EC9780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A2784C-D2B7-4CCA-B4C1-39AEAD43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28E527-5427-49CA-B4D7-50ED43C6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47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D6741-3237-4BB9-AD29-29FAC653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7822AE-DF67-46FC-A3CE-5C9036F32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997DE1-3D87-4447-8A87-098A2825C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822AF4-AAE9-423D-916F-3DDEA196F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8332BC-A20F-425C-91A3-CA79DBE6F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51F28D-8365-4440-B910-C0536CF8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9E33ED-E90C-4355-AAAC-22BDECA3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6CA112-E9FF-4E9C-9DF4-E7BB10D2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73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5A074-9A9E-4A15-B9E3-2669D7A9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FB9E3B-A899-4373-AF21-2B52311D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D44B96-35F3-46AC-B7E4-4B1D6CC4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523EED-798D-4C8F-9BFD-4D8AE44D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8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31A8FA-B813-4432-9E3C-0C1B24A11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5C91A2-8F70-4B5D-8299-6B9E645C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9A0477-E2B6-4D1C-B36C-36C27F6E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3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429BE-CB77-4606-80A5-F8AF2031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AA9B63-9CEF-4E8E-8454-3CA33BCD9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67CB00-6AB4-44B8-BF61-33A791220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5C8B0-5D5E-4A83-BC30-EC1C62FE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BCEBAF-F537-4A8F-A2A5-317B8D3B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E733F5-BE72-43B8-9864-C8CC1493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4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0E0D-EA15-43A5-8EA8-EC80A0DF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2C840A-2020-47A1-AAA5-911B5C0F1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D0FB5E-429A-4E27-88B9-3F0B1E206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E0DEA5-58A5-4F2B-A6C6-3CD4698F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D868F8-9CEC-4E2B-B87E-93D1D549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DD2841-350A-4004-B05D-565DFDC7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2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A1352-2C53-4A8A-BC8B-C1AED46F5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147D6B-957D-49AD-9B48-E3E3A6D37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A82CB-FBC3-4D91-9E5F-94CC6E628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6A20-30C0-420B-8FD1-DAAA421443E7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D55B80-82A5-4DBF-A2A4-CBD18BD3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3C576-A396-4188-BDC6-7FE2341E3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52EA8-BB5C-4446-8EE8-10DC60B8D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5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nlinedoctor.ru/doctors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hyperlink" Target="https://onlinedoctor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hyperlink" Target="https://onlinedoctor.ru/doctors/349603/#resolution-list" TargetMode="External"/><Relationship Id="rId12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hyperlink" Target="https://onlinedoctor.ru/doctors/349603/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4B458-7E8A-4300-8FC6-8BB22AAD8D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859B51-D18D-4CA1-A775-EF58804F22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ADCBE0-D02B-41CC-AA0D-D83B874F5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057"/>
            <a:ext cx="12192000" cy="5497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7F809-3CD2-4187-8F3C-0A8A9654CCE5}"/>
              </a:ext>
            </a:extLst>
          </p:cNvPr>
          <p:cNvSpPr txBox="1"/>
          <p:nvPr/>
        </p:nvSpPr>
        <p:spPr>
          <a:xfrm>
            <a:off x="866192" y="5197028"/>
            <a:ext cx="10459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A8A97"/>
                </a:solidFill>
                <a:latin typeface="Century Gothic" panose="020B0502020202020204" pitchFamily="34" charset="0"/>
              </a:rPr>
              <a:t>Возможностей у телемедицины больше, чем «просто спросить»</a:t>
            </a:r>
          </a:p>
        </p:txBody>
      </p:sp>
    </p:spTree>
    <p:extLst>
      <p:ext uri="{BB962C8B-B14F-4D97-AF65-F5344CB8AC3E}">
        <p14:creationId xmlns:p14="http://schemas.microsoft.com/office/powerpoint/2010/main" val="202103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7" t="63474" r="6569" b="9459"/>
          <a:stretch/>
        </p:blipFill>
        <p:spPr>
          <a:xfrm>
            <a:off x="2876862" y="1041432"/>
            <a:ext cx="1955800" cy="1841500"/>
          </a:xfrm>
          <a:prstGeom prst="ellipse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50265" y="352806"/>
            <a:ext cx="585025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</a:rPr>
              <a:t>ПРИМЕРЫ </a:t>
            </a:r>
            <a:r>
              <a:rPr lang="ru-RU" sz="2000" spc="-5" dirty="0">
                <a:solidFill>
                  <a:srgbClr val="000000"/>
                </a:solidFill>
              </a:rPr>
              <a:t>ИСПОЛЬЗОВАНИЯ СЕРВИСА </a:t>
            </a:r>
            <a:br>
              <a:rPr lang="ru-RU" sz="2000" spc="-5" dirty="0">
                <a:solidFill>
                  <a:srgbClr val="000000"/>
                </a:solidFill>
              </a:rPr>
            </a:br>
            <a:r>
              <a:rPr lang="ru-RU" sz="1400" spc="-5" dirty="0">
                <a:solidFill>
                  <a:srgbClr val="000000"/>
                </a:solidFill>
              </a:rPr>
              <a:t>КЕЙСЫ С  ДЕЖУРНЫМ ТЕРАПЕВТОМ</a:t>
            </a:r>
            <a:endParaRPr sz="1400" dirty="0"/>
          </a:p>
        </p:txBody>
      </p:sp>
      <p:sp>
        <p:nvSpPr>
          <p:cNvPr id="9" name="object 9"/>
          <p:cNvSpPr txBox="1"/>
          <p:nvPr/>
        </p:nvSpPr>
        <p:spPr>
          <a:xfrm>
            <a:off x="11588242" y="6421018"/>
            <a:ext cx="2959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00ADC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|1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00ADC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4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4" name="object 24"/>
          <p:cNvSpPr txBox="1"/>
          <p:nvPr/>
        </p:nvSpPr>
        <p:spPr>
          <a:xfrm>
            <a:off x="315513" y="2949444"/>
            <a:ext cx="6936187" cy="1192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3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25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«Сыпь на теле»</a:t>
            </a:r>
          </a:p>
          <a:p>
            <a:pPr marL="12700" marR="0" lvl="0" indent="0" algn="just" defTabSz="914400" rtl="0" eaLnBrk="1" fontAlgn="auto" latinLnBrk="0" hangingPunct="1">
              <a:lnSpc>
                <a:spcPts val="13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Девушка 26 лет обратилась к дежурному терапевту</a:t>
            </a:r>
            <a:r>
              <a:rPr kumimoji="0" lang="ru-RU" sz="1200" b="0" i="0" u="none" strike="noStrike" kern="1200" cap="none" spc="-5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с жалобой на, непрекращающиеся после приема антигистаминных препаратов (противоаллергических), сыпь, очаговые покраснения и зуд. Пациентка не смогла записаться на очный прием к врачу, ближайшая</a:t>
            </a:r>
            <a:r>
              <a:rPr lang="ru-RU" sz="1200" spc="-5" noProof="0" dirty="0">
                <a:solidFill>
                  <a:prstClr val="black"/>
                </a:solidFill>
                <a:latin typeface="Century Gothic"/>
                <a:cs typeface="Century Gothic"/>
              </a:rPr>
              <a:t> запись была только на утро</a:t>
            </a:r>
            <a:r>
              <a:rPr kumimoji="0" lang="ru-RU" sz="1200" b="0" i="0" u="none" strike="noStrike" kern="1200" cap="none" spc="-5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, девушка вся чесалась и долго не могла уснуть. Ни таблетки, ни мази, ни советы в интернете, ни холодная вода – ничего не помогало. В чате с </a:t>
            </a:r>
            <a:r>
              <a:rPr lang="ru-RU" sz="1200" spc="-5" dirty="0">
                <a:solidFill>
                  <a:prstClr val="black"/>
                </a:solidFill>
                <a:latin typeface="Century Gothic"/>
                <a:cs typeface="Century Gothic"/>
              </a:rPr>
              <a:t>врачом она</a:t>
            </a:r>
            <a:r>
              <a:rPr kumimoji="0" lang="ru-RU" sz="1200" b="0" i="0" u="none" strike="noStrike" kern="1200" cap="none" spc="-5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приложила фотографии затронутых сыпью и покраснением, зон.</a:t>
            </a:r>
            <a:endParaRPr kumimoji="0" lang="ru-RU" sz="12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object 21"/>
          <p:cNvSpPr txBox="1"/>
          <p:nvPr/>
        </p:nvSpPr>
        <p:spPr>
          <a:xfrm>
            <a:off x="7491007" y="2886006"/>
            <a:ext cx="4285070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3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25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«Сломал ключицу»</a:t>
            </a:r>
          </a:p>
          <a:p>
            <a:pPr marL="12700" marR="0" lvl="0" indent="0" algn="just" defTabSz="914400" rtl="0" eaLnBrk="1" fontAlgn="auto" latinLnBrk="0" hangingPunct="1">
              <a:lnSpc>
                <a:spcPts val="13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1" i="0" u="none" strike="noStrike" kern="1200" cap="none" spc="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</a:endParaRPr>
          </a:p>
          <a:p>
            <a:pPr marL="12700" marR="5080" lvl="0" algn="just">
              <a:lnSpc>
                <a:spcPts val="1300"/>
              </a:lnSpc>
              <a:spcBef>
                <a:spcPts val="50"/>
              </a:spcBef>
            </a:pPr>
            <a:r>
              <a:rPr lang="ru-RU" sz="1200" spc="-5" dirty="0">
                <a:solidFill>
                  <a:prstClr val="black"/>
                </a:solidFill>
                <a:latin typeface="Century Gothic"/>
                <a:cs typeface="Century Gothic"/>
              </a:rPr>
              <a:t>На отдыхе мужчина 40 лет сломал ключицу. До ближайшего </a:t>
            </a:r>
            <a:r>
              <a:rPr lang="ru-RU" sz="1200" spc="-5" dirty="0" err="1">
                <a:solidFill>
                  <a:prstClr val="black"/>
                </a:solidFill>
                <a:latin typeface="Century Gothic"/>
                <a:cs typeface="Century Gothic"/>
              </a:rPr>
              <a:t>травмункта</a:t>
            </a:r>
            <a:r>
              <a:rPr lang="ru-RU" sz="1200" spc="-5" dirty="0">
                <a:solidFill>
                  <a:prstClr val="black"/>
                </a:solidFill>
                <a:latin typeface="Century Gothic"/>
                <a:cs typeface="Century Gothic"/>
              </a:rPr>
              <a:t> не менее 100 км по неровной дороге. Очень сильная боль, кость упирается в кожу. Обратилась его жена к дежурному терапевту с вопросом о первой помощи до доставки в </a:t>
            </a:r>
            <a:r>
              <a:rPr lang="ru-RU" sz="1200" spc="-5" dirty="0" err="1">
                <a:solidFill>
                  <a:prstClr val="black"/>
                </a:solidFill>
                <a:latin typeface="Century Gothic"/>
                <a:cs typeface="Century Gothic"/>
              </a:rPr>
              <a:t>травмпункт</a:t>
            </a:r>
            <a:r>
              <a:rPr lang="ru-RU" sz="1200" spc="-5" dirty="0">
                <a:solidFill>
                  <a:prstClr val="black"/>
                </a:solidFill>
                <a:latin typeface="Century Gothic"/>
                <a:cs typeface="Century Gothic"/>
              </a:rPr>
              <a:t>. </a:t>
            </a:r>
            <a:endParaRPr sz="1200" spc="-5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4" name="object 7"/>
          <p:cNvSpPr/>
          <p:nvPr/>
        </p:nvSpPr>
        <p:spPr>
          <a:xfrm>
            <a:off x="807113" y="1980100"/>
            <a:ext cx="372110" cy="364490"/>
          </a:xfrm>
          <a:custGeom>
            <a:avLst/>
            <a:gdLst/>
            <a:ahLst/>
            <a:cxnLst/>
            <a:rect l="l" t="t" r="r" b="b"/>
            <a:pathLst>
              <a:path w="372109" h="364489">
                <a:moveTo>
                  <a:pt x="277974" y="264553"/>
                </a:moveTo>
                <a:lnTo>
                  <a:pt x="135218" y="264553"/>
                </a:lnTo>
                <a:lnTo>
                  <a:pt x="152084" y="331876"/>
                </a:lnTo>
                <a:lnTo>
                  <a:pt x="159617" y="347504"/>
                </a:lnTo>
                <a:lnTo>
                  <a:pt x="172289" y="358611"/>
                </a:lnTo>
                <a:lnTo>
                  <a:pt x="188352" y="364196"/>
                </a:lnTo>
                <a:lnTo>
                  <a:pt x="206059" y="363258"/>
                </a:lnTo>
                <a:lnTo>
                  <a:pt x="253442" y="351282"/>
                </a:lnTo>
                <a:lnTo>
                  <a:pt x="269553" y="343678"/>
                </a:lnTo>
                <a:lnTo>
                  <a:pt x="281104" y="331113"/>
                </a:lnTo>
                <a:lnTo>
                  <a:pt x="287048" y="315297"/>
                </a:lnTo>
                <a:lnTo>
                  <a:pt x="286335" y="297942"/>
                </a:lnTo>
                <a:lnTo>
                  <a:pt x="277974" y="264553"/>
                </a:lnTo>
                <a:close/>
              </a:path>
              <a:path w="372109" h="364489">
                <a:moveTo>
                  <a:pt x="183527" y="0"/>
                </a:moveTo>
                <a:lnTo>
                  <a:pt x="118365" y="12903"/>
                </a:lnTo>
                <a:lnTo>
                  <a:pt x="84879" y="48916"/>
                </a:lnTo>
                <a:lnTo>
                  <a:pt x="85586" y="66256"/>
                </a:lnTo>
                <a:lnTo>
                  <a:pt x="102439" y="133553"/>
                </a:lnTo>
                <a:lnTo>
                  <a:pt x="33618" y="150939"/>
                </a:lnTo>
                <a:lnTo>
                  <a:pt x="17502" y="158546"/>
                </a:lnTo>
                <a:lnTo>
                  <a:pt x="5948" y="171110"/>
                </a:lnTo>
                <a:lnTo>
                  <a:pt x="0" y="186908"/>
                </a:lnTo>
                <a:lnTo>
                  <a:pt x="700" y="204216"/>
                </a:lnTo>
                <a:lnTo>
                  <a:pt x="12320" y="250634"/>
                </a:lnTo>
                <a:lnTo>
                  <a:pt x="19859" y="266248"/>
                </a:lnTo>
                <a:lnTo>
                  <a:pt x="32538" y="277336"/>
                </a:lnTo>
                <a:lnTo>
                  <a:pt x="48628" y="282899"/>
                </a:lnTo>
                <a:lnTo>
                  <a:pt x="66397" y="281940"/>
                </a:lnTo>
                <a:lnTo>
                  <a:pt x="135218" y="264553"/>
                </a:lnTo>
                <a:lnTo>
                  <a:pt x="277974" y="264553"/>
                </a:lnTo>
                <a:lnTo>
                  <a:pt x="269482" y="230644"/>
                </a:lnTo>
                <a:lnTo>
                  <a:pt x="338354" y="213233"/>
                </a:lnTo>
                <a:lnTo>
                  <a:pt x="354395" y="205646"/>
                </a:lnTo>
                <a:lnTo>
                  <a:pt x="365902" y="193110"/>
                </a:lnTo>
                <a:lnTo>
                  <a:pt x="371821" y="177325"/>
                </a:lnTo>
                <a:lnTo>
                  <a:pt x="371095" y="159994"/>
                </a:lnTo>
                <a:lnTo>
                  <a:pt x="359487" y="113563"/>
                </a:lnTo>
                <a:lnTo>
                  <a:pt x="352758" y="99631"/>
                </a:lnTo>
                <a:lnTo>
                  <a:pt x="236691" y="99631"/>
                </a:lnTo>
                <a:lnTo>
                  <a:pt x="219851" y="32334"/>
                </a:lnTo>
                <a:lnTo>
                  <a:pt x="212310" y="16722"/>
                </a:lnTo>
                <a:lnTo>
                  <a:pt x="199624" y="5602"/>
                </a:lnTo>
                <a:lnTo>
                  <a:pt x="183527" y="0"/>
                </a:lnTo>
                <a:close/>
              </a:path>
              <a:path w="372109" h="364489">
                <a:moveTo>
                  <a:pt x="323267" y="81295"/>
                </a:moveTo>
                <a:lnTo>
                  <a:pt x="305563" y="82219"/>
                </a:lnTo>
                <a:lnTo>
                  <a:pt x="236691" y="99631"/>
                </a:lnTo>
                <a:lnTo>
                  <a:pt x="352758" y="99631"/>
                </a:lnTo>
                <a:lnTo>
                  <a:pt x="351964" y="97986"/>
                </a:lnTo>
                <a:lnTo>
                  <a:pt x="339312" y="86890"/>
                </a:lnTo>
                <a:lnTo>
                  <a:pt x="323267" y="81295"/>
                </a:lnTo>
                <a:close/>
              </a:path>
            </a:pathLst>
          </a:custGeom>
          <a:solidFill>
            <a:srgbClr val="EFFB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object 2"/>
          <p:cNvSpPr/>
          <p:nvPr/>
        </p:nvSpPr>
        <p:spPr>
          <a:xfrm>
            <a:off x="11410746" y="2238031"/>
            <a:ext cx="259265" cy="259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" name="object 3"/>
          <p:cNvSpPr/>
          <p:nvPr/>
        </p:nvSpPr>
        <p:spPr>
          <a:xfrm>
            <a:off x="5143784" y="1466099"/>
            <a:ext cx="372110" cy="364490"/>
          </a:xfrm>
          <a:custGeom>
            <a:avLst/>
            <a:gdLst/>
            <a:ahLst/>
            <a:cxnLst/>
            <a:rect l="l" t="t" r="r" b="b"/>
            <a:pathLst>
              <a:path w="372110" h="364489">
                <a:moveTo>
                  <a:pt x="277974" y="264553"/>
                </a:moveTo>
                <a:lnTo>
                  <a:pt x="135218" y="264553"/>
                </a:lnTo>
                <a:lnTo>
                  <a:pt x="152084" y="331876"/>
                </a:lnTo>
                <a:lnTo>
                  <a:pt x="159617" y="347504"/>
                </a:lnTo>
                <a:lnTo>
                  <a:pt x="172289" y="358611"/>
                </a:lnTo>
                <a:lnTo>
                  <a:pt x="188352" y="364196"/>
                </a:lnTo>
                <a:lnTo>
                  <a:pt x="206059" y="363258"/>
                </a:lnTo>
                <a:lnTo>
                  <a:pt x="253442" y="351282"/>
                </a:lnTo>
                <a:lnTo>
                  <a:pt x="269553" y="343678"/>
                </a:lnTo>
                <a:lnTo>
                  <a:pt x="281104" y="331113"/>
                </a:lnTo>
                <a:lnTo>
                  <a:pt x="287048" y="315297"/>
                </a:lnTo>
                <a:lnTo>
                  <a:pt x="286335" y="297942"/>
                </a:lnTo>
                <a:lnTo>
                  <a:pt x="277974" y="264553"/>
                </a:lnTo>
                <a:close/>
              </a:path>
              <a:path w="372110" h="364489">
                <a:moveTo>
                  <a:pt x="183527" y="0"/>
                </a:moveTo>
                <a:lnTo>
                  <a:pt x="118365" y="12903"/>
                </a:lnTo>
                <a:lnTo>
                  <a:pt x="84879" y="48916"/>
                </a:lnTo>
                <a:lnTo>
                  <a:pt x="85586" y="66256"/>
                </a:lnTo>
                <a:lnTo>
                  <a:pt x="102439" y="133553"/>
                </a:lnTo>
                <a:lnTo>
                  <a:pt x="33618" y="150939"/>
                </a:lnTo>
                <a:lnTo>
                  <a:pt x="17502" y="158546"/>
                </a:lnTo>
                <a:lnTo>
                  <a:pt x="5948" y="171110"/>
                </a:lnTo>
                <a:lnTo>
                  <a:pt x="0" y="186908"/>
                </a:lnTo>
                <a:lnTo>
                  <a:pt x="700" y="204216"/>
                </a:lnTo>
                <a:lnTo>
                  <a:pt x="12320" y="250634"/>
                </a:lnTo>
                <a:lnTo>
                  <a:pt x="19859" y="266248"/>
                </a:lnTo>
                <a:lnTo>
                  <a:pt x="32538" y="277336"/>
                </a:lnTo>
                <a:lnTo>
                  <a:pt x="48628" y="282899"/>
                </a:lnTo>
                <a:lnTo>
                  <a:pt x="66397" y="281940"/>
                </a:lnTo>
                <a:lnTo>
                  <a:pt x="135218" y="264553"/>
                </a:lnTo>
                <a:lnTo>
                  <a:pt x="277974" y="264553"/>
                </a:lnTo>
                <a:lnTo>
                  <a:pt x="269482" y="230644"/>
                </a:lnTo>
                <a:lnTo>
                  <a:pt x="338354" y="213233"/>
                </a:lnTo>
                <a:lnTo>
                  <a:pt x="354395" y="205646"/>
                </a:lnTo>
                <a:lnTo>
                  <a:pt x="365902" y="193110"/>
                </a:lnTo>
                <a:lnTo>
                  <a:pt x="371821" y="177325"/>
                </a:lnTo>
                <a:lnTo>
                  <a:pt x="371095" y="159994"/>
                </a:lnTo>
                <a:lnTo>
                  <a:pt x="359487" y="113563"/>
                </a:lnTo>
                <a:lnTo>
                  <a:pt x="352758" y="99631"/>
                </a:lnTo>
                <a:lnTo>
                  <a:pt x="236691" y="99631"/>
                </a:lnTo>
                <a:lnTo>
                  <a:pt x="219851" y="32334"/>
                </a:lnTo>
                <a:lnTo>
                  <a:pt x="212310" y="16722"/>
                </a:lnTo>
                <a:lnTo>
                  <a:pt x="199624" y="5602"/>
                </a:lnTo>
                <a:lnTo>
                  <a:pt x="183527" y="0"/>
                </a:lnTo>
                <a:close/>
              </a:path>
              <a:path w="372110" h="364489">
                <a:moveTo>
                  <a:pt x="323267" y="81295"/>
                </a:moveTo>
                <a:lnTo>
                  <a:pt x="305563" y="82219"/>
                </a:lnTo>
                <a:lnTo>
                  <a:pt x="236691" y="99631"/>
                </a:lnTo>
                <a:lnTo>
                  <a:pt x="352758" y="99631"/>
                </a:lnTo>
                <a:lnTo>
                  <a:pt x="351964" y="97986"/>
                </a:lnTo>
                <a:lnTo>
                  <a:pt x="339312" y="86890"/>
                </a:lnTo>
                <a:lnTo>
                  <a:pt x="323267" y="81295"/>
                </a:lnTo>
                <a:close/>
              </a:path>
            </a:pathLst>
          </a:custGeom>
          <a:solidFill>
            <a:srgbClr val="EFFB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" name="object 5"/>
          <p:cNvSpPr/>
          <p:nvPr/>
        </p:nvSpPr>
        <p:spPr>
          <a:xfrm>
            <a:off x="4781337" y="2321872"/>
            <a:ext cx="141311" cy="145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7" name="object 6"/>
          <p:cNvSpPr/>
          <p:nvPr/>
        </p:nvSpPr>
        <p:spPr>
          <a:xfrm>
            <a:off x="8358920" y="2006007"/>
            <a:ext cx="141311" cy="145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77422" y="4365010"/>
            <a:ext cx="4312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Дежурный терапевт успокоила, выяснила, что имеется в аптечке, принимался ли алкоголь. Под руководством врача, и следуя его рекомендациям правильно наложили повязку, чтобы уменьшить боль и причинить как можно меньше страданий при транспортировке пациента. Даны рекомендации в каком положении его усадить, как правильно расположить руку. Рекомендованы препараты и их дозы для облегчения болевых ощущений. </a:t>
            </a:r>
          </a:p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Только после этих мер можно транспортировать пациента до медпункта без нарушения или ухудшения его здоровья. 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229058" y="4365010"/>
            <a:ext cx="710909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Дежурный терапевт и по совместительству аллерголог расспросила про принимаемые препараты и реакцию на них, поинтересовалась о питании за последние сутки. </a:t>
            </a:r>
          </a:p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Причиной аллергической реакции послужил гребешок, чаще всего, подобную аллергию вызывает белок. К сожалению, выявление точного аллергена по анализам очень трудный, дорогостоящий и длительный процесс. </a:t>
            </a:r>
          </a:p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Врач подробно описала протокол лечения и диагностики в таких случаях, дала рекомендации по лечению: антигистаминный  препарат нового поколения, назначила план питания. Врач рассказала, как быстро должны пройти симптомы и аллергия. Дала рекомендации для обсуждения плана диагностики с лечащим врачом, если ситуация не улучшится в течение 24 часов, а также описала ситуации, когда необходимо срочно обратиться к врачу и/или вызвать скорую помощь (отек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квинки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 и т.д.). В комментариях девушка написала, что зуд прошел уже через 40 минут, она смогла уснуть, а все покраснения полностью ушли на следующий день.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6"/>
          <a:stretch/>
        </p:blipFill>
        <p:spPr>
          <a:xfrm>
            <a:off x="8500231" y="771993"/>
            <a:ext cx="2143380" cy="2032977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2E646C-7DBE-4DF9-842D-B1555EC1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1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D35E17-6C93-46C8-A102-F5B5F0CD7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2" y="1295326"/>
            <a:ext cx="6954175" cy="55626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3B29AD-9EE6-40B6-B883-8B6E9C80F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33061-CEF7-4614-990E-89ADDC6F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805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Направления на лабораторные обследования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4566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5169D8-13F6-4EB2-AA01-2C910BE4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02A30-B6BA-476F-87C6-7C5BE380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81" y="120457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Содействие в организации очных приемов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CBA5352-4149-4371-BF52-81D2D1ED1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81" y="2811435"/>
            <a:ext cx="10483208" cy="3326238"/>
          </a:xfrm>
        </p:spPr>
      </p:pic>
    </p:spTree>
    <p:extLst>
      <p:ext uri="{BB962C8B-B14F-4D97-AF65-F5344CB8AC3E}">
        <p14:creationId xmlns:p14="http://schemas.microsoft.com/office/powerpoint/2010/main" val="508461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83F174-4D70-4406-AE52-BDC99F38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58" y="1743121"/>
            <a:ext cx="6899742" cy="5060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8287F-412D-4A2B-89B4-0F36319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D4158-3163-4FA4-BC5F-26A3AA5F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49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3A8A97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Дистанционный мониторинг с помощью медицинских девайсов</a:t>
            </a:r>
            <a:endParaRPr lang="ru-RU" dirty="0">
              <a:solidFill>
                <a:srgbClr val="3A8A97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CFF40-67EC-4FD8-8C8E-004EF0A8DF68}"/>
              </a:ext>
            </a:extLst>
          </p:cNvPr>
          <p:cNvSpPr txBox="1"/>
          <p:nvPr/>
        </p:nvSpPr>
        <p:spPr>
          <a:xfrm>
            <a:off x="568171" y="3394137"/>
            <a:ext cx="4520789" cy="1674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Электронные тонометры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Электронные стетоскопы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Электронные </a:t>
            </a:r>
            <a:r>
              <a:rPr lang="ru-RU" dirty="0" err="1">
                <a:latin typeface="Century Gothic" panose="020B0502020202020204" pitchFamily="34" charset="0"/>
              </a:rPr>
              <a:t>пикфлоумерты</a:t>
            </a:r>
            <a:r>
              <a:rPr lang="ru-RU" dirty="0">
                <a:latin typeface="Century Gothic" panose="020B0502020202020204" pitchFamily="34" charset="0"/>
              </a:rPr>
              <a:t> и т.д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21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D51B4-61C5-4E5E-8AAD-397DC378E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5" y="16981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ЭКОСИСТЕМА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98BEE56-2A0F-4013-A10D-B45424C20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993514"/>
              </p:ext>
            </p:extLst>
          </p:nvPr>
        </p:nvGraphicFramePr>
        <p:xfrm>
          <a:off x="-985421" y="2148395"/>
          <a:ext cx="6281928" cy="374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523FFF-51E2-43CE-AD8A-380588013923}"/>
              </a:ext>
            </a:extLst>
          </p:cNvPr>
          <p:cNvSpPr txBox="1"/>
          <p:nvPr/>
        </p:nvSpPr>
        <p:spPr>
          <a:xfrm>
            <a:off x="4754731" y="1565046"/>
            <a:ext cx="74372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 err="1">
                <a:latin typeface="Century Gothic" panose="020B0502020202020204" pitchFamily="34" charset="0"/>
              </a:rPr>
              <a:t>Online</a:t>
            </a:r>
            <a:r>
              <a:rPr lang="ru-RU" sz="1600" dirty="0">
                <a:latin typeface="Century Gothic" panose="020B0502020202020204" pitchFamily="34" charset="0"/>
              </a:rPr>
              <a:t>-консультации врачей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Кураторство и персонализированные сервисы сопровождения пациентов 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Онлайн мониторинг здоровья и физического состояния через носимые гаджеты с интеграцией показателей в систему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Персональный медицинский помощник 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Интеграция с интернет-аптеками и службами доставки лекарств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Интеграция лабораторий, синхронизация результатов анализов и исследований</a:t>
            </a:r>
            <a:endParaRPr lang="ru-RU" sz="1600" dirty="0"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Дистанционная диагностика здоровья с помощью гаджетов и телемедицинских терминалов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Интеграция необходимой медицинской аппаратуры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Второе экспертное мнение с предоставлением онлайн-доступа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2A202-9939-4F3F-B499-B36A2FBF3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11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5629FE-C537-4808-9887-AB8DD7442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F872E-62DE-43AE-8D34-B2EDACC3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A8A97"/>
                </a:solidFill>
                <a:latin typeface="Century Gothic" panose="020B0502020202020204" pitchFamily="34" charset="0"/>
              </a:rPr>
              <a:t>Приложение на телефон </a:t>
            </a:r>
            <a:br>
              <a:rPr lang="ru-RU" b="1" dirty="0">
                <a:solidFill>
                  <a:srgbClr val="3A8A97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3A8A97"/>
                </a:solidFill>
                <a:latin typeface="Century Gothic" panose="020B0502020202020204" pitchFamily="34" charset="0"/>
              </a:rPr>
              <a:t>или просто через сайт на компьютере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FE0415-73BD-49D8-88D2-32F15CC82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40" y="1809014"/>
            <a:ext cx="4164320" cy="4873462"/>
          </a:xfrm>
        </p:spPr>
      </p:pic>
    </p:spTree>
    <p:extLst>
      <p:ext uri="{BB962C8B-B14F-4D97-AF65-F5344CB8AC3E}">
        <p14:creationId xmlns:p14="http://schemas.microsoft.com/office/powerpoint/2010/main" val="250605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6-17 at 11.35.24">
            <a:hlinkClick r:id="" action="ppaction://media"/>
            <a:extLst>
              <a:ext uri="{FF2B5EF4-FFF2-40B4-BE49-F238E27FC236}">
                <a16:creationId xmlns:a16="http://schemas.microsoft.com/office/drawing/2014/main" id="{8790BFBF-DF24-4BAA-9071-9FCB0606CC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1125" y="1825625"/>
            <a:ext cx="435133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960B5F-8160-4216-AAE8-B44F09CB25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23022" r="14436" b="26622"/>
          <a:stretch/>
        </p:blipFill>
        <p:spPr>
          <a:xfrm>
            <a:off x="10599937" y="284086"/>
            <a:ext cx="1287262" cy="6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D46188-C9B3-4438-BF92-9D41A550D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11" y="146637"/>
            <a:ext cx="9537577" cy="48298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F15B9-2DBB-4CA5-9027-BF8E6EB7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12316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3A8A97"/>
                </a:solidFill>
                <a:latin typeface="Century Gothic" panose="020B0502020202020204" pitchFamily="34" charset="0"/>
              </a:rPr>
              <a:t>Но и за «просто спросить» уже давно не нужно идти в поликлинику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2FA7FE-5C11-489F-9546-1D81EAF36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9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C2EBE3-145F-4540-B1BE-4CEF5F748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9" y="1544531"/>
            <a:ext cx="5775889" cy="41567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AFE24-EE85-428B-BEEB-FE296E1EE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8" y="1544531"/>
            <a:ext cx="4673082" cy="4156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7D103-B155-4B36-B74F-B6FA964CFEA9}"/>
              </a:ext>
            </a:extLst>
          </p:cNvPr>
          <p:cNvSpPr txBox="1"/>
          <p:nvPr/>
        </p:nvSpPr>
        <p:spPr>
          <a:xfrm>
            <a:off x="5900058" y="2875002"/>
            <a:ext cx="121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B542A8-416F-4906-87D9-F2612D5C7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113168"/>
            <a:ext cx="1867593" cy="1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3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18EB7A-EB5F-4755-A8C1-F6B28D8D9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7" y="0"/>
            <a:ext cx="9144000" cy="282244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CE8DEE4-6FC3-4073-9F7B-C6132E015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49" y="2929631"/>
            <a:ext cx="11212497" cy="3859968"/>
          </a:xfrm>
        </p:spPr>
        <p:txBody>
          <a:bodyPr>
            <a:normAutofit/>
          </a:bodyPr>
          <a:lstStyle/>
          <a:p>
            <a:pPr marL="172453" indent="0" algn="ctr" defTabSz="766762"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sz="2400" b="1" dirty="0">
              <a:solidFill>
                <a:srgbClr val="00A1BA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629653" lvl="1" indent="0" algn="just" defTabSz="766762"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Часто бывают ситуации, когда совет врача нужен срочно, но получить его нет возможности, потому что: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выходной день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вечер или ночь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вы в путешествии или в командировке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скорая помощь долго едет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нет времени или возможности или желания обратиться очно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вы сомневаетесь в правильности диагноза лечащего врача</a:t>
            </a:r>
          </a:p>
          <a:p>
            <a:pPr marL="719023" indent="-31797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2000" dirty="0">
                <a:latin typeface="Century Gothic" panose="020B0502020202020204" pitchFamily="34" charset="0"/>
              </a:rPr>
              <a:t>не знаете к какому врачу обратиться</a:t>
            </a:r>
          </a:p>
          <a:p>
            <a:pPr marL="719023" indent="-317970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  <a:ea typeface="Circe Rounded"/>
              <a:cs typeface="Circe Rounded"/>
            </a:endParaRPr>
          </a:p>
          <a:p>
            <a:pPr marL="719023" indent="-317970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  <a:ea typeface="Circe Rounded"/>
              <a:cs typeface="Circe Rounded"/>
            </a:endParaRP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  <a:ea typeface="Circe Rounded"/>
              <a:cs typeface="Circe Rounded"/>
            </a:endParaRP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  <a:ea typeface="Circe Rounded"/>
              <a:cs typeface="Circe Rounded"/>
            </a:endParaRPr>
          </a:p>
          <a:p>
            <a:pPr marL="401053" defTabSz="766762"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sz="3200" b="1" dirty="0">
              <a:solidFill>
                <a:srgbClr val="00A1BA"/>
              </a:solidFill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6EFEA7-5E7C-461B-B08C-3D03772E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76AFCB74-43C0-420E-9D4E-B664097F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26683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Когда нужен «Онлайн Доктор»?</a:t>
            </a:r>
            <a:br>
              <a:rPr lang="ru-RU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15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3">
            <a:extLst>
              <a:ext uri="{FF2B5EF4-FFF2-40B4-BE49-F238E27FC236}">
                <a16:creationId xmlns:a16="http://schemas.microsoft.com/office/drawing/2014/main" id="{D5BC492D-7ED4-443E-9131-F5AFF8829B4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581748" y="5363994"/>
            <a:ext cx="456379" cy="541536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53">
            <a:extLst>
              <a:ext uri="{FF2B5EF4-FFF2-40B4-BE49-F238E27FC236}">
                <a16:creationId xmlns:a16="http://schemas.microsoft.com/office/drawing/2014/main" id="{B9AC4996-D5E3-48C2-9393-F90423832C5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3133111" y="5289873"/>
            <a:ext cx="948268" cy="1035626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53">
            <a:extLst>
              <a:ext uri="{FF2B5EF4-FFF2-40B4-BE49-F238E27FC236}">
                <a16:creationId xmlns:a16="http://schemas.microsoft.com/office/drawing/2014/main" id="{29E23861-3C9E-4100-B166-E8FD794887D4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8654963" y="3634472"/>
            <a:ext cx="932109" cy="1001597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53">
            <a:extLst>
              <a:ext uri="{FF2B5EF4-FFF2-40B4-BE49-F238E27FC236}">
                <a16:creationId xmlns:a16="http://schemas.microsoft.com/office/drawing/2014/main" id="{B1CAFBC3-68A0-46AB-9181-53965606523C}"/>
              </a:ext>
            </a:extLst>
          </p:cNvPr>
          <p:cNvSpPr>
            <a:spLocks noEditPoints="1"/>
          </p:cNvSpPr>
          <p:nvPr/>
        </p:nvSpPr>
        <p:spPr bwMode="auto">
          <a:xfrm rot="1113547">
            <a:off x="1883836" y="2618369"/>
            <a:ext cx="1493641" cy="1465006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CA901C2-311F-41A3-B93E-74379FD1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90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Что реально может дать врач на консультации без осмотра? </a:t>
            </a:r>
            <a:br>
              <a:rPr lang="ru-RU" b="1" dirty="0">
                <a:solidFill>
                  <a:srgbClr val="00A1BA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B3AFC-3781-467D-9D0B-B28387DB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179" y="2141537"/>
            <a:ext cx="10515600" cy="4572336"/>
          </a:xfrm>
        </p:spPr>
        <p:txBody>
          <a:bodyPr>
            <a:normAutofit/>
          </a:bodyPr>
          <a:lstStyle/>
          <a:p>
            <a:pPr marL="401053" indent="0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Рекомендации по обследованию</a:t>
            </a: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Рекомендации по необходимости обращения на очный </a:t>
            </a: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прием или вызов врача</a:t>
            </a: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Скорректировать терапию</a:t>
            </a: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Дать рекомендации по образу жизни</a:t>
            </a: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01053" indent="0" algn="just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Помочь ситуационно </a:t>
            </a:r>
          </a:p>
          <a:p>
            <a:pPr marL="401053" indent="0" defTabSz="766762">
              <a:lnSpc>
                <a:spcPts val="1300"/>
              </a:lnSpc>
              <a:spcAft>
                <a:spcPts val="600"/>
              </a:spcAft>
              <a:buClr>
                <a:srgbClr val="00A1AB"/>
              </a:buClr>
              <a:buSzPct val="100000"/>
              <a:buNone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52C780-1525-4574-879E-04D800612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7" name="Freeform 53">
            <a:extLst>
              <a:ext uri="{FF2B5EF4-FFF2-40B4-BE49-F238E27FC236}">
                <a16:creationId xmlns:a16="http://schemas.microsoft.com/office/drawing/2014/main" id="{265CE692-1C70-4027-939A-9139D2275DF5}"/>
              </a:ext>
            </a:extLst>
          </p:cNvPr>
          <p:cNvSpPr>
            <a:spLocks noEditPoints="1"/>
          </p:cNvSpPr>
          <p:nvPr/>
        </p:nvSpPr>
        <p:spPr bwMode="auto">
          <a:xfrm>
            <a:off x="10511382" y="5027869"/>
            <a:ext cx="1493641" cy="1465006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F6439B2F-E72A-45DF-831E-35243C0EBD4C}"/>
              </a:ext>
            </a:extLst>
          </p:cNvPr>
          <p:cNvSpPr>
            <a:spLocks noEditPoints="1"/>
          </p:cNvSpPr>
          <p:nvPr/>
        </p:nvSpPr>
        <p:spPr bwMode="auto">
          <a:xfrm rot="9565672">
            <a:off x="645057" y="5449777"/>
            <a:ext cx="806443" cy="798575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reeform 53">
            <a:extLst>
              <a:ext uri="{FF2B5EF4-FFF2-40B4-BE49-F238E27FC236}">
                <a16:creationId xmlns:a16="http://schemas.microsoft.com/office/drawing/2014/main" id="{C16455A7-B178-4DE1-99F4-60010EF3F54F}"/>
              </a:ext>
            </a:extLst>
          </p:cNvPr>
          <p:cNvSpPr>
            <a:spLocks noEditPoints="1"/>
          </p:cNvSpPr>
          <p:nvPr/>
        </p:nvSpPr>
        <p:spPr bwMode="auto">
          <a:xfrm rot="18625766">
            <a:off x="7607916" y="5841922"/>
            <a:ext cx="747125" cy="712877"/>
          </a:xfrm>
          <a:custGeom>
            <a:avLst/>
            <a:gdLst>
              <a:gd name="T0" fmla="*/ 409 w 1549"/>
              <a:gd name="T1" fmla="*/ 370 h 1550"/>
              <a:gd name="T2" fmla="*/ 384 w 1549"/>
              <a:gd name="T3" fmla="*/ 384 h 1550"/>
              <a:gd name="T4" fmla="*/ 369 w 1549"/>
              <a:gd name="T5" fmla="*/ 409 h 1550"/>
              <a:gd name="T6" fmla="*/ 369 w 1549"/>
              <a:gd name="T7" fmla="*/ 437 h 1550"/>
              <a:gd name="T8" fmla="*/ 384 w 1549"/>
              <a:gd name="T9" fmla="*/ 462 h 1550"/>
              <a:gd name="T10" fmla="*/ 1099 w 1549"/>
              <a:gd name="T11" fmla="*/ 1176 h 1550"/>
              <a:gd name="T12" fmla="*/ 1127 w 1549"/>
              <a:gd name="T13" fmla="*/ 1183 h 1550"/>
              <a:gd name="T14" fmla="*/ 1154 w 1549"/>
              <a:gd name="T15" fmla="*/ 1176 h 1550"/>
              <a:gd name="T16" fmla="*/ 1175 w 1549"/>
              <a:gd name="T17" fmla="*/ 1155 h 1550"/>
              <a:gd name="T18" fmla="*/ 1183 w 1549"/>
              <a:gd name="T19" fmla="*/ 1128 h 1550"/>
              <a:gd name="T20" fmla="*/ 1175 w 1549"/>
              <a:gd name="T21" fmla="*/ 1100 h 1550"/>
              <a:gd name="T22" fmla="*/ 462 w 1549"/>
              <a:gd name="T23" fmla="*/ 384 h 1550"/>
              <a:gd name="T24" fmla="*/ 437 w 1549"/>
              <a:gd name="T25" fmla="*/ 370 h 1550"/>
              <a:gd name="T26" fmla="*/ 775 w 1549"/>
              <a:gd name="T27" fmla="*/ 0 h 1550"/>
              <a:gd name="T28" fmla="*/ 897 w 1549"/>
              <a:gd name="T29" fmla="*/ 9 h 1550"/>
              <a:gd name="T30" fmla="*/ 1015 w 1549"/>
              <a:gd name="T31" fmla="*/ 38 h 1550"/>
              <a:gd name="T32" fmla="*/ 1126 w 1549"/>
              <a:gd name="T33" fmla="*/ 84 h 1550"/>
              <a:gd name="T34" fmla="*/ 1229 w 1549"/>
              <a:gd name="T35" fmla="*/ 147 h 1550"/>
              <a:gd name="T36" fmla="*/ 1323 w 1549"/>
              <a:gd name="T37" fmla="*/ 228 h 1550"/>
              <a:gd name="T38" fmla="*/ 1404 w 1549"/>
              <a:gd name="T39" fmla="*/ 323 h 1550"/>
              <a:gd name="T40" fmla="*/ 1467 w 1549"/>
              <a:gd name="T41" fmla="*/ 428 h 1550"/>
              <a:gd name="T42" fmla="*/ 1513 w 1549"/>
              <a:gd name="T43" fmla="*/ 540 h 1550"/>
              <a:gd name="T44" fmla="*/ 1540 w 1549"/>
              <a:gd name="T45" fmla="*/ 657 h 1550"/>
              <a:gd name="T46" fmla="*/ 1549 w 1549"/>
              <a:gd name="T47" fmla="*/ 775 h 1550"/>
              <a:gd name="T48" fmla="*/ 1540 w 1549"/>
              <a:gd name="T49" fmla="*/ 894 h 1550"/>
              <a:gd name="T50" fmla="*/ 1513 w 1549"/>
              <a:gd name="T51" fmla="*/ 1011 h 1550"/>
              <a:gd name="T52" fmla="*/ 1467 w 1549"/>
              <a:gd name="T53" fmla="*/ 1122 h 1550"/>
              <a:gd name="T54" fmla="*/ 1404 w 1549"/>
              <a:gd name="T55" fmla="*/ 1227 h 1550"/>
              <a:gd name="T56" fmla="*/ 1323 w 1549"/>
              <a:gd name="T57" fmla="*/ 1324 h 1550"/>
              <a:gd name="T58" fmla="*/ 1229 w 1549"/>
              <a:gd name="T59" fmla="*/ 1403 h 1550"/>
              <a:gd name="T60" fmla="*/ 1126 w 1549"/>
              <a:gd name="T61" fmla="*/ 1467 h 1550"/>
              <a:gd name="T62" fmla="*/ 1015 w 1549"/>
              <a:gd name="T63" fmla="*/ 1513 h 1550"/>
              <a:gd name="T64" fmla="*/ 897 w 1549"/>
              <a:gd name="T65" fmla="*/ 1541 h 1550"/>
              <a:gd name="T66" fmla="*/ 775 w 1549"/>
              <a:gd name="T67" fmla="*/ 1550 h 1550"/>
              <a:gd name="T68" fmla="*/ 652 w 1549"/>
              <a:gd name="T69" fmla="*/ 1541 h 1550"/>
              <a:gd name="T70" fmla="*/ 535 w 1549"/>
              <a:gd name="T71" fmla="*/ 1513 h 1550"/>
              <a:gd name="T72" fmla="*/ 423 w 1549"/>
              <a:gd name="T73" fmla="*/ 1467 h 1550"/>
              <a:gd name="T74" fmla="*/ 320 w 1549"/>
              <a:gd name="T75" fmla="*/ 1403 h 1550"/>
              <a:gd name="T76" fmla="*/ 227 w 1549"/>
              <a:gd name="T77" fmla="*/ 1324 h 1550"/>
              <a:gd name="T78" fmla="*/ 145 w 1549"/>
              <a:gd name="T79" fmla="*/ 1227 h 1550"/>
              <a:gd name="T80" fmla="*/ 82 w 1549"/>
              <a:gd name="T81" fmla="*/ 1122 h 1550"/>
              <a:gd name="T82" fmla="*/ 36 w 1549"/>
              <a:gd name="T83" fmla="*/ 1011 h 1550"/>
              <a:gd name="T84" fmla="*/ 9 w 1549"/>
              <a:gd name="T85" fmla="*/ 894 h 1550"/>
              <a:gd name="T86" fmla="*/ 0 w 1549"/>
              <a:gd name="T87" fmla="*/ 775 h 1550"/>
              <a:gd name="T88" fmla="*/ 9 w 1549"/>
              <a:gd name="T89" fmla="*/ 657 h 1550"/>
              <a:gd name="T90" fmla="*/ 36 w 1549"/>
              <a:gd name="T91" fmla="*/ 540 h 1550"/>
              <a:gd name="T92" fmla="*/ 82 w 1549"/>
              <a:gd name="T93" fmla="*/ 428 h 1550"/>
              <a:gd name="T94" fmla="*/ 145 w 1549"/>
              <a:gd name="T95" fmla="*/ 323 h 1550"/>
              <a:gd name="T96" fmla="*/ 227 w 1549"/>
              <a:gd name="T97" fmla="*/ 228 h 1550"/>
              <a:gd name="T98" fmla="*/ 320 w 1549"/>
              <a:gd name="T99" fmla="*/ 147 h 1550"/>
              <a:gd name="T100" fmla="*/ 423 w 1549"/>
              <a:gd name="T101" fmla="*/ 84 h 1550"/>
              <a:gd name="T102" fmla="*/ 535 w 1549"/>
              <a:gd name="T103" fmla="*/ 38 h 1550"/>
              <a:gd name="T104" fmla="*/ 652 w 1549"/>
              <a:gd name="T105" fmla="*/ 9 h 1550"/>
              <a:gd name="T106" fmla="*/ 775 w 1549"/>
              <a:gd name="T107" fmla="*/ 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9" h="1550">
                <a:moveTo>
                  <a:pt x="423" y="368"/>
                </a:moveTo>
                <a:lnTo>
                  <a:pt x="409" y="370"/>
                </a:lnTo>
                <a:lnTo>
                  <a:pt x="395" y="375"/>
                </a:lnTo>
                <a:lnTo>
                  <a:pt x="384" y="384"/>
                </a:lnTo>
                <a:lnTo>
                  <a:pt x="375" y="396"/>
                </a:lnTo>
                <a:lnTo>
                  <a:pt x="369" y="409"/>
                </a:lnTo>
                <a:lnTo>
                  <a:pt x="368" y="423"/>
                </a:lnTo>
                <a:lnTo>
                  <a:pt x="369" y="437"/>
                </a:lnTo>
                <a:lnTo>
                  <a:pt x="375" y="450"/>
                </a:lnTo>
                <a:lnTo>
                  <a:pt x="384" y="462"/>
                </a:lnTo>
                <a:lnTo>
                  <a:pt x="1088" y="1167"/>
                </a:lnTo>
                <a:lnTo>
                  <a:pt x="1099" y="1176"/>
                </a:lnTo>
                <a:lnTo>
                  <a:pt x="1113" y="1181"/>
                </a:lnTo>
                <a:lnTo>
                  <a:pt x="1127" y="1183"/>
                </a:lnTo>
                <a:lnTo>
                  <a:pt x="1141" y="1181"/>
                </a:lnTo>
                <a:lnTo>
                  <a:pt x="1154" y="1176"/>
                </a:lnTo>
                <a:lnTo>
                  <a:pt x="1166" y="1167"/>
                </a:lnTo>
                <a:lnTo>
                  <a:pt x="1175" y="1155"/>
                </a:lnTo>
                <a:lnTo>
                  <a:pt x="1181" y="1142"/>
                </a:lnTo>
                <a:lnTo>
                  <a:pt x="1183" y="1128"/>
                </a:lnTo>
                <a:lnTo>
                  <a:pt x="1181" y="1113"/>
                </a:lnTo>
                <a:lnTo>
                  <a:pt x="1175" y="1100"/>
                </a:lnTo>
                <a:lnTo>
                  <a:pt x="1166" y="1088"/>
                </a:lnTo>
                <a:lnTo>
                  <a:pt x="462" y="384"/>
                </a:lnTo>
                <a:lnTo>
                  <a:pt x="450" y="375"/>
                </a:lnTo>
                <a:lnTo>
                  <a:pt x="437" y="370"/>
                </a:lnTo>
                <a:lnTo>
                  <a:pt x="423" y="368"/>
                </a:lnTo>
                <a:close/>
                <a:moveTo>
                  <a:pt x="775" y="0"/>
                </a:moveTo>
                <a:lnTo>
                  <a:pt x="836" y="2"/>
                </a:lnTo>
                <a:lnTo>
                  <a:pt x="897" y="9"/>
                </a:lnTo>
                <a:lnTo>
                  <a:pt x="956" y="22"/>
                </a:lnTo>
                <a:lnTo>
                  <a:pt x="1015" y="38"/>
                </a:lnTo>
                <a:lnTo>
                  <a:pt x="1071" y="59"/>
                </a:lnTo>
                <a:lnTo>
                  <a:pt x="1126" y="84"/>
                </a:lnTo>
                <a:lnTo>
                  <a:pt x="1179" y="114"/>
                </a:lnTo>
                <a:lnTo>
                  <a:pt x="1229" y="147"/>
                </a:lnTo>
                <a:lnTo>
                  <a:pt x="1277" y="186"/>
                </a:lnTo>
                <a:lnTo>
                  <a:pt x="1323" y="228"/>
                </a:lnTo>
                <a:lnTo>
                  <a:pt x="1366" y="274"/>
                </a:lnTo>
                <a:lnTo>
                  <a:pt x="1404" y="323"/>
                </a:lnTo>
                <a:lnTo>
                  <a:pt x="1438" y="375"/>
                </a:lnTo>
                <a:lnTo>
                  <a:pt x="1467" y="428"/>
                </a:lnTo>
                <a:lnTo>
                  <a:pt x="1493" y="483"/>
                </a:lnTo>
                <a:lnTo>
                  <a:pt x="1513" y="540"/>
                </a:lnTo>
                <a:lnTo>
                  <a:pt x="1529" y="598"/>
                </a:lnTo>
                <a:lnTo>
                  <a:pt x="1540" y="657"/>
                </a:lnTo>
                <a:lnTo>
                  <a:pt x="1547" y="716"/>
                </a:lnTo>
                <a:lnTo>
                  <a:pt x="1549" y="775"/>
                </a:lnTo>
                <a:lnTo>
                  <a:pt x="1547" y="835"/>
                </a:lnTo>
                <a:lnTo>
                  <a:pt x="1540" y="894"/>
                </a:lnTo>
                <a:lnTo>
                  <a:pt x="1529" y="952"/>
                </a:lnTo>
                <a:lnTo>
                  <a:pt x="1513" y="1011"/>
                </a:lnTo>
                <a:lnTo>
                  <a:pt x="1493" y="1067"/>
                </a:lnTo>
                <a:lnTo>
                  <a:pt x="1467" y="1122"/>
                </a:lnTo>
                <a:lnTo>
                  <a:pt x="1438" y="1176"/>
                </a:lnTo>
                <a:lnTo>
                  <a:pt x="1404" y="1227"/>
                </a:lnTo>
                <a:lnTo>
                  <a:pt x="1366" y="1276"/>
                </a:lnTo>
                <a:lnTo>
                  <a:pt x="1323" y="1324"/>
                </a:lnTo>
                <a:lnTo>
                  <a:pt x="1277" y="1365"/>
                </a:lnTo>
                <a:lnTo>
                  <a:pt x="1229" y="1403"/>
                </a:lnTo>
                <a:lnTo>
                  <a:pt x="1179" y="1436"/>
                </a:lnTo>
                <a:lnTo>
                  <a:pt x="1126" y="1467"/>
                </a:lnTo>
                <a:lnTo>
                  <a:pt x="1071" y="1492"/>
                </a:lnTo>
                <a:lnTo>
                  <a:pt x="1015" y="1513"/>
                </a:lnTo>
                <a:lnTo>
                  <a:pt x="956" y="1529"/>
                </a:lnTo>
                <a:lnTo>
                  <a:pt x="897" y="1541"/>
                </a:lnTo>
                <a:lnTo>
                  <a:pt x="836" y="1548"/>
                </a:lnTo>
                <a:lnTo>
                  <a:pt x="775" y="1550"/>
                </a:lnTo>
                <a:lnTo>
                  <a:pt x="713" y="1548"/>
                </a:lnTo>
                <a:lnTo>
                  <a:pt x="652" y="1541"/>
                </a:lnTo>
                <a:lnTo>
                  <a:pt x="593" y="1529"/>
                </a:lnTo>
                <a:lnTo>
                  <a:pt x="535" y="1513"/>
                </a:lnTo>
                <a:lnTo>
                  <a:pt x="478" y="1492"/>
                </a:lnTo>
                <a:lnTo>
                  <a:pt x="423" y="1467"/>
                </a:lnTo>
                <a:lnTo>
                  <a:pt x="371" y="1436"/>
                </a:lnTo>
                <a:lnTo>
                  <a:pt x="320" y="1403"/>
                </a:lnTo>
                <a:lnTo>
                  <a:pt x="272" y="1365"/>
                </a:lnTo>
                <a:lnTo>
                  <a:pt x="227" y="1324"/>
                </a:lnTo>
                <a:lnTo>
                  <a:pt x="183" y="1276"/>
                </a:lnTo>
                <a:lnTo>
                  <a:pt x="145" y="1227"/>
                </a:lnTo>
                <a:lnTo>
                  <a:pt x="111" y="1176"/>
                </a:lnTo>
                <a:lnTo>
                  <a:pt x="82" y="1122"/>
                </a:lnTo>
                <a:lnTo>
                  <a:pt x="57" y="1067"/>
                </a:lnTo>
                <a:lnTo>
                  <a:pt x="36" y="1011"/>
                </a:lnTo>
                <a:lnTo>
                  <a:pt x="20" y="952"/>
                </a:lnTo>
                <a:lnTo>
                  <a:pt x="9" y="894"/>
                </a:lnTo>
                <a:lnTo>
                  <a:pt x="2" y="835"/>
                </a:lnTo>
                <a:lnTo>
                  <a:pt x="0" y="775"/>
                </a:lnTo>
                <a:lnTo>
                  <a:pt x="2" y="716"/>
                </a:lnTo>
                <a:lnTo>
                  <a:pt x="9" y="657"/>
                </a:lnTo>
                <a:lnTo>
                  <a:pt x="20" y="598"/>
                </a:lnTo>
                <a:lnTo>
                  <a:pt x="36" y="540"/>
                </a:lnTo>
                <a:lnTo>
                  <a:pt x="57" y="483"/>
                </a:lnTo>
                <a:lnTo>
                  <a:pt x="82" y="428"/>
                </a:lnTo>
                <a:lnTo>
                  <a:pt x="111" y="375"/>
                </a:lnTo>
                <a:lnTo>
                  <a:pt x="145" y="323"/>
                </a:lnTo>
                <a:lnTo>
                  <a:pt x="183" y="274"/>
                </a:lnTo>
                <a:lnTo>
                  <a:pt x="227" y="228"/>
                </a:lnTo>
                <a:lnTo>
                  <a:pt x="272" y="186"/>
                </a:lnTo>
                <a:lnTo>
                  <a:pt x="320" y="147"/>
                </a:lnTo>
                <a:lnTo>
                  <a:pt x="371" y="114"/>
                </a:lnTo>
                <a:lnTo>
                  <a:pt x="423" y="84"/>
                </a:lnTo>
                <a:lnTo>
                  <a:pt x="478" y="59"/>
                </a:lnTo>
                <a:lnTo>
                  <a:pt x="535" y="38"/>
                </a:lnTo>
                <a:lnTo>
                  <a:pt x="593" y="22"/>
                </a:lnTo>
                <a:lnTo>
                  <a:pt x="652" y="9"/>
                </a:lnTo>
                <a:lnTo>
                  <a:pt x="713" y="2"/>
                </a:lnTo>
                <a:lnTo>
                  <a:pt x="7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A9570F-D3D5-4067-AB50-7CB867F0A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9" y="2719293"/>
            <a:ext cx="424001" cy="424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5C123E-8B50-4EAC-BB0E-9DA3D7CA7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7" y="3494605"/>
            <a:ext cx="424001" cy="424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512104-D207-456D-9320-154736FA1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7" y="4574587"/>
            <a:ext cx="424001" cy="424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B5140B-E1CC-4FD2-884A-405E8E7B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7" y="5285093"/>
            <a:ext cx="424001" cy="424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239AD5-27D9-4DB5-B9BA-C7669011D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" y="6024836"/>
            <a:ext cx="424001" cy="4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D683A8-69A6-4A0F-9682-3F526B834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73" y="33381"/>
            <a:ext cx="1896479" cy="1388883"/>
          </a:xfrm>
          <a:prstGeom prst="rect">
            <a:avLst/>
          </a:prstGeom>
        </p:spPr>
      </p:pic>
      <p:pic>
        <p:nvPicPr>
          <p:cNvPr id="33" name="мужчина с ребенком у ноута.jpg" descr="мужчина с ребенком у ноута.jpg">
            <a:extLst>
              <a:ext uri="{FF2B5EF4-FFF2-40B4-BE49-F238E27FC236}">
                <a16:creationId xmlns:a16="http://schemas.microsoft.com/office/drawing/2014/main" id="{2090817E-F2B5-4CCE-B8B6-82519A219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19138" b="15896"/>
          <a:stretch>
            <a:fillRect/>
          </a:stretch>
        </p:blipFill>
        <p:spPr>
          <a:xfrm flipH="1">
            <a:off x="537594" y="1134415"/>
            <a:ext cx="5202926" cy="219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врачи-1.jpg" descr="врачи-1.jpg">
            <a:extLst>
              <a:ext uri="{FF2B5EF4-FFF2-40B4-BE49-F238E27FC236}">
                <a16:creationId xmlns:a16="http://schemas.microsoft.com/office/drawing/2014/main" id="{140069DD-7A41-49A2-85B5-E6E10F27D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4758" t="5957" b="35022"/>
          <a:stretch>
            <a:fillRect/>
          </a:stretch>
        </p:blipFill>
        <p:spPr>
          <a:xfrm>
            <a:off x="6486981" y="1136362"/>
            <a:ext cx="5303350" cy="222230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191"/>
          <p:cNvSpPr/>
          <p:nvPr/>
        </p:nvSpPr>
        <p:spPr>
          <a:xfrm>
            <a:off x="537594" y="351929"/>
            <a:ext cx="8297093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ru-RU" sz="1900" dirty="0">
                <a:latin typeface="Century Gothic" panose="020B0502020202020204" pitchFamily="34" charset="0"/>
                <a:cs typeface="Calibri Light" panose="020F0302020204030204" pitchFamily="34" charset="0"/>
              </a:rPr>
              <a:t>ПРЕИМУЩЕСТВА ТЕЛЕМЕДИЦИНЫ ДЛЯ КЛИЕНТА (ПАЦИЕНТА)</a:t>
            </a:r>
          </a:p>
        </p:txBody>
      </p:sp>
      <p:pic>
        <p:nvPicPr>
          <p:cNvPr id="26" name="online_doctor_logo-2.ai" descr="online_doctor_logo-2.ai">
            <a:hlinkClick r:id="rId6"/>
            <a:extLst>
              <a:ext uri="{FF2B5EF4-FFF2-40B4-BE49-F238E27FC236}">
                <a16:creationId xmlns:a16="http://schemas.microsoft.com/office/drawing/2014/main" id="{8413E995-A187-4AFB-9721-C0E80812F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rcRect t="39809" b="39809"/>
          <a:stretch>
            <a:fillRect/>
          </a:stretch>
        </p:blipFill>
        <p:spPr>
          <a:xfrm>
            <a:off x="6601893" y="1210876"/>
            <a:ext cx="1393329" cy="72782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B9876A-D1FB-4947-9839-B2BBD9A6FB72}"/>
              </a:ext>
            </a:extLst>
          </p:cNvPr>
          <p:cNvSpPr txBox="1"/>
          <p:nvPr/>
        </p:nvSpPr>
        <p:spPr>
          <a:xfrm>
            <a:off x="-86497" y="3328764"/>
            <a:ext cx="12192000" cy="223670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latin typeface="Century Gothic" panose="020B0502020202020204" pitchFamily="34" charset="0"/>
              </a:rPr>
              <a:t>Возможность получения срочной консультации дежурного врача и записи через расписание без визита в клинику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latin typeface="Century Gothic" panose="020B0502020202020204" pitchFamily="34" charset="0"/>
              </a:rPr>
              <a:t>Возможность получения современных качественных медицинских консультаций вне зависимости от местонахождения и географической удаленности пациента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latin typeface="Century Gothic" panose="020B0502020202020204" pitchFamily="34" charset="0"/>
              </a:rPr>
              <a:t>Возможность организации мониторинга состояния пациента и экстренных консультаций в </a:t>
            </a:r>
            <a:r>
              <a:rPr lang="ru-RU" sz="1600" dirty="0" err="1">
                <a:latin typeface="Century Gothic" panose="020B0502020202020204" pitchFamily="34" charset="0"/>
              </a:rPr>
              <a:t>видеоформате</a:t>
            </a:r>
            <a:endParaRPr lang="ru-RU" sz="1600" dirty="0">
              <a:latin typeface="Century Gothic" panose="020B0502020202020204" pitchFamily="34" charset="0"/>
            </a:endParaRP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latin typeface="Century Gothic" panose="020B0502020202020204" pitchFamily="34" charset="0"/>
              </a:rPr>
              <a:t>Возможность отправки врачу результатов анализов, фотографий, выгрузок данных с медицинских гаджетов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sz="1600" dirty="0">
              <a:latin typeface="Century Gothic" panose="020B0502020202020204" pitchFamily="34" charset="0"/>
            </a:endParaRPr>
          </a:p>
          <a:p>
            <a:pPr marL="401053" defTabSz="766762">
              <a:spcAft>
                <a:spcPts val="600"/>
              </a:spcAft>
              <a:buClr>
                <a:srgbClr val="00A1AB"/>
              </a:buClr>
              <a:buSzPct val="100000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sz="1600" dirty="0">
              <a:latin typeface="Century Gothic" panose="020B0502020202020204" pitchFamily="34" charset="0"/>
            </a:endParaRP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latin typeface="Century Gothic" panose="020B0502020202020204" pitchFamily="34" charset="0"/>
              </a:rPr>
              <a:t>Возможность получения психологической поддержки</a:t>
            </a:r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  <a:ea typeface="Circe Rounded"/>
              <a:cs typeface="Circe Rounded"/>
            </a:endParaRP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  <a:ea typeface="Circe Rounded"/>
                <a:cs typeface="Circe Rounded"/>
              </a:rPr>
              <a:t>Возможность оказания помощи без выезда к пациенту в присутствии медсестры или после очного приёма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  <a:ea typeface="Circe Rounded"/>
                <a:cs typeface="Circe Rounded"/>
              </a:rPr>
              <a:t>Снижение временных и денежных затрат на дорогу к пациенту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  <a:ea typeface="Circe Rounded"/>
                <a:cs typeface="Circe Rounded"/>
              </a:rPr>
              <a:t>Расширение географии влияния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  <a:ea typeface="Circe Rounded"/>
                <a:cs typeface="Circe Rounded"/>
              </a:rPr>
              <a:t>Сохранение истории онлайн-консультаций (то, что недоступно по телефону)</a:t>
            </a:r>
          </a:p>
          <a:p>
            <a:pPr marL="719023" indent="-317970" defTabSz="766762">
              <a:spcAft>
                <a:spcPts val="600"/>
              </a:spcAft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600" dirty="0">
                <a:solidFill>
                  <a:srgbClr val="000000"/>
                </a:solidFill>
                <a:latin typeface="Century Gothic" panose="020B0502020202020204" pitchFamily="34" charset="0"/>
                <a:ea typeface="Circe Rounded"/>
                <a:cs typeface="Circe Rounded"/>
              </a:rPr>
              <a:t>Возможность удаленного контроля состояния своих пациентов</a:t>
            </a:r>
          </a:p>
          <a:p>
            <a:pPr marL="719023" indent="-317970" defTabSz="766762">
              <a:buClr>
                <a:srgbClr val="00A1AB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irce Rounded"/>
                <a:ea typeface="Circe Rounded"/>
                <a:cs typeface="Circe Rounded"/>
                <a:sym typeface="Circe Rounded"/>
              </a:defRPr>
            </a:pPr>
            <a:endParaRPr lang="ru-RU" sz="1400" dirty="0">
              <a:solidFill>
                <a:srgbClr val="000000"/>
              </a:solidFill>
              <a:latin typeface="Century Gothic" panose="020B0502020202020204" pitchFamily="34" charset="0"/>
              <a:ea typeface="Circe Rounded"/>
              <a:cs typeface="Circe Rounded"/>
            </a:endParaRPr>
          </a:p>
        </p:txBody>
      </p:sp>
      <p:pic>
        <p:nvPicPr>
          <p:cNvPr id="27" name="image7-small.png" descr="image7-small.png">
            <a:extLst>
              <a:ext uri="{FF2B5EF4-FFF2-40B4-BE49-F238E27FC236}">
                <a16:creationId xmlns:a16="http://schemas.microsoft.com/office/drawing/2014/main" id="{DD85B643-30A1-4DC7-BD24-154C53846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rcRect l="31628"/>
          <a:stretch>
            <a:fillRect/>
          </a:stretch>
        </p:blipFill>
        <p:spPr>
          <a:xfrm>
            <a:off x="3808542" y="1117805"/>
            <a:ext cx="1896478" cy="69615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D4A290D-3227-4D93-BF35-B4EA91F34230}"/>
              </a:ext>
            </a:extLst>
          </p:cNvPr>
          <p:cNvSpPr txBox="1"/>
          <p:nvPr/>
        </p:nvSpPr>
        <p:spPr>
          <a:xfrm>
            <a:off x="11528854" y="6383063"/>
            <a:ext cx="39129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AEC4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|</a:t>
            </a:r>
            <a:r>
              <a:rPr lang="ru-RU" sz="1200" dirty="0">
                <a:solidFill>
                  <a:srgbClr val="00AEC4"/>
                </a:solidFill>
                <a:latin typeface="Century Gothic" panose="020B0502020202020204" pitchFamily="34" charset="0"/>
                <a:sym typeface="Helvetica Light"/>
              </a:rPr>
              <a:t>3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AEC4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77548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AA3D141-EBF2-4861-868F-27C78A18A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265" y="361949"/>
            <a:ext cx="27838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000000"/>
                </a:solidFill>
              </a:rPr>
              <a:t>КАК </a:t>
            </a:r>
            <a:r>
              <a:rPr sz="1900" spc="-10" dirty="0">
                <a:solidFill>
                  <a:srgbClr val="000000"/>
                </a:solidFill>
              </a:rPr>
              <a:t>РАБОТАЕТ</a:t>
            </a:r>
            <a:r>
              <a:rPr sz="1900" spc="-15" dirty="0">
                <a:solidFill>
                  <a:srgbClr val="000000"/>
                </a:solidFill>
              </a:rPr>
              <a:t> </a:t>
            </a:r>
            <a:r>
              <a:rPr sz="1900" spc="-5" dirty="0">
                <a:solidFill>
                  <a:srgbClr val="000000"/>
                </a:solidFill>
              </a:rPr>
              <a:t>СЕРВИС</a:t>
            </a:r>
            <a:endParaRPr sz="1900"/>
          </a:p>
        </p:txBody>
      </p:sp>
      <p:sp>
        <p:nvSpPr>
          <p:cNvPr id="3" name="object 3"/>
          <p:cNvSpPr/>
          <p:nvPr/>
        </p:nvSpPr>
        <p:spPr>
          <a:xfrm>
            <a:off x="2944354" y="2092388"/>
            <a:ext cx="250725" cy="308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67227" y="2098548"/>
            <a:ext cx="211836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0371" y="3249929"/>
            <a:ext cx="13404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Регистрация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2765" y="3244723"/>
            <a:ext cx="1297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О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б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р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а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ще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н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ие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76821" y="3267202"/>
            <a:ext cx="14687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Консультация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83597" y="3267202"/>
            <a:ext cx="12769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Зак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л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ючение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4625" y="3492753"/>
            <a:ext cx="11537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Регистрация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325" y="3645153"/>
            <a:ext cx="21450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на сайте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(в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мобильном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461" y="3797553"/>
            <a:ext cx="22536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приложении)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по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номеру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2017" y="3949953"/>
            <a:ext cx="17379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телефона,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адресу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589" y="4102353"/>
            <a:ext cx="1731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электронной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почты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80053" y="3508375"/>
            <a:ext cx="20421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Создание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обращения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0073" y="3660775"/>
            <a:ext cx="17195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 личном</a:t>
            </a:r>
            <a:r>
              <a:rPr kumimoji="0" sz="1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кабинете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42894" y="3813175"/>
            <a:ext cx="2315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на сайте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или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мобильном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0490" y="3965575"/>
            <a:ext cx="11595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приложении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49288" y="3459226"/>
            <a:ext cx="12452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Консультация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96659" y="3611626"/>
            <a:ext cx="21513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квалифицированным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83756" y="3763721"/>
            <a:ext cx="13773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спе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ц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иали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ст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о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м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27368" y="3916807"/>
            <a:ext cx="15411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формате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чата,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29376" y="4069207"/>
            <a:ext cx="28848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аудио-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или</a:t>
            </a:r>
            <a:r>
              <a:rPr kumimoji="0" sz="1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видеоконференции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02954" y="3528186"/>
            <a:ext cx="27038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Формирование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письменного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31326" y="3680586"/>
            <a:ext cx="2845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консультационного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заключения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36481" y="3832682"/>
            <a:ext cx="26358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личном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кабинете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пациента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209526" y="1360929"/>
            <a:ext cx="1835669" cy="1809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232633" y="1371600"/>
            <a:ext cx="1791614" cy="17660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07826" y="1322826"/>
            <a:ext cx="1911876" cy="19133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330696" y="1333500"/>
            <a:ext cx="1868392" cy="18698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483864" y="1267967"/>
            <a:ext cx="2020824" cy="20208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49396" y="1321308"/>
            <a:ext cx="1894300" cy="18943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26176" y="2101530"/>
            <a:ext cx="211314" cy="2995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49111" y="2107692"/>
            <a:ext cx="172212" cy="265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66562" y="1328926"/>
            <a:ext cx="1921020" cy="19194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>
            <a:hlinkClick r:id="rId14"/>
          </p:cNvPr>
          <p:cNvSpPr/>
          <p:nvPr/>
        </p:nvSpPr>
        <p:spPr>
          <a:xfrm>
            <a:off x="789406" y="1339596"/>
            <a:ext cx="1877498" cy="18760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733546" y="922781"/>
            <a:ext cx="5169408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Удобный </a:t>
            </a:r>
            <a:r>
              <a:rPr kumimoji="0" b="1" i="0" u="none" strike="noStrike" kern="1200" cap="none" spc="-5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 </a:t>
            </a: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понятный процесс для</a:t>
            </a:r>
            <a:r>
              <a:rPr kumimoji="0" b="1" i="0" u="none" strike="noStrike" kern="1200" cap="none" spc="114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b="1" i="0" u="none" strike="noStrike" kern="1200" cap="none" spc="-10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клиента: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832603" y="4489703"/>
            <a:ext cx="2388107" cy="23118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832603" y="4489703"/>
            <a:ext cx="2388235" cy="2312035"/>
          </a:xfrm>
          <a:custGeom>
            <a:avLst/>
            <a:gdLst/>
            <a:ahLst/>
            <a:cxnLst/>
            <a:rect l="l" t="t" r="r" b="b"/>
            <a:pathLst>
              <a:path w="2388234" h="2312034">
                <a:moveTo>
                  <a:pt x="43561" y="0"/>
                </a:moveTo>
                <a:lnTo>
                  <a:pt x="21717" y="21336"/>
                </a:lnTo>
                <a:lnTo>
                  <a:pt x="0" y="42672"/>
                </a:lnTo>
                <a:lnTo>
                  <a:pt x="1650" y="1155903"/>
                </a:lnTo>
                <a:lnTo>
                  <a:pt x="1832" y="1264407"/>
                </a:lnTo>
                <a:lnTo>
                  <a:pt x="2030" y="1366579"/>
                </a:lnTo>
                <a:lnTo>
                  <a:pt x="2245" y="1462550"/>
                </a:lnTo>
                <a:lnTo>
                  <a:pt x="2479" y="1552453"/>
                </a:lnTo>
                <a:lnTo>
                  <a:pt x="2733" y="1636421"/>
                </a:lnTo>
                <a:lnTo>
                  <a:pt x="3006" y="1714585"/>
                </a:lnTo>
                <a:lnTo>
                  <a:pt x="3302" y="1787077"/>
                </a:lnTo>
                <a:lnTo>
                  <a:pt x="3619" y="1854029"/>
                </a:lnTo>
                <a:lnTo>
                  <a:pt x="3960" y="1915574"/>
                </a:lnTo>
                <a:lnTo>
                  <a:pt x="4325" y="1971844"/>
                </a:lnTo>
                <a:lnTo>
                  <a:pt x="4714" y="2022972"/>
                </a:lnTo>
                <a:lnTo>
                  <a:pt x="5130" y="2069088"/>
                </a:lnTo>
                <a:lnTo>
                  <a:pt x="5573" y="2110325"/>
                </a:lnTo>
                <a:lnTo>
                  <a:pt x="6543" y="2178693"/>
                </a:lnTo>
                <a:lnTo>
                  <a:pt x="7631" y="2229132"/>
                </a:lnTo>
                <a:lnTo>
                  <a:pt x="9503" y="2273486"/>
                </a:lnTo>
                <a:lnTo>
                  <a:pt x="35813" y="2304729"/>
                </a:lnTo>
                <a:lnTo>
                  <a:pt x="90140" y="2306933"/>
                </a:lnTo>
                <a:lnTo>
                  <a:pt x="149868" y="2307885"/>
                </a:lnTo>
                <a:lnTo>
                  <a:pt x="228363" y="2308736"/>
                </a:lnTo>
                <a:lnTo>
                  <a:pt x="273958" y="2309123"/>
                </a:lnTo>
                <a:lnTo>
                  <a:pt x="323418" y="2309485"/>
                </a:lnTo>
                <a:lnTo>
                  <a:pt x="376465" y="2309822"/>
                </a:lnTo>
                <a:lnTo>
                  <a:pt x="432825" y="2310133"/>
                </a:lnTo>
                <a:lnTo>
                  <a:pt x="492222" y="2310419"/>
                </a:lnTo>
                <a:lnTo>
                  <a:pt x="554379" y="2310680"/>
                </a:lnTo>
                <a:lnTo>
                  <a:pt x="619020" y="2310914"/>
                </a:lnTo>
                <a:lnTo>
                  <a:pt x="685871" y="2311124"/>
                </a:lnTo>
                <a:lnTo>
                  <a:pt x="754654" y="2311307"/>
                </a:lnTo>
                <a:lnTo>
                  <a:pt x="825095" y="2311465"/>
                </a:lnTo>
                <a:lnTo>
                  <a:pt x="896917" y="2311597"/>
                </a:lnTo>
                <a:lnTo>
                  <a:pt x="969844" y="2311703"/>
                </a:lnTo>
                <a:lnTo>
                  <a:pt x="1043600" y="2311784"/>
                </a:lnTo>
                <a:lnTo>
                  <a:pt x="1117910" y="2311839"/>
                </a:lnTo>
                <a:lnTo>
                  <a:pt x="1192498" y="2311867"/>
                </a:lnTo>
                <a:lnTo>
                  <a:pt x="1267087" y="2311870"/>
                </a:lnTo>
                <a:lnTo>
                  <a:pt x="1341403" y="2311847"/>
                </a:lnTo>
                <a:lnTo>
                  <a:pt x="1415168" y="2311797"/>
                </a:lnTo>
                <a:lnTo>
                  <a:pt x="1488108" y="2311722"/>
                </a:lnTo>
                <a:lnTo>
                  <a:pt x="1559946" y="2311620"/>
                </a:lnTo>
                <a:lnTo>
                  <a:pt x="1630406" y="2311492"/>
                </a:lnTo>
                <a:lnTo>
                  <a:pt x="1699213" y="2311338"/>
                </a:lnTo>
                <a:lnTo>
                  <a:pt x="1766090" y="2311158"/>
                </a:lnTo>
                <a:lnTo>
                  <a:pt x="1830763" y="2310951"/>
                </a:lnTo>
                <a:lnTo>
                  <a:pt x="1892954" y="2310718"/>
                </a:lnTo>
                <a:lnTo>
                  <a:pt x="1952388" y="2310458"/>
                </a:lnTo>
                <a:lnTo>
                  <a:pt x="2008790" y="2310172"/>
                </a:lnTo>
                <a:lnTo>
                  <a:pt x="2061882" y="2309859"/>
                </a:lnTo>
                <a:lnTo>
                  <a:pt x="2111390" y="2309520"/>
                </a:lnTo>
                <a:lnTo>
                  <a:pt x="2157038" y="2309154"/>
                </a:lnTo>
                <a:lnTo>
                  <a:pt x="2198549" y="2308762"/>
                </a:lnTo>
                <a:lnTo>
                  <a:pt x="2268058" y="2307897"/>
                </a:lnTo>
                <a:lnTo>
                  <a:pt x="2317712" y="2306925"/>
                </a:lnTo>
                <a:lnTo>
                  <a:pt x="2358530" y="2301402"/>
                </a:lnTo>
                <a:lnTo>
                  <a:pt x="2379814" y="2262551"/>
                </a:lnTo>
                <a:lnTo>
                  <a:pt x="2381619" y="2205525"/>
                </a:lnTo>
                <a:lnTo>
                  <a:pt x="2382660" y="2145918"/>
                </a:lnTo>
                <a:lnTo>
                  <a:pt x="2383579" y="2067864"/>
                </a:lnTo>
                <a:lnTo>
                  <a:pt x="2383996" y="2021607"/>
                </a:lnTo>
                <a:lnTo>
                  <a:pt x="2384385" y="1970361"/>
                </a:lnTo>
                <a:lnTo>
                  <a:pt x="2384747" y="1914001"/>
                </a:lnTo>
                <a:lnTo>
                  <a:pt x="2385084" y="1852401"/>
                </a:lnTo>
                <a:lnTo>
                  <a:pt x="2385396" y="1785436"/>
                </a:lnTo>
                <a:lnTo>
                  <a:pt x="2385684" y="1712981"/>
                </a:lnTo>
                <a:lnTo>
                  <a:pt x="2385949" y="1634908"/>
                </a:lnTo>
                <a:lnTo>
                  <a:pt x="2386193" y="1551094"/>
                </a:lnTo>
                <a:lnTo>
                  <a:pt x="2386415" y="1461412"/>
                </a:lnTo>
                <a:lnTo>
                  <a:pt x="2386617" y="1365737"/>
                </a:lnTo>
                <a:lnTo>
                  <a:pt x="2386800" y="1263942"/>
                </a:lnTo>
                <a:lnTo>
                  <a:pt x="2386965" y="1155903"/>
                </a:lnTo>
                <a:lnTo>
                  <a:pt x="2388107" y="435610"/>
                </a:lnTo>
                <a:lnTo>
                  <a:pt x="2388107" y="42164"/>
                </a:lnTo>
                <a:lnTo>
                  <a:pt x="2366899" y="21336"/>
                </a:lnTo>
                <a:lnTo>
                  <a:pt x="2344928" y="0"/>
                </a:lnTo>
                <a:lnTo>
                  <a:pt x="1194435" y="0"/>
                </a:lnTo>
                <a:lnTo>
                  <a:pt x="43561" y="0"/>
                </a:lnTo>
                <a:close/>
              </a:path>
            </a:pathLst>
          </a:custGeom>
          <a:ln w="12192">
            <a:solidFill>
              <a:srgbClr val="4AACC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1295" y="4775708"/>
            <a:ext cx="463994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509270" algn="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По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итогам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консультации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врач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заполняет  форму заключения,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итогом</a:t>
            </a:r>
            <a:r>
              <a:rPr kumimoji="0" sz="1600" b="0" i="0" u="none" strike="noStrike" kern="1200" cap="none" spc="5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которой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является 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Медицинское</a:t>
            </a:r>
            <a:r>
              <a:rPr kumimoji="0" sz="1600" b="1" i="0" u="none" strike="noStrike" kern="1200" cap="none" spc="2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заключение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4AACC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,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srgbClr val="4AACC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доступное  пациенту в личном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кабинете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8195" y="5995212"/>
            <a:ext cx="44418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55575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У всех врачей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сервиса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есть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квалифицированная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электронная</a:t>
            </a:r>
            <a:r>
              <a:rPr kumimoji="0" sz="1600" b="0" i="0" u="none" strike="noStrike" kern="1200" cap="none" spc="7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подпись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84795" y="4619904"/>
            <a:ext cx="4617085" cy="18243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Возможные расширения</a:t>
            </a:r>
            <a:r>
              <a:rPr kumimoji="0" sz="1600" b="1" i="0" u="none" strike="noStrike" kern="1200" cap="none" spc="7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0A0B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функционала: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457200" marR="866140" lvl="0" indent="-1270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A0AB"/>
              </a:buClr>
              <a:buSzPct val="93750"/>
              <a:buFontTx/>
              <a:buChar char="•"/>
              <a:tabLst>
                <a:tab pos="457834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направление на лабораторные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исследования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457200" marR="5080" lvl="0" indent="-127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AB"/>
              </a:buClr>
              <a:buSzPct val="93750"/>
              <a:buFontTx/>
              <a:buChar char="•"/>
              <a:tabLst>
                <a:tab pos="457834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интеграция с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сервисами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бронирования  лекарств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457200" marR="869950" lvl="0" indent="-127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0AB"/>
              </a:buClr>
              <a:buSzPct val="93750"/>
              <a:buFontTx/>
              <a:buChar char="•"/>
              <a:tabLst>
                <a:tab pos="457834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выписка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электронных рецептов,  больничных и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справок*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84795" y="6469481"/>
            <a:ext cx="2339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*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после создания законодательной</a:t>
            </a:r>
            <a:r>
              <a:rPr kumimoji="0" sz="900" b="0" i="0" u="none" strike="noStrike" kern="1200" cap="none" spc="-2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900" b="0" i="0" u="none" strike="noStrike" kern="1200" cap="none" spc="-5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базы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672061" y="6421018"/>
            <a:ext cx="2120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00ADC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|</a:t>
            </a:r>
            <a:r>
              <a:rPr kumimoji="0" lang="ru-RU" sz="1200" b="0" i="0" u="none" strike="noStrike" kern="1200" cap="none" spc="-5" normalizeH="0" baseline="0" noProof="0" dirty="0">
                <a:ln>
                  <a:noFill/>
                </a:ln>
                <a:solidFill>
                  <a:srgbClr val="00ADC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5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677591" y="2092388"/>
            <a:ext cx="252427" cy="3087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00516" y="2098548"/>
            <a:ext cx="213359" cy="2743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7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630" t="15480" r="53499" b="8188"/>
          <a:stretch/>
        </p:blipFill>
        <p:spPr>
          <a:xfrm>
            <a:off x="166511" y="1233714"/>
            <a:ext cx="4407061" cy="52929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4638" t="25876" r="25012" b="28494"/>
          <a:stretch/>
        </p:blipFill>
        <p:spPr>
          <a:xfrm>
            <a:off x="4703414" y="2739104"/>
            <a:ext cx="7086895" cy="2855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693" t="34955" r="17700" b="18664"/>
          <a:stretch/>
        </p:blipFill>
        <p:spPr>
          <a:xfrm>
            <a:off x="4703414" y="3841115"/>
            <a:ext cx="6961153" cy="2545171"/>
          </a:xfrm>
          <a:prstGeom prst="rect">
            <a:avLst/>
          </a:prstGeom>
        </p:spPr>
      </p:pic>
      <p:sp>
        <p:nvSpPr>
          <p:cNvPr id="29" name="Shape 191"/>
          <p:cNvSpPr/>
          <p:nvPr/>
        </p:nvSpPr>
        <p:spPr>
          <a:xfrm>
            <a:off x="537595" y="344234"/>
            <a:ext cx="328932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srgbClr val="3A8A97"/>
                </a:solidFill>
                <a:latin typeface="Century Gothic" panose="020B0502020202020204" pitchFamily="34" charset="0"/>
                <a:cs typeface="Calibri Light" panose="020F0302020204030204" pitchFamily="34" charset="0"/>
              </a:rPr>
              <a:t>ИНФОРМАЦИЯ О ВРАЧЕ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92D475-3427-47D5-B75D-122CE4537449}"/>
              </a:ext>
            </a:extLst>
          </p:cNvPr>
          <p:cNvSpPr txBox="1"/>
          <p:nvPr/>
        </p:nvSpPr>
        <p:spPr>
          <a:xfrm>
            <a:off x="11528854" y="6383063"/>
            <a:ext cx="391298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AEC4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|</a:t>
            </a:r>
            <a:r>
              <a:rPr lang="ru-RU" sz="1200" dirty="0">
                <a:solidFill>
                  <a:srgbClr val="00AEC4"/>
                </a:solidFill>
                <a:latin typeface="Century Gothic" panose="020B0502020202020204" pitchFamily="34" charset="0"/>
                <a:sym typeface="Helvetica Light"/>
              </a:rPr>
              <a:t>11</a:t>
            </a: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AEC4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5686" t="47092" r="17293" b="30555"/>
          <a:stretch/>
        </p:blipFill>
        <p:spPr>
          <a:xfrm>
            <a:off x="4686140" y="1536150"/>
            <a:ext cx="7360717" cy="13520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14638" t="33830" r="70191" b="60519"/>
          <a:stretch/>
        </p:blipFill>
        <p:spPr>
          <a:xfrm>
            <a:off x="4703414" y="1340206"/>
            <a:ext cx="1973943" cy="391887"/>
          </a:xfrm>
          <a:prstGeom prst="rect">
            <a:avLst/>
          </a:prstGeom>
        </p:spPr>
      </p:pic>
      <p:pic>
        <p:nvPicPr>
          <p:cNvPr id="18" name="Рисунок 17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42861" t="49320" r="43865" b="43145"/>
          <a:stretch/>
        </p:blipFill>
        <p:spPr>
          <a:xfrm>
            <a:off x="7502897" y="2477846"/>
            <a:ext cx="1727201" cy="522515"/>
          </a:xfrm>
          <a:prstGeom prst="rect">
            <a:avLst/>
          </a:prstGeom>
        </p:spPr>
      </p:pic>
      <p:pic>
        <p:nvPicPr>
          <p:cNvPr id="104" name="Рисунок 103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42861" t="49320" r="43865" b="43145"/>
          <a:stretch/>
        </p:blipFill>
        <p:spPr>
          <a:xfrm>
            <a:off x="7502897" y="6147806"/>
            <a:ext cx="1727201" cy="522515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9"/>
          <a:srcRect l="52008" t="30272" r="26350" b="55285"/>
          <a:stretch/>
        </p:blipFill>
        <p:spPr>
          <a:xfrm>
            <a:off x="2713041" y="2755370"/>
            <a:ext cx="1566758" cy="557248"/>
          </a:xfrm>
          <a:prstGeom prst="rect">
            <a:avLst/>
          </a:prstGeom>
        </p:spPr>
      </p:pic>
      <p:sp>
        <p:nvSpPr>
          <p:cNvPr id="107" name="Прямоугольник 106">
            <a:hlinkClick r:id="rId10"/>
          </p:cNvPr>
          <p:cNvSpPr/>
          <p:nvPr/>
        </p:nvSpPr>
        <p:spPr>
          <a:xfrm>
            <a:off x="913163" y="6215317"/>
            <a:ext cx="29137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65900">
              <a:defRPr sz="2600">
                <a:latin typeface="Circe Rounded"/>
                <a:ea typeface="Circe Rounded"/>
                <a:cs typeface="Circe Rounded"/>
                <a:sym typeface="Circe Rounded"/>
              </a:defRPr>
            </a:pPr>
            <a:r>
              <a:rPr lang="ru-RU" sz="1200" dirty="0">
                <a:solidFill>
                  <a:srgbClr val="009DB5"/>
                </a:solidFill>
                <a:latin typeface="Century Gothic" panose="020B0502020202020204" pitchFamily="34" charset="0"/>
                <a:ea typeface="Circe Rounded"/>
                <a:cs typeface="Circe Rounded"/>
              </a:rPr>
              <a:t>Посмотреть профиль этого врача</a:t>
            </a:r>
          </a:p>
        </p:txBody>
      </p:sp>
      <p:pic>
        <p:nvPicPr>
          <p:cNvPr id="108" name="Рисунок 107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241" y="6147806"/>
            <a:ext cx="296407" cy="382209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FD6B1D-6546-4C2E-8449-7C8F3A6D6707}"/>
              </a:ext>
            </a:extLst>
          </p:cNvPr>
          <p:cNvSpPr/>
          <p:nvPr/>
        </p:nvSpPr>
        <p:spPr>
          <a:xfrm>
            <a:off x="9854214" y="150920"/>
            <a:ext cx="1936095" cy="701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FFDF9B-93FE-4418-9D08-3376897ED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743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50265" y="352806"/>
            <a:ext cx="5850255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00"/>
                </a:solidFill>
              </a:rPr>
              <a:t>ПРИМЕРЫ </a:t>
            </a:r>
            <a:r>
              <a:rPr lang="ru-RU" sz="2000" spc="-5" dirty="0">
                <a:solidFill>
                  <a:srgbClr val="000000"/>
                </a:solidFill>
              </a:rPr>
              <a:t>ИСПОЛЬЗОВАНИЯ СЕРВИСА </a:t>
            </a:r>
            <a:br>
              <a:rPr lang="ru-RU" sz="2000" spc="-5" dirty="0">
                <a:solidFill>
                  <a:srgbClr val="000000"/>
                </a:solidFill>
              </a:rPr>
            </a:br>
            <a:r>
              <a:rPr lang="ru-RU" sz="1400" spc="-5" dirty="0">
                <a:solidFill>
                  <a:srgbClr val="000000"/>
                </a:solidFill>
              </a:rPr>
              <a:t>КЕЙСЫ С ДЕЖУРНЫМ ПЕДИАТРОМ И ТЕРАПЕВТОМ</a:t>
            </a:r>
            <a:endParaRPr sz="1400" dirty="0"/>
          </a:p>
        </p:txBody>
      </p:sp>
      <p:sp>
        <p:nvSpPr>
          <p:cNvPr id="9" name="object 9"/>
          <p:cNvSpPr txBox="1"/>
          <p:nvPr/>
        </p:nvSpPr>
        <p:spPr>
          <a:xfrm>
            <a:off x="11588242" y="6421018"/>
            <a:ext cx="2959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00ADC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|1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ADC4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3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4" name="object 24"/>
          <p:cNvSpPr txBox="1"/>
          <p:nvPr/>
        </p:nvSpPr>
        <p:spPr>
          <a:xfrm>
            <a:off x="323340" y="3128611"/>
            <a:ext cx="5030310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25" normalizeH="0" baseline="0" noProof="0" dirty="0" err="1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Ребенок</a:t>
            </a:r>
            <a:r>
              <a:rPr kumimoji="0" sz="1200" b="1" i="0" u="none" strike="noStrike" kern="1200" cap="none" spc="25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 </a:t>
            </a:r>
            <a:r>
              <a:rPr kumimoji="0" lang="ru-RU" sz="1200" b="1" i="0" u="none" strike="noStrike" kern="1200" cap="none" spc="95" normalizeH="0" baseline="0" noProof="0" dirty="0">
                <a:ln>
                  <a:noFill/>
                </a:ln>
                <a:solidFill>
                  <a:srgbClr val="009D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</a:rPr>
              <a:t>спрыгнул с турника</a:t>
            </a:r>
          </a:p>
          <a:p>
            <a:pPr marL="12700" lvl="0" algn="just">
              <a:spcBef>
                <a:spcPts val="100"/>
              </a:spcBef>
            </a:pPr>
            <a:r>
              <a:rPr lang="ru-RU" sz="1200" spc="-5" dirty="0">
                <a:solidFill>
                  <a:prstClr val="black"/>
                </a:solidFill>
                <a:latin typeface="Century Gothic"/>
                <a:cs typeface="Century Gothic"/>
              </a:rPr>
              <a:t>Обратилась мама мальчика 8 лет. Ребенок спрыгнул с турника, ударился головой и потерял сознание на минуту. Были судороги. Пришел в себя, у него неловко повернута голова и очень болит шея. Вызвала скорую помощь, но до приезда обратились на Онлайн Доктор к дежурному педиатру с вопросом: что делать до приезда скорой? </a:t>
            </a:r>
            <a:endParaRPr sz="1200" spc="-5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6" name="object 26"/>
          <p:cNvSpPr txBox="1"/>
          <p:nvPr/>
        </p:nvSpPr>
        <p:spPr>
          <a:xfrm>
            <a:off x="301928" y="4696665"/>
            <a:ext cx="5051722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just">
              <a:spcBef>
                <a:spcPts val="100"/>
              </a:spcBef>
            </a:pP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Врач оценила состояние ребенка и порекомендовала, как обращаться с ребенком, чтобы не навредить ему до приезда скорой и облегчить состояние. Посоветовала ни в коем случае не отказываться от госпитализации и провести ряд обследования в стационаре: МРТ шейного отдела,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энцефалограмма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, на предмет выявления подвывиха шейного позвонка, эпилепсии, сотрясения мозга. Составила рекомендуемый план осмотра для обсуждения с врачом. Сопровождала до приезда скорой помощи. </a:t>
            </a:r>
            <a:endParaRPr sz="1200" spc="-5" dirty="0">
              <a:solidFill>
                <a:srgbClr val="009DB5"/>
              </a:solidFill>
              <a:latin typeface="Century Gothic"/>
              <a:cs typeface="Century Gothic"/>
            </a:endParaRPr>
          </a:p>
        </p:txBody>
      </p:sp>
      <p:sp>
        <p:nvSpPr>
          <p:cNvPr id="24" name="object 21"/>
          <p:cNvSpPr txBox="1"/>
          <p:nvPr/>
        </p:nvSpPr>
        <p:spPr>
          <a:xfrm>
            <a:off x="5710680" y="2254716"/>
            <a:ext cx="6173472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25" dirty="0">
                <a:solidFill>
                  <a:srgbClr val="009DB5"/>
                </a:solidFill>
                <a:latin typeface="Century Gothic" panose="020B0502020202020204" pitchFamily="34" charset="0"/>
                <a:cs typeface="Calibri"/>
              </a:rPr>
              <a:t>Вызов скорой медицинской помощи</a:t>
            </a:r>
          </a:p>
          <a:p>
            <a:pPr marL="12700" lvl="0" algn="just">
              <a:spcBef>
                <a:spcPts val="100"/>
              </a:spcBef>
            </a:pPr>
            <a:r>
              <a:rPr lang="ru-RU" sz="1200" spc="-5" dirty="0">
                <a:solidFill>
                  <a:prstClr val="black"/>
                </a:solidFill>
                <a:latin typeface="Century Gothic"/>
                <a:cs typeface="Century Gothic"/>
              </a:rPr>
              <a:t>К неврологу обратилась женщина по поводу своего мужа. (сам мужчина отказывается идти к врачу). Мужу 65 лет, он страдает гипертонической болезнью и принимает назначенные препараты, однако жалуется, что после приёма появляется головная боль. также в последние сутки появились периоды "странного" поведения: мужчина теряет ориентацию во времени и пространстве. Вопрос: можно ли прекратить приём лекарств, от которых, по мнению пациента, ему хуже? </a:t>
            </a:r>
            <a:endParaRPr sz="1200" spc="-5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4" name="object 7"/>
          <p:cNvSpPr/>
          <p:nvPr/>
        </p:nvSpPr>
        <p:spPr>
          <a:xfrm>
            <a:off x="323340" y="2115425"/>
            <a:ext cx="372110" cy="364490"/>
          </a:xfrm>
          <a:custGeom>
            <a:avLst/>
            <a:gdLst/>
            <a:ahLst/>
            <a:cxnLst/>
            <a:rect l="l" t="t" r="r" b="b"/>
            <a:pathLst>
              <a:path w="372109" h="364489">
                <a:moveTo>
                  <a:pt x="277974" y="264553"/>
                </a:moveTo>
                <a:lnTo>
                  <a:pt x="135218" y="264553"/>
                </a:lnTo>
                <a:lnTo>
                  <a:pt x="152084" y="331876"/>
                </a:lnTo>
                <a:lnTo>
                  <a:pt x="159617" y="347504"/>
                </a:lnTo>
                <a:lnTo>
                  <a:pt x="172289" y="358611"/>
                </a:lnTo>
                <a:lnTo>
                  <a:pt x="188352" y="364196"/>
                </a:lnTo>
                <a:lnTo>
                  <a:pt x="206059" y="363258"/>
                </a:lnTo>
                <a:lnTo>
                  <a:pt x="253442" y="351282"/>
                </a:lnTo>
                <a:lnTo>
                  <a:pt x="269553" y="343678"/>
                </a:lnTo>
                <a:lnTo>
                  <a:pt x="281104" y="331113"/>
                </a:lnTo>
                <a:lnTo>
                  <a:pt x="287048" y="315297"/>
                </a:lnTo>
                <a:lnTo>
                  <a:pt x="286335" y="297942"/>
                </a:lnTo>
                <a:lnTo>
                  <a:pt x="277974" y="264553"/>
                </a:lnTo>
                <a:close/>
              </a:path>
              <a:path w="372109" h="364489">
                <a:moveTo>
                  <a:pt x="183527" y="0"/>
                </a:moveTo>
                <a:lnTo>
                  <a:pt x="118365" y="12903"/>
                </a:lnTo>
                <a:lnTo>
                  <a:pt x="84879" y="48916"/>
                </a:lnTo>
                <a:lnTo>
                  <a:pt x="85586" y="66256"/>
                </a:lnTo>
                <a:lnTo>
                  <a:pt x="102439" y="133553"/>
                </a:lnTo>
                <a:lnTo>
                  <a:pt x="33618" y="150939"/>
                </a:lnTo>
                <a:lnTo>
                  <a:pt x="17502" y="158546"/>
                </a:lnTo>
                <a:lnTo>
                  <a:pt x="5948" y="171110"/>
                </a:lnTo>
                <a:lnTo>
                  <a:pt x="0" y="186908"/>
                </a:lnTo>
                <a:lnTo>
                  <a:pt x="700" y="204216"/>
                </a:lnTo>
                <a:lnTo>
                  <a:pt x="12320" y="250634"/>
                </a:lnTo>
                <a:lnTo>
                  <a:pt x="19859" y="266248"/>
                </a:lnTo>
                <a:lnTo>
                  <a:pt x="32538" y="277336"/>
                </a:lnTo>
                <a:lnTo>
                  <a:pt x="48628" y="282899"/>
                </a:lnTo>
                <a:lnTo>
                  <a:pt x="66397" y="281940"/>
                </a:lnTo>
                <a:lnTo>
                  <a:pt x="135218" y="264553"/>
                </a:lnTo>
                <a:lnTo>
                  <a:pt x="277974" y="264553"/>
                </a:lnTo>
                <a:lnTo>
                  <a:pt x="269482" y="230644"/>
                </a:lnTo>
                <a:lnTo>
                  <a:pt x="338354" y="213233"/>
                </a:lnTo>
                <a:lnTo>
                  <a:pt x="354395" y="205646"/>
                </a:lnTo>
                <a:lnTo>
                  <a:pt x="365902" y="193110"/>
                </a:lnTo>
                <a:lnTo>
                  <a:pt x="371821" y="177325"/>
                </a:lnTo>
                <a:lnTo>
                  <a:pt x="371095" y="159994"/>
                </a:lnTo>
                <a:lnTo>
                  <a:pt x="359487" y="113563"/>
                </a:lnTo>
                <a:lnTo>
                  <a:pt x="352758" y="99631"/>
                </a:lnTo>
                <a:lnTo>
                  <a:pt x="236691" y="99631"/>
                </a:lnTo>
                <a:lnTo>
                  <a:pt x="219851" y="32334"/>
                </a:lnTo>
                <a:lnTo>
                  <a:pt x="212310" y="16722"/>
                </a:lnTo>
                <a:lnTo>
                  <a:pt x="199624" y="5602"/>
                </a:lnTo>
                <a:lnTo>
                  <a:pt x="183527" y="0"/>
                </a:lnTo>
                <a:close/>
              </a:path>
              <a:path w="372109" h="364489">
                <a:moveTo>
                  <a:pt x="323267" y="81295"/>
                </a:moveTo>
                <a:lnTo>
                  <a:pt x="305563" y="82219"/>
                </a:lnTo>
                <a:lnTo>
                  <a:pt x="236691" y="99631"/>
                </a:lnTo>
                <a:lnTo>
                  <a:pt x="352758" y="99631"/>
                </a:lnTo>
                <a:lnTo>
                  <a:pt x="351964" y="97986"/>
                </a:lnTo>
                <a:lnTo>
                  <a:pt x="339312" y="86890"/>
                </a:lnTo>
                <a:lnTo>
                  <a:pt x="323267" y="81295"/>
                </a:lnTo>
                <a:close/>
              </a:path>
            </a:pathLst>
          </a:custGeom>
          <a:solidFill>
            <a:srgbClr val="EFFB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842" b="50052"/>
          <a:stretch/>
        </p:blipFill>
        <p:spPr>
          <a:xfrm>
            <a:off x="1793243" y="1055066"/>
            <a:ext cx="2090504" cy="2006959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43497" y="3848519"/>
            <a:ext cx="6307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Невролог предположила наличие эпизода резкого временного снижения когнитивных функций (не может понять информацию, забывает только что полученную), которую можно характеризовать как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жизнеугрожающее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 состояние: острую гипертоническую энцефалопатию.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6958" y="4623777"/>
            <a:ext cx="62271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1. При внезапно возникшем нарушении ориентации, провалах памяти, «странном» и нетипичном поведение при высоком артериальном давлении есть высокая вероятность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жизнеугрожающего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 состояния. Необходим ВЫЗОВ БРИГАДЫ скорой медицинской помощи.</a:t>
            </a:r>
          </a:p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2. Ни в коем случае не прекращать прием лекарств. Обсудить с кардиологом возможность замены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коринфара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 на другой препарат, например,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физиотенз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 4 мг под язык. </a:t>
            </a:r>
          </a:p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3. Обсудить с лечащим неврологом возможность назначения планового лечения сосудистыми препаратами. Хорошо себя зарекомендовали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мексидол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,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винпоцетин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,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цитофлавин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, </a:t>
            </a:r>
            <a:r>
              <a:rPr lang="ru-RU" sz="1200" spc="-5" dirty="0" err="1">
                <a:solidFill>
                  <a:srgbClr val="009DB5"/>
                </a:solidFill>
                <a:latin typeface="Century Gothic"/>
                <a:cs typeface="Century Gothic"/>
              </a:rPr>
              <a:t>цераксон</a:t>
            </a:r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.</a:t>
            </a:r>
          </a:p>
          <a:p>
            <a:pPr algn="just"/>
            <a:r>
              <a:rPr lang="ru-RU" sz="1200" spc="-5" dirty="0">
                <a:solidFill>
                  <a:srgbClr val="009DB5"/>
                </a:solidFill>
                <a:latin typeface="Century Gothic"/>
                <a:cs typeface="Century Gothic"/>
              </a:rPr>
              <a:t>Врач сопровождала пациента до приезда скорой помощи.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7" t="48509" r="-693" b="25293"/>
          <a:stretch/>
        </p:blipFill>
        <p:spPr>
          <a:xfrm>
            <a:off x="7730214" y="332129"/>
            <a:ext cx="2080679" cy="1983903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068141-7579-447E-A5D5-7ACFBCD20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07" y="0"/>
            <a:ext cx="1867593" cy="13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31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1180</Words>
  <Application>Microsoft Office PowerPoint</Application>
  <PresentationFormat>Широкоэкранный</PresentationFormat>
  <Paragraphs>126</Paragraphs>
  <Slides>16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Circe Rounded Bold</vt:lpstr>
      <vt:lpstr>Тема Office</vt:lpstr>
      <vt:lpstr>Презентация PowerPoint</vt:lpstr>
      <vt:lpstr>Но и за «просто спросить» уже давно не нужно идти в поликлинику</vt:lpstr>
      <vt:lpstr>Презентация PowerPoint</vt:lpstr>
      <vt:lpstr>Когда нужен «Онлайн Доктор»? </vt:lpstr>
      <vt:lpstr>Что реально может дать врач на консультации без осмотра?  </vt:lpstr>
      <vt:lpstr>Презентация PowerPoint</vt:lpstr>
      <vt:lpstr>КАК РАБОТАЕТ СЕРВИС</vt:lpstr>
      <vt:lpstr>Презентация PowerPoint</vt:lpstr>
      <vt:lpstr>ПРИМЕРЫ ИСПОЛЬЗОВАНИЯ СЕРВИСА  КЕЙСЫ С ДЕЖУРНЫМ ПЕДИАТРОМ И ТЕРАПЕВТОМ</vt:lpstr>
      <vt:lpstr>ПРИМЕРЫ ИСПОЛЬЗОВАНИЯ СЕРВИСА  КЕЙСЫ С  ДЕЖУРНЫМ ТЕРАПЕВТОМ</vt:lpstr>
      <vt:lpstr>Направления на лабораторные обследования</vt:lpstr>
      <vt:lpstr>Содействие в организации очных приемов</vt:lpstr>
      <vt:lpstr>Дистанционный мониторинг с помощью медицинских девайсов</vt:lpstr>
      <vt:lpstr>ЭКОСИСТЕМА</vt:lpstr>
      <vt:lpstr>Приложение на телефон  или просто через сайт на компьютере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Петровская Тина</dc:creator>
  <cp:lastModifiedBy>Петровская Тина</cp:lastModifiedBy>
  <cp:revision>19</cp:revision>
  <dcterms:created xsi:type="dcterms:W3CDTF">2020-06-17T17:11:24Z</dcterms:created>
  <dcterms:modified xsi:type="dcterms:W3CDTF">2020-06-18T05:10:38Z</dcterms:modified>
</cp:coreProperties>
</file>