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305" r:id="rId3"/>
    <p:sldId id="296" r:id="rId4"/>
    <p:sldId id="297" r:id="rId5"/>
    <p:sldId id="298" r:id="rId6"/>
    <p:sldId id="306" r:id="rId7"/>
    <p:sldId id="299" r:id="rId8"/>
    <p:sldId id="301" r:id="rId9"/>
    <p:sldId id="300" r:id="rId10"/>
    <p:sldId id="284" r:id="rId11"/>
    <p:sldId id="286" r:id="rId12"/>
    <p:sldId id="287" r:id="rId13"/>
    <p:sldId id="285" r:id="rId14"/>
    <p:sldId id="302" r:id="rId15"/>
    <p:sldId id="303" r:id="rId16"/>
    <p:sldId id="304" r:id="rId17"/>
    <p:sldId id="258" r:id="rId18"/>
    <p:sldId id="259" r:id="rId19"/>
    <p:sldId id="263" r:id="rId20"/>
    <p:sldId id="272" r:id="rId21"/>
    <p:sldId id="262" r:id="rId22"/>
    <p:sldId id="260" r:id="rId23"/>
    <p:sldId id="270" r:id="rId24"/>
    <p:sldId id="277" r:id="rId25"/>
    <p:sldId id="265" r:id="rId26"/>
    <p:sldId id="278" r:id="rId27"/>
    <p:sldId id="264" r:id="rId28"/>
    <p:sldId id="279" r:id="rId29"/>
    <p:sldId id="276" r:id="rId30"/>
    <p:sldId id="257" r:id="rId31"/>
    <p:sldId id="288" r:id="rId32"/>
    <p:sldId id="290" r:id="rId33"/>
    <p:sldId id="289" r:id="rId34"/>
    <p:sldId id="269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CC"/>
    <a:srgbClr val="FFFF00"/>
    <a:srgbClr val="0000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86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EF0FE-FF4B-4EF0-9A24-4E1341D7B4B1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CF032C9-D7D0-4698-9A87-57F7CFDDEE89}">
      <dgm:prSet phldrT="[Текст]"/>
      <dgm:spPr/>
      <dgm:t>
        <a:bodyPr/>
        <a:lstStyle/>
        <a:p>
          <a:r>
            <a:rPr lang="ru-RU" dirty="0" smtClean="0"/>
            <a:t>Методы воздействия на точки акупунктуры</a:t>
          </a:r>
          <a:endParaRPr lang="ru-RU" dirty="0"/>
        </a:p>
      </dgm:t>
    </dgm:pt>
    <dgm:pt modelId="{BD13937D-B896-454A-923C-962C8218B1C6}" type="parTrans" cxnId="{85D050D4-D66A-4E6F-9858-581AAFFBBF16}">
      <dgm:prSet/>
      <dgm:spPr/>
      <dgm:t>
        <a:bodyPr/>
        <a:lstStyle/>
        <a:p>
          <a:endParaRPr lang="ru-RU"/>
        </a:p>
      </dgm:t>
    </dgm:pt>
    <dgm:pt modelId="{F14CBD52-A611-46E7-92FE-EA184BD870CF}" type="sibTrans" cxnId="{85D050D4-D66A-4E6F-9858-581AAFFBBF16}">
      <dgm:prSet/>
      <dgm:spPr/>
      <dgm:t>
        <a:bodyPr/>
        <a:lstStyle/>
        <a:p>
          <a:endParaRPr lang="ru-RU"/>
        </a:p>
      </dgm:t>
    </dgm:pt>
    <dgm:pt modelId="{DAA322D1-FB6B-4668-9C53-74812C619EA7}">
      <dgm:prSet phldrT="[Текст]"/>
      <dgm:spPr/>
      <dgm:t>
        <a:bodyPr/>
        <a:lstStyle/>
        <a:p>
          <a:r>
            <a:rPr lang="ru-RU" dirty="0" smtClean="0"/>
            <a:t>Традиционные (Иглоукалывание) </a:t>
          </a:r>
          <a:endParaRPr lang="ru-RU" dirty="0"/>
        </a:p>
      </dgm:t>
    </dgm:pt>
    <dgm:pt modelId="{7831F66A-A7F1-4B7F-A0DE-F001412E9F07}" type="parTrans" cxnId="{27A02DA4-C796-4A5C-96AE-9AA83D9A26F2}">
      <dgm:prSet/>
      <dgm:spPr/>
      <dgm:t>
        <a:bodyPr/>
        <a:lstStyle/>
        <a:p>
          <a:endParaRPr lang="ru-RU"/>
        </a:p>
      </dgm:t>
    </dgm:pt>
    <dgm:pt modelId="{D59D0DBC-4CFE-44D0-9A74-33D57BB18E0E}" type="sibTrans" cxnId="{27A02DA4-C796-4A5C-96AE-9AA83D9A26F2}">
      <dgm:prSet/>
      <dgm:spPr/>
      <dgm:t>
        <a:bodyPr/>
        <a:lstStyle/>
        <a:p>
          <a:endParaRPr lang="ru-RU"/>
        </a:p>
      </dgm:t>
    </dgm:pt>
    <dgm:pt modelId="{E950957F-FA1B-43F5-9ABE-E307179D8A21}">
      <dgm:prSet phldrT="[Текст]"/>
      <dgm:spPr/>
      <dgm:t>
        <a:bodyPr/>
        <a:lstStyle/>
        <a:p>
          <a:r>
            <a:rPr lang="ru-RU" dirty="0" smtClean="0"/>
            <a:t>Современные</a:t>
          </a:r>
          <a:endParaRPr lang="ru-RU" dirty="0"/>
        </a:p>
      </dgm:t>
    </dgm:pt>
    <dgm:pt modelId="{892EFC27-0023-47FD-9BBE-A9BE16BA9B72}" type="parTrans" cxnId="{011EF315-34F6-4066-B612-50999D605AB5}">
      <dgm:prSet/>
      <dgm:spPr/>
      <dgm:t>
        <a:bodyPr/>
        <a:lstStyle/>
        <a:p>
          <a:endParaRPr lang="ru-RU"/>
        </a:p>
      </dgm:t>
    </dgm:pt>
    <dgm:pt modelId="{EA3F6A7C-391A-45ED-A042-0ABF887BB98D}" type="sibTrans" cxnId="{011EF315-34F6-4066-B612-50999D605AB5}">
      <dgm:prSet/>
      <dgm:spPr/>
      <dgm:t>
        <a:bodyPr/>
        <a:lstStyle/>
        <a:p>
          <a:endParaRPr lang="ru-RU"/>
        </a:p>
      </dgm:t>
    </dgm:pt>
    <dgm:pt modelId="{74FEE429-49E5-4842-96E9-E9718C387D9E}">
      <dgm:prSet phldrT="[Текст]"/>
      <dgm:spPr/>
      <dgm:t>
        <a:bodyPr/>
        <a:lstStyle/>
        <a:p>
          <a:r>
            <a:rPr lang="ru-RU" dirty="0" smtClean="0"/>
            <a:t>Электро-стимуляция</a:t>
          </a:r>
          <a:endParaRPr lang="ru-RU" dirty="0"/>
        </a:p>
      </dgm:t>
    </dgm:pt>
    <dgm:pt modelId="{4EFD790B-45EE-4BF6-9891-6A627398F56B}" type="parTrans" cxnId="{347D5C91-4450-47B5-AFD7-B7328288B706}">
      <dgm:prSet/>
      <dgm:spPr/>
      <dgm:t>
        <a:bodyPr/>
        <a:lstStyle/>
        <a:p>
          <a:endParaRPr lang="ru-RU"/>
        </a:p>
      </dgm:t>
    </dgm:pt>
    <dgm:pt modelId="{414F2038-65D8-4D76-A9A7-1A13FD18C7D2}" type="sibTrans" cxnId="{347D5C91-4450-47B5-AFD7-B7328288B706}">
      <dgm:prSet/>
      <dgm:spPr/>
      <dgm:t>
        <a:bodyPr/>
        <a:lstStyle/>
        <a:p>
          <a:endParaRPr lang="ru-RU"/>
        </a:p>
      </dgm:t>
    </dgm:pt>
    <dgm:pt modelId="{6784B35F-79E2-4E44-B4CD-02A23CCFD3BB}">
      <dgm:prSet/>
      <dgm:spPr/>
      <dgm:t>
        <a:bodyPr/>
        <a:lstStyle/>
        <a:p>
          <a:r>
            <a:rPr lang="ru-RU" dirty="0" smtClean="0"/>
            <a:t>Чрескожная</a:t>
          </a:r>
          <a:endParaRPr lang="ru-RU" dirty="0"/>
        </a:p>
      </dgm:t>
    </dgm:pt>
    <dgm:pt modelId="{25F306A8-CD56-4069-B340-6E22F5743971}" type="parTrans" cxnId="{2B0FFED3-8531-44A9-99D6-64CFE59B397F}">
      <dgm:prSet/>
      <dgm:spPr/>
      <dgm:t>
        <a:bodyPr/>
        <a:lstStyle/>
        <a:p>
          <a:endParaRPr lang="ru-RU"/>
        </a:p>
      </dgm:t>
    </dgm:pt>
    <dgm:pt modelId="{64F8E29D-B867-49A2-B799-87A4E649BCD2}" type="sibTrans" cxnId="{2B0FFED3-8531-44A9-99D6-64CFE59B397F}">
      <dgm:prSet/>
      <dgm:spPr/>
      <dgm:t>
        <a:bodyPr/>
        <a:lstStyle/>
        <a:p>
          <a:endParaRPr lang="ru-RU"/>
        </a:p>
      </dgm:t>
    </dgm:pt>
    <dgm:pt modelId="{49004AA0-E9E3-4429-9477-EE99D9D2CFFA}" type="asst">
      <dgm:prSet/>
      <dgm:spPr/>
      <dgm:t>
        <a:bodyPr/>
        <a:lstStyle/>
        <a:p>
          <a:r>
            <a:rPr lang="ru-RU" baseline="0" dirty="0" smtClean="0"/>
            <a:t>Лазерная акупунктура</a:t>
          </a:r>
          <a:endParaRPr lang="ru-RU" dirty="0"/>
        </a:p>
      </dgm:t>
    </dgm:pt>
    <dgm:pt modelId="{497C00F7-79AD-47FB-ADA4-F28101E3E4D6}" type="parTrans" cxnId="{BD86FC4D-5D61-4126-BC84-4F5565293BE6}">
      <dgm:prSet/>
      <dgm:spPr/>
      <dgm:t>
        <a:bodyPr/>
        <a:lstStyle/>
        <a:p>
          <a:endParaRPr lang="ru-RU"/>
        </a:p>
      </dgm:t>
    </dgm:pt>
    <dgm:pt modelId="{80BB43DA-E4DD-4B17-8266-ADBDC4C8C82F}" type="sibTrans" cxnId="{BD86FC4D-5D61-4126-BC84-4F5565293BE6}">
      <dgm:prSet/>
      <dgm:spPr/>
      <dgm:t>
        <a:bodyPr/>
        <a:lstStyle/>
        <a:p>
          <a:endParaRPr lang="ru-RU"/>
        </a:p>
      </dgm:t>
    </dgm:pt>
    <dgm:pt modelId="{FB8A2760-726D-41F9-82BC-27D0402CC669}" type="asst">
      <dgm:prSet/>
      <dgm:spPr/>
      <dgm:t>
        <a:bodyPr/>
        <a:lstStyle/>
        <a:p>
          <a:r>
            <a:rPr lang="ru-RU" dirty="0" smtClean="0"/>
            <a:t>Прямая</a:t>
          </a:r>
          <a:endParaRPr lang="ru-RU" dirty="0"/>
        </a:p>
      </dgm:t>
    </dgm:pt>
    <dgm:pt modelId="{FEF9CA3F-D333-431D-AD37-64A85D2B5F99}" type="parTrans" cxnId="{96C0FA29-CA6C-4590-B754-DEB06DF20EAE}">
      <dgm:prSet/>
      <dgm:spPr/>
      <dgm:t>
        <a:bodyPr/>
        <a:lstStyle/>
        <a:p>
          <a:endParaRPr lang="ru-RU"/>
        </a:p>
      </dgm:t>
    </dgm:pt>
    <dgm:pt modelId="{5E82CC45-E38E-4FE6-84B8-66AD266C715B}" type="sibTrans" cxnId="{96C0FA29-CA6C-4590-B754-DEB06DF20EAE}">
      <dgm:prSet/>
      <dgm:spPr/>
      <dgm:t>
        <a:bodyPr/>
        <a:lstStyle/>
        <a:p>
          <a:endParaRPr lang="ru-RU"/>
        </a:p>
      </dgm:t>
    </dgm:pt>
    <dgm:pt modelId="{901F5F49-ED5B-4594-AFEE-0C5AA6472A73}" type="pres">
      <dgm:prSet presAssocID="{47FEF0FE-FF4B-4EF0-9A24-4E1341D7B4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483136-54D8-4ACB-A87C-283E2DC7C13D}" type="pres">
      <dgm:prSet presAssocID="{ECF032C9-D7D0-4698-9A87-57F7CFDDEE8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12CA978-E62D-47E2-B327-1E828AF7810C}" type="pres">
      <dgm:prSet presAssocID="{ECF032C9-D7D0-4698-9A87-57F7CFDDEE89}" presName="rootComposite1" presStyleCnt="0"/>
      <dgm:spPr/>
      <dgm:t>
        <a:bodyPr/>
        <a:lstStyle/>
        <a:p>
          <a:endParaRPr lang="ru-RU"/>
        </a:p>
      </dgm:t>
    </dgm:pt>
    <dgm:pt modelId="{FE5AC83C-EE98-44DE-A383-042CFE1EF65D}" type="pres">
      <dgm:prSet presAssocID="{ECF032C9-D7D0-4698-9A87-57F7CFDDEE89}" presName="rootText1" presStyleLbl="node0" presStyleIdx="0" presStyleCnt="1" custScaleX="3164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B32CF-B332-4EE2-8A14-FFAEC7031BA8}" type="pres">
      <dgm:prSet presAssocID="{ECF032C9-D7D0-4698-9A87-57F7CFDDEE8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314EAEC-22F2-43A1-A420-30CF2ACEFF53}" type="pres">
      <dgm:prSet presAssocID="{ECF032C9-D7D0-4698-9A87-57F7CFDDEE89}" presName="hierChild2" presStyleCnt="0"/>
      <dgm:spPr/>
      <dgm:t>
        <a:bodyPr/>
        <a:lstStyle/>
        <a:p>
          <a:endParaRPr lang="ru-RU"/>
        </a:p>
      </dgm:t>
    </dgm:pt>
    <dgm:pt modelId="{E9C9AFE7-F692-4B98-BA7F-B3A1EA4D5CA6}" type="pres">
      <dgm:prSet presAssocID="{7831F66A-A7F1-4B7F-A0DE-F001412E9F0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D712804-B1D8-4803-934A-6DEC36D14D88}" type="pres">
      <dgm:prSet presAssocID="{DAA322D1-FB6B-4668-9C53-74812C619EA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BF7926B-98EB-4E0B-BA34-CCD380371562}" type="pres">
      <dgm:prSet presAssocID="{DAA322D1-FB6B-4668-9C53-74812C619EA7}" presName="rootComposite" presStyleCnt="0"/>
      <dgm:spPr/>
      <dgm:t>
        <a:bodyPr/>
        <a:lstStyle/>
        <a:p>
          <a:endParaRPr lang="ru-RU"/>
        </a:p>
      </dgm:t>
    </dgm:pt>
    <dgm:pt modelId="{BC296EF1-24BE-4790-A28B-93262AE691B6}" type="pres">
      <dgm:prSet presAssocID="{DAA322D1-FB6B-4668-9C53-74812C619EA7}" presName="rootText" presStyleLbl="node2" presStyleIdx="0" presStyleCnt="2" custScaleX="231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9540F2-CBBC-4772-A55D-F0AEF0E506E8}" type="pres">
      <dgm:prSet presAssocID="{DAA322D1-FB6B-4668-9C53-74812C619EA7}" presName="rootConnector" presStyleLbl="node2" presStyleIdx="0" presStyleCnt="2"/>
      <dgm:spPr/>
      <dgm:t>
        <a:bodyPr/>
        <a:lstStyle/>
        <a:p>
          <a:endParaRPr lang="ru-RU"/>
        </a:p>
      </dgm:t>
    </dgm:pt>
    <dgm:pt modelId="{A20D1857-4DEF-4F03-8A7F-A471264A05F2}" type="pres">
      <dgm:prSet presAssocID="{DAA322D1-FB6B-4668-9C53-74812C619EA7}" presName="hierChild4" presStyleCnt="0"/>
      <dgm:spPr/>
      <dgm:t>
        <a:bodyPr/>
        <a:lstStyle/>
        <a:p>
          <a:endParaRPr lang="ru-RU"/>
        </a:p>
      </dgm:t>
    </dgm:pt>
    <dgm:pt modelId="{E6E74037-12DD-4A49-BC85-7DBF417B9D6A}" type="pres">
      <dgm:prSet presAssocID="{DAA322D1-FB6B-4668-9C53-74812C619EA7}" presName="hierChild5" presStyleCnt="0"/>
      <dgm:spPr/>
      <dgm:t>
        <a:bodyPr/>
        <a:lstStyle/>
        <a:p>
          <a:endParaRPr lang="ru-RU"/>
        </a:p>
      </dgm:t>
    </dgm:pt>
    <dgm:pt modelId="{71F42A6B-6FB8-4D0B-980E-A3CB64D0829A}" type="pres">
      <dgm:prSet presAssocID="{892EFC27-0023-47FD-9BBE-A9BE16BA9B7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6AD2831-92BD-43B8-8A99-61382BF48410}" type="pres">
      <dgm:prSet presAssocID="{E950957F-FA1B-43F5-9ABE-E307179D8A2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6ADEEFA-6916-4057-9998-E4E2D83C48F7}" type="pres">
      <dgm:prSet presAssocID="{E950957F-FA1B-43F5-9ABE-E307179D8A21}" presName="rootComposite" presStyleCnt="0"/>
      <dgm:spPr/>
      <dgm:t>
        <a:bodyPr/>
        <a:lstStyle/>
        <a:p>
          <a:endParaRPr lang="ru-RU"/>
        </a:p>
      </dgm:t>
    </dgm:pt>
    <dgm:pt modelId="{9F70CB6C-E1A7-4CBB-9EC0-E7C364642526}" type="pres">
      <dgm:prSet presAssocID="{E950957F-FA1B-43F5-9ABE-E307179D8A21}" presName="rootText" presStyleLbl="node2" presStyleIdx="1" presStyleCnt="2" custScaleX="181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6C7F3-A8D9-4C9F-ABF1-8D45228D019C}" type="pres">
      <dgm:prSet presAssocID="{E950957F-FA1B-43F5-9ABE-E307179D8A21}" presName="rootConnector" presStyleLbl="node2" presStyleIdx="1" presStyleCnt="2"/>
      <dgm:spPr/>
      <dgm:t>
        <a:bodyPr/>
        <a:lstStyle/>
        <a:p>
          <a:endParaRPr lang="ru-RU"/>
        </a:p>
      </dgm:t>
    </dgm:pt>
    <dgm:pt modelId="{B37A2039-034E-4920-9E8F-F7C1FF8D9BF2}" type="pres">
      <dgm:prSet presAssocID="{E950957F-FA1B-43F5-9ABE-E307179D8A21}" presName="hierChild4" presStyleCnt="0"/>
      <dgm:spPr/>
      <dgm:t>
        <a:bodyPr/>
        <a:lstStyle/>
        <a:p>
          <a:endParaRPr lang="ru-RU"/>
        </a:p>
      </dgm:t>
    </dgm:pt>
    <dgm:pt modelId="{45FF5870-516D-4AF7-859F-4B90B152AFDE}" type="pres">
      <dgm:prSet presAssocID="{4EFD790B-45EE-4BF6-9891-6A627398F56B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BE78637-6C28-4219-BDEB-3AA9C121DD89}" type="pres">
      <dgm:prSet presAssocID="{74FEE429-49E5-4842-96E9-E9718C387D9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1F38F1-CEB6-4FF1-8A97-C005F55A7650}" type="pres">
      <dgm:prSet presAssocID="{74FEE429-49E5-4842-96E9-E9718C387D9E}" presName="rootComposite" presStyleCnt="0"/>
      <dgm:spPr/>
      <dgm:t>
        <a:bodyPr/>
        <a:lstStyle/>
        <a:p>
          <a:endParaRPr lang="ru-RU"/>
        </a:p>
      </dgm:t>
    </dgm:pt>
    <dgm:pt modelId="{D3C3581E-9E7A-420B-84E5-13445CBAD0F4}" type="pres">
      <dgm:prSet presAssocID="{74FEE429-49E5-4842-96E9-E9718C387D9E}" presName="rootText" presStyleLbl="node3" presStyleIdx="0" presStyleCnt="1" custScaleX="154017" custLinFactY="-24587" custLinFactNeighborX="9662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248348-04FF-4B6D-B68A-6B567EDF7E80}" type="pres">
      <dgm:prSet presAssocID="{74FEE429-49E5-4842-96E9-E9718C387D9E}" presName="rootConnector" presStyleLbl="node3" presStyleIdx="0" presStyleCnt="1"/>
      <dgm:spPr/>
      <dgm:t>
        <a:bodyPr/>
        <a:lstStyle/>
        <a:p>
          <a:endParaRPr lang="ru-RU"/>
        </a:p>
      </dgm:t>
    </dgm:pt>
    <dgm:pt modelId="{06A29EF7-34F2-4F88-82F6-3085705B1583}" type="pres">
      <dgm:prSet presAssocID="{74FEE429-49E5-4842-96E9-E9718C387D9E}" presName="hierChild4" presStyleCnt="0"/>
      <dgm:spPr/>
      <dgm:t>
        <a:bodyPr/>
        <a:lstStyle/>
        <a:p>
          <a:endParaRPr lang="ru-RU"/>
        </a:p>
      </dgm:t>
    </dgm:pt>
    <dgm:pt modelId="{E367F989-5B57-40C1-BA60-0F7A650D6680}" type="pres">
      <dgm:prSet presAssocID="{25F306A8-CD56-4069-B340-6E22F5743971}" presName="Name37" presStyleLbl="parChTrans1D4" presStyleIdx="0" presStyleCnt="2"/>
      <dgm:spPr/>
      <dgm:t>
        <a:bodyPr/>
        <a:lstStyle/>
        <a:p>
          <a:endParaRPr lang="ru-RU"/>
        </a:p>
      </dgm:t>
    </dgm:pt>
    <dgm:pt modelId="{CFCB06C9-4A15-4512-9B6A-70169BBE1B3D}" type="pres">
      <dgm:prSet presAssocID="{6784B35F-79E2-4E44-B4CD-02A23CCFD3B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B1C014A-E986-4A26-BE26-09877D624950}" type="pres">
      <dgm:prSet presAssocID="{6784B35F-79E2-4E44-B4CD-02A23CCFD3BB}" presName="rootComposite" presStyleCnt="0"/>
      <dgm:spPr/>
      <dgm:t>
        <a:bodyPr/>
        <a:lstStyle/>
        <a:p>
          <a:endParaRPr lang="ru-RU"/>
        </a:p>
      </dgm:t>
    </dgm:pt>
    <dgm:pt modelId="{CB7F08BF-928D-41C0-8F0B-5993AF87A3CD}" type="pres">
      <dgm:prSet presAssocID="{6784B35F-79E2-4E44-B4CD-02A23CCFD3BB}" presName="rootText" presStyleLbl="node4" presStyleIdx="0" presStyleCnt="1" custScaleX="156662" custLinFactX="24727" custLinFactY="-100000" custLinFactNeighborX="100000" custLinFactNeighborY="-140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7CA7D-A23D-43A6-813E-9D30F9861E1E}" type="pres">
      <dgm:prSet presAssocID="{6784B35F-79E2-4E44-B4CD-02A23CCFD3BB}" presName="rootConnector" presStyleLbl="node4" presStyleIdx="0" presStyleCnt="1"/>
      <dgm:spPr/>
      <dgm:t>
        <a:bodyPr/>
        <a:lstStyle/>
        <a:p>
          <a:endParaRPr lang="ru-RU"/>
        </a:p>
      </dgm:t>
    </dgm:pt>
    <dgm:pt modelId="{0EB54082-1439-415F-BD23-F9648A70A70F}" type="pres">
      <dgm:prSet presAssocID="{6784B35F-79E2-4E44-B4CD-02A23CCFD3BB}" presName="hierChild4" presStyleCnt="0"/>
      <dgm:spPr/>
      <dgm:t>
        <a:bodyPr/>
        <a:lstStyle/>
        <a:p>
          <a:endParaRPr lang="ru-RU"/>
        </a:p>
      </dgm:t>
    </dgm:pt>
    <dgm:pt modelId="{333A0C2A-77AD-43E7-BF6A-EC9E2A626EFD}" type="pres">
      <dgm:prSet presAssocID="{6784B35F-79E2-4E44-B4CD-02A23CCFD3BB}" presName="hierChild5" presStyleCnt="0"/>
      <dgm:spPr/>
      <dgm:t>
        <a:bodyPr/>
        <a:lstStyle/>
        <a:p>
          <a:endParaRPr lang="ru-RU"/>
        </a:p>
      </dgm:t>
    </dgm:pt>
    <dgm:pt modelId="{2727A82E-532C-4132-881A-483AD93662A2}" type="pres">
      <dgm:prSet presAssocID="{74FEE429-49E5-4842-96E9-E9718C387D9E}" presName="hierChild5" presStyleCnt="0"/>
      <dgm:spPr/>
      <dgm:t>
        <a:bodyPr/>
        <a:lstStyle/>
        <a:p>
          <a:endParaRPr lang="ru-RU"/>
        </a:p>
      </dgm:t>
    </dgm:pt>
    <dgm:pt modelId="{20D2C952-A52C-456F-878D-B9CB08F2C9AE}" type="pres">
      <dgm:prSet presAssocID="{FEF9CA3F-D333-431D-AD37-64A85D2B5F99}" presName="Name111" presStyleLbl="parChTrans1D4" presStyleIdx="1" presStyleCnt="2"/>
      <dgm:spPr/>
      <dgm:t>
        <a:bodyPr/>
        <a:lstStyle/>
        <a:p>
          <a:endParaRPr lang="ru-RU"/>
        </a:p>
      </dgm:t>
    </dgm:pt>
    <dgm:pt modelId="{B25C829F-1B45-4006-B5E1-0D1C6FCE012E}" type="pres">
      <dgm:prSet presAssocID="{FB8A2760-726D-41F9-82BC-27D0402CC669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FB8D53-F0BE-425C-91FC-A687861B815D}" type="pres">
      <dgm:prSet presAssocID="{FB8A2760-726D-41F9-82BC-27D0402CC669}" presName="rootComposite3" presStyleCnt="0"/>
      <dgm:spPr/>
      <dgm:t>
        <a:bodyPr/>
        <a:lstStyle/>
        <a:p>
          <a:endParaRPr lang="ru-RU"/>
        </a:p>
      </dgm:t>
    </dgm:pt>
    <dgm:pt modelId="{31CCE8DD-4E8A-49F4-AA90-30B74420A70D}" type="pres">
      <dgm:prSet presAssocID="{FB8A2760-726D-41F9-82BC-27D0402CC669}" presName="rootText3" presStyleLbl="asst3" presStyleIdx="0" presStyleCnt="1" custLinFactNeighborX="-1354" custLinFactNeighborY="-98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6637AD-1115-4875-9040-8B56571777DC}" type="pres">
      <dgm:prSet presAssocID="{FB8A2760-726D-41F9-82BC-27D0402CC669}" presName="rootConnector3" presStyleLbl="asst3" presStyleIdx="0" presStyleCnt="1"/>
      <dgm:spPr/>
      <dgm:t>
        <a:bodyPr/>
        <a:lstStyle/>
        <a:p>
          <a:endParaRPr lang="ru-RU"/>
        </a:p>
      </dgm:t>
    </dgm:pt>
    <dgm:pt modelId="{652389A9-1EFE-46E5-8744-28DC34581430}" type="pres">
      <dgm:prSet presAssocID="{FB8A2760-726D-41F9-82BC-27D0402CC669}" presName="hierChild6" presStyleCnt="0"/>
      <dgm:spPr/>
      <dgm:t>
        <a:bodyPr/>
        <a:lstStyle/>
        <a:p>
          <a:endParaRPr lang="ru-RU"/>
        </a:p>
      </dgm:t>
    </dgm:pt>
    <dgm:pt modelId="{11343952-8F3E-4DFC-8AFF-E64322094855}" type="pres">
      <dgm:prSet presAssocID="{FB8A2760-726D-41F9-82BC-27D0402CC669}" presName="hierChild7" presStyleCnt="0"/>
      <dgm:spPr/>
      <dgm:t>
        <a:bodyPr/>
        <a:lstStyle/>
        <a:p>
          <a:endParaRPr lang="ru-RU"/>
        </a:p>
      </dgm:t>
    </dgm:pt>
    <dgm:pt modelId="{DC9A95CF-CBF1-4C1C-ABCB-F3FDEB60EEDD}" type="pres">
      <dgm:prSet presAssocID="{E950957F-FA1B-43F5-9ABE-E307179D8A21}" presName="hierChild5" presStyleCnt="0"/>
      <dgm:spPr/>
      <dgm:t>
        <a:bodyPr/>
        <a:lstStyle/>
        <a:p>
          <a:endParaRPr lang="ru-RU"/>
        </a:p>
      </dgm:t>
    </dgm:pt>
    <dgm:pt modelId="{52532241-B57D-4918-ABDD-3524B428BAE1}" type="pres">
      <dgm:prSet presAssocID="{497C00F7-79AD-47FB-ADA4-F28101E3E4D6}" presName="Name111" presStyleLbl="parChTrans1D3" presStyleIdx="1" presStyleCnt="2"/>
      <dgm:spPr/>
      <dgm:t>
        <a:bodyPr/>
        <a:lstStyle/>
        <a:p>
          <a:endParaRPr lang="ru-RU"/>
        </a:p>
      </dgm:t>
    </dgm:pt>
    <dgm:pt modelId="{6061BEBA-4590-4643-955F-9B58A9B1C404}" type="pres">
      <dgm:prSet presAssocID="{49004AA0-E9E3-4429-9477-EE99D9D2CFFA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80796F-DE64-4487-94AF-8D2023B62B7F}" type="pres">
      <dgm:prSet presAssocID="{49004AA0-E9E3-4429-9477-EE99D9D2CFFA}" presName="rootComposite3" presStyleCnt="0"/>
      <dgm:spPr/>
      <dgm:t>
        <a:bodyPr/>
        <a:lstStyle/>
        <a:p>
          <a:endParaRPr lang="ru-RU"/>
        </a:p>
      </dgm:t>
    </dgm:pt>
    <dgm:pt modelId="{8861747E-908F-4BC8-822A-539B0FCB8048}" type="pres">
      <dgm:prSet presAssocID="{49004AA0-E9E3-4429-9477-EE99D9D2CFFA}" presName="rootText3" presStyleLbl="asst2" presStyleIdx="0" presStyleCnt="1" custScaleX="186341" custLinFactNeighborX="-12166" custLinFactNeighborY="17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8FCE71-0AFC-4338-B4D2-5C754741DAD9}" type="pres">
      <dgm:prSet presAssocID="{49004AA0-E9E3-4429-9477-EE99D9D2CFFA}" presName="rootConnector3" presStyleLbl="asst2" presStyleIdx="0" presStyleCnt="1"/>
      <dgm:spPr/>
      <dgm:t>
        <a:bodyPr/>
        <a:lstStyle/>
        <a:p>
          <a:endParaRPr lang="ru-RU"/>
        </a:p>
      </dgm:t>
    </dgm:pt>
    <dgm:pt modelId="{8B1BADCC-F60F-43CC-A922-B2FDD1EE6CE2}" type="pres">
      <dgm:prSet presAssocID="{49004AA0-E9E3-4429-9477-EE99D9D2CFFA}" presName="hierChild6" presStyleCnt="0"/>
      <dgm:spPr/>
      <dgm:t>
        <a:bodyPr/>
        <a:lstStyle/>
        <a:p>
          <a:endParaRPr lang="ru-RU"/>
        </a:p>
      </dgm:t>
    </dgm:pt>
    <dgm:pt modelId="{BFC0155B-A041-43D6-87D7-A145DAC690CF}" type="pres">
      <dgm:prSet presAssocID="{49004AA0-E9E3-4429-9477-EE99D9D2CFFA}" presName="hierChild7" presStyleCnt="0"/>
      <dgm:spPr/>
      <dgm:t>
        <a:bodyPr/>
        <a:lstStyle/>
        <a:p>
          <a:endParaRPr lang="ru-RU"/>
        </a:p>
      </dgm:t>
    </dgm:pt>
    <dgm:pt modelId="{6C634DD4-79E8-4A58-BE7C-1A81278FC042}" type="pres">
      <dgm:prSet presAssocID="{ECF032C9-D7D0-4698-9A87-57F7CFDDEE89}" presName="hierChild3" presStyleCnt="0"/>
      <dgm:spPr/>
      <dgm:t>
        <a:bodyPr/>
        <a:lstStyle/>
        <a:p>
          <a:endParaRPr lang="ru-RU"/>
        </a:p>
      </dgm:t>
    </dgm:pt>
  </dgm:ptLst>
  <dgm:cxnLst>
    <dgm:cxn modelId="{663A31B9-9486-4327-89BB-F2452A444672}" type="presOf" srcId="{FB8A2760-726D-41F9-82BC-27D0402CC669}" destId="{366637AD-1115-4875-9040-8B56571777DC}" srcOrd="1" destOrd="0" presId="urn:microsoft.com/office/officeart/2005/8/layout/orgChart1"/>
    <dgm:cxn modelId="{87197B7E-66DD-4BD2-85B6-DE8EDF6384FE}" type="presOf" srcId="{892EFC27-0023-47FD-9BBE-A9BE16BA9B72}" destId="{71F42A6B-6FB8-4D0B-980E-A3CB64D0829A}" srcOrd="0" destOrd="0" presId="urn:microsoft.com/office/officeart/2005/8/layout/orgChart1"/>
    <dgm:cxn modelId="{1513B870-6DF8-48A3-9846-27AE60D1F6D1}" type="presOf" srcId="{497C00F7-79AD-47FB-ADA4-F28101E3E4D6}" destId="{52532241-B57D-4918-ABDD-3524B428BAE1}" srcOrd="0" destOrd="0" presId="urn:microsoft.com/office/officeart/2005/8/layout/orgChart1"/>
    <dgm:cxn modelId="{85D050D4-D66A-4E6F-9858-581AAFFBBF16}" srcId="{47FEF0FE-FF4B-4EF0-9A24-4E1341D7B4B1}" destId="{ECF032C9-D7D0-4698-9A87-57F7CFDDEE89}" srcOrd="0" destOrd="0" parTransId="{BD13937D-B896-454A-923C-962C8218B1C6}" sibTransId="{F14CBD52-A611-46E7-92FE-EA184BD870CF}"/>
    <dgm:cxn modelId="{6F426989-F39E-4431-A2BD-6EB08635D993}" type="presOf" srcId="{FEF9CA3F-D333-431D-AD37-64A85D2B5F99}" destId="{20D2C952-A52C-456F-878D-B9CB08F2C9AE}" srcOrd="0" destOrd="0" presId="urn:microsoft.com/office/officeart/2005/8/layout/orgChart1"/>
    <dgm:cxn modelId="{2865B39B-93B7-4EF8-B942-2135DE110DE1}" type="presOf" srcId="{DAA322D1-FB6B-4668-9C53-74812C619EA7}" destId="{689540F2-CBBC-4772-A55D-F0AEF0E506E8}" srcOrd="1" destOrd="0" presId="urn:microsoft.com/office/officeart/2005/8/layout/orgChart1"/>
    <dgm:cxn modelId="{77CF29AF-A374-4E6D-A08F-FB6A3D76A69D}" type="presOf" srcId="{25F306A8-CD56-4069-B340-6E22F5743971}" destId="{E367F989-5B57-40C1-BA60-0F7A650D6680}" srcOrd="0" destOrd="0" presId="urn:microsoft.com/office/officeart/2005/8/layout/orgChart1"/>
    <dgm:cxn modelId="{65BD1B91-A054-408A-93E5-F06F1B95DB79}" type="presOf" srcId="{4EFD790B-45EE-4BF6-9891-6A627398F56B}" destId="{45FF5870-516D-4AF7-859F-4B90B152AFDE}" srcOrd="0" destOrd="0" presId="urn:microsoft.com/office/officeart/2005/8/layout/orgChart1"/>
    <dgm:cxn modelId="{B5409B6C-D945-4E83-9EEC-0B15C4C493C8}" type="presOf" srcId="{ECF032C9-D7D0-4698-9A87-57F7CFDDEE89}" destId="{FE5AC83C-EE98-44DE-A383-042CFE1EF65D}" srcOrd="0" destOrd="0" presId="urn:microsoft.com/office/officeart/2005/8/layout/orgChart1"/>
    <dgm:cxn modelId="{789D2017-3AA3-438B-89BE-DD4BB45643E9}" type="presOf" srcId="{6784B35F-79E2-4E44-B4CD-02A23CCFD3BB}" destId="{CB7F08BF-928D-41C0-8F0B-5993AF87A3CD}" srcOrd="0" destOrd="0" presId="urn:microsoft.com/office/officeart/2005/8/layout/orgChart1"/>
    <dgm:cxn modelId="{BD86FC4D-5D61-4126-BC84-4F5565293BE6}" srcId="{E950957F-FA1B-43F5-9ABE-E307179D8A21}" destId="{49004AA0-E9E3-4429-9477-EE99D9D2CFFA}" srcOrd="1" destOrd="0" parTransId="{497C00F7-79AD-47FB-ADA4-F28101E3E4D6}" sibTransId="{80BB43DA-E4DD-4B17-8266-ADBDC4C8C82F}"/>
    <dgm:cxn modelId="{8A7BD30F-E3EF-44A4-B72C-D9B7EB51A13F}" type="presOf" srcId="{E950957F-FA1B-43F5-9ABE-E307179D8A21}" destId="{F056C7F3-A8D9-4C9F-ABF1-8D45228D019C}" srcOrd="1" destOrd="0" presId="urn:microsoft.com/office/officeart/2005/8/layout/orgChart1"/>
    <dgm:cxn modelId="{96C0FA29-CA6C-4590-B754-DEB06DF20EAE}" srcId="{74FEE429-49E5-4842-96E9-E9718C387D9E}" destId="{FB8A2760-726D-41F9-82BC-27D0402CC669}" srcOrd="1" destOrd="0" parTransId="{FEF9CA3F-D333-431D-AD37-64A85D2B5F99}" sibTransId="{5E82CC45-E38E-4FE6-84B8-66AD266C715B}"/>
    <dgm:cxn modelId="{2D58E52B-6086-4B3C-A63B-75A7D0E8CB78}" type="presOf" srcId="{FB8A2760-726D-41F9-82BC-27D0402CC669}" destId="{31CCE8DD-4E8A-49F4-AA90-30B74420A70D}" srcOrd="0" destOrd="0" presId="urn:microsoft.com/office/officeart/2005/8/layout/orgChart1"/>
    <dgm:cxn modelId="{011EF315-34F6-4066-B612-50999D605AB5}" srcId="{ECF032C9-D7D0-4698-9A87-57F7CFDDEE89}" destId="{E950957F-FA1B-43F5-9ABE-E307179D8A21}" srcOrd="1" destOrd="0" parTransId="{892EFC27-0023-47FD-9BBE-A9BE16BA9B72}" sibTransId="{EA3F6A7C-391A-45ED-A042-0ABF887BB98D}"/>
    <dgm:cxn modelId="{347D5C91-4450-47B5-AFD7-B7328288B706}" srcId="{E950957F-FA1B-43F5-9ABE-E307179D8A21}" destId="{74FEE429-49E5-4842-96E9-E9718C387D9E}" srcOrd="0" destOrd="0" parTransId="{4EFD790B-45EE-4BF6-9891-6A627398F56B}" sibTransId="{414F2038-65D8-4D76-A9A7-1A13FD18C7D2}"/>
    <dgm:cxn modelId="{8D626DEF-8FBB-4CFE-9B1D-32322A44AF72}" type="presOf" srcId="{74FEE429-49E5-4842-96E9-E9718C387D9E}" destId="{91248348-04FF-4B6D-B68A-6B567EDF7E80}" srcOrd="1" destOrd="0" presId="urn:microsoft.com/office/officeart/2005/8/layout/orgChart1"/>
    <dgm:cxn modelId="{6142BC5E-69B4-43AA-BA64-CA18B98BB2B9}" type="presOf" srcId="{6784B35F-79E2-4E44-B4CD-02A23CCFD3BB}" destId="{3A67CA7D-A23D-43A6-813E-9D30F9861E1E}" srcOrd="1" destOrd="0" presId="urn:microsoft.com/office/officeart/2005/8/layout/orgChart1"/>
    <dgm:cxn modelId="{2ECA1879-5456-4C21-8D0E-392A64A5723C}" type="presOf" srcId="{74FEE429-49E5-4842-96E9-E9718C387D9E}" destId="{D3C3581E-9E7A-420B-84E5-13445CBAD0F4}" srcOrd="0" destOrd="0" presId="urn:microsoft.com/office/officeart/2005/8/layout/orgChart1"/>
    <dgm:cxn modelId="{0039EF0D-5F02-422B-BDF4-0292A8FE4C48}" type="presOf" srcId="{DAA322D1-FB6B-4668-9C53-74812C619EA7}" destId="{BC296EF1-24BE-4790-A28B-93262AE691B6}" srcOrd="0" destOrd="0" presId="urn:microsoft.com/office/officeart/2005/8/layout/orgChart1"/>
    <dgm:cxn modelId="{2B0FFED3-8531-44A9-99D6-64CFE59B397F}" srcId="{74FEE429-49E5-4842-96E9-E9718C387D9E}" destId="{6784B35F-79E2-4E44-B4CD-02A23CCFD3BB}" srcOrd="0" destOrd="0" parTransId="{25F306A8-CD56-4069-B340-6E22F5743971}" sibTransId="{64F8E29D-B867-49A2-B799-87A4E649BCD2}"/>
    <dgm:cxn modelId="{6B29FAB0-3620-427E-A26C-283FE002C84F}" type="presOf" srcId="{49004AA0-E9E3-4429-9477-EE99D9D2CFFA}" destId="{8861747E-908F-4BC8-822A-539B0FCB8048}" srcOrd="0" destOrd="0" presId="urn:microsoft.com/office/officeart/2005/8/layout/orgChart1"/>
    <dgm:cxn modelId="{07EA2402-D79C-41A0-A726-A75278CB595E}" type="presOf" srcId="{7831F66A-A7F1-4B7F-A0DE-F001412E9F07}" destId="{E9C9AFE7-F692-4B98-BA7F-B3A1EA4D5CA6}" srcOrd="0" destOrd="0" presId="urn:microsoft.com/office/officeart/2005/8/layout/orgChart1"/>
    <dgm:cxn modelId="{82086B2B-5A2E-429C-A033-2E697BC02B19}" type="presOf" srcId="{ECF032C9-D7D0-4698-9A87-57F7CFDDEE89}" destId="{AA1B32CF-B332-4EE2-8A14-FFAEC7031BA8}" srcOrd="1" destOrd="0" presId="urn:microsoft.com/office/officeart/2005/8/layout/orgChart1"/>
    <dgm:cxn modelId="{236FDE29-22D4-42EB-B40F-53815D20AE91}" type="presOf" srcId="{49004AA0-E9E3-4429-9477-EE99D9D2CFFA}" destId="{508FCE71-0AFC-4338-B4D2-5C754741DAD9}" srcOrd="1" destOrd="0" presId="urn:microsoft.com/office/officeart/2005/8/layout/orgChart1"/>
    <dgm:cxn modelId="{F4722621-FC67-4554-BD36-C5957AB43141}" type="presOf" srcId="{47FEF0FE-FF4B-4EF0-9A24-4E1341D7B4B1}" destId="{901F5F49-ED5B-4594-AFEE-0C5AA6472A73}" srcOrd="0" destOrd="0" presId="urn:microsoft.com/office/officeart/2005/8/layout/orgChart1"/>
    <dgm:cxn modelId="{27A02DA4-C796-4A5C-96AE-9AA83D9A26F2}" srcId="{ECF032C9-D7D0-4698-9A87-57F7CFDDEE89}" destId="{DAA322D1-FB6B-4668-9C53-74812C619EA7}" srcOrd="0" destOrd="0" parTransId="{7831F66A-A7F1-4B7F-A0DE-F001412E9F07}" sibTransId="{D59D0DBC-4CFE-44D0-9A74-33D57BB18E0E}"/>
    <dgm:cxn modelId="{B831CA83-43AD-4802-8A1D-0FEB19ECBA11}" type="presOf" srcId="{E950957F-FA1B-43F5-9ABE-E307179D8A21}" destId="{9F70CB6C-E1A7-4CBB-9EC0-E7C364642526}" srcOrd="0" destOrd="0" presId="urn:microsoft.com/office/officeart/2005/8/layout/orgChart1"/>
    <dgm:cxn modelId="{AABF1EDD-58D5-43BC-9ACE-C3B592939DD0}" type="presParOf" srcId="{901F5F49-ED5B-4594-AFEE-0C5AA6472A73}" destId="{8D483136-54D8-4ACB-A87C-283E2DC7C13D}" srcOrd="0" destOrd="0" presId="urn:microsoft.com/office/officeart/2005/8/layout/orgChart1"/>
    <dgm:cxn modelId="{F6211DDF-E9D0-4242-A767-02212D023433}" type="presParOf" srcId="{8D483136-54D8-4ACB-A87C-283E2DC7C13D}" destId="{D12CA978-E62D-47E2-B327-1E828AF7810C}" srcOrd="0" destOrd="0" presId="urn:microsoft.com/office/officeart/2005/8/layout/orgChart1"/>
    <dgm:cxn modelId="{EF344EF7-BC7E-4AA8-9690-4D6BD148BB59}" type="presParOf" srcId="{D12CA978-E62D-47E2-B327-1E828AF7810C}" destId="{FE5AC83C-EE98-44DE-A383-042CFE1EF65D}" srcOrd="0" destOrd="0" presId="urn:microsoft.com/office/officeart/2005/8/layout/orgChart1"/>
    <dgm:cxn modelId="{4B0B10DD-7097-4560-8CCE-46CD85934336}" type="presParOf" srcId="{D12CA978-E62D-47E2-B327-1E828AF7810C}" destId="{AA1B32CF-B332-4EE2-8A14-FFAEC7031BA8}" srcOrd="1" destOrd="0" presId="urn:microsoft.com/office/officeart/2005/8/layout/orgChart1"/>
    <dgm:cxn modelId="{C4CB354D-F457-4D74-9A00-40180EF8C55C}" type="presParOf" srcId="{8D483136-54D8-4ACB-A87C-283E2DC7C13D}" destId="{1314EAEC-22F2-43A1-A420-30CF2ACEFF53}" srcOrd="1" destOrd="0" presId="urn:microsoft.com/office/officeart/2005/8/layout/orgChart1"/>
    <dgm:cxn modelId="{4D154998-6AFC-46D7-9573-798B960A69FB}" type="presParOf" srcId="{1314EAEC-22F2-43A1-A420-30CF2ACEFF53}" destId="{E9C9AFE7-F692-4B98-BA7F-B3A1EA4D5CA6}" srcOrd="0" destOrd="0" presId="urn:microsoft.com/office/officeart/2005/8/layout/orgChart1"/>
    <dgm:cxn modelId="{248E2532-44A6-4062-828B-1E4025DAC7A2}" type="presParOf" srcId="{1314EAEC-22F2-43A1-A420-30CF2ACEFF53}" destId="{0D712804-B1D8-4803-934A-6DEC36D14D88}" srcOrd="1" destOrd="0" presId="urn:microsoft.com/office/officeart/2005/8/layout/orgChart1"/>
    <dgm:cxn modelId="{FA0F93AD-B39D-41BA-A59F-169F4B5B7E1A}" type="presParOf" srcId="{0D712804-B1D8-4803-934A-6DEC36D14D88}" destId="{ABF7926B-98EB-4E0B-BA34-CCD380371562}" srcOrd="0" destOrd="0" presId="urn:microsoft.com/office/officeart/2005/8/layout/orgChart1"/>
    <dgm:cxn modelId="{1D43DF94-DDAE-4E6F-9890-B8416751FC8C}" type="presParOf" srcId="{ABF7926B-98EB-4E0B-BA34-CCD380371562}" destId="{BC296EF1-24BE-4790-A28B-93262AE691B6}" srcOrd="0" destOrd="0" presId="urn:microsoft.com/office/officeart/2005/8/layout/orgChart1"/>
    <dgm:cxn modelId="{F23A7C4E-A45A-424B-8BA3-FE56A623B38F}" type="presParOf" srcId="{ABF7926B-98EB-4E0B-BA34-CCD380371562}" destId="{689540F2-CBBC-4772-A55D-F0AEF0E506E8}" srcOrd="1" destOrd="0" presId="urn:microsoft.com/office/officeart/2005/8/layout/orgChart1"/>
    <dgm:cxn modelId="{2B81AF69-4DAC-458F-B7EA-152D673439E7}" type="presParOf" srcId="{0D712804-B1D8-4803-934A-6DEC36D14D88}" destId="{A20D1857-4DEF-4F03-8A7F-A471264A05F2}" srcOrd="1" destOrd="0" presId="urn:microsoft.com/office/officeart/2005/8/layout/orgChart1"/>
    <dgm:cxn modelId="{0ECBCDF4-BDF8-40F0-8470-C91703D481E8}" type="presParOf" srcId="{0D712804-B1D8-4803-934A-6DEC36D14D88}" destId="{E6E74037-12DD-4A49-BC85-7DBF417B9D6A}" srcOrd="2" destOrd="0" presId="urn:microsoft.com/office/officeart/2005/8/layout/orgChart1"/>
    <dgm:cxn modelId="{134102B2-E466-45C7-B1F1-DEF398AFA20D}" type="presParOf" srcId="{1314EAEC-22F2-43A1-A420-30CF2ACEFF53}" destId="{71F42A6B-6FB8-4D0B-980E-A3CB64D0829A}" srcOrd="2" destOrd="0" presId="urn:microsoft.com/office/officeart/2005/8/layout/orgChart1"/>
    <dgm:cxn modelId="{C9E5CA38-F34D-4E21-9589-AD43BEE3E5CD}" type="presParOf" srcId="{1314EAEC-22F2-43A1-A420-30CF2ACEFF53}" destId="{06AD2831-92BD-43B8-8A99-61382BF48410}" srcOrd="3" destOrd="0" presId="urn:microsoft.com/office/officeart/2005/8/layout/orgChart1"/>
    <dgm:cxn modelId="{954300E4-B0F0-482D-8374-9194E9BD47DD}" type="presParOf" srcId="{06AD2831-92BD-43B8-8A99-61382BF48410}" destId="{46ADEEFA-6916-4057-9998-E4E2D83C48F7}" srcOrd="0" destOrd="0" presId="urn:microsoft.com/office/officeart/2005/8/layout/orgChart1"/>
    <dgm:cxn modelId="{273466F1-C450-495E-B872-690346098DF1}" type="presParOf" srcId="{46ADEEFA-6916-4057-9998-E4E2D83C48F7}" destId="{9F70CB6C-E1A7-4CBB-9EC0-E7C364642526}" srcOrd="0" destOrd="0" presId="urn:microsoft.com/office/officeart/2005/8/layout/orgChart1"/>
    <dgm:cxn modelId="{29128719-EA7D-4E0A-9843-7E2F9F165831}" type="presParOf" srcId="{46ADEEFA-6916-4057-9998-E4E2D83C48F7}" destId="{F056C7F3-A8D9-4C9F-ABF1-8D45228D019C}" srcOrd="1" destOrd="0" presId="urn:microsoft.com/office/officeart/2005/8/layout/orgChart1"/>
    <dgm:cxn modelId="{7696C91E-0CD9-4D0C-A462-4D0904A70A34}" type="presParOf" srcId="{06AD2831-92BD-43B8-8A99-61382BF48410}" destId="{B37A2039-034E-4920-9E8F-F7C1FF8D9BF2}" srcOrd="1" destOrd="0" presId="urn:microsoft.com/office/officeart/2005/8/layout/orgChart1"/>
    <dgm:cxn modelId="{E82302D7-588F-4375-9357-14F5F126C323}" type="presParOf" srcId="{B37A2039-034E-4920-9E8F-F7C1FF8D9BF2}" destId="{45FF5870-516D-4AF7-859F-4B90B152AFDE}" srcOrd="0" destOrd="0" presId="urn:microsoft.com/office/officeart/2005/8/layout/orgChart1"/>
    <dgm:cxn modelId="{5FE45F4B-63B5-44D7-991B-1BB954E1A865}" type="presParOf" srcId="{B37A2039-034E-4920-9E8F-F7C1FF8D9BF2}" destId="{0BE78637-6C28-4219-BDEB-3AA9C121DD89}" srcOrd="1" destOrd="0" presId="urn:microsoft.com/office/officeart/2005/8/layout/orgChart1"/>
    <dgm:cxn modelId="{46CADA0E-7A4C-463E-8F0A-D6ADBE2B0FEC}" type="presParOf" srcId="{0BE78637-6C28-4219-BDEB-3AA9C121DD89}" destId="{631F38F1-CEB6-4FF1-8A97-C005F55A7650}" srcOrd="0" destOrd="0" presId="urn:microsoft.com/office/officeart/2005/8/layout/orgChart1"/>
    <dgm:cxn modelId="{923C5F0E-15B2-4175-9E88-4FF72B8F57E7}" type="presParOf" srcId="{631F38F1-CEB6-4FF1-8A97-C005F55A7650}" destId="{D3C3581E-9E7A-420B-84E5-13445CBAD0F4}" srcOrd="0" destOrd="0" presId="urn:microsoft.com/office/officeart/2005/8/layout/orgChart1"/>
    <dgm:cxn modelId="{788DB410-F2CB-4EF2-B9E7-085E6407EBCD}" type="presParOf" srcId="{631F38F1-CEB6-4FF1-8A97-C005F55A7650}" destId="{91248348-04FF-4B6D-B68A-6B567EDF7E80}" srcOrd="1" destOrd="0" presId="urn:microsoft.com/office/officeart/2005/8/layout/orgChart1"/>
    <dgm:cxn modelId="{178ABDAF-E10D-4624-AF11-16E128E3B519}" type="presParOf" srcId="{0BE78637-6C28-4219-BDEB-3AA9C121DD89}" destId="{06A29EF7-34F2-4F88-82F6-3085705B1583}" srcOrd="1" destOrd="0" presId="urn:microsoft.com/office/officeart/2005/8/layout/orgChart1"/>
    <dgm:cxn modelId="{014E78E3-1C7B-4050-8600-5764153B3067}" type="presParOf" srcId="{06A29EF7-34F2-4F88-82F6-3085705B1583}" destId="{E367F989-5B57-40C1-BA60-0F7A650D6680}" srcOrd="0" destOrd="0" presId="urn:microsoft.com/office/officeart/2005/8/layout/orgChart1"/>
    <dgm:cxn modelId="{0FCAF2F0-A921-44DD-987E-B66045723F04}" type="presParOf" srcId="{06A29EF7-34F2-4F88-82F6-3085705B1583}" destId="{CFCB06C9-4A15-4512-9B6A-70169BBE1B3D}" srcOrd="1" destOrd="0" presId="urn:microsoft.com/office/officeart/2005/8/layout/orgChart1"/>
    <dgm:cxn modelId="{3E6C361F-E635-4244-BE14-063CD2C5952A}" type="presParOf" srcId="{CFCB06C9-4A15-4512-9B6A-70169BBE1B3D}" destId="{4B1C014A-E986-4A26-BE26-09877D624950}" srcOrd="0" destOrd="0" presId="urn:microsoft.com/office/officeart/2005/8/layout/orgChart1"/>
    <dgm:cxn modelId="{CC843F9A-009C-465A-9341-EAC08F26329A}" type="presParOf" srcId="{4B1C014A-E986-4A26-BE26-09877D624950}" destId="{CB7F08BF-928D-41C0-8F0B-5993AF87A3CD}" srcOrd="0" destOrd="0" presId="urn:microsoft.com/office/officeart/2005/8/layout/orgChart1"/>
    <dgm:cxn modelId="{100DCADD-18DA-4A3D-89C8-1FAE2167C88B}" type="presParOf" srcId="{4B1C014A-E986-4A26-BE26-09877D624950}" destId="{3A67CA7D-A23D-43A6-813E-9D30F9861E1E}" srcOrd="1" destOrd="0" presId="urn:microsoft.com/office/officeart/2005/8/layout/orgChart1"/>
    <dgm:cxn modelId="{76FBB519-6486-41A3-B878-28BFBE1902A4}" type="presParOf" srcId="{CFCB06C9-4A15-4512-9B6A-70169BBE1B3D}" destId="{0EB54082-1439-415F-BD23-F9648A70A70F}" srcOrd="1" destOrd="0" presId="urn:microsoft.com/office/officeart/2005/8/layout/orgChart1"/>
    <dgm:cxn modelId="{85E83E63-D961-4C46-A163-8172B562DE1F}" type="presParOf" srcId="{CFCB06C9-4A15-4512-9B6A-70169BBE1B3D}" destId="{333A0C2A-77AD-43E7-BF6A-EC9E2A626EFD}" srcOrd="2" destOrd="0" presId="urn:microsoft.com/office/officeart/2005/8/layout/orgChart1"/>
    <dgm:cxn modelId="{452747D0-EF32-4407-B405-F729007F7255}" type="presParOf" srcId="{0BE78637-6C28-4219-BDEB-3AA9C121DD89}" destId="{2727A82E-532C-4132-881A-483AD93662A2}" srcOrd="2" destOrd="0" presId="urn:microsoft.com/office/officeart/2005/8/layout/orgChart1"/>
    <dgm:cxn modelId="{EC3D595C-5880-4406-BEE3-4EC7B84BFBF4}" type="presParOf" srcId="{2727A82E-532C-4132-881A-483AD93662A2}" destId="{20D2C952-A52C-456F-878D-B9CB08F2C9AE}" srcOrd="0" destOrd="0" presId="urn:microsoft.com/office/officeart/2005/8/layout/orgChart1"/>
    <dgm:cxn modelId="{B78B9A89-EBED-4472-8EC4-BD3285DEFD66}" type="presParOf" srcId="{2727A82E-532C-4132-881A-483AD93662A2}" destId="{B25C829F-1B45-4006-B5E1-0D1C6FCE012E}" srcOrd="1" destOrd="0" presId="urn:microsoft.com/office/officeart/2005/8/layout/orgChart1"/>
    <dgm:cxn modelId="{F4A000BA-FE61-4255-BC4D-988C3AE21D1F}" type="presParOf" srcId="{B25C829F-1B45-4006-B5E1-0D1C6FCE012E}" destId="{E8FB8D53-F0BE-425C-91FC-A687861B815D}" srcOrd="0" destOrd="0" presId="urn:microsoft.com/office/officeart/2005/8/layout/orgChart1"/>
    <dgm:cxn modelId="{FDD1FE34-250A-4982-9EBE-1EC11E56758A}" type="presParOf" srcId="{E8FB8D53-F0BE-425C-91FC-A687861B815D}" destId="{31CCE8DD-4E8A-49F4-AA90-30B74420A70D}" srcOrd="0" destOrd="0" presId="urn:microsoft.com/office/officeart/2005/8/layout/orgChart1"/>
    <dgm:cxn modelId="{BC38D18F-591A-44FB-84D4-4759B3AA49E7}" type="presParOf" srcId="{E8FB8D53-F0BE-425C-91FC-A687861B815D}" destId="{366637AD-1115-4875-9040-8B56571777DC}" srcOrd="1" destOrd="0" presId="urn:microsoft.com/office/officeart/2005/8/layout/orgChart1"/>
    <dgm:cxn modelId="{8D812F29-8926-4714-8962-861DB7FCE439}" type="presParOf" srcId="{B25C829F-1B45-4006-B5E1-0D1C6FCE012E}" destId="{652389A9-1EFE-46E5-8744-28DC34581430}" srcOrd="1" destOrd="0" presId="urn:microsoft.com/office/officeart/2005/8/layout/orgChart1"/>
    <dgm:cxn modelId="{7C8C9347-D27D-483E-864E-C90B310C46BB}" type="presParOf" srcId="{B25C829F-1B45-4006-B5E1-0D1C6FCE012E}" destId="{11343952-8F3E-4DFC-8AFF-E64322094855}" srcOrd="2" destOrd="0" presId="urn:microsoft.com/office/officeart/2005/8/layout/orgChart1"/>
    <dgm:cxn modelId="{0D2B598C-5589-4AB1-91CD-AB7C24B897D3}" type="presParOf" srcId="{06AD2831-92BD-43B8-8A99-61382BF48410}" destId="{DC9A95CF-CBF1-4C1C-ABCB-F3FDEB60EEDD}" srcOrd="2" destOrd="0" presId="urn:microsoft.com/office/officeart/2005/8/layout/orgChart1"/>
    <dgm:cxn modelId="{F5B5B081-70C5-4DBC-84AB-19A32AA576F1}" type="presParOf" srcId="{DC9A95CF-CBF1-4C1C-ABCB-F3FDEB60EEDD}" destId="{52532241-B57D-4918-ABDD-3524B428BAE1}" srcOrd="0" destOrd="0" presId="urn:microsoft.com/office/officeart/2005/8/layout/orgChart1"/>
    <dgm:cxn modelId="{C1CBD675-0D9D-4F56-9509-B3E51D7F2FCC}" type="presParOf" srcId="{DC9A95CF-CBF1-4C1C-ABCB-F3FDEB60EEDD}" destId="{6061BEBA-4590-4643-955F-9B58A9B1C404}" srcOrd="1" destOrd="0" presId="urn:microsoft.com/office/officeart/2005/8/layout/orgChart1"/>
    <dgm:cxn modelId="{43611D42-04CF-4D95-BB19-78A77123571A}" type="presParOf" srcId="{6061BEBA-4590-4643-955F-9B58A9B1C404}" destId="{6380796F-DE64-4487-94AF-8D2023B62B7F}" srcOrd="0" destOrd="0" presId="urn:microsoft.com/office/officeart/2005/8/layout/orgChart1"/>
    <dgm:cxn modelId="{BB0C7E8D-7364-4F81-900E-C051CCA7AD0F}" type="presParOf" srcId="{6380796F-DE64-4487-94AF-8D2023B62B7F}" destId="{8861747E-908F-4BC8-822A-539B0FCB8048}" srcOrd="0" destOrd="0" presId="urn:microsoft.com/office/officeart/2005/8/layout/orgChart1"/>
    <dgm:cxn modelId="{EEFA7A1B-8B17-4274-82E6-11CB63190227}" type="presParOf" srcId="{6380796F-DE64-4487-94AF-8D2023B62B7F}" destId="{508FCE71-0AFC-4338-B4D2-5C754741DAD9}" srcOrd="1" destOrd="0" presId="urn:microsoft.com/office/officeart/2005/8/layout/orgChart1"/>
    <dgm:cxn modelId="{05FD52FD-FEB3-4CCA-9C35-4A8F4686CF09}" type="presParOf" srcId="{6061BEBA-4590-4643-955F-9B58A9B1C404}" destId="{8B1BADCC-F60F-43CC-A922-B2FDD1EE6CE2}" srcOrd="1" destOrd="0" presId="urn:microsoft.com/office/officeart/2005/8/layout/orgChart1"/>
    <dgm:cxn modelId="{AF52992F-8405-41CA-AA00-EC078419DCE3}" type="presParOf" srcId="{6061BEBA-4590-4643-955F-9B58A9B1C404}" destId="{BFC0155B-A041-43D6-87D7-A145DAC690CF}" srcOrd="2" destOrd="0" presId="urn:microsoft.com/office/officeart/2005/8/layout/orgChart1"/>
    <dgm:cxn modelId="{835A5241-C166-47AD-BF30-59CDDDB9DD2D}" type="presParOf" srcId="{8D483136-54D8-4ACB-A87C-283E2DC7C13D}" destId="{6C634DD4-79E8-4A58-BE7C-1A81278FC0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69690-3E41-4866-9F43-6BF415399C7B}" type="doc">
      <dgm:prSet loTypeId="urn:microsoft.com/office/officeart/2008/layout/Square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90D19AB-8B14-40D8-B0CA-1B5167F1B7C3}">
      <dgm:prSet phldrT="[Текст]"/>
      <dgm:spPr/>
      <dgm:t>
        <a:bodyPr/>
        <a:lstStyle/>
        <a:p>
          <a:pPr algn="ctr"/>
          <a:r>
            <a:rPr lang="ru-RU" dirty="0" smtClean="0"/>
            <a:t>Боль</a:t>
          </a:r>
          <a:endParaRPr lang="ru-RU" dirty="0"/>
        </a:p>
      </dgm:t>
    </dgm:pt>
    <dgm:pt modelId="{9FA50FC2-8B4F-429F-B96B-AB3C81EBD459}" type="parTrans" cxnId="{2757B976-1114-4A2C-B569-2E5B3FD0768E}">
      <dgm:prSet/>
      <dgm:spPr/>
      <dgm:t>
        <a:bodyPr/>
        <a:lstStyle/>
        <a:p>
          <a:endParaRPr lang="ru-RU"/>
        </a:p>
      </dgm:t>
    </dgm:pt>
    <dgm:pt modelId="{AD7A269C-0277-4CA6-B195-42DF14480CC0}" type="sibTrans" cxnId="{2757B976-1114-4A2C-B569-2E5B3FD0768E}">
      <dgm:prSet/>
      <dgm:spPr/>
      <dgm:t>
        <a:bodyPr/>
        <a:lstStyle/>
        <a:p>
          <a:endParaRPr lang="ru-RU"/>
        </a:p>
      </dgm:t>
    </dgm:pt>
    <dgm:pt modelId="{A26DD40A-6BFD-43F0-B139-D79E15D0F381}">
      <dgm:prSet phldrT="[Текст]"/>
      <dgm:spPr/>
      <dgm:t>
        <a:bodyPr/>
        <a:lstStyle/>
        <a:p>
          <a:pPr algn="ctr"/>
          <a:r>
            <a:rPr lang="ru-RU" dirty="0" smtClean="0"/>
            <a:t>Диабетическая нейропатия</a:t>
          </a:r>
          <a:endParaRPr lang="ru-RU" dirty="0"/>
        </a:p>
      </dgm:t>
    </dgm:pt>
    <dgm:pt modelId="{F85244F4-D514-45CB-ADFC-BC5493E7C649}" type="parTrans" cxnId="{03D93B62-DE78-45A9-9796-F094D0A8E285}">
      <dgm:prSet/>
      <dgm:spPr/>
      <dgm:t>
        <a:bodyPr/>
        <a:lstStyle/>
        <a:p>
          <a:endParaRPr lang="ru-RU"/>
        </a:p>
      </dgm:t>
    </dgm:pt>
    <dgm:pt modelId="{88CD2B13-6EC0-4975-BF54-671B386241E6}" type="sibTrans" cxnId="{03D93B62-DE78-45A9-9796-F094D0A8E285}">
      <dgm:prSet/>
      <dgm:spPr/>
      <dgm:t>
        <a:bodyPr/>
        <a:lstStyle/>
        <a:p>
          <a:endParaRPr lang="ru-RU"/>
        </a:p>
      </dgm:t>
    </dgm:pt>
    <dgm:pt modelId="{63BB2250-6EE6-4A4E-9A8D-4D07E963F0B3}">
      <dgm:prSet phldrT="[Текст]"/>
      <dgm:spPr/>
      <dgm:t>
        <a:bodyPr/>
        <a:lstStyle/>
        <a:p>
          <a:pPr algn="ctr"/>
          <a:r>
            <a:rPr lang="ru-RU" dirty="0" smtClean="0"/>
            <a:t>Артериальная Гипертензия</a:t>
          </a:r>
          <a:endParaRPr lang="ru-RU" dirty="0"/>
        </a:p>
      </dgm:t>
    </dgm:pt>
    <dgm:pt modelId="{298E3780-908E-4487-9E5A-5F2CC221CE8A}" type="parTrans" cxnId="{54C030F5-76BE-460D-927D-53C3301E78D3}">
      <dgm:prSet/>
      <dgm:spPr/>
      <dgm:t>
        <a:bodyPr/>
        <a:lstStyle/>
        <a:p>
          <a:endParaRPr lang="ru-RU"/>
        </a:p>
      </dgm:t>
    </dgm:pt>
    <dgm:pt modelId="{22E916FD-728C-4796-A474-570504982308}" type="sibTrans" cxnId="{54C030F5-76BE-460D-927D-53C3301E78D3}">
      <dgm:prSet/>
      <dgm:spPr/>
      <dgm:t>
        <a:bodyPr/>
        <a:lstStyle/>
        <a:p>
          <a:endParaRPr lang="ru-RU"/>
        </a:p>
      </dgm:t>
    </dgm:pt>
    <dgm:pt modelId="{EDC85A48-D550-4BDB-AF4B-205D87230813}">
      <dgm:prSet/>
      <dgm:spPr/>
      <dgm:t>
        <a:bodyPr/>
        <a:lstStyle/>
        <a:p>
          <a:pPr algn="ctr"/>
          <a:r>
            <a:rPr lang="ru-RU" dirty="0" smtClean="0"/>
            <a:t>Депрессия</a:t>
          </a:r>
          <a:endParaRPr lang="ru-RU" dirty="0"/>
        </a:p>
      </dgm:t>
    </dgm:pt>
    <dgm:pt modelId="{51D0FDB0-8552-4E95-8A6D-1A897E666C58}" type="parTrans" cxnId="{FA728A55-8C99-485A-91CC-471BEB4B71F2}">
      <dgm:prSet/>
      <dgm:spPr/>
      <dgm:t>
        <a:bodyPr/>
        <a:lstStyle/>
        <a:p>
          <a:endParaRPr lang="ru-RU"/>
        </a:p>
      </dgm:t>
    </dgm:pt>
    <dgm:pt modelId="{22B6DA85-B084-4A31-90DD-2A2B0D5761F4}" type="sibTrans" cxnId="{FA728A55-8C99-485A-91CC-471BEB4B71F2}">
      <dgm:prSet/>
      <dgm:spPr/>
      <dgm:t>
        <a:bodyPr/>
        <a:lstStyle/>
        <a:p>
          <a:endParaRPr lang="ru-RU"/>
        </a:p>
      </dgm:t>
    </dgm:pt>
    <dgm:pt modelId="{5BBF3D7B-7305-4C2B-BED1-4A763D72C777}">
      <dgm:prSet/>
      <dgm:spPr/>
      <dgm:t>
        <a:bodyPr/>
        <a:lstStyle/>
        <a:p>
          <a:pPr algn="ctr"/>
          <a:r>
            <a:rPr lang="ru-RU" dirty="0" smtClean="0"/>
            <a:t>Церебральный паралич</a:t>
          </a:r>
          <a:endParaRPr lang="ru-RU" dirty="0"/>
        </a:p>
      </dgm:t>
    </dgm:pt>
    <dgm:pt modelId="{28DC6B46-A4F5-4C5D-9A96-362CA9B8E6E8}" type="parTrans" cxnId="{D97CD657-BB53-4572-82C6-F478AB8D5AA7}">
      <dgm:prSet/>
      <dgm:spPr/>
      <dgm:t>
        <a:bodyPr/>
        <a:lstStyle/>
        <a:p>
          <a:endParaRPr lang="ru-RU"/>
        </a:p>
      </dgm:t>
    </dgm:pt>
    <dgm:pt modelId="{2AFAFC57-6024-403F-8EE0-CD2924618545}" type="sibTrans" cxnId="{D97CD657-BB53-4572-82C6-F478AB8D5AA7}">
      <dgm:prSet/>
      <dgm:spPr/>
      <dgm:t>
        <a:bodyPr/>
        <a:lstStyle/>
        <a:p>
          <a:endParaRPr lang="ru-RU"/>
        </a:p>
      </dgm:t>
    </dgm:pt>
    <dgm:pt modelId="{6AC9985C-B645-4AEB-94BF-386F2A4A3296}" type="pres">
      <dgm:prSet presAssocID="{56769690-3E41-4866-9F43-6BF415399C7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0DA3022-7182-404F-921C-E5D9EC03B544}" type="pres">
      <dgm:prSet presAssocID="{590D19AB-8B14-40D8-B0CA-1B5167F1B7C3}" presName="root" presStyleCnt="0">
        <dgm:presLayoutVars>
          <dgm:chMax/>
          <dgm:chPref/>
        </dgm:presLayoutVars>
      </dgm:prSet>
      <dgm:spPr/>
    </dgm:pt>
    <dgm:pt modelId="{C8F57AAD-52BC-44CF-8363-1DC47E622FD6}" type="pres">
      <dgm:prSet presAssocID="{590D19AB-8B14-40D8-B0CA-1B5167F1B7C3}" presName="rootComposite" presStyleCnt="0">
        <dgm:presLayoutVars/>
      </dgm:prSet>
      <dgm:spPr/>
    </dgm:pt>
    <dgm:pt modelId="{D8E3930E-4F94-44BA-815F-C72BBB616602}" type="pres">
      <dgm:prSet presAssocID="{590D19AB-8B14-40D8-B0CA-1B5167F1B7C3}" presName="ParentAccent" presStyleLbl="alignNode1" presStyleIdx="0" presStyleCnt="5" custScaleY="19027"/>
      <dgm:spPr/>
    </dgm:pt>
    <dgm:pt modelId="{A0D3ADB6-D1FD-4AC1-95BE-CC0699495374}" type="pres">
      <dgm:prSet presAssocID="{590D19AB-8B14-40D8-B0CA-1B5167F1B7C3}" presName="ParentSmallAccent" presStyleLbl="fgAcc1" presStyleIdx="0" presStyleCnt="5" custScaleY="30471"/>
      <dgm:spPr/>
    </dgm:pt>
    <dgm:pt modelId="{470F8907-6C36-4640-8AC5-839A34D3F8B7}" type="pres">
      <dgm:prSet presAssocID="{590D19AB-8B14-40D8-B0CA-1B5167F1B7C3}" presName="Parent" presStyleLbl="revTx" presStyleIdx="0" presStyleCnt="5" custScaleY="2118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9390E-F43A-4631-A766-0B6AFBD5E368}" type="pres">
      <dgm:prSet presAssocID="{590D19AB-8B14-40D8-B0CA-1B5167F1B7C3}" presName="childShape" presStyleCnt="0">
        <dgm:presLayoutVars>
          <dgm:chMax val="0"/>
          <dgm:chPref val="0"/>
        </dgm:presLayoutVars>
      </dgm:prSet>
      <dgm:spPr/>
    </dgm:pt>
    <dgm:pt modelId="{CFC0FFAD-C86B-482E-B445-FA1C01208763}" type="pres">
      <dgm:prSet presAssocID="{EDC85A48-D550-4BDB-AF4B-205D87230813}" presName="root" presStyleCnt="0">
        <dgm:presLayoutVars>
          <dgm:chMax/>
          <dgm:chPref/>
        </dgm:presLayoutVars>
      </dgm:prSet>
      <dgm:spPr/>
    </dgm:pt>
    <dgm:pt modelId="{DCB326F6-6BDC-435E-9F45-B48934EE0EA1}" type="pres">
      <dgm:prSet presAssocID="{EDC85A48-D550-4BDB-AF4B-205D87230813}" presName="rootComposite" presStyleCnt="0">
        <dgm:presLayoutVars/>
      </dgm:prSet>
      <dgm:spPr/>
    </dgm:pt>
    <dgm:pt modelId="{AD4B93D2-4CF2-410A-8B38-2B49E86CB7D5}" type="pres">
      <dgm:prSet presAssocID="{EDC85A48-D550-4BDB-AF4B-205D87230813}" presName="ParentAccent" presStyleLbl="alignNode1" presStyleIdx="1" presStyleCnt="5" custScaleY="19027"/>
      <dgm:spPr/>
    </dgm:pt>
    <dgm:pt modelId="{D25118D6-7992-4515-8BC2-3F753D689B10}" type="pres">
      <dgm:prSet presAssocID="{EDC85A48-D550-4BDB-AF4B-205D87230813}" presName="ParentSmallAccent" presStyleLbl="fgAcc1" presStyleIdx="1" presStyleCnt="5" custScaleY="30471"/>
      <dgm:spPr/>
    </dgm:pt>
    <dgm:pt modelId="{59DB8811-ACB1-43D3-8318-C6C165C3725B}" type="pres">
      <dgm:prSet presAssocID="{EDC85A48-D550-4BDB-AF4B-205D87230813}" presName="Parent" presStyleLbl="revTx" presStyleIdx="1" presStyleCnt="5" custScaleY="2118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007C7-98D7-4A1B-A130-61423FAACB61}" type="pres">
      <dgm:prSet presAssocID="{EDC85A48-D550-4BDB-AF4B-205D87230813}" presName="childShape" presStyleCnt="0">
        <dgm:presLayoutVars>
          <dgm:chMax val="0"/>
          <dgm:chPref val="0"/>
        </dgm:presLayoutVars>
      </dgm:prSet>
      <dgm:spPr/>
    </dgm:pt>
    <dgm:pt modelId="{0416867B-AAED-438B-9FE2-65CF1A1A9A72}" type="pres">
      <dgm:prSet presAssocID="{A26DD40A-6BFD-43F0-B139-D79E15D0F381}" presName="root" presStyleCnt="0">
        <dgm:presLayoutVars>
          <dgm:chMax/>
          <dgm:chPref/>
        </dgm:presLayoutVars>
      </dgm:prSet>
      <dgm:spPr/>
    </dgm:pt>
    <dgm:pt modelId="{428431E2-0159-4679-AE27-D39E214A6817}" type="pres">
      <dgm:prSet presAssocID="{A26DD40A-6BFD-43F0-B139-D79E15D0F381}" presName="rootComposite" presStyleCnt="0">
        <dgm:presLayoutVars/>
      </dgm:prSet>
      <dgm:spPr/>
    </dgm:pt>
    <dgm:pt modelId="{C1C31246-C226-4845-AB15-DC16563249E2}" type="pres">
      <dgm:prSet presAssocID="{A26DD40A-6BFD-43F0-B139-D79E15D0F381}" presName="ParentAccent" presStyleLbl="alignNode1" presStyleIdx="2" presStyleCnt="5" custScaleY="19027"/>
      <dgm:spPr/>
    </dgm:pt>
    <dgm:pt modelId="{BF0A89E7-6001-40C9-89B9-281F3117F96A}" type="pres">
      <dgm:prSet presAssocID="{A26DD40A-6BFD-43F0-B139-D79E15D0F381}" presName="ParentSmallAccent" presStyleLbl="fgAcc1" presStyleIdx="2" presStyleCnt="5" custScaleY="30471"/>
      <dgm:spPr/>
    </dgm:pt>
    <dgm:pt modelId="{8FC8B4B3-511D-41F5-9347-F6C4230EFCB9}" type="pres">
      <dgm:prSet presAssocID="{A26DD40A-6BFD-43F0-B139-D79E15D0F381}" presName="Parent" presStyleLbl="revTx" presStyleIdx="2" presStyleCnt="5" custScaleY="2118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E2896-0597-4D87-B3B0-9A5B7AE6C0E7}" type="pres">
      <dgm:prSet presAssocID="{A26DD40A-6BFD-43F0-B139-D79E15D0F381}" presName="childShape" presStyleCnt="0">
        <dgm:presLayoutVars>
          <dgm:chMax val="0"/>
          <dgm:chPref val="0"/>
        </dgm:presLayoutVars>
      </dgm:prSet>
      <dgm:spPr/>
    </dgm:pt>
    <dgm:pt modelId="{C28A36E7-E19E-4243-8BF7-2AE5A1A1197C}" type="pres">
      <dgm:prSet presAssocID="{5BBF3D7B-7305-4C2B-BED1-4A763D72C777}" presName="root" presStyleCnt="0">
        <dgm:presLayoutVars>
          <dgm:chMax/>
          <dgm:chPref/>
        </dgm:presLayoutVars>
      </dgm:prSet>
      <dgm:spPr/>
    </dgm:pt>
    <dgm:pt modelId="{F6F7D31D-C688-4C89-8D9C-5A5900097719}" type="pres">
      <dgm:prSet presAssocID="{5BBF3D7B-7305-4C2B-BED1-4A763D72C777}" presName="rootComposite" presStyleCnt="0">
        <dgm:presLayoutVars/>
      </dgm:prSet>
      <dgm:spPr/>
    </dgm:pt>
    <dgm:pt modelId="{A5EDD2DF-EE1D-4F7E-A10D-87814F01D76D}" type="pres">
      <dgm:prSet presAssocID="{5BBF3D7B-7305-4C2B-BED1-4A763D72C777}" presName="ParentAccent" presStyleLbl="alignNode1" presStyleIdx="3" presStyleCnt="5" custScaleY="19027"/>
      <dgm:spPr/>
    </dgm:pt>
    <dgm:pt modelId="{288C0810-465E-40D3-88CF-49B7BEF22A7B}" type="pres">
      <dgm:prSet presAssocID="{5BBF3D7B-7305-4C2B-BED1-4A763D72C777}" presName="ParentSmallAccent" presStyleLbl="fgAcc1" presStyleIdx="3" presStyleCnt="5" custScaleY="30471"/>
      <dgm:spPr/>
    </dgm:pt>
    <dgm:pt modelId="{B0262C10-C52E-41BF-A3AA-34E0CD4251CE}" type="pres">
      <dgm:prSet presAssocID="{5BBF3D7B-7305-4C2B-BED1-4A763D72C777}" presName="Parent" presStyleLbl="revTx" presStyleIdx="3" presStyleCnt="5" custScaleY="2118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1238A-FB71-4F36-9A63-B6C9EDAC269A}" type="pres">
      <dgm:prSet presAssocID="{5BBF3D7B-7305-4C2B-BED1-4A763D72C777}" presName="childShape" presStyleCnt="0">
        <dgm:presLayoutVars>
          <dgm:chMax val="0"/>
          <dgm:chPref val="0"/>
        </dgm:presLayoutVars>
      </dgm:prSet>
      <dgm:spPr/>
    </dgm:pt>
    <dgm:pt modelId="{8A5DAF06-C9C8-484D-8B93-10C18B5095B9}" type="pres">
      <dgm:prSet presAssocID="{63BB2250-6EE6-4A4E-9A8D-4D07E963F0B3}" presName="root" presStyleCnt="0">
        <dgm:presLayoutVars>
          <dgm:chMax/>
          <dgm:chPref/>
        </dgm:presLayoutVars>
      </dgm:prSet>
      <dgm:spPr/>
    </dgm:pt>
    <dgm:pt modelId="{8ADAE89A-F263-4E58-9354-D05BFE41F110}" type="pres">
      <dgm:prSet presAssocID="{63BB2250-6EE6-4A4E-9A8D-4D07E963F0B3}" presName="rootComposite" presStyleCnt="0">
        <dgm:presLayoutVars/>
      </dgm:prSet>
      <dgm:spPr/>
    </dgm:pt>
    <dgm:pt modelId="{ADE62DB5-8C1C-4FB2-99FA-ADA961259B58}" type="pres">
      <dgm:prSet presAssocID="{63BB2250-6EE6-4A4E-9A8D-4D07E963F0B3}" presName="ParentAccent" presStyleLbl="alignNode1" presStyleIdx="4" presStyleCnt="5" custScaleY="19027"/>
      <dgm:spPr/>
    </dgm:pt>
    <dgm:pt modelId="{86AACF4F-797A-4993-AD8B-0DDC31C88FA0}" type="pres">
      <dgm:prSet presAssocID="{63BB2250-6EE6-4A4E-9A8D-4D07E963F0B3}" presName="ParentSmallAccent" presStyleLbl="fgAcc1" presStyleIdx="4" presStyleCnt="5" custScaleY="30471"/>
      <dgm:spPr/>
    </dgm:pt>
    <dgm:pt modelId="{CEDAF4A6-1279-4EC8-A23F-1F394761CDFF}" type="pres">
      <dgm:prSet presAssocID="{63BB2250-6EE6-4A4E-9A8D-4D07E963F0B3}" presName="Parent" presStyleLbl="revTx" presStyleIdx="4" presStyleCnt="5" custScaleY="2118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87535-E85F-444D-A165-F92882F93E34}" type="pres">
      <dgm:prSet presAssocID="{63BB2250-6EE6-4A4E-9A8D-4D07E963F0B3}" presName="childShape" presStyleCnt="0">
        <dgm:presLayoutVars>
          <dgm:chMax val="0"/>
          <dgm:chPref val="0"/>
        </dgm:presLayoutVars>
      </dgm:prSet>
      <dgm:spPr/>
    </dgm:pt>
  </dgm:ptLst>
  <dgm:cxnLst>
    <dgm:cxn modelId="{03D93B62-DE78-45A9-9796-F094D0A8E285}" srcId="{56769690-3E41-4866-9F43-6BF415399C7B}" destId="{A26DD40A-6BFD-43F0-B139-D79E15D0F381}" srcOrd="2" destOrd="0" parTransId="{F85244F4-D514-45CB-ADFC-BC5493E7C649}" sibTransId="{88CD2B13-6EC0-4975-BF54-671B386241E6}"/>
    <dgm:cxn modelId="{D97CD657-BB53-4572-82C6-F478AB8D5AA7}" srcId="{56769690-3E41-4866-9F43-6BF415399C7B}" destId="{5BBF3D7B-7305-4C2B-BED1-4A763D72C777}" srcOrd="3" destOrd="0" parTransId="{28DC6B46-A4F5-4C5D-9A96-362CA9B8E6E8}" sibTransId="{2AFAFC57-6024-403F-8EE0-CD2924618545}"/>
    <dgm:cxn modelId="{587B03E6-FA19-46A4-8250-09B728B5CBAB}" type="presOf" srcId="{A26DD40A-6BFD-43F0-B139-D79E15D0F381}" destId="{8FC8B4B3-511D-41F5-9347-F6C4230EFCB9}" srcOrd="0" destOrd="0" presId="urn:microsoft.com/office/officeart/2008/layout/SquareAccentList"/>
    <dgm:cxn modelId="{69821374-BD09-4A5B-BB8E-731A34DD3076}" type="presOf" srcId="{EDC85A48-D550-4BDB-AF4B-205D87230813}" destId="{59DB8811-ACB1-43D3-8318-C6C165C3725B}" srcOrd="0" destOrd="0" presId="urn:microsoft.com/office/officeart/2008/layout/SquareAccentList"/>
    <dgm:cxn modelId="{ECB752E5-8EE3-4FCC-A0A9-E34E9DEDC0A3}" type="presOf" srcId="{56769690-3E41-4866-9F43-6BF415399C7B}" destId="{6AC9985C-B645-4AEB-94BF-386F2A4A3296}" srcOrd="0" destOrd="0" presId="urn:microsoft.com/office/officeart/2008/layout/SquareAccentList"/>
    <dgm:cxn modelId="{FA728A55-8C99-485A-91CC-471BEB4B71F2}" srcId="{56769690-3E41-4866-9F43-6BF415399C7B}" destId="{EDC85A48-D550-4BDB-AF4B-205D87230813}" srcOrd="1" destOrd="0" parTransId="{51D0FDB0-8552-4E95-8A6D-1A897E666C58}" sibTransId="{22B6DA85-B084-4A31-90DD-2A2B0D5761F4}"/>
    <dgm:cxn modelId="{54C030F5-76BE-460D-927D-53C3301E78D3}" srcId="{56769690-3E41-4866-9F43-6BF415399C7B}" destId="{63BB2250-6EE6-4A4E-9A8D-4D07E963F0B3}" srcOrd="4" destOrd="0" parTransId="{298E3780-908E-4487-9E5A-5F2CC221CE8A}" sibTransId="{22E916FD-728C-4796-A474-570504982308}"/>
    <dgm:cxn modelId="{07BF099E-0B68-4134-A849-811B75F62846}" type="presOf" srcId="{590D19AB-8B14-40D8-B0CA-1B5167F1B7C3}" destId="{470F8907-6C36-4640-8AC5-839A34D3F8B7}" srcOrd="0" destOrd="0" presId="urn:microsoft.com/office/officeart/2008/layout/SquareAccentList"/>
    <dgm:cxn modelId="{523A3D3F-A043-4766-A222-6F5B7888A93E}" type="presOf" srcId="{63BB2250-6EE6-4A4E-9A8D-4D07E963F0B3}" destId="{CEDAF4A6-1279-4EC8-A23F-1F394761CDFF}" srcOrd="0" destOrd="0" presId="urn:microsoft.com/office/officeart/2008/layout/SquareAccentList"/>
    <dgm:cxn modelId="{866B9F0B-C2F2-4586-9391-7973AEAA890A}" type="presOf" srcId="{5BBF3D7B-7305-4C2B-BED1-4A763D72C777}" destId="{B0262C10-C52E-41BF-A3AA-34E0CD4251CE}" srcOrd="0" destOrd="0" presId="urn:microsoft.com/office/officeart/2008/layout/SquareAccentList"/>
    <dgm:cxn modelId="{2757B976-1114-4A2C-B569-2E5B3FD0768E}" srcId="{56769690-3E41-4866-9F43-6BF415399C7B}" destId="{590D19AB-8B14-40D8-B0CA-1B5167F1B7C3}" srcOrd="0" destOrd="0" parTransId="{9FA50FC2-8B4F-429F-B96B-AB3C81EBD459}" sibTransId="{AD7A269C-0277-4CA6-B195-42DF14480CC0}"/>
    <dgm:cxn modelId="{CE64BCC1-66F3-4A43-ABB2-8A6A2E0BB473}" type="presParOf" srcId="{6AC9985C-B645-4AEB-94BF-386F2A4A3296}" destId="{F0DA3022-7182-404F-921C-E5D9EC03B544}" srcOrd="0" destOrd="0" presId="urn:microsoft.com/office/officeart/2008/layout/SquareAccentList"/>
    <dgm:cxn modelId="{ED85DF1F-EC3A-4173-9D06-9383AC104D52}" type="presParOf" srcId="{F0DA3022-7182-404F-921C-E5D9EC03B544}" destId="{C8F57AAD-52BC-44CF-8363-1DC47E622FD6}" srcOrd="0" destOrd="0" presId="urn:microsoft.com/office/officeart/2008/layout/SquareAccentList"/>
    <dgm:cxn modelId="{47F6051B-F6A2-4DC7-AC7D-98189729B6B2}" type="presParOf" srcId="{C8F57AAD-52BC-44CF-8363-1DC47E622FD6}" destId="{D8E3930E-4F94-44BA-815F-C72BBB616602}" srcOrd="0" destOrd="0" presId="urn:microsoft.com/office/officeart/2008/layout/SquareAccentList"/>
    <dgm:cxn modelId="{37878096-E05F-4872-AFF2-0618434222D4}" type="presParOf" srcId="{C8F57AAD-52BC-44CF-8363-1DC47E622FD6}" destId="{A0D3ADB6-D1FD-4AC1-95BE-CC0699495374}" srcOrd="1" destOrd="0" presId="urn:microsoft.com/office/officeart/2008/layout/SquareAccentList"/>
    <dgm:cxn modelId="{A7CB94DB-F20C-4BDD-B2B6-7DF58F5E4234}" type="presParOf" srcId="{C8F57AAD-52BC-44CF-8363-1DC47E622FD6}" destId="{470F8907-6C36-4640-8AC5-839A34D3F8B7}" srcOrd="2" destOrd="0" presId="urn:microsoft.com/office/officeart/2008/layout/SquareAccentList"/>
    <dgm:cxn modelId="{059A0BC5-8050-48AC-8915-3109243E0C15}" type="presParOf" srcId="{F0DA3022-7182-404F-921C-E5D9EC03B544}" destId="{0809390E-F43A-4631-A766-0B6AFBD5E368}" srcOrd="1" destOrd="0" presId="urn:microsoft.com/office/officeart/2008/layout/SquareAccentList"/>
    <dgm:cxn modelId="{6ECE4A94-E8DA-4E0D-8983-E1C520BD89F7}" type="presParOf" srcId="{6AC9985C-B645-4AEB-94BF-386F2A4A3296}" destId="{CFC0FFAD-C86B-482E-B445-FA1C01208763}" srcOrd="1" destOrd="0" presId="urn:microsoft.com/office/officeart/2008/layout/SquareAccentList"/>
    <dgm:cxn modelId="{704C7474-436E-4D33-A662-817B9523E0BB}" type="presParOf" srcId="{CFC0FFAD-C86B-482E-B445-FA1C01208763}" destId="{DCB326F6-6BDC-435E-9F45-B48934EE0EA1}" srcOrd="0" destOrd="0" presId="urn:microsoft.com/office/officeart/2008/layout/SquareAccentList"/>
    <dgm:cxn modelId="{0AA95E0E-9799-4E1B-9B21-345D054FD4AA}" type="presParOf" srcId="{DCB326F6-6BDC-435E-9F45-B48934EE0EA1}" destId="{AD4B93D2-4CF2-410A-8B38-2B49E86CB7D5}" srcOrd="0" destOrd="0" presId="urn:microsoft.com/office/officeart/2008/layout/SquareAccentList"/>
    <dgm:cxn modelId="{FF4EFE9F-414C-4B19-8D10-2D5776265688}" type="presParOf" srcId="{DCB326F6-6BDC-435E-9F45-B48934EE0EA1}" destId="{D25118D6-7992-4515-8BC2-3F753D689B10}" srcOrd="1" destOrd="0" presId="urn:microsoft.com/office/officeart/2008/layout/SquareAccentList"/>
    <dgm:cxn modelId="{4104DE2D-D143-442F-BA93-E4228750CA43}" type="presParOf" srcId="{DCB326F6-6BDC-435E-9F45-B48934EE0EA1}" destId="{59DB8811-ACB1-43D3-8318-C6C165C3725B}" srcOrd="2" destOrd="0" presId="urn:microsoft.com/office/officeart/2008/layout/SquareAccentList"/>
    <dgm:cxn modelId="{A5440BD7-3FCC-45E3-88A3-3F76F5BEE761}" type="presParOf" srcId="{CFC0FFAD-C86B-482E-B445-FA1C01208763}" destId="{2A5007C7-98D7-4A1B-A130-61423FAACB61}" srcOrd="1" destOrd="0" presId="urn:microsoft.com/office/officeart/2008/layout/SquareAccentList"/>
    <dgm:cxn modelId="{FA1E5686-B0F1-4E0F-99A1-E4877B5ED2AC}" type="presParOf" srcId="{6AC9985C-B645-4AEB-94BF-386F2A4A3296}" destId="{0416867B-AAED-438B-9FE2-65CF1A1A9A72}" srcOrd="2" destOrd="0" presId="urn:microsoft.com/office/officeart/2008/layout/SquareAccentList"/>
    <dgm:cxn modelId="{ACF52CEC-B9C5-4FB6-B7B9-FCEBD3DD516B}" type="presParOf" srcId="{0416867B-AAED-438B-9FE2-65CF1A1A9A72}" destId="{428431E2-0159-4679-AE27-D39E214A6817}" srcOrd="0" destOrd="0" presId="urn:microsoft.com/office/officeart/2008/layout/SquareAccentList"/>
    <dgm:cxn modelId="{266919DE-2FBA-484A-927E-B389E17E4C34}" type="presParOf" srcId="{428431E2-0159-4679-AE27-D39E214A6817}" destId="{C1C31246-C226-4845-AB15-DC16563249E2}" srcOrd="0" destOrd="0" presId="urn:microsoft.com/office/officeart/2008/layout/SquareAccentList"/>
    <dgm:cxn modelId="{E4A1AB70-2382-402E-921B-AEC0099E4E79}" type="presParOf" srcId="{428431E2-0159-4679-AE27-D39E214A6817}" destId="{BF0A89E7-6001-40C9-89B9-281F3117F96A}" srcOrd="1" destOrd="0" presId="urn:microsoft.com/office/officeart/2008/layout/SquareAccentList"/>
    <dgm:cxn modelId="{D55AFD2A-EC57-4BDE-A57E-D36B9F977C9B}" type="presParOf" srcId="{428431E2-0159-4679-AE27-D39E214A6817}" destId="{8FC8B4B3-511D-41F5-9347-F6C4230EFCB9}" srcOrd="2" destOrd="0" presId="urn:microsoft.com/office/officeart/2008/layout/SquareAccentList"/>
    <dgm:cxn modelId="{2C40BF64-1253-4BCB-93EF-2D8DFF17274C}" type="presParOf" srcId="{0416867B-AAED-438B-9FE2-65CF1A1A9A72}" destId="{24DE2896-0597-4D87-B3B0-9A5B7AE6C0E7}" srcOrd="1" destOrd="0" presId="urn:microsoft.com/office/officeart/2008/layout/SquareAccentList"/>
    <dgm:cxn modelId="{0F6F48A7-DBA3-4F92-8A1B-0A1CC1A0D046}" type="presParOf" srcId="{6AC9985C-B645-4AEB-94BF-386F2A4A3296}" destId="{C28A36E7-E19E-4243-8BF7-2AE5A1A1197C}" srcOrd="3" destOrd="0" presId="urn:microsoft.com/office/officeart/2008/layout/SquareAccentList"/>
    <dgm:cxn modelId="{4BA1171E-68D0-41BB-A3A3-FFF5651A7245}" type="presParOf" srcId="{C28A36E7-E19E-4243-8BF7-2AE5A1A1197C}" destId="{F6F7D31D-C688-4C89-8D9C-5A5900097719}" srcOrd="0" destOrd="0" presId="urn:microsoft.com/office/officeart/2008/layout/SquareAccentList"/>
    <dgm:cxn modelId="{07CC83B4-18FC-4BF7-9700-F6FC1DC96919}" type="presParOf" srcId="{F6F7D31D-C688-4C89-8D9C-5A5900097719}" destId="{A5EDD2DF-EE1D-4F7E-A10D-87814F01D76D}" srcOrd="0" destOrd="0" presId="urn:microsoft.com/office/officeart/2008/layout/SquareAccentList"/>
    <dgm:cxn modelId="{EB4663C9-2F41-40B6-AE35-6F5919399F27}" type="presParOf" srcId="{F6F7D31D-C688-4C89-8D9C-5A5900097719}" destId="{288C0810-465E-40D3-88CF-49B7BEF22A7B}" srcOrd="1" destOrd="0" presId="urn:microsoft.com/office/officeart/2008/layout/SquareAccentList"/>
    <dgm:cxn modelId="{83E9C7BC-F786-4843-9172-C38505E277E7}" type="presParOf" srcId="{F6F7D31D-C688-4C89-8D9C-5A5900097719}" destId="{B0262C10-C52E-41BF-A3AA-34E0CD4251CE}" srcOrd="2" destOrd="0" presId="urn:microsoft.com/office/officeart/2008/layout/SquareAccentList"/>
    <dgm:cxn modelId="{1D199D88-3363-44E7-A431-15EA84EB4257}" type="presParOf" srcId="{C28A36E7-E19E-4243-8BF7-2AE5A1A1197C}" destId="{01B1238A-FB71-4F36-9A63-B6C9EDAC269A}" srcOrd="1" destOrd="0" presId="urn:microsoft.com/office/officeart/2008/layout/SquareAccentList"/>
    <dgm:cxn modelId="{B2167D08-BC64-465F-8A42-B8CD9BC2F9B9}" type="presParOf" srcId="{6AC9985C-B645-4AEB-94BF-386F2A4A3296}" destId="{8A5DAF06-C9C8-484D-8B93-10C18B5095B9}" srcOrd="4" destOrd="0" presId="urn:microsoft.com/office/officeart/2008/layout/SquareAccentList"/>
    <dgm:cxn modelId="{5FFC631D-7F7B-493C-A6CF-91CC23FC4CFC}" type="presParOf" srcId="{8A5DAF06-C9C8-484D-8B93-10C18B5095B9}" destId="{8ADAE89A-F263-4E58-9354-D05BFE41F110}" srcOrd="0" destOrd="0" presId="urn:microsoft.com/office/officeart/2008/layout/SquareAccentList"/>
    <dgm:cxn modelId="{E30826B9-6404-47C5-A93E-EE7A5542E04A}" type="presParOf" srcId="{8ADAE89A-F263-4E58-9354-D05BFE41F110}" destId="{ADE62DB5-8C1C-4FB2-99FA-ADA961259B58}" srcOrd="0" destOrd="0" presId="urn:microsoft.com/office/officeart/2008/layout/SquareAccentList"/>
    <dgm:cxn modelId="{C42E6D6C-3118-4AAC-A30D-CCDCBD92CE57}" type="presParOf" srcId="{8ADAE89A-F263-4E58-9354-D05BFE41F110}" destId="{86AACF4F-797A-4993-AD8B-0DDC31C88FA0}" srcOrd="1" destOrd="0" presId="urn:microsoft.com/office/officeart/2008/layout/SquareAccentList"/>
    <dgm:cxn modelId="{C5EAFB6A-6961-4629-9487-7D8E022E343E}" type="presParOf" srcId="{8ADAE89A-F263-4E58-9354-D05BFE41F110}" destId="{CEDAF4A6-1279-4EC8-A23F-1F394761CDFF}" srcOrd="2" destOrd="0" presId="urn:microsoft.com/office/officeart/2008/layout/SquareAccentList"/>
    <dgm:cxn modelId="{40AB43EF-885E-4867-99ED-025B92963D4B}" type="presParOf" srcId="{8A5DAF06-C9C8-484D-8B93-10C18B5095B9}" destId="{92387535-E85F-444D-A165-F92882F93E3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B247B8-68BF-4522-8F2C-DD6F9826BF66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</dgm:pt>
    <dgm:pt modelId="{3FB2FFBA-1D93-4324-B7FA-BC94811668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 пациентов основной группы</a:t>
          </a:r>
        </a:p>
      </dgm:t>
    </dgm:pt>
    <dgm:pt modelId="{4FDFEEA9-63CA-49FC-AB7C-B23E5247DF0F}" type="parTrans" cxnId="{CA20BAA8-6A18-448C-B551-80380BA7FE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57CA51-5780-49B8-9F62-49B05B7FB930}" type="sibTrans" cxnId="{CA20BAA8-6A18-448C-B551-80380BA7FE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555B47-AA24-404B-82A1-84307CC7D1F8}">
      <dgm:prSet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Нет влияния на профиль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человек (10%)</a:t>
          </a:r>
        </a:p>
      </dgm:t>
    </dgm:pt>
    <dgm:pt modelId="{D47818E5-6ABD-48F7-B6EC-14176FE2315C}" type="parTrans" cxnId="{502F9E75-743E-48DE-8BAD-B32276D815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AEEC22-B7AB-4202-B6F3-56C3A2DFABD4}" type="sibTrans" cxnId="{502F9E75-743E-48DE-8BAD-B32276D815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7EF9AA-1DF1-4FAC-AF28-FDD436A2F43E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Достоверное влияние на профиль АД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45 человек (90%)</a:t>
          </a:r>
        </a:p>
      </dgm:t>
    </dgm:pt>
    <dgm:pt modelId="{D58AAE03-CDDF-4778-BD0F-9E7F7E0032CA}" type="parTrans" cxnId="{B2640B59-D5A4-49A0-AFB7-9312E4700B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AB71F7-5885-4D7E-8711-0C1086AF2F6B}" type="sibTrans" cxnId="{B2640B59-D5A4-49A0-AFB7-9312E4700B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45E079-F396-4E10-AA7E-E36EC73E6E70}">
      <dgm:prSet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Снижение суточного САД и/или ДАД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33 человека (66%)</a:t>
          </a:r>
        </a:p>
      </dgm:t>
    </dgm:pt>
    <dgm:pt modelId="{FC712B25-1585-4876-90B0-B6117AD1D38B}" type="parTrans" cxnId="{E55AC913-4EB7-47D8-B6C3-6035AC9F49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B53C3D-EF7D-42A5-95E1-5A55A9DC7A7B}" type="sibTrans" cxnId="{E55AC913-4EB7-47D8-B6C3-6035AC9F49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400CA0-1682-4A5F-85A9-93192D36E31D}">
      <dgm:prSet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Нет достоверного снижения АД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12 человек (24%) </a:t>
          </a:r>
        </a:p>
      </dgm:t>
    </dgm:pt>
    <dgm:pt modelId="{D904E570-EB60-4894-B781-1C763744F31B}" type="parTrans" cxnId="{B0EBD632-BCD6-42CB-81CA-CB1A1C1291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A0379C-1C3B-44A4-AF18-DC1F17015B31}" type="sibTrans" cxnId="{B0EBD632-BCD6-42CB-81CA-CB1A1C1291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1EBC8E-A1B0-48AA-9218-440D29451433}">
      <dgm:prSet/>
      <dgm:spPr>
        <a:solidFill>
          <a:srgbClr val="00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Нормализация индекса времени САД и/или ДАД 5 (10%) человек</a:t>
          </a:r>
        </a:p>
      </dgm:t>
    </dgm:pt>
    <dgm:pt modelId="{9888A2FD-18D0-481D-9D87-077181506012}" type="parTrans" cxnId="{B7D6EAA0-7500-4B13-843C-4F8D4AC3BF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8F246D-ADD5-4114-979E-69AF0E40C2DF}" type="sibTrans" cxnId="{B7D6EAA0-7500-4B13-843C-4F8D4AC3BF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040948-6D1B-4473-96BE-21AA8CE46FF7}">
      <dgm:prSet/>
      <dgm:spPr>
        <a:solidFill>
          <a:srgbClr val="00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Нормализация вариабельности САД или ДАД 7 (14%) человек</a:t>
          </a:r>
        </a:p>
      </dgm:t>
    </dgm:pt>
    <dgm:pt modelId="{454E0C2D-6E6A-4EEB-8CDF-309E6039414E}" type="parTrans" cxnId="{3C87C67E-6DB0-41AA-B41E-3BD50082F5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B28138-C1B4-43EC-8248-002512F17D67}" type="sibTrans" cxnId="{3C87C67E-6DB0-41AA-B41E-3BD50082F5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295D37-CAD0-4128-84CE-1B8323F63627}">
      <dgm:prSet/>
      <dgm:spPr>
        <a:solidFill>
          <a:srgbClr val="00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Нормализация циркадного индекса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 (8%) человека</a:t>
          </a:r>
        </a:p>
      </dgm:t>
    </dgm:pt>
    <dgm:pt modelId="{938E2288-9A75-4654-87D5-1F07F464F949}" type="parTrans" cxnId="{0393537B-3181-43E5-A28B-69178EB515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CF8F46-4806-4036-A011-A98322AC6B79}" type="sibTrans" cxnId="{0393537B-3181-43E5-A28B-69178EB515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286637-8BFD-4E46-90A2-E16111BC3E95}" type="pres">
      <dgm:prSet presAssocID="{2FB247B8-68BF-4522-8F2C-DD6F9826BF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6ED072-2A66-42E3-8FCA-6B398B33D59D}" type="pres">
      <dgm:prSet presAssocID="{3FB2FFBA-1D93-4324-B7FA-BC94811668BF}" presName="hierRoot1" presStyleCnt="0">
        <dgm:presLayoutVars>
          <dgm:hierBranch/>
        </dgm:presLayoutVars>
      </dgm:prSet>
      <dgm:spPr/>
    </dgm:pt>
    <dgm:pt modelId="{9ED1FB7E-DFAC-47D2-801D-1F37BF8037B6}" type="pres">
      <dgm:prSet presAssocID="{3FB2FFBA-1D93-4324-B7FA-BC94811668BF}" presName="rootComposite1" presStyleCnt="0"/>
      <dgm:spPr/>
    </dgm:pt>
    <dgm:pt modelId="{811CB96F-392A-44D4-9807-F7D408404BF8}" type="pres">
      <dgm:prSet presAssocID="{3FB2FFBA-1D93-4324-B7FA-BC94811668BF}" presName="rootText1" presStyleLbl="node0" presStyleIdx="0" presStyleCnt="1" custScaleX="20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21783-49EC-4BDD-AD17-D98C0F6ECC61}" type="pres">
      <dgm:prSet presAssocID="{3FB2FFBA-1D93-4324-B7FA-BC94811668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766988E-861E-4027-9956-855A07E559AE}" type="pres">
      <dgm:prSet presAssocID="{3FB2FFBA-1D93-4324-B7FA-BC94811668BF}" presName="hierChild2" presStyleCnt="0"/>
      <dgm:spPr/>
    </dgm:pt>
    <dgm:pt modelId="{D8E685F3-ABAA-418C-8E71-484EF6BFCFD6}" type="pres">
      <dgm:prSet presAssocID="{D47818E5-6ABD-48F7-B6EC-14176FE2315C}" presName="Name35" presStyleLbl="parChTrans1D2" presStyleIdx="0" presStyleCnt="2"/>
      <dgm:spPr/>
      <dgm:t>
        <a:bodyPr/>
        <a:lstStyle/>
        <a:p>
          <a:endParaRPr lang="ru-RU"/>
        </a:p>
      </dgm:t>
    </dgm:pt>
    <dgm:pt modelId="{82E69CB3-5EFE-4072-8489-C0412C37FF24}" type="pres">
      <dgm:prSet presAssocID="{5D555B47-AA24-404B-82A1-84307CC7D1F8}" presName="hierRoot2" presStyleCnt="0">
        <dgm:presLayoutVars>
          <dgm:hierBranch/>
        </dgm:presLayoutVars>
      </dgm:prSet>
      <dgm:spPr/>
    </dgm:pt>
    <dgm:pt modelId="{5BE2D192-E25B-47E4-B3FE-6F346FBAEE3D}" type="pres">
      <dgm:prSet presAssocID="{5D555B47-AA24-404B-82A1-84307CC7D1F8}" presName="rootComposite" presStyleCnt="0"/>
      <dgm:spPr/>
    </dgm:pt>
    <dgm:pt modelId="{97372F1C-27DC-4D6A-96C2-E4F84616C9E9}" type="pres">
      <dgm:prSet presAssocID="{5D555B47-AA24-404B-82A1-84307CC7D1F8}" presName="rootText" presStyleLbl="node2" presStyleIdx="0" presStyleCnt="2" custScaleX="20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3E919D-B78E-4550-B98C-7D4B6C632649}" type="pres">
      <dgm:prSet presAssocID="{5D555B47-AA24-404B-82A1-84307CC7D1F8}" presName="rootConnector" presStyleLbl="node2" presStyleIdx="0" presStyleCnt="2"/>
      <dgm:spPr/>
      <dgm:t>
        <a:bodyPr/>
        <a:lstStyle/>
        <a:p>
          <a:endParaRPr lang="ru-RU"/>
        </a:p>
      </dgm:t>
    </dgm:pt>
    <dgm:pt modelId="{27D3C9A3-A436-4E4D-9AE1-171FA95EF605}" type="pres">
      <dgm:prSet presAssocID="{5D555B47-AA24-404B-82A1-84307CC7D1F8}" presName="hierChild4" presStyleCnt="0"/>
      <dgm:spPr/>
    </dgm:pt>
    <dgm:pt modelId="{8ED548C4-37B5-455D-8F8B-D83CFE780C7A}" type="pres">
      <dgm:prSet presAssocID="{5D555B47-AA24-404B-82A1-84307CC7D1F8}" presName="hierChild5" presStyleCnt="0"/>
      <dgm:spPr/>
    </dgm:pt>
    <dgm:pt modelId="{94FAF90B-80D7-4934-A700-FECFBFEF6BA2}" type="pres">
      <dgm:prSet presAssocID="{D58AAE03-CDDF-4778-BD0F-9E7F7E0032C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5FE2EF8-0BAB-4E71-B58F-C82C175B61D8}" type="pres">
      <dgm:prSet presAssocID="{B47EF9AA-1DF1-4FAC-AF28-FDD436A2F43E}" presName="hierRoot2" presStyleCnt="0">
        <dgm:presLayoutVars>
          <dgm:hierBranch/>
        </dgm:presLayoutVars>
      </dgm:prSet>
      <dgm:spPr/>
    </dgm:pt>
    <dgm:pt modelId="{47F4E4F9-CEDE-4D49-BCE4-43E272617BEC}" type="pres">
      <dgm:prSet presAssocID="{B47EF9AA-1DF1-4FAC-AF28-FDD436A2F43E}" presName="rootComposite" presStyleCnt="0"/>
      <dgm:spPr/>
    </dgm:pt>
    <dgm:pt modelId="{59B9644D-71A9-41FE-A4DA-E0E684665B93}" type="pres">
      <dgm:prSet presAssocID="{B47EF9AA-1DF1-4FAC-AF28-FDD436A2F43E}" presName="rootText" presStyleLbl="node2" presStyleIdx="1" presStyleCnt="2" custScaleX="20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27A2C1-447F-47E6-866B-56E1F9B027D9}" type="pres">
      <dgm:prSet presAssocID="{B47EF9AA-1DF1-4FAC-AF28-FDD436A2F43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6A15577-4DD0-46BB-9D48-FE446713B48F}" type="pres">
      <dgm:prSet presAssocID="{B47EF9AA-1DF1-4FAC-AF28-FDD436A2F43E}" presName="hierChild4" presStyleCnt="0"/>
      <dgm:spPr/>
    </dgm:pt>
    <dgm:pt modelId="{BEE0BDB8-1E25-45CE-9A0E-0191390462E8}" type="pres">
      <dgm:prSet presAssocID="{FC712B25-1585-4876-90B0-B6117AD1D38B}" presName="Name35" presStyleLbl="parChTrans1D3" presStyleIdx="0" presStyleCnt="2"/>
      <dgm:spPr/>
      <dgm:t>
        <a:bodyPr/>
        <a:lstStyle/>
        <a:p>
          <a:endParaRPr lang="ru-RU"/>
        </a:p>
      </dgm:t>
    </dgm:pt>
    <dgm:pt modelId="{B322E912-2DC8-447C-9DF4-16DED3C42118}" type="pres">
      <dgm:prSet presAssocID="{1845E079-F396-4E10-AA7E-E36EC73E6E70}" presName="hierRoot2" presStyleCnt="0">
        <dgm:presLayoutVars>
          <dgm:hierBranch val="r"/>
        </dgm:presLayoutVars>
      </dgm:prSet>
      <dgm:spPr/>
    </dgm:pt>
    <dgm:pt modelId="{F412EF9A-24F8-4BB5-AEB5-2C79C360478A}" type="pres">
      <dgm:prSet presAssocID="{1845E079-F396-4E10-AA7E-E36EC73E6E70}" presName="rootComposite" presStyleCnt="0"/>
      <dgm:spPr/>
    </dgm:pt>
    <dgm:pt modelId="{68BD7806-FF7C-4249-AC1B-F80E1FE75F76}" type="pres">
      <dgm:prSet presAssocID="{1845E079-F396-4E10-AA7E-E36EC73E6E70}" presName="rootText" presStyleLbl="node3" presStyleIdx="0" presStyleCnt="2" custScaleX="20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A42EF9-9AFB-42BA-B078-7E3C23464347}" type="pres">
      <dgm:prSet presAssocID="{1845E079-F396-4E10-AA7E-E36EC73E6E70}" presName="rootConnector" presStyleLbl="node3" presStyleIdx="0" presStyleCnt="2"/>
      <dgm:spPr/>
      <dgm:t>
        <a:bodyPr/>
        <a:lstStyle/>
        <a:p>
          <a:endParaRPr lang="ru-RU"/>
        </a:p>
      </dgm:t>
    </dgm:pt>
    <dgm:pt modelId="{89D8C8E3-2986-494B-AD37-2EFD3978840E}" type="pres">
      <dgm:prSet presAssocID="{1845E079-F396-4E10-AA7E-E36EC73E6E70}" presName="hierChild4" presStyleCnt="0"/>
      <dgm:spPr/>
    </dgm:pt>
    <dgm:pt modelId="{DE916E97-5A0F-42B2-B84E-821A055437B8}" type="pres">
      <dgm:prSet presAssocID="{1845E079-F396-4E10-AA7E-E36EC73E6E70}" presName="hierChild5" presStyleCnt="0"/>
      <dgm:spPr/>
    </dgm:pt>
    <dgm:pt modelId="{FE3D5ED4-D539-4F4B-9415-355A6D50DC4B}" type="pres">
      <dgm:prSet presAssocID="{D904E570-EB60-4894-B781-1C763744F31B}" presName="Name35" presStyleLbl="parChTrans1D3" presStyleIdx="1" presStyleCnt="2"/>
      <dgm:spPr/>
      <dgm:t>
        <a:bodyPr/>
        <a:lstStyle/>
        <a:p>
          <a:endParaRPr lang="ru-RU"/>
        </a:p>
      </dgm:t>
    </dgm:pt>
    <dgm:pt modelId="{A063E50B-C8CA-458C-B10D-07174C6243EF}" type="pres">
      <dgm:prSet presAssocID="{98400CA0-1682-4A5F-85A9-93192D36E31D}" presName="hierRoot2" presStyleCnt="0">
        <dgm:presLayoutVars>
          <dgm:hierBranch val="r"/>
        </dgm:presLayoutVars>
      </dgm:prSet>
      <dgm:spPr/>
    </dgm:pt>
    <dgm:pt modelId="{AB2B2BFF-4A5E-4189-B744-D9335A89439D}" type="pres">
      <dgm:prSet presAssocID="{98400CA0-1682-4A5F-85A9-93192D36E31D}" presName="rootComposite" presStyleCnt="0"/>
      <dgm:spPr/>
    </dgm:pt>
    <dgm:pt modelId="{3D09DD1F-E0EF-4067-A9FD-02B2C0A2CD38}" type="pres">
      <dgm:prSet presAssocID="{98400CA0-1682-4A5F-85A9-93192D36E31D}" presName="rootText" presStyleLbl="node3" presStyleIdx="1" presStyleCnt="2" custScaleX="20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E6301A-E269-4DB0-8E35-4008173C2161}" type="pres">
      <dgm:prSet presAssocID="{98400CA0-1682-4A5F-85A9-93192D36E31D}" presName="rootConnector" presStyleLbl="node3" presStyleIdx="1" presStyleCnt="2"/>
      <dgm:spPr/>
      <dgm:t>
        <a:bodyPr/>
        <a:lstStyle/>
        <a:p>
          <a:endParaRPr lang="ru-RU"/>
        </a:p>
      </dgm:t>
    </dgm:pt>
    <dgm:pt modelId="{9AECCD4B-DFB4-4D08-8CD9-0F2FC5E26B35}" type="pres">
      <dgm:prSet presAssocID="{98400CA0-1682-4A5F-85A9-93192D36E31D}" presName="hierChild4" presStyleCnt="0"/>
      <dgm:spPr/>
    </dgm:pt>
    <dgm:pt modelId="{EF019853-1DAD-473C-BEBC-C3E4A9ECAC5E}" type="pres">
      <dgm:prSet presAssocID="{9888A2FD-18D0-481D-9D87-077181506012}" presName="Name50" presStyleLbl="parChTrans1D4" presStyleIdx="0" presStyleCnt="3"/>
      <dgm:spPr/>
      <dgm:t>
        <a:bodyPr/>
        <a:lstStyle/>
        <a:p>
          <a:endParaRPr lang="ru-RU"/>
        </a:p>
      </dgm:t>
    </dgm:pt>
    <dgm:pt modelId="{FD48C778-4BDB-487C-B233-FB9B48DC498F}" type="pres">
      <dgm:prSet presAssocID="{741EBC8E-A1B0-48AA-9218-440D29451433}" presName="hierRoot2" presStyleCnt="0">
        <dgm:presLayoutVars>
          <dgm:hierBranch val="r"/>
        </dgm:presLayoutVars>
      </dgm:prSet>
      <dgm:spPr/>
    </dgm:pt>
    <dgm:pt modelId="{EF155454-B971-4F53-AC54-DDB8AF478B85}" type="pres">
      <dgm:prSet presAssocID="{741EBC8E-A1B0-48AA-9218-440D29451433}" presName="rootComposite" presStyleCnt="0"/>
      <dgm:spPr/>
    </dgm:pt>
    <dgm:pt modelId="{1C362CA9-05B9-4DC4-B8CB-9E8CF0CEC9AF}" type="pres">
      <dgm:prSet presAssocID="{741EBC8E-A1B0-48AA-9218-440D29451433}" presName="rootText" presStyleLbl="node4" presStyleIdx="0" presStyleCnt="3" custScaleX="20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01484-411D-4848-8269-E572A2C2CD2C}" type="pres">
      <dgm:prSet presAssocID="{741EBC8E-A1B0-48AA-9218-440D29451433}" presName="rootConnector" presStyleLbl="node4" presStyleIdx="0" presStyleCnt="3"/>
      <dgm:spPr/>
      <dgm:t>
        <a:bodyPr/>
        <a:lstStyle/>
        <a:p>
          <a:endParaRPr lang="ru-RU"/>
        </a:p>
      </dgm:t>
    </dgm:pt>
    <dgm:pt modelId="{B88775FA-58E0-462C-A55C-DB6630EF04C1}" type="pres">
      <dgm:prSet presAssocID="{741EBC8E-A1B0-48AA-9218-440D29451433}" presName="hierChild4" presStyleCnt="0"/>
      <dgm:spPr/>
    </dgm:pt>
    <dgm:pt modelId="{37BD87BA-82C7-4605-BAA1-F5565D1F4E30}" type="pres">
      <dgm:prSet presAssocID="{741EBC8E-A1B0-48AA-9218-440D29451433}" presName="hierChild5" presStyleCnt="0"/>
      <dgm:spPr/>
    </dgm:pt>
    <dgm:pt modelId="{8C142E9F-586B-47A9-86B8-BC4DF966E474}" type="pres">
      <dgm:prSet presAssocID="{454E0C2D-6E6A-4EEB-8CDF-309E6039414E}" presName="Name50" presStyleLbl="parChTrans1D4" presStyleIdx="1" presStyleCnt="3"/>
      <dgm:spPr/>
      <dgm:t>
        <a:bodyPr/>
        <a:lstStyle/>
        <a:p>
          <a:endParaRPr lang="ru-RU"/>
        </a:p>
      </dgm:t>
    </dgm:pt>
    <dgm:pt modelId="{008F949A-B6D2-4BF7-8197-1FFAE98B7C18}" type="pres">
      <dgm:prSet presAssocID="{99040948-6D1B-4473-96BE-21AA8CE46FF7}" presName="hierRoot2" presStyleCnt="0">
        <dgm:presLayoutVars>
          <dgm:hierBranch val="r"/>
        </dgm:presLayoutVars>
      </dgm:prSet>
      <dgm:spPr/>
    </dgm:pt>
    <dgm:pt modelId="{1C863450-074D-4404-8A45-9EC7220D7726}" type="pres">
      <dgm:prSet presAssocID="{99040948-6D1B-4473-96BE-21AA8CE46FF7}" presName="rootComposite" presStyleCnt="0"/>
      <dgm:spPr/>
    </dgm:pt>
    <dgm:pt modelId="{154DD340-6694-4FF9-845A-D35CE80BCC94}" type="pres">
      <dgm:prSet presAssocID="{99040948-6D1B-4473-96BE-21AA8CE46FF7}" presName="rootText" presStyleLbl="node4" presStyleIdx="1" presStyleCnt="3" custScaleX="20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189BE6-8381-4FB3-A5B1-4FAD603F3A80}" type="pres">
      <dgm:prSet presAssocID="{99040948-6D1B-4473-96BE-21AA8CE46FF7}" presName="rootConnector" presStyleLbl="node4" presStyleIdx="1" presStyleCnt="3"/>
      <dgm:spPr/>
      <dgm:t>
        <a:bodyPr/>
        <a:lstStyle/>
        <a:p>
          <a:endParaRPr lang="ru-RU"/>
        </a:p>
      </dgm:t>
    </dgm:pt>
    <dgm:pt modelId="{3EE373FB-2B03-41E3-B7D6-B4A09DCD0C0C}" type="pres">
      <dgm:prSet presAssocID="{99040948-6D1B-4473-96BE-21AA8CE46FF7}" presName="hierChild4" presStyleCnt="0"/>
      <dgm:spPr/>
    </dgm:pt>
    <dgm:pt modelId="{9724BF73-AFCC-4382-84BE-029FBCD2D4D4}" type="pres">
      <dgm:prSet presAssocID="{99040948-6D1B-4473-96BE-21AA8CE46FF7}" presName="hierChild5" presStyleCnt="0"/>
      <dgm:spPr/>
    </dgm:pt>
    <dgm:pt modelId="{5B7146CA-6D71-4E93-81A3-7998C07E1662}" type="pres">
      <dgm:prSet presAssocID="{938E2288-9A75-4654-87D5-1F07F464F949}" presName="Name50" presStyleLbl="parChTrans1D4" presStyleIdx="2" presStyleCnt="3"/>
      <dgm:spPr/>
      <dgm:t>
        <a:bodyPr/>
        <a:lstStyle/>
        <a:p>
          <a:endParaRPr lang="ru-RU"/>
        </a:p>
      </dgm:t>
    </dgm:pt>
    <dgm:pt modelId="{F23D8510-E123-4184-8C5D-9C222249284C}" type="pres">
      <dgm:prSet presAssocID="{5B295D37-CAD0-4128-84CE-1B8323F63627}" presName="hierRoot2" presStyleCnt="0">
        <dgm:presLayoutVars>
          <dgm:hierBranch val="r"/>
        </dgm:presLayoutVars>
      </dgm:prSet>
      <dgm:spPr/>
    </dgm:pt>
    <dgm:pt modelId="{00465971-5641-4796-A0D4-11FECB571755}" type="pres">
      <dgm:prSet presAssocID="{5B295D37-CAD0-4128-84CE-1B8323F63627}" presName="rootComposite" presStyleCnt="0"/>
      <dgm:spPr/>
    </dgm:pt>
    <dgm:pt modelId="{986382E5-DAC8-4CE4-9D67-9EA01AE1DCD7}" type="pres">
      <dgm:prSet presAssocID="{5B295D37-CAD0-4128-84CE-1B8323F63627}" presName="rootText" presStyleLbl="node4" presStyleIdx="2" presStyleCnt="3" custScaleX="20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8F8751-441B-48B5-948D-2799DBD9FAE2}" type="pres">
      <dgm:prSet presAssocID="{5B295D37-CAD0-4128-84CE-1B8323F63627}" presName="rootConnector" presStyleLbl="node4" presStyleIdx="2" presStyleCnt="3"/>
      <dgm:spPr/>
      <dgm:t>
        <a:bodyPr/>
        <a:lstStyle/>
        <a:p>
          <a:endParaRPr lang="ru-RU"/>
        </a:p>
      </dgm:t>
    </dgm:pt>
    <dgm:pt modelId="{53B40773-8772-4754-B63D-A8F9307B9324}" type="pres">
      <dgm:prSet presAssocID="{5B295D37-CAD0-4128-84CE-1B8323F63627}" presName="hierChild4" presStyleCnt="0"/>
      <dgm:spPr/>
    </dgm:pt>
    <dgm:pt modelId="{1BBF8D1C-DFE0-4715-B321-4E808826B4B6}" type="pres">
      <dgm:prSet presAssocID="{5B295D37-CAD0-4128-84CE-1B8323F63627}" presName="hierChild5" presStyleCnt="0"/>
      <dgm:spPr/>
    </dgm:pt>
    <dgm:pt modelId="{6BBC0476-33E9-4D2A-82D1-A397A8621913}" type="pres">
      <dgm:prSet presAssocID="{98400CA0-1682-4A5F-85A9-93192D36E31D}" presName="hierChild5" presStyleCnt="0"/>
      <dgm:spPr/>
    </dgm:pt>
    <dgm:pt modelId="{4E5FD398-6D43-47EB-B8A5-ECF2D0D02588}" type="pres">
      <dgm:prSet presAssocID="{B47EF9AA-1DF1-4FAC-AF28-FDD436A2F43E}" presName="hierChild5" presStyleCnt="0"/>
      <dgm:spPr/>
    </dgm:pt>
    <dgm:pt modelId="{A9CD56BB-5B46-4AC8-8BE2-A8C3A5282EFE}" type="pres">
      <dgm:prSet presAssocID="{3FB2FFBA-1D93-4324-B7FA-BC94811668BF}" presName="hierChild3" presStyleCnt="0"/>
      <dgm:spPr/>
    </dgm:pt>
  </dgm:ptLst>
  <dgm:cxnLst>
    <dgm:cxn modelId="{B0EBD632-BCD6-42CB-81CA-CB1A1C129104}" srcId="{B47EF9AA-1DF1-4FAC-AF28-FDD436A2F43E}" destId="{98400CA0-1682-4A5F-85A9-93192D36E31D}" srcOrd="1" destOrd="0" parTransId="{D904E570-EB60-4894-B781-1C763744F31B}" sibTransId="{ACA0379C-1C3B-44A4-AF18-DC1F17015B31}"/>
    <dgm:cxn modelId="{DEA5DF04-5B21-4B46-8F62-A7DBE8EF7308}" type="presOf" srcId="{5D555B47-AA24-404B-82A1-84307CC7D1F8}" destId="{543E919D-B78E-4550-B98C-7D4B6C632649}" srcOrd="1" destOrd="0" presId="urn:microsoft.com/office/officeart/2005/8/layout/orgChart1"/>
    <dgm:cxn modelId="{3C87C67E-6DB0-41AA-B41E-3BD50082F5C9}" srcId="{98400CA0-1682-4A5F-85A9-93192D36E31D}" destId="{99040948-6D1B-4473-96BE-21AA8CE46FF7}" srcOrd="1" destOrd="0" parTransId="{454E0C2D-6E6A-4EEB-8CDF-309E6039414E}" sibTransId="{F5B28138-C1B4-43EC-8248-002512F17D67}"/>
    <dgm:cxn modelId="{39929879-07F3-4B03-841F-E5953173A406}" type="presOf" srcId="{3FB2FFBA-1D93-4324-B7FA-BC94811668BF}" destId="{811CB96F-392A-44D4-9807-F7D408404BF8}" srcOrd="0" destOrd="0" presId="urn:microsoft.com/office/officeart/2005/8/layout/orgChart1"/>
    <dgm:cxn modelId="{CA20BAA8-6A18-448C-B551-80380BA7FE0E}" srcId="{2FB247B8-68BF-4522-8F2C-DD6F9826BF66}" destId="{3FB2FFBA-1D93-4324-B7FA-BC94811668BF}" srcOrd="0" destOrd="0" parTransId="{4FDFEEA9-63CA-49FC-AB7C-B23E5247DF0F}" sibTransId="{3357CA51-5780-49B8-9F62-49B05B7FB930}"/>
    <dgm:cxn modelId="{2CA9909B-1AB9-4961-B884-835F9E6B199B}" type="presOf" srcId="{D904E570-EB60-4894-B781-1C763744F31B}" destId="{FE3D5ED4-D539-4F4B-9415-355A6D50DC4B}" srcOrd="0" destOrd="0" presId="urn:microsoft.com/office/officeart/2005/8/layout/orgChart1"/>
    <dgm:cxn modelId="{02D7D15C-8FB0-405B-BBD1-34E087237C62}" type="presOf" srcId="{5B295D37-CAD0-4128-84CE-1B8323F63627}" destId="{BC8F8751-441B-48B5-948D-2799DBD9FAE2}" srcOrd="1" destOrd="0" presId="urn:microsoft.com/office/officeart/2005/8/layout/orgChart1"/>
    <dgm:cxn modelId="{F9CDECA9-CB8C-42D4-AB2E-4E147A4DE5AC}" type="presOf" srcId="{98400CA0-1682-4A5F-85A9-93192D36E31D}" destId="{87E6301A-E269-4DB0-8E35-4008173C2161}" srcOrd="1" destOrd="0" presId="urn:microsoft.com/office/officeart/2005/8/layout/orgChart1"/>
    <dgm:cxn modelId="{BB08D2DA-40E8-4C9E-BA01-4A7F9076B2B1}" type="presOf" srcId="{9888A2FD-18D0-481D-9D87-077181506012}" destId="{EF019853-1DAD-473C-BEBC-C3E4A9ECAC5E}" srcOrd="0" destOrd="0" presId="urn:microsoft.com/office/officeart/2005/8/layout/orgChart1"/>
    <dgm:cxn modelId="{D84277B1-9CDA-4903-BE2D-DB488BE814A3}" type="presOf" srcId="{FC712B25-1585-4876-90B0-B6117AD1D38B}" destId="{BEE0BDB8-1E25-45CE-9A0E-0191390462E8}" srcOrd="0" destOrd="0" presId="urn:microsoft.com/office/officeart/2005/8/layout/orgChart1"/>
    <dgm:cxn modelId="{41142376-0444-44A7-98A9-5DB398BC3CD8}" type="presOf" srcId="{99040948-6D1B-4473-96BE-21AA8CE46FF7}" destId="{EA189BE6-8381-4FB3-A5B1-4FAD603F3A80}" srcOrd="1" destOrd="0" presId="urn:microsoft.com/office/officeart/2005/8/layout/orgChart1"/>
    <dgm:cxn modelId="{1E934B74-71F7-4BE9-9D99-C06860212ABA}" type="presOf" srcId="{1845E079-F396-4E10-AA7E-E36EC73E6E70}" destId="{15A42EF9-9AFB-42BA-B078-7E3C23464347}" srcOrd="1" destOrd="0" presId="urn:microsoft.com/office/officeart/2005/8/layout/orgChart1"/>
    <dgm:cxn modelId="{518B68AF-5397-476D-AC00-28AE66065C5B}" type="presOf" srcId="{938E2288-9A75-4654-87D5-1F07F464F949}" destId="{5B7146CA-6D71-4E93-81A3-7998C07E1662}" srcOrd="0" destOrd="0" presId="urn:microsoft.com/office/officeart/2005/8/layout/orgChart1"/>
    <dgm:cxn modelId="{0393537B-3181-43E5-A28B-69178EB51585}" srcId="{98400CA0-1682-4A5F-85A9-93192D36E31D}" destId="{5B295D37-CAD0-4128-84CE-1B8323F63627}" srcOrd="2" destOrd="0" parTransId="{938E2288-9A75-4654-87D5-1F07F464F949}" sibTransId="{D9CF8F46-4806-4036-A011-A98322AC6B79}"/>
    <dgm:cxn modelId="{84D92BC1-3D00-4A6D-8DEE-0A7A155F6A93}" type="presOf" srcId="{D47818E5-6ABD-48F7-B6EC-14176FE2315C}" destId="{D8E685F3-ABAA-418C-8E71-484EF6BFCFD6}" srcOrd="0" destOrd="0" presId="urn:microsoft.com/office/officeart/2005/8/layout/orgChart1"/>
    <dgm:cxn modelId="{187CBC3E-CB89-4619-BD31-71F6E159EE8F}" type="presOf" srcId="{B47EF9AA-1DF1-4FAC-AF28-FDD436A2F43E}" destId="{E827A2C1-447F-47E6-866B-56E1F9B027D9}" srcOrd="1" destOrd="0" presId="urn:microsoft.com/office/officeart/2005/8/layout/orgChart1"/>
    <dgm:cxn modelId="{54326280-FA6F-4BE4-A390-84D83E84416E}" type="presOf" srcId="{5D555B47-AA24-404B-82A1-84307CC7D1F8}" destId="{97372F1C-27DC-4D6A-96C2-E4F84616C9E9}" srcOrd="0" destOrd="0" presId="urn:microsoft.com/office/officeart/2005/8/layout/orgChart1"/>
    <dgm:cxn modelId="{B7D6EAA0-7500-4B13-843C-4F8D4AC3BF12}" srcId="{98400CA0-1682-4A5F-85A9-93192D36E31D}" destId="{741EBC8E-A1B0-48AA-9218-440D29451433}" srcOrd="0" destOrd="0" parTransId="{9888A2FD-18D0-481D-9D87-077181506012}" sibTransId="{F78F246D-ADD5-4114-979E-69AF0E40C2DF}"/>
    <dgm:cxn modelId="{6E9EAA5B-080A-4BB0-8D9C-33567E781969}" type="presOf" srcId="{B47EF9AA-1DF1-4FAC-AF28-FDD436A2F43E}" destId="{59B9644D-71A9-41FE-A4DA-E0E684665B93}" srcOrd="0" destOrd="0" presId="urn:microsoft.com/office/officeart/2005/8/layout/orgChart1"/>
    <dgm:cxn modelId="{EBB82C1E-9D94-427F-AD13-3E37E4B578FC}" type="presOf" srcId="{741EBC8E-A1B0-48AA-9218-440D29451433}" destId="{1C362CA9-05B9-4DC4-B8CB-9E8CF0CEC9AF}" srcOrd="0" destOrd="0" presId="urn:microsoft.com/office/officeart/2005/8/layout/orgChart1"/>
    <dgm:cxn modelId="{FEF17C2D-38F3-4CAF-B06C-DC40CE597948}" type="presOf" srcId="{2FB247B8-68BF-4522-8F2C-DD6F9826BF66}" destId="{51286637-8BFD-4E46-90A2-E16111BC3E95}" srcOrd="0" destOrd="0" presId="urn:microsoft.com/office/officeart/2005/8/layout/orgChart1"/>
    <dgm:cxn modelId="{11EBF664-D930-4B3B-BC51-E974C332316A}" type="presOf" srcId="{D58AAE03-CDDF-4778-BD0F-9E7F7E0032CA}" destId="{94FAF90B-80D7-4934-A700-FECFBFEF6BA2}" srcOrd="0" destOrd="0" presId="urn:microsoft.com/office/officeart/2005/8/layout/orgChart1"/>
    <dgm:cxn modelId="{67E48163-73A7-47A7-939B-BB986D4B050A}" type="presOf" srcId="{98400CA0-1682-4A5F-85A9-93192D36E31D}" destId="{3D09DD1F-E0EF-4067-A9FD-02B2C0A2CD38}" srcOrd="0" destOrd="0" presId="urn:microsoft.com/office/officeart/2005/8/layout/orgChart1"/>
    <dgm:cxn modelId="{DD6B1475-4117-4E82-8232-6AA0B56F83DE}" type="presOf" srcId="{1845E079-F396-4E10-AA7E-E36EC73E6E70}" destId="{68BD7806-FF7C-4249-AC1B-F80E1FE75F76}" srcOrd="0" destOrd="0" presId="urn:microsoft.com/office/officeart/2005/8/layout/orgChart1"/>
    <dgm:cxn modelId="{870D1F59-9D0A-4522-91BD-67E631F293FC}" type="presOf" srcId="{741EBC8E-A1B0-48AA-9218-440D29451433}" destId="{20501484-411D-4848-8269-E572A2C2CD2C}" srcOrd="1" destOrd="0" presId="urn:microsoft.com/office/officeart/2005/8/layout/orgChart1"/>
    <dgm:cxn modelId="{FA72692C-4A97-437F-83BA-B785CC07E6F6}" type="presOf" srcId="{3FB2FFBA-1D93-4324-B7FA-BC94811668BF}" destId="{0F121783-49EC-4BDD-AD17-D98C0F6ECC61}" srcOrd="1" destOrd="0" presId="urn:microsoft.com/office/officeart/2005/8/layout/orgChart1"/>
    <dgm:cxn modelId="{CF886A02-6253-429E-ABBF-66A10F5468C1}" type="presOf" srcId="{5B295D37-CAD0-4128-84CE-1B8323F63627}" destId="{986382E5-DAC8-4CE4-9D67-9EA01AE1DCD7}" srcOrd="0" destOrd="0" presId="urn:microsoft.com/office/officeart/2005/8/layout/orgChart1"/>
    <dgm:cxn modelId="{502F9E75-743E-48DE-8BAD-B32276D815F9}" srcId="{3FB2FFBA-1D93-4324-B7FA-BC94811668BF}" destId="{5D555B47-AA24-404B-82A1-84307CC7D1F8}" srcOrd="0" destOrd="0" parTransId="{D47818E5-6ABD-48F7-B6EC-14176FE2315C}" sibTransId="{E2AEEC22-B7AB-4202-B6F3-56C3A2DFABD4}"/>
    <dgm:cxn modelId="{E8F39DBA-18B0-4BAA-BCA4-970196589EFE}" type="presOf" srcId="{99040948-6D1B-4473-96BE-21AA8CE46FF7}" destId="{154DD340-6694-4FF9-845A-D35CE80BCC94}" srcOrd="0" destOrd="0" presId="urn:microsoft.com/office/officeart/2005/8/layout/orgChart1"/>
    <dgm:cxn modelId="{B2640B59-D5A4-49A0-AFB7-9312E4700B4C}" srcId="{3FB2FFBA-1D93-4324-B7FA-BC94811668BF}" destId="{B47EF9AA-1DF1-4FAC-AF28-FDD436A2F43E}" srcOrd="1" destOrd="0" parTransId="{D58AAE03-CDDF-4778-BD0F-9E7F7E0032CA}" sibTransId="{27AB71F7-5885-4D7E-8711-0C1086AF2F6B}"/>
    <dgm:cxn modelId="{7D5992D7-49AF-4B10-BE45-CA20833110E8}" type="presOf" srcId="{454E0C2D-6E6A-4EEB-8CDF-309E6039414E}" destId="{8C142E9F-586B-47A9-86B8-BC4DF966E474}" srcOrd="0" destOrd="0" presId="urn:microsoft.com/office/officeart/2005/8/layout/orgChart1"/>
    <dgm:cxn modelId="{E55AC913-4EB7-47D8-B6C3-6035AC9F4994}" srcId="{B47EF9AA-1DF1-4FAC-AF28-FDD436A2F43E}" destId="{1845E079-F396-4E10-AA7E-E36EC73E6E70}" srcOrd="0" destOrd="0" parTransId="{FC712B25-1585-4876-90B0-B6117AD1D38B}" sibTransId="{C0B53C3D-EF7D-42A5-95E1-5A55A9DC7A7B}"/>
    <dgm:cxn modelId="{03274A0F-41BB-42CE-8300-3881689BB726}" type="presParOf" srcId="{51286637-8BFD-4E46-90A2-E16111BC3E95}" destId="{766ED072-2A66-42E3-8FCA-6B398B33D59D}" srcOrd="0" destOrd="0" presId="urn:microsoft.com/office/officeart/2005/8/layout/orgChart1"/>
    <dgm:cxn modelId="{B1C6549F-86DC-47BB-A21F-9DABBF50D30A}" type="presParOf" srcId="{766ED072-2A66-42E3-8FCA-6B398B33D59D}" destId="{9ED1FB7E-DFAC-47D2-801D-1F37BF8037B6}" srcOrd="0" destOrd="0" presId="urn:microsoft.com/office/officeart/2005/8/layout/orgChart1"/>
    <dgm:cxn modelId="{CBC76C74-C150-468A-A8CC-C8E320DAE520}" type="presParOf" srcId="{9ED1FB7E-DFAC-47D2-801D-1F37BF8037B6}" destId="{811CB96F-392A-44D4-9807-F7D408404BF8}" srcOrd="0" destOrd="0" presId="urn:microsoft.com/office/officeart/2005/8/layout/orgChart1"/>
    <dgm:cxn modelId="{5613BBE3-4BE3-456F-8B73-906C06B31BA6}" type="presParOf" srcId="{9ED1FB7E-DFAC-47D2-801D-1F37BF8037B6}" destId="{0F121783-49EC-4BDD-AD17-D98C0F6ECC61}" srcOrd="1" destOrd="0" presId="urn:microsoft.com/office/officeart/2005/8/layout/orgChart1"/>
    <dgm:cxn modelId="{76325BDF-742E-4F8F-860F-AC1E900D587C}" type="presParOf" srcId="{766ED072-2A66-42E3-8FCA-6B398B33D59D}" destId="{0766988E-861E-4027-9956-855A07E559AE}" srcOrd="1" destOrd="0" presId="urn:microsoft.com/office/officeart/2005/8/layout/orgChart1"/>
    <dgm:cxn modelId="{85993C3B-4A35-4F3D-9AEF-DE37DD8A5623}" type="presParOf" srcId="{0766988E-861E-4027-9956-855A07E559AE}" destId="{D8E685F3-ABAA-418C-8E71-484EF6BFCFD6}" srcOrd="0" destOrd="0" presId="urn:microsoft.com/office/officeart/2005/8/layout/orgChart1"/>
    <dgm:cxn modelId="{861C046D-F3AA-498B-B4DB-8B6454BCADCB}" type="presParOf" srcId="{0766988E-861E-4027-9956-855A07E559AE}" destId="{82E69CB3-5EFE-4072-8489-C0412C37FF24}" srcOrd="1" destOrd="0" presId="urn:microsoft.com/office/officeart/2005/8/layout/orgChart1"/>
    <dgm:cxn modelId="{BDE16A70-FAD4-4665-A0CF-5594E6C2798A}" type="presParOf" srcId="{82E69CB3-5EFE-4072-8489-C0412C37FF24}" destId="{5BE2D192-E25B-47E4-B3FE-6F346FBAEE3D}" srcOrd="0" destOrd="0" presId="urn:microsoft.com/office/officeart/2005/8/layout/orgChart1"/>
    <dgm:cxn modelId="{14105762-544F-4F1B-B254-41F6CE997DE9}" type="presParOf" srcId="{5BE2D192-E25B-47E4-B3FE-6F346FBAEE3D}" destId="{97372F1C-27DC-4D6A-96C2-E4F84616C9E9}" srcOrd="0" destOrd="0" presId="urn:microsoft.com/office/officeart/2005/8/layout/orgChart1"/>
    <dgm:cxn modelId="{8A1CC0C0-3E4C-4EEE-BC93-94B8ABBF0CA3}" type="presParOf" srcId="{5BE2D192-E25B-47E4-B3FE-6F346FBAEE3D}" destId="{543E919D-B78E-4550-B98C-7D4B6C632649}" srcOrd="1" destOrd="0" presId="urn:microsoft.com/office/officeart/2005/8/layout/orgChart1"/>
    <dgm:cxn modelId="{0AC7FF17-924B-4FE0-9486-ACE6A154924B}" type="presParOf" srcId="{82E69CB3-5EFE-4072-8489-C0412C37FF24}" destId="{27D3C9A3-A436-4E4D-9AE1-171FA95EF605}" srcOrd="1" destOrd="0" presId="urn:microsoft.com/office/officeart/2005/8/layout/orgChart1"/>
    <dgm:cxn modelId="{34940A22-58B3-469B-B293-B551C394370C}" type="presParOf" srcId="{82E69CB3-5EFE-4072-8489-C0412C37FF24}" destId="{8ED548C4-37B5-455D-8F8B-D83CFE780C7A}" srcOrd="2" destOrd="0" presId="urn:microsoft.com/office/officeart/2005/8/layout/orgChart1"/>
    <dgm:cxn modelId="{6340CDA6-F78B-4491-A889-6BE3B892192A}" type="presParOf" srcId="{0766988E-861E-4027-9956-855A07E559AE}" destId="{94FAF90B-80D7-4934-A700-FECFBFEF6BA2}" srcOrd="2" destOrd="0" presId="urn:microsoft.com/office/officeart/2005/8/layout/orgChart1"/>
    <dgm:cxn modelId="{B2C1A449-2DBF-4195-AC7F-CDC7BCC5B333}" type="presParOf" srcId="{0766988E-861E-4027-9956-855A07E559AE}" destId="{45FE2EF8-0BAB-4E71-B58F-C82C175B61D8}" srcOrd="3" destOrd="0" presId="urn:microsoft.com/office/officeart/2005/8/layout/orgChart1"/>
    <dgm:cxn modelId="{5657AFC0-248C-4CAE-8E4C-D537FD181237}" type="presParOf" srcId="{45FE2EF8-0BAB-4E71-B58F-C82C175B61D8}" destId="{47F4E4F9-CEDE-4D49-BCE4-43E272617BEC}" srcOrd="0" destOrd="0" presId="urn:microsoft.com/office/officeart/2005/8/layout/orgChart1"/>
    <dgm:cxn modelId="{F40947E7-3A6A-4C40-BA3D-DBC9128BFF21}" type="presParOf" srcId="{47F4E4F9-CEDE-4D49-BCE4-43E272617BEC}" destId="{59B9644D-71A9-41FE-A4DA-E0E684665B93}" srcOrd="0" destOrd="0" presId="urn:microsoft.com/office/officeart/2005/8/layout/orgChart1"/>
    <dgm:cxn modelId="{149FC992-64F9-4A63-8B56-DBF25B795E62}" type="presParOf" srcId="{47F4E4F9-CEDE-4D49-BCE4-43E272617BEC}" destId="{E827A2C1-447F-47E6-866B-56E1F9B027D9}" srcOrd="1" destOrd="0" presId="urn:microsoft.com/office/officeart/2005/8/layout/orgChart1"/>
    <dgm:cxn modelId="{187C3EAB-5FC6-4AF8-BD75-0B5F74F95A8D}" type="presParOf" srcId="{45FE2EF8-0BAB-4E71-B58F-C82C175B61D8}" destId="{96A15577-4DD0-46BB-9D48-FE446713B48F}" srcOrd="1" destOrd="0" presId="urn:microsoft.com/office/officeart/2005/8/layout/orgChart1"/>
    <dgm:cxn modelId="{2B92BD10-3C51-4247-BF1E-EDE86E05F6C1}" type="presParOf" srcId="{96A15577-4DD0-46BB-9D48-FE446713B48F}" destId="{BEE0BDB8-1E25-45CE-9A0E-0191390462E8}" srcOrd="0" destOrd="0" presId="urn:microsoft.com/office/officeart/2005/8/layout/orgChart1"/>
    <dgm:cxn modelId="{8ADB93C5-98B9-4C78-8A9B-98B37C9EE08D}" type="presParOf" srcId="{96A15577-4DD0-46BB-9D48-FE446713B48F}" destId="{B322E912-2DC8-447C-9DF4-16DED3C42118}" srcOrd="1" destOrd="0" presId="urn:microsoft.com/office/officeart/2005/8/layout/orgChart1"/>
    <dgm:cxn modelId="{2E4933B9-7321-4E88-A48E-AF0ECF31EEAB}" type="presParOf" srcId="{B322E912-2DC8-447C-9DF4-16DED3C42118}" destId="{F412EF9A-24F8-4BB5-AEB5-2C79C360478A}" srcOrd="0" destOrd="0" presId="urn:microsoft.com/office/officeart/2005/8/layout/orgChart1"/>
    <dgm:cxn modelId="{B63C5913-6972-4EE1-87F1-7DDB989F36DB}" type="presParOf" srcId="{F412EF9A-24F8-4BB5-AEB5-2C79C360478A}" destId="{68BD7806-FF7C-4249-AC1B-F80E1FE75F76}" srcOrd="0" destOrd="0" presId="urn:microsoft.com/office/officeart/2005/8/layout/orgChart1"/>
    <dgm:cxn modelId="{0494764E-04E7-4E42-BD7D-5833844A9A5A}" type="presParOf" srcId="{F412EF9A-24F8-4BB5-AEB5-2C79C360478A}" destId="{15A42EF9-9AFB-42BA-B078-7E3C23464347}" srcOrd="1" destOrd="0" presId="urn:microsoft.com/office/officeart/2005/8/layout/orgChart1"/>
    <dgm:cxn modelId="{E1ED7B12-88AB-4A96-9F8C-A83DF4680027}" type="presParOf" srcId="{B322E912-2DC8-447C-9DF4-16DED3C42118}" destId="{89D8C8E3-2986-494B-AD37-2EFD3978840E}" srcOrd="1" destOrd="0" presId="urn:microsoft.com/office/officeart/2005/8/layout/orgChart1"/>
    <dgm:cxn modelId="{3BEF552A-9E68-4B25-ABD2-364DF0956ED3}" type="presParOf" srcId="{B322E912-2DC8-447C-9DF4-16DED3C42118}" destId="{DE916E97-5A0F-42B2-B84E-821A055437B8}" srcOrd="2" destOrd="0" presId="urn:microsoft.com/office/officeart/2005/8/layout/orgChart1"/>
    <dgm:cxn modelId="{E749D928-9331-42BA-B477-1C451BD35D1F}" type="presParOf" srcId="{96A15577-4DD0-46BB-9D48-FE446713B48F}" destId="{FE3D5ED4-D539-4F4B-9415-355A6D50DC4B}" srcOrd="2" destOrd="0" presId="urn:microsoft.com/office/officeart/2005/8/layout/orgChart1"/>
    <dgm:cxn modelId="{D326DB1A-9A6E-43A3-92BE-30D4D5AC8558}" type="presParOf" srcId="{96A15577-4DD0-46BB-9D48-FE446713B48F}" destId="{A063E50B-C8CA-458C-B10D-07174C6243EF}" srcOrd="3" destOrd="0" presId="urn:microsoft.com/office/officeart/2005/8/layout/orgChart1"/>
    <dgm:cxn modelId="{454C3B7F-CC69-4BDF-B06F-E52C3E4F58DB}" type="presParOf" srcId="{A063E50B-C8CA-458C-B10D-07174C6243EF}" destId="{AB2B2BFF-4A5E-4189-B744-D9335A89439D}" srcOrd="0" destOrd="0" presId="urn:microsoft.com/office/officeart/2005/8/layout/orgChart1"/>
    <dgm:cxn modelId="{7D2E684F-8DBA-48A5-934C-08F9E91EB7E8}" type="presParOf" srcId="{AB2B2BFF-4A5E-4189-B744-D9335A89439D}" destId="{3D09DD1F-E0EF-4067-A9FD-02B2C0A2CD38}" srcOrd="0" destOrd="0" presId="urn:microsoft.com/office/officeart/2005/8/layout/orgChart1"/>
    <dgm:cxn modelId="{9F9E885C-C2A4-4886-A63D-D75A567B1EA0}" type="presParOf" srcId="{AB2B2BFF-4A5E-4189-B744-D9335A89439D}" destId="{87E6301A-E269-4DB0-8E35-4008173C2161}" srcOrd="1" destOrd="0" presId="urn:microsoft.com/office/officeart/2005/8/layout/orgChart1"/>
    <dgm:cxn modelId="{D3A5B93A-C8DB-4724-A2B1-B978B104EB8D}" type="presParOf" srcId="{A063E50B-C8CA-458C-B10D-07174C6243EF}" destId="{9AECCD4B-DFB4-4D08-8CD9-0F2FC5E26B35}" srcOrd="1" destOrd="0" presId="urn:microsoft.com/office/officeart/2005/8/layout/orgChart1"/>
    <dgm:cxn modelId="{8B06A596-906D-48B3-B8DD-2E6FE17F5911}" type="presParOf" srcId="{9AECCD4B-DFB4-4D08-8CD9-0F2FC5E26B35}" destId="{EF019853-1DAD-473C-BEBC-C3E4A9ECAC5E}" srcOrd="0" destOrd="0" presId="urn:microsoft.com/office/officeart/2005/8/layout/orgChart1"/>
    <dgm:cxn modelId="{5177FF2A-414A-4457-B83F-AB29717398EE}" type="presParOf" srcId="{9AECCD4B-DFB4-4D08-8CD9-0F2FC5E26B35}" destId="{FD48C778-4BDB-487C-B233-FB9B48DC498F}" srcOrd="1" destOrd="0" presId="urn:microsoft.com/office/officeart/2005/8/layout/orgChart1"/>
    <dgm:cxn modelId="{C722912D-4E7A-4A3D-B4D8-A6991C7ACED9}" type="presParOf" srcId="{FD48C778-4BDB-487C-B233-FB9B48DC498F}" destId="{EF155454-B971-4F53-AC54-DDB8AF478B85}" srcOrd="0" destOrd="0" presId="urn:microsoft.com/office/officeart/2005/8/layout/orgChart1"/>
    <dgm:cxn modelId="{11B3B6F3-EB36-4F68-9829-8F788BD915AC}" type="presParOf" srcId="{EF155454-B971-4F53-AC54-DDB8AF478B85}" destId="{1C362CA9-05B9-4DC4-B8CB-9E8CF0CEC9AF}" srcOrd="0" destOrd="0" presId="urn:microsoft.com/office/officeart/2005/8/layout/orgChart1"/>
    <dgm:cxn modelId="{E774BD8E-43ED-4079-B3EB-8B9D9B5127AA}" type="presParOf" srcId="{EF155454-B971-4F53-AC54-DDB8AF478B85}" destId="{20501484-411D-4848-8269-E572A2C2CD2C}" srcOrd="1" destOrd="0" presId="urn:microsoft.com/office/officeart/2005/8/layout/orgChart1"/>
    <dgm:cxn modelId="{4ABEC664-0752-42D9-AC1E-9B304876CD85}" type="presParOf" srcId="{FD48C778-4BDB-487C-B233-FB9B48DC498F}" destId="{B88775FA-58E0-462C-A55C-DB6630EF04C1}" srcOrd="1" destOrd="0" presId="urn:microsoft.com/office/officeart/2005/8/layout/orgChart1"/>
    <dgm:cxn modelId="{67D6590D-C4FA-4C22-8A0A-C53423E59391}" type="presParOf" srcId="{FD48C778-4BDB-487C-B233-FB9B48DC498F}" destId="{37BD87BA-82C7-4605-BAA1-F5565D1F4E30}" srcOrd="2" destOrd="0" presId="urn:microsoft.com/office/officeart/2005/8/layout/orgChart1"/>
    <dgm:cxn modelId="{24885B17-722E-451B-A680-E91FFBD3FCCB}" type="presParOf" srcId="{9AECCD4B-DFB4-4D08-8CD9-0F2FC5E26B35}" destId="{8C142E9F-586B-47A9-86B8-BC4DF966E474}" srcOrd="2" destOrd="0" presId="urn:microsoft.com/office/officeart/2005/8/layout/orgChart1"/>
    <dgm:cxn modelId="{B01FB13E-521C-43F3-81F1-2221DF90EC84}" type="presParOf" srcId="{9AECCD4B-DFB4-4D08-8CD9-0F2FC5E26B35}" destId="{008F949A-B6D2-4BF7-8197-1FFAE98B7C18}" srcOrd="3" destOrd="0" presId="urn:microsoft.com/office/officeart/2005/8/layout/orgChart1"/>
    <dgm:cxn modelId="{D79E5497-740A-4E31-A0E0-E4D059270535}" type="presParOf" srcId="{008F949A-B6D2-4BF7-8197-1FFAE98B7C18}" destId="{1C863450-074D-4404-8A45-9EC7220D7726}" srcOrd="0" destOrd="0" presId="urn:microsoft.com/office/officeart/2005/8/layout/orgChart1"/>
    <dgm:cxn modelId="{6D311178-833D-411E-BA43-61FA042C96B8}" type="presParOf" srcId="{1C863450-074D-4404-8A45-9EC7220D7726}" destId="{154DD340-6694-4FF9-845A-D35CE80BCC94}" srcOrd="0" destOrd="0" presId="urn:microsoft.com/office/officeart/2005/8/layout/orgChart1"/>
    <dgm:cxn modelId="{54ACA602-A068-46CC-9B2B-1739AC5FFA70}" type="presParOf" srcId="{1C863450-074D-4404-8A45-9EC7220D7726}" destId="{EA189BE6-8381-4FB3-A5B1-4FAD603F3A80}" srcOrd="1" destOrd="0" presId="urn:microsoft.com/office/officeart/2005/8/layout/orgChart1"/>
    <dgm:cxn modelId="{68F0D1D1-5F9E-49A0-B909-9961CB25D62C}" type="presParOf" srcId="{008F949A-B6D2-4BF7-8197-1FFAE98B7C18}" destId="{3EE373FB-2B03-41E3-B7D6-B4A09DCD0C0C}" srcOrd="1" destOrd="0" presId="urn:microsoft.com/office/officeart/2005/8/layout/orgChart1"/>
    <dgm:cxn modelId="{5B7D6659-E824-45FD-A0AD-1F66676E8FE1}" type="presParOf" srcId="{008F949A-B6D2-4BF7-8197-1FFAE98B7C18}" destId="{9724BF73-AFCC-4382-84BE-029FBCD2D4D4}" srcOrd="2" destOrd="0" presId="urn:microsoft.com/office/officeart/2005/8/layout/orgChart1"/>
    <dgm:cxn modelId="{5CCFF46E-594D-412D-A463-EE2FF2681DE0}" type="presParOf" srcId="{9AECCD4B-DFB4-4D08-8CD9-0F2FC5E26B35}" destId="{5B7146CA-6D71-4E93-81A3-7998C07E1662}" srcOrd="4" destOrd="0" presId="urn:microsoft.com/office/officeart/2005/8/layout/orgChart1"/>
    <dgm:cxn modelId="{49E7B72F-F102-4023-9C15-11550BA01523}" type="presParOf" srcId="{9AECCD4B-DFB4-4D08-8CD9-0F2FC5E26B35}" destId="{F23D8510-E123-4184-8C5D-9C222249284C}" srcOrd="5" destOrd="0" presId="urn:microsoft.com/office/officeart/2005/8/layout/orgChart1"/>
    <dgm:cxn modelId="{5C884DF0-E0FE-4F19-BF3D-A14D1EC3BD22}" type="presParOf" srcId="{F23D8510-E123-4184-8C5D-9C222249284C}" destId="{00465971-5641-4796-A0D4-11FECB571755}" srcOrd="0" destOrd="0" presId="urn:microsoft.com/office/officeart/2005/8/layout/orgChart1"/>
    <dgm:cxn modelId="{713D11C9-DDE0-49CF-B2B0-645FFB8124AE}" type="presParOf" srcId="{00465971-5641-4796-A0D4-11FECB571755}" destId="{986382E5-DAC8-4CE4-9D67-9EA01AE1DCD7}" srcOrd="0" destOrd="0" presId="urn:microsoft.com/office/officeart/2005/8/layout/orgChart1"/>
    <dgm:cxn modelId="{BD7ADA14-C26B-486E-8D75-2C513F200B80}" type="presParOf" srcId="{00465971-5641-4796-A0D4-11FECB571755}" destId="{BC8F8751-441B-48B5-948D-2799DBD9FAE2}" srcOrd="1" destOrd="0" presId="urn:microsoft.com/office/officeart/2005/8/layout/orgChart1"/>
    <dgm:cxn modelId="{A7791F40-5191-42A9-975E-4B157A72152D}" type="presParOf" srcId="{F23D8510-E123-4184-8C5D-9C222249284C}" destId="{53B40773-8772-4754-B63D-A8F9307B9324}" srcOrd="1" destOrd="0" presId="urn:microsoft.com/office/officeart/2005/8/layout/orgChart1"/>
    <dgm:cxn modelId="{A1C3245C-9CC8-42E1-A1D0-6D366BC023E3}" type="presParOf" srcId="{F23D8510-E123-4184-8C5D-9C222249284C}" destId="{1BBF8D1C-DFE0-4715-B321-4E808826B4B6}" srcOrd="2" destOrd="0" presId="urn:microsoft.com/office/officeart/2005/8/layout/orgChart1"/>
    <dgm:cxn modelId="{555BA000-F423-4B06-BBF5-035B5A257287}" type="presParOf" srcId="{A063E50B-C8CA-458C-B10D-07174C6243EF}" destId="{6BBC0476-33E9-4D2A-82D1-A397A8621913}" srcOrd="2" destOrd="0" presId="urn:microsoft.com/office/officeart/2005/8/layout/orgChart1"/>
    <dgm:cxn modelId="{7CE767FB-949F-4931-8E43-4C07DEE642FF}" type="presParOf" srcId="{45FE2EF8-0BAB-4E71-B58F-C82C175B61D8}" destId="{4E5FD398-6D43-47EB-B8A5-ECF2D0D02588}" srcOrd="2" destOrd="0" presId="urn:microsoft.com/office/officeart/2005/8/layout/orgChart1"/>
    <dgm:cxn modelId="{DADFF441-6AC5-4292-B993-4558812A2DAA}" type="presParOf" srcId="{766ED072-2A66-42E3-8FCA-6B398B33D59D}" destId="{A9CD56BB-5B46-4AC8-8BE2-A8C3A5282E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32241-B57D-4918-ABDD-3524B428BAE1}">
      <dsp:nvSpPr>
        <dsp:cNvPr id="0" name=""/>
        <dsp:cNvSpPr/>
      </dsp:nvSpPr>
      <dsp:spPr>
        <a:xfrm>
          <a:off x="4876597" y="1291655"/>
          <a:ext cx="241562" cy="584925"/>
        </a:xfrm>
        <a:custGeom>
          <a:avLst/>
          <a:gdLst/>
          <a:ahLst/>
          <a:cxnLst/>
          <a:rect l="0" t="0" r="0" b="0"/>
          <a:pathLst>
            <a:path>
              <a:moveTo>
                <a:pt x="241562" y="0"/>
              </a:moveTo>
              <a:lnTo>
                <a:pt x="241562" y="584925"/>
              </a:lnTo>
              <a:lnTo>
                <a:pt x="0" y="584925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2C952-A52C-456F-878D-B9CB08F2C9AE}">
      <dsp:nvSpPr>
        <dsp:cNvPr id="0" name=""/>
        <dsp:cNvSpPr/>
      </dsp:nvSpPr>
      <dsp:spPr>
        <a:xfrm>
          <a:off x="4991825" y="2141125"/>
          <a:ext cx="1156081" cy="627235"/>
        </a:xfrm>
        <a:custGeom>
          <a:avLst/>
          <a:gdLst/>
          <a:ahLst/>
          <a:cxnLst/>
          <a:rect l="0" t="0" r="0" b="0"/>
          <a:pathLst>
            <a:path>
              <a:moveTo>
                <a:pt x="1156081" y="0"/>
              </a:moveTo>
              <a:lnTo>
                <a:pt x="1156081" y="627235"/>
              </a:lnTo>
              <a:lnTo>
                <a:pt x="0" y="627235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7F989-5B57-40C1-BA60-0F7A650D6680}">
      <dsp:nvSpPr>
        <dsp:cNvPr id="0" name=""/>
        <dsp:cNvSpPr/>
      </dsp:nvSpPr>
      <dsp:spPr>
        <a:xfrm>
          <a:off x="6147906" y="2141125"/>
          <a:ext cx="545743" cy="62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235"/>
              </a:lnTo>
              <a:lnTo>
                <a:pt x="545743" y="627235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F5870-516D-4AF7-859F-4B90B152AFDE}">
      <dsp:nvSpPr>
        <dsp:cNvPr id="0" name=""/>
        <dsp:cNvSpPr/>
      </dsp:nvSpPr>
      <dsp:spPr>
        <a:xfrm>
          <a:off x="5118159" y="1291655"/>
          <a:ext cx="1029747" cy="316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92"/>
              </a:lnTo>
              <a:lnTo>
                <a:pt x="1029747" y="204692"/>
              </a:lnTo>
              <a:lnTo>
                <a:pt x="1029747" y="31659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42A6B-6FB8-4D0B-980E-A3CB64D0829A}">
      <dsp:nvSpPr>
        <dsp:cNvPr id="0" name=""/>
        <dsp:cNvSpPr/>
      </dsp:nvSpPr>
      <dsp:spPr>
        <a:xfrm>
          <a:off x="3774458" y="534973"/>
          <a:ext cx="1343700" cy="223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03"/>
              </a:lnTo>
              <a:lnTo>
                <a:pt x="1343700" y="111903"/>
              </a:lnTo>
              <a:lnTo>
                <a:pt x="1343700" y="22380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9AFE7-F692-4B98-BA7F-B3A1EA4D5CA6}">
      <dsp:nvSpPr>
        <dsp:cNvPr id="0" name=""/>
        <dsp:cNvSpPr/>
      </dsp:nvSpPr>
      <dsp:spPr>
        <a:xfrm>
          <a:off x="2694743" y="534973"/>
          <a:ext cx="1079714" cy="223807"/>
        </a:xfrm>
        <a:custGeom>
          <a:avLst/>
          <a:gdLst/>
          <a:ahLst/>
          <a:cxnLst/>
          <a:rect l="0" t="0" r="0" b="0"/>
          <a:pathLst>
            <a:path>
              <a:moveTo>
                <a:pt x="1079714" y="0"/>
              </a:moveTo>
              <a:lnTo>
                <a:pt x="1079714" y="111903"/>
              </a:lnTo>
              <a:lnTo>
                <a:pt x="0" y="111903"/>
              </a:lnTo>
              <a:lnTo>
                <a:pt x="0" y="22380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AC83C-EE98-44DE-A383-042CFE1EF65D}">
      <dsp:nvSpPr>
        <dsp:cNvPr id="0" name=""/>
        <dsp:cNvSpPr/>
      </dsp:nvSpPr>
      <dsp:spPr>
        <a:xfrm>
          <a:off x="2088231" y="2099"/>
          <a:ext cx="3372453" cy="532874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Методы воздействия на точки акупунктуры</a:t>
          </a:r>
          <a:endParaRPr lang="ru-RU" sz="1900" kern="1200" dirty="0"/>
        </a:p>
      </dsp:txBody>
      <dsp:txXfrm>
        <a:off x="2088231" y="2099"/>
        <a:ext cx="3372453" cy="532874"/>
      </dsp:txXfrm>
    </dsp:sp>
    <dsp:sp modelId="{BC296EF1-24BE-4790-A28B-93262AE691B6}">
      <dsp:nvSpPr>
        <dsp:cNvPr id="0" name=""/>
        <dsp:cNvSpPr/>
      </dsp:nvSpPr>
      <dsp:spPr>
        <a:xfrm>
          <a:off x="1462946" y="758781"/>
          <a:ext cx="2463594" cy="5328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Традиционные (Иглоукалывание) </a:t>
          </a:r>
          <a:endParaRPr lang="ru-RU" sz="1900" kern="1200" dirty="0"/>
        </a:p>
      </dsp:txBody>
      <dsp:txXfrm>
        <a:off x="1462946" y="758781"/>
        <a:ext cx="2463594" cy="532874"/>
      </dsp:txXfrm>
    </dsp:sp>
    <dsp:sp modelId="{9F70CB6C-E1A7-4CBB-9EC0-E7C364642526}">
      <dsp:nvSpPr>
        <dsp:cNvPr id="0" name=""/>
        <dsp:cNvSpPr/>
      </dsp:nvSpPr>
      <dsp:spPr>
        <a:xfrm>
          <a:off x="4150348" y="758781"/>
          <a:ext cx="1935622" cy="5328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Современные</a:t>
          </a:r>
          <a:endParaRPr lang="ru-RU" sz="1900" kern="1200" dirty="0"/>
        </a:p>
      </dsp:txBody>
      <dsp:txXfrm>
        <a:off x="4150348" y="758781"/>
        <a:ext cx="1935622" cy="532874"/>
      </dsp:txXfrm>
    </dsp:sp>
    <dsp:sp modelId="{D3C3581E-9E7A-420B-84E5-13445CBAD0F4}">
      <dsp:nvSpPr>
        <dsp:cNvPr id="0" name=""/>
        <dsp:cNvSpPr/>
      </dsp:nvSpPr>
      <dsp:spPr>
        <a:xfrm>
          <a:off x="5327190" y="1608251"/>
          <a:ext cx="1641433" cy="532874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Электро-стимуляция</a:t>
          </a:r>
          <a:endParaRPr lang="ru-RU" sz="1900" kern="1200" dirty="0"/>
        </a:p>
      </dsp:txBody>
      <dsp:txXfrm>
        <a:off x="5327190" y="1608251"/>
        <a:ext cx="1641433" cy="532874"/>
      </dsp:txXfrm>
    </dsp:sp>
    <dsp:sp modelId="{CB7F08BF-928D-41C0-8F0B-5993AF87A3CD}">
      <dsp:nvSpPr>
        <dsp:cNvPr id="0" name=""/>
        <dsp:cNvSpPr/>
      </dsp:nvSpPr>
      <dsp:spPr>
        <a:xfrm>
          <a:off x="6693650" y="2501924"/>
          <a:ext cx="1669622" cy="532874"/>
        </a:xfrm>
        <a:prstGeom prst="rect">
          <a:avLst/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Чрескожная</a:t>
          </a:r>
          <a:endParaRPr lang="ru-RU" sz="1900" kern="1200" dirty="0"/>
        </a:p>
      </dsp:txBody>
      <dsp:txXfrm>
        <a:off x="6693650" y="2501924"/>
        <a:ext cx="1669622" cy="532874"/>
      </dsp:txXfrm>
    </dsp:sp>
    <dsp:sp modelId="{31CCE8DD-4E8A-49F4-AA90-30B74420A70D}">
      <dsp:nvSpPr>
        <dsp:cNvPr id="0" name=""/>
        <dsp:cNvSpPr/>
      </dsp:nvSpPr>
      <dsp:spPr>
        <a:xfrm>
          <a:off x="3926077" y="2501924"/>
          <a:ext cx="1065748" cy="532874"/>
        </a:xfrm>
        <a:prstGeom prst="rect">
          <a:avLst/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Прямая</a:t>
          </a:r>
          <a:endParaRPr lang="ru-RU" sz="1900" kern="1200" dirty="0"/>
        </a:p>
      </dsp:txBody>
      <dsp:txXfrm>
        <a:off x="3926077" y="2501924"/>
        <a:ext cx="1065748" cy="532874"/>
      </dsp:txXfrm>
    </dsp:sp>
    <dsp:sp modelId="{8861747E-908F-4BC8-822A-539B0FCB8048}">
      <dsp:nvSpPr>
        <dsp:cNvPr id="0" name=""/>
        <dsp:cNvSpPr/>
      </dsp:nvSpPr>
      <dsp:spPr>
        <a:xfrm>
          <a:off x="2890671" y="1610143"/>
          <a:ext cx="1985926" cy="532874"/>
        </a:xfrm>
        <a:prstGeom prst="rect">
          <a:avLst/>
        </a:prstGeom>
        <a:gradFill rotWithShape="0">
          <a:gsLst>
            <a:gs pos="0">
              <a:schemeClr val="accent1">
                <a:tint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/>
            <a:t>Лазерная акупунктура</a:t>
          </a:r>
          <a:endParaRPr lang="ru-RU" sz="1900" kern="1200" dirty="0"/>
        </a:p>
      </dsp:txBody>
      <dsp:txXfrm>
        <a:off x="2890671" y="1610143"/>
        <a:ext cx="1985926" cy="532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3930E-4F94-44BA-815F-C72BBB616602}">
      <dsp:nvSpPr>
        <dsp:cNvPr id="0" name=""/>
        <dsp:cNvSpPr/>
      </dsp:nvSpPr>
      <dsp:spPr>
        <a:xfrm>
          <a:off x="258" y="606545"/>
          <a:ext cx="1608222" cy="359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3ADB6-D1FD-4AC1-95BE-CC0699495374}">
      <dsp:nvSpPr>
        <dsp:cNvPr id="0" name=""/>
        <dsp:cNvSpPr/>
      </dsp:nvSpPr>
      <dsp:spPr>
        <a:xfrm>
          <a:off x="258" y="642073"/>
          <a:ext cx="118145" cy="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F8907-6C36-4640-8AC5-839A34D3F8B7}">
      <dsp:nvSpPr>
        <dsp:cNvPr id="0" name=""/>
        <dsp:cNvSpPr/>
      </dsp:nvSpPr>
      <dsp:spPr>
        <a:xfrm>
          <a:off x="258" y="0"/>
          <a:ext cx="160822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Боль</a:t>
          </a:r>
          <a:endParaRPr lang="ru-RU" sz="1700" kern="1200" dirty="0"/>
        </a:p>
      </dsp:txBody>
      <dsp:txXfrm>
        <a:off x="258" y="0"/>
        <a:ext cx="1608222" cy="720000"/>
      </dsp:txXfrm>
    </dsp:sp>
    <dsp:sp modelId="{AD4B93D2-4CF2-410A-8B38-2B49E86CB7D5}">
      <dsp:nvSpPr>
        <dsp:cNvPr id="0" name=""/>
        <dsp:cNvSpPr/>
      </dsp:nvSpPr>
      <dsp:spPr>
        <a:xfrm>
          <a:off x="1688891" y="606545"/>
          <a:ext cx="1608222" cy="359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118D6-7992-4515-8BC2-3F753D689B10}">
      <dsp:nvSpPr>
        <dsp:cNvPr id="0" name=""/>
        <dsp:cNvSpPr/>
      </dsp:nvSpPr>
      <dsp:spPr>
        <a:xfrm>
          <a:off x="1688891" y="642073"/>
          <a:ext cx="118145" cy="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B8811-ACB1-43D3-8318-C6C165C3725B}">
      <dsp:nvSpPr>
        <dsp:cNvPr id="0" name=""/>
        <dsp:cNvSpPr/>
      </dsp:nvSpPr>
      <dsp:spPr>
        <a:xfrm>
          <a:off x="1688891" y="0"/>
          <a:ext cx="160822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Депрессия</a:t>
          </a:r>
          <a:endParaRPr lang="ru-RU" sz="1700" kern="1200" dirty="0"/>
        </a:p>
      </dsp:txBody>
      <dsp:txXfrm>
        <a:off x="1688891" y="0"/>
        <a:ext cx="1608222" cy="720000"/>
      </dsp:txXfrm>
    </dsp:sp>
    <dsp:sp modelId="{C1C31246-C226-4845-AB15-DC16563249E2}">
      <dsp:nvSpPr>
        <dsp:cNvPr id="0" name=""/>
        <dsp:cNvSpPr/>
      </dsp:nvSpPr>
      <dsp:spPr>
        <a:xfrm>
          <a:off x="3377524" y="606545"/>
          <a:ext cx="1608222" cy="359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A89E7-6001-40C9-89B9-281F3117F96A}">
      <dsp:nvSpPr>
        <dsp:cNvPr id="0" name=""/>
        <dsp:cNvSpPr/>
      </dsp:nvSpPr>
      <dsp:spPr>
        <a:xfrm>
          <a:off x="3377524" y="642073"/>
          <a:ext cx="118145" cy="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B4B3-511D-41F5-9347-F6C4230EFCB9}">
      <dsp:nvSpPr>
        <dsp:cNvPr id="0" name=""/>
        <dsp:cNvSpPr/>
      </dsp:nvSpPr>
      <dsp:spPr>
        <a:xfrm>
          <a:off x="3377524" y="0"/>
          <a:ext cx="160822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Диабетическая нейропатия</a:t>
          </a:r>
          <a:endParaRPr lang="ru-RU" sz="1700" kern="1200" dirty="0"/>
        </a:p>
      </dsp:txBody>
      <dsp:txXfrm>
        <a:off x="3377524" y="0"/>
        <a:ext cx="1608222" cy="720000"/>
      </dsp:txXfrm>
    </dsp:sp>
    <dsp:sp modelId="{A5EDD2DF-EE1D-4F7E-A10D-87814F01D76D}">
      <dsp:nvSpPr>
        <dsp:cNvPr id="0" name=""/>
        <dsp:cNvSpPr/>
      </dsp:nvSpPr>
      <dsp:spPr>
        <a:xfrm>
          <a:off x="5066158" y="606545"/>
          <a:ext cx="1608222" cy="359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C0810-465E-40D3-88CF-49B7BEF22A7B}">
      <dsp:nvSpPr>
        <dsp:cNvPr id="0" name=""/>
        <dsp:cNvSpPr/>
      </dsp:nvSpPr>
      <dsp:spPr>
        <a:xfrm>
          <a:off x="5066158" y="642073"/>
          <a:ext cx="118145" cy="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62C10-C52E-41BF-A3AA-34E0CD4251CE}">
      <dsp:nvSpPr>
        <dsp:cNvPr id="0" name=""/>
        <dsp:cNvSpPr/>
      </dsp:nvSpPr>
      <dsp:spPr>
        <a:xfrm>
          <a:off x="5066158" y="0"/>
          <a:ext cx="160822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Церебральный паралич</a:t>
          </a:r>
          <a:endParaRPr lang="ru-RU" sz="1700" kern="1200" dirty="0"/>
        </a:p>
      </dsp:txBody>
      <dsp:txXfrm>
        <a:off x="5066158" y="0"/>
        <a:ext cx="1608222" cy="720000"/>
      </dsp:txXfrm>
    </dsp:sp>
    <dsp:sp modelId="{ADE62DB5-8C1C-4FB2-99FA-ADA961259B58}">
      <dsp:nvSpPr>
        <dsp:cNvPr id="0" name=""/>
        <dsp:cNvSpPr/>
      </dsp:nvSpPr>
      <dsp:spPr>
        <a:xfrm>
          <a:off x="6754791" y="606545"/>
          <a:ext cx="1608222" cy="359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ACF4F-797A-4993-AD8B-0DDC31C88FA0}">
      <dsp:nvSpPr>
        <dsp:cNvPr id="0" name=""/>
        <dsp:cNvSpPr/>
      </dsp:nvSpPr>
      <dsp:spPr>
        <a:xfrm>
          <a:off x="6754791" y="642073"/>
          <a:ext cx="118145" cy="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AF4A6-1279-4EC8-A23F-1F394761CDFF}">
      <dsp:nvSpPr>
        <dsp:cNvPr id="0" name=""/>
        <dsp:cNvSpPr/>
      </dsp:nvSpPr>
      <dsp:spPr>
        <a:xfrm>
          <a:off x="6754791" y="0"/>
          <a:ext cx="160822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Артериальная Гипертензия</a:t>
          </a:r>
          <a:endParaRPr lang="ru-RU" sz="1700" kern="1200" dirty="0"/>
        </a:p>
      </dsp:txBody>
      <dsp:txXfrm>
        <a:off x="6754791" y="0"/>
        <a:ext cx="160822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146CA-6D71-4E93-81A3-7998C07E1662}">
      <dsp:nvSpPr>
        <dsp:cNvPr id="0" name=""/>
        <dsp:cNvSpPr/>
      </dsp:nvSpPr>
      <dsp:spPr>
        <a:xfrm>
          <a:off x="5329307" y="2321351"/>
          <a:ext cx="378000" cy="2271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600"/>
              </a:lnTo>
              <a:lnTo>
                <a:pt x="378000" y="227160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42E9F-586B-47A9-86B8-BC4DF966E474}">
      <dsp:nvSpPr>
        <dsp:cNvPr id="0" name=""/>
        <dsp:cNvSpPr/>
      </dsp:nvSpPr>
      <dsp:spPr>
        <a:xfrm>
          <a:off x="5329307" y="2321351"/>
          <a:ext cx="378000" cy="1413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709"/>
              </a:lnTo>
              <a:lnTo>
                <a:pt x="378000" y="1413709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19853-1DAD-473C-BEBC-C3E4A9ECAC5E}">
      <dsp:nvSpPr>
        <dsp:cNvPr id="0" name=""/>
        <dsp:cNvSpPr/>
      </dsp:nvSpPr>
      <dsp:spPr>
        <a:xfrm>
          <a:off x="5329307" y="2321351"/>
          <a:ext cx="378000" cy="555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817"/>
              </a:lnTo>
              <a:lnTo>
                <a:pt x="378000" y="555817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D5ED4-D539-4F4B-9415-355A6D50DC4B}">
      <dsp:nvSpPr>
        <dsp:cNvPr id="0" name=""/>
        <dsp:cNvSpPr/>
      </dsp:nvSpPr>
      <dsp:spPr>
        <a:xfrm>
          <a:off x="4950436" y="1463459"/>
          <a:ext cx="1386872" cy="253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71"/>
              </a:lnTo>
              <a:lnTo>
                <a:pt x="1386872" y="126871"/>
              </a:lnTo>
              <a:lnTo>
                <a:pt x="1386872" y="253742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0BDB8-1E25-45CE-9A0E-0191390462E8}">
      <dsp:nvSpPr>
        <dsp:cNvPr id="0" name=""/>
        <dsp:cNvSpPr/>
      </dsp:nvSpPr>
      <dsp:spPr>
        <a:xfrm>
          <a:off x="3563563" y="1463459"/>
          <a:ext cx="1386872" cy="253742"/>
        </a:xfrm>
        <a:custGeom>
          <a:avLst/>
          <a:gdLst/>
          <a:ahLst/>
          <a:cxnLst/>
          <a:rect l="0" t="0" r="0" b="0"/>
          <a:pathLst>
            <a:path>
              <a:moveTo>
                <a:pt x="1386872" y="0"/>
              </a:moveTo>
              <a:lnTo>
                <a:pt x="1386872" y="126871"/>
              </a:lnTo>
              <a:lnTo>
                <a:pt x="0" y="126871"/>
              </a:lnTo>
              <a:lnTo>
                <a:pt x="0" y="253742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AF90B-80D7-4934-A700-FECFBFEF6BA2}">
      <dsp:nvSpPr>
        <dsp:cNvPr id="0" name=""/>
        <dsp:cNvSpPr/>
      </dsp:nvSpPr>
      <dsp:spPr>
        <a:xfrm>
          <a:off x="3563563" y="605567"/>
          <a:ext cx="1386872" cy="253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71"/>
              </a:lnTo>
              <a:lnTo>
                <a:pt x="1386872" y="126871"/>
              </a:lnTo>
              <a:lnTo>
                <a:pt x="1386872" y="25374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685F3-ABAA-418C-8E71-484EF6BFCFD6}">
      <dsp:nvSpPr>
        <dsp:cNvPr id="0" name=""/>
        <dsp:cNvSpPr/>
      </dsp:nvSpPr>
      <dsp:spPr>
        <a:xfrm>
          <a:off x="2176690" y="605567"/>
          <a:ext cx="1386872" cy="253742"/>
        </a:xfrm>
        <a:custGeom>
          <a:avLst/>
          <a:gdLst/>
          <a:ahLst/>
          <a:cxnLst/>
          <a:rect l="0" t="0" r="0" b="0"/>
          <a:pathLst>
            <a:path>
              <a:moveTo>
                <a:pt x="1386872" y="0"/>
              </a:moveTo>
              <a:lnTo>
                <a:pt x="1386872" y="126871"/>
              </a:lnTo>
              <a:lnTo>
                <a:pt x="0" y="126871"/>
              </a:lnTo>
              <a:lnTo>
                <a:pt x="0" y="25374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CB96F-392A-44D4-9807-F7D408404BF8}">
      <dsp:nvSpPr>
        <dsp:cNvPr id="0" name=""/>
        <dsp:cNvSpPr/>
      </dsp:nvSpPr>
      <dsp:spPr>
        <a:xfrm>
          <a:off x="2303561" y="1418"/>
          <a:ext cx="2520002" cy="604149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 пациентов основной группы</a:t>
          </a:r>
        </a:p>
      </dsp:txBody>
      <dsp:txXfrm>
        <a:off x="2303561" y="1418"/>
        <a:ext cx="2520002" cy="604149"/>
      </dsp:txXfrm>
    </dsp:sp>
    <dsp:sp modelId="{97372F1C-27DC-4D6A-96C2-E4F84616C9E9}">
      <dsp:nvSpPr>
        <dsp:cNvPr id="0" name=""/>
        <dsp:cNvSpPr/>
      </dsp:nvSpPr>
      <dsp:spPr>
        <a:xfrm>
          <a:off x="916689" y="859310"/>
          <a:ext cx="2520002" cy="60414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Нет влияния на профиль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человек (10%)</a:t>
          </a:r>
        </a:p>
      </dsp:txBody>
      <dsp:txXfrm>
        <a:off x="916689" y="859310"/>
        <a:ext cx="2520002" cy="604149"/>
      </dsp:txXfrm>
    </dsp:sp>
    <dsp:sp modelId="{59B9644D-71A9-41FE-A4DA-E0E684665B93}">
      <dsp:nvSpPr>
        <dsp:cNvPr id="0" name=""/>
        <dsp:cNvSpPr/>
      </dsp:nvSpPr>
      <dsp:spPr>
        <a:xfrm>
          <a:off x="3690434" y="859310"/>
          <a:ext cx="2520002" cy="60414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Достоверное влияние на профиль АД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45 человек (90%)</a:t>
          </a:r>
        </a:p>
      </dsp:txBody>
      <dsp:txXfrm>
        <a:off x="3690434" y="859310"/>
        <a:ext cx="2520002" cy="604149"/>
      </dsp:txXfrm>
    </dsp:sp>
    <dsp:sp modelId="{68BD7806-FF7C-4249-AC1B-F80E1FE75F76}">
      <dsp:nvSpPr>
        <dsp:cNvPr id="0" name=""/>
        <dsp:cNvSpPr/>
      </dsp:nvSpPr>
      <dsp:spPr>
        <a:xfrm>
          <a:off x="2303561" y="1717202"/>
          <a:ext cx="2520002" cy="60414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Снижение суточного САД и/или ДАД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33 человека (66%)</a:t>
          </a:r>
        </a:p>
      </dsp:txBody>
      <dsp:txXfrm>
        <a:off x="2303561" y="1717202"/>
        <a:ext cx="2520002" cy="604149"/>
      </dsp:txXfrm>
    </dsp:sp>
    <dsp:sp modelId="{3D09DD1F-E0EF-4067-A9FD-02B2C0A2CD38}">
      <dsp:nvSpPr>
        <dsp:cNvPr id="0" name=""/>
        <dsp:cNvSpPr/>
      </dsp:nvSpPr>
      <dsp:spPr>
        <a:xfrm>
          <a:off x="5077307" y="1717202"/>
          <a:ext cx="2520002" cy="60414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Нет достоверного снижения АД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12 человек (24%) </a:t>
          </a:r>
        </a:p>
      </dsp:txBody>
      <dsp:txXfrm>
        <a:off x="5077307" y="1717202"/>
        <a:ext cx="2520002" cy="604149"/>
      </dsp:txXfrm>
    </dsp:sp>
    <dsp:sp modelId="{1C362CA9-05B9-4DC4-B8CB-9E8CF0CEC9AF}">
      <dsp:nvSpPr>
        <dsp:cNvPr id="0" name=""/>
        <dsp:cNvSpPr/>
      </dsp:nvSpPr>
      <dsp:spPr>
        <a:xfrm>
          <a:off x="5707308" y="2575093"/>
          <a:ext cx="2520002" cy="604149"/>
        </a:xfrm>
        <a:prstGeom prst="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Нормализация индекса времени САД и/или ДАД 5 (10%) человек</a:t>
          </a:r>
        </a:p>
      </dsp:txBody>
      <dsp:txXfrm>
        <a:off x="5707308" y="2575093"/>
        <a:ext cx="2520002" cy="604149"/>
      </dsp:txXfrm>
    </dsp:sp>
    <dsp:sp modelId="{154DD340-6694-4FF9-845A-D35CE80BCC94}">
      <dsp:nvSpPr>
        <dsp:cNvPr id="0" name=""/>
        <dsp:cNvSpPr/>
      </dsp:nvSpPr>
      <dsp:spPr>
        <a:xfrm>
          <a:off x="5707308" y="3432985"/>
          <a:ext cx="2520002" cy="604149"/>
        </a:xfrm>
        <a:prstGeom prst="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Нормализация вариабельности САД или ДАД 7 (14%) человек</a:t>
          </a:r>
        </a:p>
      </dsp:txBody>
      <dsp:txXfrm>
        <a:off x="5707308" y="3432985"/>
        <a:ext cx="2520002" cy="604149"/>
      </dsp:txXfrm>
    </dsp:sp>
    <dsp:sp modelId="{986382E5-DAC8-4CE4-9D67-9EA01AE1DCD7}">
      <dsp:nvSpPr>
        <dsp:cNvPr id="0" name=""/>
        <dsp:cNvSpPr/>
      </dsp:nvSpPr>
      <dsp:spPr>
        <a:xfrm>
          <a:off x="5707308" y="4290877"/>
          <a:ext cx="2520002" cy="604149"/>
        </a:xfrm>
        <a:prstGeom prst="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Нормализация циркадного индекса </a:t>
          </a:r>
        </a:p>
        <a:p>
          <a:pPr marL="0" marR="0" lvl="0" indent="0" algn="ctr" defTabSz="914400" rtl="0" eaLnBrk="1" fontAlgn="base" latinLnBrk="0" hangingPunct="1">
            <a:lnSpc>
              <a:spcPct val="9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 (8%) человека</a:t>
          </a:r>
        </a:p>
      </dsp:txBody>
      <dsp:txXfrm>
        <a:off x="5707308" y="4290877"/>
        <a:ext cx="2520002" cy="604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C30FFE-5AA5-4411-970E-4FC762328F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30FFE-5AA5-4411-970E-4FC762328FD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30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D0C8C5-A81F-4019-9923-D95CE3A2886A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Для снижения АД воздействие оказывается на область внутренней поверхности предплечья левой руки, которая иннервирована волокнами, предположительно входящими в динамическое содружество с вегетативными нервами. Традиционное объяснение эффективности – это воздействия на точку для акупунктуры перикардиального канала,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обозначаемую как </a:t>
            </a:r>
            <a:r>
              <a:rPr lang="en-US" altLang="ru-RU" dirty="0" smtClean="0"/>
              <a:t>PC6 -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Цяньши</a:t>
            </a:r>
            <a:r>
              <a:rPr lang="ru-RU" altLang="ru-RU" dirty="0" smtClean="0"/>
              <a:t>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49981B-95F0-461C-8DE0-1C046134196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Суть инновации - это воздействия удобным для пациента способом на подкожные нервные волокна благодаря оригинальной методике стимуляции слабым электрическим током. По рекомендации разработчика процедуру выполняют в положении сидя или лежа в течении 5 минут 2-3 раза в день курсами 2 недели, с периодами 2 недельного перерыва.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79BD6F-CDB4-4B23-8B74-890467CE1643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Механизмы гипотензивного </a:t>
            </a:r>
            <a:r>
              <a:rPr lang="ru-RU" altLang="ru-RU" sz="1000" smtClean="0"/>
              <a:t>влияния стимулятора </a:t>
            </a:r>
            <a:r>
              <a:rPr lang="ru-RU" altLang="ru-RU" smtClean="0"/>
              <a:t>в настоящий активно изучаются. Но уже доказано, что эффект реализуется через структуры головного мозга, контролирующие сердечно-сосудистый центр, приводя, в конечном итоге, к снижению активности симпатической нервной системы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За период с 2017 года выполнено 11 исследований, посвященных оценке эффективности коррекции АД. Причем 5 из них были </a:t>
            </a:r>
            <a:r>
              <a:rPr lang="ru-RU" altLang="ru-RU" dirty="0" err="1" smtClean="0"/>
              <a:t>рандомизированными</a:t>
            </a:r>
            <a:r>
              <a:rPr lang="ru-RU" altLang="ru-RU" dirty="0" smtClean="0"/>
              <a:t> и плацебо-контролируемыми. В девяти из 11 была подтверждена </a:t>
            </a:r>
            <a:r>
              <a:rPr lang="ru-RU" altLang="ru-RU" dirty="0" smtClean="0"/>
              <a:t>антигипертензивная эффективность </a:t>
            </a:r>
            <a:r>
              <a:rPr lang="ru-RU" altLang="ru-RU" dirty="0" smtClean="0"/>
              <a:t>устройства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C03B3B-56B1-4FE3-82FC-0EE7F80D00CB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Основными итогами этих исследований являлось обнаружение ответа на курсовую стимуляцию в зависимости от критериев от 51 до 90% пациентов и отсутствие серьезных побочных эффектов его приенения.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F513AA-C8BD-4081-A6EE-FED28B11700A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Одно</a:t>
            </a:r>
            <a:r>
              <a:rPr lang="ru-RU" altLang="ru-RU" baseline="0" dirty="0" smtClean="0"/>
              <a:t> из </a:t>
            </a:r>
            <a:r>
              <a:rPr lang="ru-RU" altLang="ru-RU" baseline="0" dirty="0" err="1" smtClean="0"/>
              <a:t>рандоизировынных</a:t>
            </a:r>
            <a:r>
              <a:rPr lang="ru-RU" altLang="ru-RU" baseline="0" dirty="0" smtClean="0"/>
              <a:t> исследований было выполнено в НМИЦ им ВА </a:t>
            </a:r>
            <a:r>
              <a:rPr lang="ru-RU" altLang="ru-RU" baseline="0" dirty="0" err="1" smtClean="0"/>
              <a:t>Алмазова</a:t>
            </a:r>
            <a:r>
              <a:rPr lang="ru-RU" altLang="ru-RU" baseline="0" dirty="0" smtClean="0"/>
              <a:t>. </a:t>
            </a:r>
            <a:r>
              <a:rPr lang="ru-RU" altLang="ru-RU" dirty="0" smtClean="0"/>
              <a:t>Мне как его соисполнителю доверено рассказать о нем поподробнее… В отличии от остальных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исследований</a:t>
            </a:r>
            <a:r>
              <a:rPr lang="ru-RU" altLang="ru-RU" baseline="0" dirty="0" smtClean="0"/>
              <a:t> мы изучали не просто </a:t>
            </a:r>
            <a:r>
              <a:rPr lang="ru-RU" altLang="ru-RU" dirty="0" smtClean="0"/>
              <a:t>уровень АД, а его циркадный его </a:t>
            </a:r>
            <a:r>
              <a:rPr lang="ru-RU" altLang="ru-RU" dirty="0" smtClean="0"/>
              <a:t>профиль,</a:t>
            </a:r>
            <a:r>
              <a:rPr lang="ru-RU" altLang="ru-RU" baseline="0" dirty="0" smtClean="0"/>
              <a:t> реконструированный </a:t>
            </a:r>
            <a:r>
              <a:rPr lang="ru-RU" altLang="ru-RU" dirty="0" smtClean="0"/>
              <a:t>на </a:t>
            </a:r>
            <a:r>
              <a:rPr lang="ru-RU" altLang="ru-RU" dirty="0" smtClean="0"/>
              <a:t>основании специально</a:t>
            </a:r>
            <a:r>
              <a:rPr lang="ru-RU" altLang="ru-RU" baseline="0" dirty="0" smtClean="0"/>
              <a:t> обработанной записи 3-суточного монитора</a:t>
            </a: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06FD48-48B7-4CEB-AA11-AC182D792A5E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Что и являлось наряду с оценкой безопасности основной </a:t>
            </a:r>
            <a:r>
              <a:rPr lang="ru-RU" altLang="ru-RU" dirty="0" smtClean="0"/>
              <a:t>целью нашего</a:t>
            </a:r>
            <a:r>
              <a:rPr lang="ru-RU" altLang="ru-RU" baseline="0" dirty="0" smtClean="0"/>
              <a:t> исследования</a:t>
            </a:r>
            <a:endParaRPr lang="ru-RU" alt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AEA57F-60F5-4824-AE63-35343BC36342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В исследование было включено 62 пациента, часть из которых подвергалось 2-х недельному воздействию стимулятором «АВР-051», а часть </a:t>
            </a:r>
            <a:r>
              <a:rPr lang="ru-RU" altLang="ru-RU" dirty="0" err="1" smtClean="0"/>
              <a:t>фальш-</a:t>
            </a:r>
            <a:r>
              <a:rPr lang="ru-RU" altLang="ru-RU" baseline="0" dirty="0" err="1" smtClean="0"/>
              <a:t>стиуляции</a:t>
            </a:r>
            <a:r>
              <a:rPr lang="ru-RU" altLang="ru-RU" dirty="0" smtClean="0"/>
              <a:t> 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1E061C-8EC6-47CC-A3BF-6B2BA58A6138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EE1012-B75A-4E00-84D2-B58FC312860B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Несмотря на то, что закончить исследование </a:t>
            </a:r>
            <a:r>
              <a:rPr lang="ru-RU" altLang="ru-RU" dirty="0" smtClean="0"/>
              <a:t>по разным причинам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не </a:t>
            </a:r>
            <a:r>
              <a:rPr lang="ru-RU" altLang="ru-RU" dirty="0" smtClean="0"/>
              <a:t>смогли 5 человек, </a:t>
            </a:r>
            <a:r>
              <a:rPr lang="ru-RU" altLang="ru-RU" baseline="0" dirty="0" smtClean="0"/>
              <a:t>не</a:t>
            </a:r>
            <a:r>
              <a:rPr lang="ru-RU" altLang="ru-RU" dirty="0" smtClean="0"/>
              <a:t> было выявило достоверного ухудшения самочувствия и тем более серьезных осложнений по причине стимуляции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5ABACE-5E28-4920-987C-A62143397B7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Пациенты, которые успешно завершили исследование, имели не только повышение АД, но и другие расстройства циркадного профиля.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Артериальная гипертензия является лидирующим фактором риска в структуре смертности, чаще всего связанной с развитием сердечно-сосудистых осложнений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980664-D073-4A0C-9C4D-13473DFCB4C7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За время исследование трехсуточное мониторирование выполнялось трижды. Исходно, через 2 недели – в конце периода стимуляции и через 2 недели после его завершения. В начале исследования выполнялась острая проба при которой изучалась реакция АД на процесс стимуляции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5B80A3-8B64-4B9E-A303-14ADA90EC6EC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данные 3-суточное мониторирования трансформировались в циркадный профиль АД, который рассчитывался по </a:t>
            </a:r>
            <a:r>
              <a:rPr lang="ru-RU" altLang="ru-RU" dirty="0" smtClean="0"/>
              <a:t>методу несинусоидальной вариативности, </a:t>
            </a:r>
            <a:r>
              <a:rPr lang="ru-RU" altLang="ru-RU" dirty="0" smtClean="0"/>
              <a:t>предложенный ГКС. Метод позволяет реконструировать присущий для пациента профиль АД с использованием специального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 алгоритма очистки рядов данных. 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1F03DD-F178-4438-9405-942751DCF3C0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При</a:t>
            </a:r>
            <a:r>
              <a:rPr lang="ru-RU" altLang="ru-RU" baseline="0" dirty="0" smtClean="0"/>
              <a:t> проведении </a:t>
            </a:r>
            <a:r>
              <a:rPr lang="ru-RU" altLang="ru-RU" dirty="0" smtClean="0"/>
              <a:t>острой </a:t>
            </a:r>
            <a:r>
              <a:rPr lang="ru-RU" altLang="ru-RU" dirty="0" smtClean="0"/>
              <a:t>пробы измерения АД в ходе</a:t>
            </a:r>
            <a:r>
              <a:rPr lang="ru-RU" altLang="ru-RU" baseline="0" dirty="0" smtClean="0"/>
              <a:t> сеанса </a:t>
            </a:r>
            <a:r>
              <a:rPr lang="ru-RU" altLang="ru-RU" baseline="0" dirty="0" smtClean="0"/>
              <a:t>стимуляции, проводившейся в положении лежа, </a:t>
            </a:r>
            <a:r>
              <a:rPr lang="ru-RU" altLang="ru-RU" dirty="0" smtClean="0"/>
              <a:t>обнаружено не было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CCE7A1-9EC6-4006-8218-D6981896ACD8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Однако после </a:t>
            </a:r>
            <a:r>
              <a:rPr lang="ru-RU" altLang="ru-RU" dirty="0" smtClean="0"/>
              <a:t>2-х недельного курса по данным 3-суточного</a:t>
            </a:r>
            <a:r>
              <a:rPr lang="ru-RU" altLang="ru-RU" baseline="0" dirty="0" smtClean="0"/>
              <a:t> мониторирования </a:t>
            </a:r>
            <a:r>
              <a:rPr lang="ru-RU" altLang="ru-RU" dirty="0" smtClean="0"/>
              <a:t>у </a:t>
            </a:r>
            <a:r>
              <a:rPr lang="ru-RU" altLang="ru-RU" dirty="0" smtClean="0"/>
              <a:t>46% было зарегистрировано снижение среднесуточного АД, а еще у 20% оно снизилось </a:t>
            </a:r>
            <a:r>
              <a:rPr lang="ru-RU" altLang="ru-RU" dirty="0" smtClean="0"/>
              <a:t>к концу 4 недели, то есть через 2 недели </a:t>
            </a:r>
            <a:r>
              <a:rPr lang="ru-RU" altLang="ru-RU" dirty="0" smtClean="0"/>
              <a:t>после завершения курса стимуляции. Таким образом, </a:t>
            </a:r>
            <a:r>
              <a:rPr lang="ru-RU" altLang="ru-RU" dirty="0" smtClean="0">
                <a:solidFill>
                  <a:srgbClr val="FF3300"/>
                </a:solidFill>
              </a:rPr>
              <a:t>общее количество пациентов снизивших давление составило 33 человека (66%)</a:t>
            </a:r>
            <a:endParaRPr lang="ru-RU" alt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C8340D-1122-44CD-85E1-2E5032BEC29A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На данном слайде представлен пример такого снижения через 2 недели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46BB9C-0023-4307-B26C-2B40A603977B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у того же пациента через 2 недели после завершения стимуляции САД оставалось достоверно сниженным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A0584C-524F-49B6-B302-777F2ABEB293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Среднесуточная динамика в группе составляла 8,3 для систолического и 5,8 мм </a:t>
            </a:r>
            <a:r>
              <a:rPr lang="ru-RU" altLang="ru-RU" dirty="0" err="1" smtClean="0"/>
              <a:t>рт.ст</a:t>
            </a:r>
            <a:r>
              <a:rPr lang="ru-RU" altLang="ru-RU" dirty="0" smtClean="0"/>
              <a:t>. для диастолического давления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00E6E9-C38E-4265-87C0-773B00190EC1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При повторной оценке нормализация показателей наблюдалась у 1/3 пациентов с повышенным Индексом Времени и у 2/3 с повышенной ВАД.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E7A2B7-7A9C-4A0A-8D67-62AC64145E51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Также после стимуляционного цикла часть пациентов восстановили циркадный индекс, отражающий</a:t>
            </a:r>
            <a:r>
              <a:rPr lang="ru-RU" altLang="ru-RU" baseline="0" dirty="0" smtClean="0"/>
              <a:t> нормальное снижение АД ночью</a:t>
            </a:r>
            <a:r>
              <a:rPr lang="ru-RU" altLang="ru-RU" dirty="0" smtClean="0"/>
              <a:t>. Все три индекса имеют очень важное значение</a:t>
            </a:r>
            <a:r>
              <a:rPr lang="ru-RU" altLang="ru-RU" baseline="0" dirty="0" smtClean="0"/>
              <a:t> для прогноза пациентов, а улучшение этих показателей сказывается на увеличении продолжительности жизни и снижении числа осложнений.</a:t>
            </a:r>
            <a:endParaRPr lang="ru-RU" alt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AF6786-4620-458E-A0C5-14A38FF48DE1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Один из примеров такой нормализации представлен на данном слайде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Вместе с тем даже небольшое снижение АД (САД на 10 или ДАД на 5 мм рт. ст.) у больных ГБ приводит к достоверному снижению риска развития инфаркта и инсульта, причем не зависимо от того, болел ли пациент ранее. То есть всегда есть смысл стараться нормализовать уровень АД. 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A4CD8F-2EDF-42A5-9438-EECC5E5C872C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6C1498-C672-4643-9BCB-C91183D08E43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В итоге, в ходе цикла стимуляции </a:t>
            </a:r>
            <a:r>
              <a:rPr lang="ru-RU" altLang="ru-RU" dirty="0" smtClean="0"/>
              <a:t>«АВР-051» </a:t>
            </a:r>
            <a:r>
              <a:rPr lang="ru-RU" altLang="ru-RU" dirty="0" smtClean="0"/>
              <a:t>у 2/3 пациентов наблюдалось достоверное снижение среднесуточного АД и нормализация его вариабельности, а 1/3 – нормализация индекса времени и циркадного индекса.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266FF3-DD7D-446A-9753-75192339C536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Таким образом, стимуляционный курс не показал никакого значимого влияния лишь у 10% пациентов, тогда как у остальных 90% тот или иной положительный эффект был зарегистрирован. 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30FFE-5AA5-4411-970E-4FC762328FD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07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Немедикаментозные мероприятия которые дополняют фармакологическую терапию хорошо известны, эффективны и рекомендуются как национальными организациями, так и ВОЗ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A860D6-746D-46EB-95E1-25EE257CAB7F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Однако, несмотря на это, нормализация уровня АД – задача весьма сложная и редко достижимая как по частоте, так и по длительности контроля, что подтверждает исследование выполненное на пациентах из Великобритании. Это побуждает к дальнейшему поиску методов контроля АД.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EE3DF6-49AC-40FF-9244-A5E53E008457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О различных эффектах воздействия на определенные точки тела известно более 2500 лет. Сейчас этот феномен изучается на основе научных методов. Не осталась в стороне и Всемирная организация здравоохранения. В обзорном докладе,</a:t>
            </a:r>
            <a:r>
              <a:rPr lang="ru-RU" altLang="ru-RU" baseline="0" dirty="0" smtClean="0"/>
              <a:t> посвященном акупунктуре 2003 года эксперты пришли к заключению, что </a:t>
            </a:r>
            <a:r>
              <a:rPr lang="ru-RU" b="1" dirty="0" smtClean="0">
                <a:solidFill>
                  <a:schemeClr val="accent2"/>
                </a:solidFill>
              </a:rPr>
              <a:t>Акупунктура эффективна для лечения разных заболеваний, </a:t>
            </a:r>
            <a:r>
              <a:rPr lang="ru-RU" b="1" dirty="0" err="1" smtClean="0">
                <a:solidFill>
                  <a:schemeClr val="accent2"/>
                </a:solidFill>
              </a:rPr>
              <a:t>эссенциальную</a:t>
            </a:r>
            <a:r>
              <a:rPr lang="ru-RU" b="1" dirty="0" smtClean="0">
                <a:solidFill>
                  <a:schemeClr val="accent2"/>
                </a:solidFill>
              </a:rPr>
              <a:t> гипертензию</a:t>
            </a:r>
          </a:p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8DEE97-FF51-4272-86AB-3B4E99B3698D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Проявляет</a:t>
            </a:r>
            <a:r>
              <a:rPr lang="ru-RU" altLang="ru-RU" baseline="0" dirty="0" smtClean="0"/>
              <a:t> интерес к этому методу </a:t>
            </a:r>
            <a:r>
              <a:rPr lang="ru-RU" altLang="ru-RU" dirty="0" smtClean="0"/>
              <a:t>и научное сообщество в целом. Количество публикаций, цитируемых на популярном медицинском ресурсе, приближается к 30 000, причем резкий скачек их количества наблюдался дважды – в конце 60-х и начале 2000-х годов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6C38B-F482-4F16-B932-67B30FA182AD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Очевидно, что это связано не только в новыми данными, но и технологическим прорывом. В настоящее время помимо традиционных методов воздействия и инвазивной стимуляции появились удобные способы лазерной акупунктуры и чрескожной электростимуляции, что не только дает возможность с успехом применять при ряде заболеваний, но</a:t>
            </a:r>
            <a:r>
              <a:rPr lang="ru-RU" altLang="ru-RU" baseline="0" dirty="0" smtClean="0"/>
              <a:t> и использовать его самим пациентом в домашних условиях</a:t>
            </a: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82725E-0B66-47C1-A66F-53FC850B76CD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FB03F4-0B62-4AB6-978C-8C298EFC48C8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Одним из приспособлений, предназначенных для безмедикаментозного снижения уровня АД, является отечественный медицинский электростимулятор «АВР-051». Прибор зарегистрирован в 2016 году и с этого времени проводятся многочисленные исследования по изучению его влияния на уровень давления у больных ГБ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03D2-2CC5-4A3C-A697-957557A294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90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56D71-AE50-4E4A-A59B-08DA24352E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88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7B2A-EC19-4D33-8605-E9AA49EC3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80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1141" indent="0" algn="ctr">
              <a:buNone/>
              <a:defRPr sz="1886"/>
            </a:lvl2pPr>
            <a:lvl3pPr marL="862283" indent="0" algn="ctr">
              <a:buNone/>
              <a:defRPr sz="1697"/>
            </a:lvl3pPr>
            <a:lvl4pPr marL="1293424" indent="0" algn="ctr">
              <a:buNone/>
              <a:defRPr sz="1508"/>
            </a:lvl4pPr>
            <a:lvl5pPr marL="1724567" indent="0" algn="ctr">
              <a:buNone/>
              <a:defRPr sz="1508"/>
            </a:lvl5pPr>
            <a:lvl6pPr marL="2155708" indent="0" algn="ctr">
              <a:buNone/>
              <a:defRPr sz="1508"/>
            </a:lvl6pPr>
            <a:lvl7pPr marL="2586849" indent="0" algn="ctr">
              <a:buNone/>
              <a:defRPr sz="1508"/>
            </a:lvl7pPr>
            <a:lvl8pPr marL="3017991" indent="0" algn="ctr">
              <a:buNone/>
              <a:defRPr sz="1508"/>
            </a:lvl8pPr>
            <a:lvl9pPr marL="3449132" indent="0" algn="ctr">
              <a:buNone/>
              <a:defRPr sz="15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80DD-2AF3-4552-AA14-B54B4BF49D7F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5DAD-22B8-4CBE-ADDE-59C50B0DA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03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F6AB-4459-442D-96F7-9F7B6D79FD59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C990-47E3-4013-A276-E17783C59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6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65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263">
                <a:solidFill>
                  <a:schemeClr val="tx1"/>
                </a:solidFill>
              </a:defRPr>
            </a:lvl1pPr>
            <a:lvl2pPr marL="431141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228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293424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724567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15570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58684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017991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449132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A38C-2DFC-4FD4-86C7-F935CC3951FB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B6E3-9A43-4163-986C-EDC6B671B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6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7412-995B-4201-BF2C-A5EECD31CFBA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366E-4963-46A9-BEB5-661EE731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7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1141" indent="0">
              <a:buNone/>
              <a:defRPr sz="1886" b="1"/>
            </a:lvl2pPr>
            <a:lvl3pPr marL="862283" indent="0">
              <a:buNone/>
              <a:defRPr sz="1697" b="1"/>
            </a:lvl3pPr>
            <a:lvl4pPr marL="1293424" indent="0">
              <a:buNone/>
              <a:defRPr sz="1508" b="1"/>
            </a:lvl4pPr>
            <a:lvl5pPr marL="1724567" indent="0">
              <a:buNone/>
              <a:defRPr sz="1508" b="1"/>
            </a:lvl5pPr>
            <a:lvl6pPr marL="2155708" indent="0">
              <a:buNone/>
              <a:defRPr sz="1508" b="1"/>
            </a:lvl6pPr>
            <a:lvl7pPr marL="2586849" indent="0">
              <a:buNone/>
              <a:defRPr sz="1508" b="1"/>
            </a:lvl7pPr>
            <a:lvl8pPr marL="3017991" indent="0">
              <a:buNone/>
              <a:defRPr sz="1508" b="1"/>
            </a:lvl8pPr>
            <a:lvl9pPr marL="3449132" indent="0">
              <a:buNone/>
              <a:defRPr sz="1508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1141" indent="0">
              <a:buNone/>
              <a:defRPr sz="1886" b="1"/>
            </a:lvl2pPr>
            <a:lvl3pPr marL="862283" indent="0">
              <a:buNone/>
              <a:defRPr sz="1697" b="1"/>
            </a:lvl3pPr>
            <a:lvl4pPr marL="1293424" indent="0">
              <a:buNone/>
              <a:defRPr sz="1508" b="1"/>
            </a:lvl4pPr>
            <a:lvl5pPr marL="1724567" indent="0">
              <a:buNone/>
              <a:defRPr sz="1508" b="1"/>
            </a:lvl5pPr>
            <a:lvl6pPr marL="2155708" indent="0">
              <a:buNone/>
              <a:defRPr sz="1508" b="1"/>
            </a:lvl6pPr>
            <a:lvl7pPr marL="2586849" indent="0">
              <a:buNone/>
              <a:defRPr sz="1508" b="1"/>
            </a:lvl7pPr>
            <a:lvl8pPr marL="3017991" indent="0">
              <a:buNone/>
              <a:defRPr sz="1508" b="1"/>
            </a:lvl8pPr>
            <a:lvl9pPr marL="3449132" indent="0">
              <a:buNone/>
              <a:defRPr sz="1508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114D-6EFD-4B81-BF5D-B603EA78151A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C519-8D56-444A-A972-EB3D667B7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2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998A-8575-4FB4-9299-7AF4C28A7FB5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786D-E85E-4CF0-B0C8-31C0A1F28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5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1C75-F639-4131-B905-7D6B53513F49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A4FF-1B1F-4387-95D4-58DA76792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13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18"/>
            </a:lvl1pPr>
            <a:lvl2pPr>
              <a:defRPr sz="2641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08"/>
            </a:lvl1pPr>
            <a:lvl2pPr marL="431141" indent="0">
              <a:buNone/>
              <a:defRPr sz="1320"/>
            </a:lvl2pPr>
            <a:lvl3pPr marL="862283" indent="0">
              <a:buNone/>
              <a:defRPr sz="1131"/>
            </a:lvl3pPr>
            <a:lvl4pPr marL="1293424" indent="0">
              <a:buNone/>
              <a:defRPr sz="943"/>
            </a:lvl4pPr>
            <a:lvl5pPr marL="1724567" indent="0">
              <a:buNone/>
              <a:defRPr sz="943"/>
            </a:lvl5pPr>
            <a:lvl6pPr marL="2155708" indent="0">
              <a:buNone/>
              <a:defRPr sz="943"/>
            </a:lvl6pPr>
            <a:lvl7pPr marL="2586849" indent="0">
              <a:buNone/>
              <a:defRPr sz="943"/>
            </a:lvl7pPr>
            <a:lvl8pPr marL="3017991" indent="0">
              <a:buNone/>
              <a:defRPr sz="943"/>
            </a:lvl8pPr>
            <a:lvl9pPr marL="3449132" indent="0">
              <a:buNone/>
              <a:defRPr sz="943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8403-D2F1-423C-8773-7E08E7057368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9F2F-3216-4932-B91F-5A4274012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BF079-8646-4C93-8323-8CF95E8F12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71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018"/>
            </a:lvl1pPr>
            <a:lvl2pPr marL="431141" indent="0">
              <a:buNone/>
              <a:defRPr sz="2641"/>
            </a:lvl2pPr>
            <a:lvl3pPr marL="862283" indent="0">
              <a:buNone/>
              <a:defRPr sz="2263"/>
            </a:lvl3pPr>
            <a:lvl4pPr marL="1293424" indent="0">
              <a:buNone/>
              <a:defRPr sz="1886"/>
            </a:lvl4pPr>
            <a:lvl5pPr marL="1724567" indent="0">
              <a:buNone/>
              <a:defRPr sz="1886"/>
            </a:lvl5pPr>
            <a:lvl6pPr marL="2155708" indent="0">
              <a:buNone/>
              <a:defRPr sz="1886"/>
            </a:lvl6pPr>
            <a:lvl7pPr marL="2586849" indent="0">
              <a:buNone/>
              <a:defRPr sz="1886"/>
            </a:lvl7pPr>
            <a:lvl8pPr marL="3017991" indent="0">
              <a:buNone/>
              <a:defRPr sz="1886"/>
            </a:lvl8pPr>
            <a:lvl9pPr marL="3449132" indent="0">
              <a:buNone/>
              <a:defRPr sz="1886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08"/>
            </a:lvl1pPr>
            <a:lvl2pPr marL="431141" indent="0">
              <a:buNone/>
              <a:defRPr sz="1320"/>
            </a:lvl2pPr>
            <a:lvl3pPr marL="862283" indent="0">
              <a:buNone/>
              <a:defRPr sz="1131"/>
            </a:lvl3pPr>
            <a:lvl4pPr marL="1293424" indent="0">
              <a:buNone/>
              <a:defRPr sz="943"/>
            </a:lvl4pPr>
            <a:lvl5pPr marL="1724567" indent="0">
              <a:buNone/>
              <a:defRPr sz="943"/>
            </a:lvl5pPr>
            <a:lvl6pPr marL="2155708" indent="0">
              <a:buNone/>
              <a:defRPr sz="943"/>
            </a:lvl6pPr>
            <a:lvl7pPr marL="2586849" indent="0">
              <a:buNone/>
              <a:defRPr sz="943"/>
            </a:lvl7pPr>
            <a:lvl8pPr marL="3017991" indent="0">
              <a:buNone/>
              <a:defRPr sz="943"/>
            </a:lvl8pPr>
            <a:lvl9pPr marL="3449132" indent="0">
              <a:buNone/>
              <a:defRPr sz="943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7A9F-B3DE-4439-BA15-2C2B9EADECA7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0A84-46ED-46C7-B5D4-21CC8510E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1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7975-3166-4302-AFB5-415BFD970764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97F0-4502-4AF4-AB57-9AAF7FE0D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8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CA46-27FF-4D0C-9E35-9202E7880E84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EFA3-245B-4100-B1C1-F3A66DBBE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813F62-83A7-4631-99A7-E0C6B8392026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23F605-FC58-4928-9F64-E32781961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33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 userDrawn="1"/>
        </p:nvSpPr>
        <p:spPr bwMode="ltGray">
          <a:xfrm>
            <a:off x="190500" y="6511925"/>
            <a:ext cx="1403350" cy="161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Документ является собственностью АО «Швабе»</a:t>
            </a:r>
            <a:r>
              <a:rPr lang="en-US" sz="4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</a:t>
            </a:r>
            <a:endParaRPr lang="ru-RU" sz="45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4277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AA62D-BEE7-4CF3-81A0-F1419A5DA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35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3AA7-6F5F-49DC-B576-CEBA9E218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24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252F-D695-4369-B68A-56C2D51C3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06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EA19-600E-40DC-BCCF-DBAE28558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63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2E45E-5B6E-4B81-B7DA-E9A64D249C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49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4EA0-07E0-4B2D-95D7-EBB5DBA59A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02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F225-714B-4945-B468-625A5C54B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99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8C763F-A5C4-47D1-96AF-1FE2CB25F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A3AD95-A29B-412A-8B66-44347083A555}" type="datetime1">
              <a:rPr lang="ru-RU"/>
              <a:pPr>
                <a:defRPr/>
              </a:pPr>
              <a:t>17.06.2020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80782-F41B-41D0-BBFA-99BD4F021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5" r:id="rId7"/>
    <p:sldLayoutId id="2147483721" r:id="rId8"/>
    <p:sldLayoutId id="2147483722" r:id="rId9"/>
    <p:sldLayoutId id="2147483723" r:id="rId10"/>
    <p:sldLayoutId id="2147483724" r:id="rId11"/>
    <p:sldLayoutId id="2147483726" r:id="rId12"/>
    <p:sldLayoutId id="2147483727" r:id="rId13"/>
  </p:sldLayoutIdLst>
  <p:hf sldNum="0" hdr="0" dt="0"/>
  <p:txStyles>
    <p:titleStyle>
      <a:lvl1pPr algn="l" defTabSz="862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2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2pPr>
      <a:lvl3pPr algn="l" defTabSz="862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3pPr>
      <a:lvl4pPr algn="l" defTabSz="862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4pPr>
      <a:lvl5pPr algn="l" defTabSz="862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62013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2013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2013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2013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4313" indent="-214313" algn="l" defTabSz="862013" rtl="0" eaLnBrk="0" fontAlgn="base" hangingPunct="0">
        <a:lnSpc>
          <a:spcPct val="90000"/>
        </a:lnSpc>
        <a:spcBef>
          <a:spcPts val="938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113" indent="-214313" algn="l" defTabSz="862013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14313" algn="l" defTabSz="862013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08125" indent="-214313" algn="l" defTabSz="862013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25" indent="-214313" algn="l" defTabSz="862013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71279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2420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3562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4703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141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283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424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567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708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849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991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9132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847013" cy="2619375"/>
          </a:xfrm>
        </p:spPr>
        <p:txBody>
          <a:bodyPr anchor="ctr"/>
          <a:lstStyle/>
          <a:p>
            <a:pPr eaLnBrk="1" hangingPunct="1"/>
            <a:r>
              <a:rPr lang="ru-RU" altLang="ru-RU" sz="4400" dirty="0" smtClean="0"/>
              <a:t>Эффективность и безопасность нормализации артериального давления с помощью аппарата для электростимуляции </a:t>
            </a:r>
            <a:br>
              <a:rPr lang="ru-RU" altLang="ru-RU" sz="4400" dirty="0" smtClean="0"/>
            </a:br>
            <a:r>
              <a:rPr lang="ru-RU" altLang="ru-RU" sz="4400" dirty="0" smtClean="0"/>
              <a:t>«АВР-051»</a:t>
            </a:r>
            <a:endParaRPr lang="ru-RU" altLang="ru-RU" sz="4400" i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508500"/>
            <a:ext cx="6696075" cy="1752600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1E4649"/>
                </a:solidFill>
              </a:rPr>
              <a:t>Мамонтов Олег Викторович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i="1" dirty="0" smtClean="0">
                <a:solidFill>
                  <a:srgbClr val="1E4649"/>
                </a:solidFill>
              </a:rPr>
              <a:t>К.м.н., научный сотрудник лаборатории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i="1" dirty="0" err="1" smtClean="0">
                <a:solidFill>
                  <a:srgbClr val="1E4649"/>
                </a:solidFill>
              </a:rPr>
              <a:t>кардио</a:t>
            </a:r>
            <a:r>
              <a:rPr lang="ru-RU" altLang="ru-RU" sz="2000" i="1" dirty="0" smtClean="0">
                <a:solidFill>
                  <a:srgbClr val="1E4649"/>
                </a:solidFill>
              </a:rPr>
              <a:t>-пульмонального тестирования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i="1" dirty="0" smtClean="0">
                <a:solidFill>
                  <a:srgbClr val="1E4649"/>
                </a:solidFill>
              </a:rPr>
              <a:t>НИО физиологии кровообращения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i="1" dirty="0" smtClean="0">
                <a:solidFill>
                  <a:srgbClr val="1E4649"/>
                </a:solidFill>
              </a:rPr>
              <a:t>ФГБУ «НМИЦ им. В.А. </a:t>
            </a:r>
            <a:r>
              <a:rPr lang="ru-RU" altLang="ru-RU" sz="2000" i="1" dirty="0" err="1" smtClean="0">
                <a:solidFill>
                  <a:srgbClr val="1E4649"/>
                </a:solidFill>
              </a:rPr>
              <a:t>Алмазова</a:t>
            </a:r>
            <a:r>
              <a:rPr lang="ru-RU" altLang="ru-RU" sz="2000" i="1" dirty="0" smtClean="0">
                <a:solidFill>
                  <a:srgbClr val="1E4649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157163" y="1847850"/>
            <a:ext cx="8807450" cy="4329113"/>
            <a:chOff x="0" y="756"/>
            <a:chExt cx="5548" cy="2727"/>
          </a:xfrm>
        </p:grpSpPr>
        <p:pic>
          <p:nvPicPr>
            <p:cNvPr id="26631" name="Picture 7" descr="P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6"/>
              <a:ext cx="2634" cy="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2634" y="1253"/>
              <a:ext cx="291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147" tIns="40074" rIns="80147" bIns="40074">
              <a:spAutoFit/>
            </a:bodyPr>
            <a:lstStyle>
              <a:lvl1pPr defTabSz="801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100"/>
                <a:t>Современная трактовка эффективности: область  иннервирована волокнами нейронов, входящих в сетевое динамическое содружество с волокнами вегетативной нервной системы</a:t>
              </a:r>
            </a:p>
          </p:txBody>
        </p:sp>
      </p:grpSp>
      <p:sp>
        <p:nvSpPr>
          <p:cNvPr id="26627" name="Line 7"/>
          <p:cNvSpPr>
            <a:spLocks noChangeShapeType="1"/>
          </p:cNvSpPr>
          <p:nvPr/>
        </p:nvSpPr>
        <p:spPr bwMode="auto">
          <a:xfrm flipH="1" flipV="1">
            <a:off x="2051050" y="4076700"/>
            <a:ext cx="2808288" cy="172878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4932363" y="5300663"/>
            <a:ext cx="388778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3300"/>
                </a:solidFill>
              </a:rPr>
              <a:t>Альтернативная трактовка: точка перикардиального канала для акупунктуры - РС 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3300"/>
                </a:solidFill>
              </a:rPr>
              <a:t>(Цзяньши) </a:t>
            </a:r>
          </a:p>
        </p:txBody>
      </p:sp>
      <p:sp>
        <p:nvSpPr>
          <p:cNvPr id="26629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Область чрескожного воздействия при применении аппарата «АВР-051»</a:t>
            </a:r>
          </a:p>
        </p:txBody>
      </p:sp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3995738" y="1792288"/>
            <a:ext cx="5148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/>
              <a:t>Область воздействия: кожа внутренней поверхности левого запястья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Методика стимуляции "АВР-051"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306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84650"/>
            <a:ext cx="395128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003800" y="1557338"/>
            <a:ext cx="3816350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Внутренняя сторона предплечья ниже лучезапястной складки левой руки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Выполнение процедуры в положении сидя или лежа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Длительность воздействия 5 минут в автоматическом режиме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Стимуляция выполняется 2-3 раза в сутки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Курсы стимуляции 2 недели после 2 недель перерыва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8745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Вероятные механизмы влияния стимулятора"АВР-051"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5111750" cy="5111750"/>
          </a:xfrm>
        </p:spPr>
        <p:txBody>
          <a:bodyPr/>
          <a:lstStyle/>
          <a:p>
            <a:pPr marL="176213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 smtClean="0"/>
              <a:t>Снижение активности нейронов ростральных вентролатеральных отделов продолговатого мозга (сердечно-сосудистого центра) за счет:</a:t>
            </a:r>
          </a:p>
          <a:p>
            <a:pPr marL="633413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2000" dirty="0" smtClean="0"/>
              <a:t>Увеличения эндорфинов в гипоталамусе</a:t>
            </a:r>
          </a:p>
          <a:p>
            <a:pPr marL="633413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2000" dirty="0" smtClean="0"/>
              <a:t>Синтеза </a:t>
            </a:r>
            <a:r>
              <a:rPr lang="el-GR" altLang="ru-RU" sz="2000" dirty="0" smtClean="0"/>
              <a:t>γ-</a:t>
            </a:r>
            <a:r>
              <a:rPr lang="ru-RU" altLang="ru-RU" sz="2000" dirty="0" smtClean="0"/>
              <a:t>аминомасляной кислоты и активации </a:t>
            </a:r>
            <a:r>
              <a:rPr lang="ru-RU" altLang="ru-RU" sz="2000" dirty="0" err="1" smtClean="0"/>
              <a:t>эдноканнабиноидной</a:t>
            </a:r>
            <a:r>
              <a:rPr lang="ru-RU" altLang="ru-RU" sz="2000" dirty="0" smtClean="0"/>
              <a:t> системы</a:t>
            </a:r>
          </a:p>
          <a:p>
            <a:pPr marL="633413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2000" dirty="0" smtClean="0"/>
              <a:t>Выработки 5-гидрокситриптамина, серотонина; оксида азота, которые регулируют опиоидную и </a:t>
            </a:r>
            <a:r>
              <a:rPr lang="ru-RU" altLang="ru-RU" sz="2000" dirty="0" err="1" smtClean="0"/>
              <a:t>ноцицептивную</a:t>
            </a:r>
            <a:r>
              <a:rPr lang="ru-RU" altLang="ru-RU" sz="2000" dirty="0" smtClean="0"/>
              <a:t> системы. </a:t>
            </a:r>
          </a:p>
          <a:p>
            <a:pPr marL="176213" indent="4763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 smtClean="0"/>
              <a:t>Эффект: снижение активности симпатической НС и уменьшение ОПСС </a:t>
            </a:r>
          </a:p>
          <a:p>
            <a:pPr marL="176213" indent="4763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 smtClean="0"/>
          </a:p>
        </p:txBody>
      </p:sp>
      <p:pic>
        <p:nvPicPr>
          <p:cNvPr id="30724" name="Picture 6" descr="An external file that holds a picture, illustration, etc.&#10;Object name is ECAM2012-878673.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34496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угольник 1"/>
          <p:cNvSpPr>
            <a:spLocks noChangeArrowheads="1"/>
          </p:cNvSpPr>
          <p:nvPr/>
        </p:nvSpPr>
        <p:spPr bwMode="auto">
          <a:xfrm>
            <a:off x="2573338" y="6515100"/>
            <a:ext cx="6681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rgbClr val="212121"/>
                </a:solidFill>
                <a:latin typeface="BlinkMacSystemFont"/>
              </a:rPr>
              <a:t>Zhou W, Longhurst JC.</a:t>
            </a:r>
            <a:r>
              <a:rPr lang="en-US" altLang="ru-RU" sz="1400"/>
              <a:t> Evid Based Complement Alternat Med. 2012;2012:878673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Исследования выполненные по оценке эффективности коррекции АД влияния"АВР-051"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792163" y="1773238"/>
          <a:ext cx="7559675" cy="4992838"/>
        </p:xfrm>
        <a:graphic>
          <a:graphicData uri="http://schemas.openxmlformats.org/drawingml/2006/table">
            <a:tbl>
              <a:tblPr/>
              <a:tblGrid>
                <a:gridCol w="6552858">
                  <a:extLst>
                    <a:ext uri="{9D8B030D-6E8A-4147-A177-3AD203B41FA5}">
                      <a16:colId xmlns:a16="http://schemas.microsoft.com/office/drawing/2014/main" val="2196832149"/>
                    </a:ext>
                  </a:extLst>
                </a:gridCol>
                <a:gridCol w="1006817">
                  <a:extLst>
                    <a:ext uri="{9D8B030D-6E8A-4147-A177-3AD203B41FA5}">
                      <a16:colId xmlns:a16="http://schemas.microsoft.com/office/drawing/2014/main" val="1690643097"/>
                    </a:ext>
                  </a:extLst>
                </a:gridCol>
              </a:tblGrid>
              <a:tr h="268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Исследования по коррекции уровня артериального давления, проведенные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2017-2020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583612"/>
                  </a:ext>
                </a:extLst>
              </a:tr>
              <a:tr h="369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Учреждение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671215"/>
                  </a:ext>
                </a:extLst>
              </a:tr>
              <a:tr h="26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Свердловской области «Свердловская областная клиническая больница № 1»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77638"/>
                  </a:ext>
                </a:extLst>
              </a:tr>
              <a:tr h="369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БУЗ Удмуртской Республики «Республиканский клинико-диагностический центр Министерства Здравоохранения Удмуртской Республики»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57329"/>
                  </a:ext>
                </a:extLst>
              </a:tr>
              <a:tr h="26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Городская поликлиника № 175 Департамента здравоохранения города Москвы, 2018 г.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068195"/>
                  </a:ext>
                </a:extLst>
              </a:tr>
              <a:tr h="5525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ФГБОУ ВО «Российский научно-исследовательский медицинский университет им. Н.И. Пирогова» Минздрава России, обособленное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структурное подразделение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«Российский геронтологический научно-клинический центр», Москва</a:t>
                      </a:r>
                    </a:p>
                  </a:txBody>
                  <a:tcPr marL="3953" marR="3953" marT="3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071388"/>
                  </a:ext>
                </a:extLst>
              </a:tr>
              <a:tr h="26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Городская поликлиника № 175 Департамента здравоохранения города Москвы, 2019 г.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82370"/>
                  </a:ext>
                </a:extLst>
              </a:tr>
              <a:tr h="26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ФГБУ «НМИЦ им. В.А.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Алмазова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г. Санкт-Петербург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101616"/>
                  </a:ext>
                </a:extLst>
              </a:tr>
              <a:tr h="271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Мордовский государственный университет им. Н. П. Огарёва, г. Саранск (промежуточный отчет)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757839"/>
                  </a:ext>
                </a:extLst>
              </a:tr>
              <a:tr h="271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ФГБУ «Поликлиника №1» Управления делами Президента Российской Федерации, г. Москва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60359"/>
                  </a:ext>
                </a:extLst>
              </a:tr>
              <a:tr h="26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ФГБВОУВО «Военно-медицинская академия имени С.М. Кирова», г. Санкт-Петербург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09475"/>
                  </a:ext>
                </a:extLst>
              </a:tr>
              <a:tr h="369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ФГБНУ «Научно-исследовательский институт медицины труда имени академика Н.Ф.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Измерова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промежут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отчет)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812785"/>
                  </a:ext>
                </a:extLst>
              </a:tr>
              <a:tr h="26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Свердловской области «Свердловская областная клиническая больница № 1»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542580"/>
                  </a:ext>
                </a:extLst>
              </a:tr>
              <a:tr h="369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БУЗ Удмуртской Республики «Республиканский клинико-диагностический центр Министерства Здравоохранения Удмуртской Республики»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35149"/>
                  </a:ext>
                </a:extLst>
              </a:tr>
              <a:tr h="26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ФГБОУ ВО "Ростовский государственный медицинский университет" МЗРФ 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14043"/>
                  </a:ext>
                </a:extLst>
              </a:tr>
              <a:tr h="268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выборка пациентов по проведенным исследованиям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3953" marR="3953" marT="3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731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результаты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В 9 из 11 исследований подтвердилась эффективность электростимулятора «АВР-051» в отношении снижения АД</a:t>
            </a:r>
          </a:p>
          <a:p>
            <a:r>
              <a:rPr lang="ru-RU" altLang="ru-RU" dirty="0" smtClean="0"/>
              <a:t>Ответ на терапию в зависимости от критериев эффективности колебался от 51% до 90% пациентов</a:t>
            </a:r>
          </a:p>
          <a:p>
            <a:r>
              <a:rPr lang="ru-RU" altLang="ru-RU" dirty="0" smtClean="0"/>
              <a:t>Ни у одного из пациентов не отмечено серьезных побочных эффектов терапии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847013" cy="2889250"/>
          </a:xfrm>
        </p:spPr>
        <p:txBody>
          <a:bodyPr anchor="ctr"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Оценка влияния аппарата для электростимуляции «АВР-051»</a:t>
            </a:r>
            <a:b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суточной профиль артериального давления в ходе курсового применения</a:t>
            </a:r>
            <a:endParaRPr lang="ru-RU" altLang="ru-RU" sz="4000" i="1" dirty="0" smtClean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916760"/>
            <a:ext cx="6696075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1E4649"/>
                </a:solidFill>
              </a:rPr>
              <a:t>ФГБУ «НМИЦ им. В.А. </a:t>
            </a:r>
            <a:r>
              <a:rPr lang="ru-RU" altLang="ru-RU" sz="1800" dirty="0" err="1" smtClean="0">
                <a:solidFill>
                  <a:srgbClr val="1E4649"/>
                </a:solidFill>
              </a:rPr>
              <a:t>Алмазова</a:t>
            </a:r>
            <a:r>
              <a:rPr lang="ru-RU" altLang="ru-RU" sz="1800" dirty="0" smtClean="0">
                <a:solidFill>
                  <a:srgbClr val="1E4649"/>
                </a:solidFill>
              </a:rPr>
              <a:t>»</a:t>
            </a:r>
          </a:p>
        </p:txBody>
      </p:sp>
      <p:sp>
        <p:nvSpPr>
          <p:cNvPr id="36868" name="Прямоугольник 2"/>
          <p:cNvSpPr>
            <a:spLocks noChangeArrowheads="1"/>
          </p:cNvSpPr>
          <p:nvPr/>
        </p:nvSpPr>
        <p:spPr bwMode="auto">
          <a:xfrm>
            <a:off x="1358900" y="4278585"/>
            <a:ext cx="621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Рандомизированное плацебо-контролируемое исследование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altLang="ru-RU" sz="48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Цель исследования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7800" indent="-1588" eaLnBrk="1" hangingPunct="1">
              <a:buFontTx/>
              <a:buNone/>
            </a:pPr>
            <a:r>
              <a:rPr lang="ru-RU" altLang="ru-RU" smtClean="0"/>
              <a:t>Оценить влияние курсового применения стимулятора"АВР-051"на показатели циркадного профиля АД, реконструированного по данным трехсуточного мониторирования у пациентов с гипертонической болезнью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Пациенты, включенные в исследование</a:t>
            </a:r>
          </a:p>
        </p:txBody>
      </p:sp>
      <p:sp>
        <p:nvSpPr>
          <p:cNvPr id="40963" name="Text Box 18"/>
          <p:cNvSpPr txBox="1">
            <a:spLocks noChangeArrowheads="1"/>
          </p:cNvSpPr>
          <p:nvPr/>
        </p:nvSpPr>
        <p:spPr bwMode="auto">
          <a:xfrm>
            <a:off x="539750" y="1590675"/>
            <a:ext cx="79930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/>
              <a:t>Критерии включения: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400"/>
              <a:t>ГБ </a:t>
            </a:r>
            <a:r>
              <a:rPr lang="en-US" altLang="ru-RU" sz="1400"/>
              <a:t>I-III</a:t>
            </a:r>
            <a:r>
              <a:rPr lang="ru-RU" altLang="ru-RU" sz="1400"/>
              <a:t> ст.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400"/>
              <a:t>Отклонение профиля АД от нормальных показателей по данным мониторирования АД.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400"/>
              <a:t>Стабильная терапия или ее отсутствии на момент включения в исследование.</a:t>
            </a:r>
          </a:p>
        </p:txBody>
      </p:sp>
      <p:pic>
        <p:nvPicPr>
          <p:cNvPr id="40964" name="Рисунок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44813"/>
            <a:ext cx="66881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Побочные эффекты 2-х недельной стимуляции «АВР-051»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15616" y="1991102"/>
            <a:ext cx="7056784" cy="3958470"/>
            <a:chOff x="1669358" y="1991102"/>
            <a:chExt cx="5803695" cy="3958470"/>
          </a:xfrm>
          <a:solidFill>
            <a:srgbClr val="7030A0"/>
          </a:solidFill>
        </p:grpSpPr>
        <p:sp>
          <p:nvSpPr>
            <p:cNvPr id="4" name="Полилиния 3"/>
            <p:cNvSpPr/>
            <p:nvPr/>
          </p:nvSpPr>
          <p:spPr>
            <a:xfrm>
              <a:off x="5194871" y="4485763"/>
              <a:ext cx="1247330" cy="4329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6478"/>
                  </a:lnTo>
                  <a:lnTo>
                    <a:pt x="1247330" y="216478"/>
                  </a:lnTo>
                  <a:lnTo>
                    <a:pt x="1247330" y="432957"/>
                  </a:lnTo>
                </a:path>
              </a:pathLst>
            </a:custGeom>
            <a:grp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3947541" y="4485763"/>
              <a:ext cx="1247330" cy="4329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47330" y="0"/>
                  </a:moveTo>
                  <a:lnTo>
                    <a:pt x="1247330" y="216478"/>
                  </a:lnTo>
                  <a:lnTo>
                    <a:pt x="0" y="216478"/>
                  </a:lnTo>
                  <a:lnTo>
                    <a:pt x="0" y="432957"/>
                  </a:lnTo>
                </a:path>
              </a:pathLst>
            </a:custGeom>
            <a:grp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3947541" y="3021954"/>
              <a:ext cx="1247330" cy="4329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6478"/>
                  </a:lnTo>
                  <a:lnTo>
                    <a:pt x="1247330" y="216478"/>
                  </a:lnTo>
                  <a:lnTo>
                    <a:pt x="1247330" y="432957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2700210" y="3021954"/>
              <a:ext cx="1247330" cy="4329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47330" y="0"/>
                  </a:moveTo>
                  <a:lnTo>
                    <a:pt x="1247330" y="216478"/>
                  </a:lnTo>
                  <a:lnTo>
                    <a:pt x="0" y="216478"/>
                  </a:lnTo>
                  <a:lnTo>
                    <a:pt x="0" y="432957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2916689" y="1991102"/>
              <a:ext cx="2061703" cy="1030851"/>
            </a:xfrm>
            <a:custGeom>
              <a:avLst/>
              <a:gdLst>
                <a:gd name="connsiteX0" fmla="*/ 0 w 2061703"/>
                <a:gd name="connsiteY0" fmla="*/ 0 h 1030851"/>
                <a:gd name="connsiteX1" fmla="*/ 2061703 w 2061703"/>
                <a:gd name="connsiteY1" fmla="*/ 0 h 1030851"/>
                <a:gd name="connsiteX2" fmla="*/ 2061703 w 2061703"/>
                <a:gd name="connsiteY2" fmla="*/ 1030851 h 1030851"/>
                <a:gd name="connsiteX3" fmla="*/ 0 w 2061703"/>
                <a:gd name="connsiteY3" fmla="*/ 1030851 h 1030851"/>
                <a:gd name="connsiteX4" fmla="*/ 0 w 2061703"/>
                <a:gd name="connsiteY4" fmla="*/ 0 h 10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703" h="1030851">
                  <a:moveTo>
                    <a:pt x="0" y="0"/>
                  </a:moveTo>
                  <a:lnTo>
                    <a:pt x="2061703" y="0"/>
                  </a:lnTo>
                  <a:lnTo>
                    <a:pt x="2061703" y="1030851"/>
                  </a:lnTo>
                  <a:lnTo>
                    <a:pt x="0" y="103085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Досрочно выбыли из исследования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 человек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669358" y="3454912"/>
              <a:ext cx="2061703" cy="1030851"/>
            </a:xfrm>
            <a:custGeom>
              <a:avLst/>
              <a:gdLst>
                <a:gd name="connsiteX0" fmla="*/ 0 w 2061703"/>
                <a:gd name="connsiteY0" fmla="*/ 0 h 1030851"/>
                <a:gd name="connsiteX1" fmla="*/ 2061703 w 2061703"/>
                <a:gd name="connsiteY1" fmla="*/ 0 h 1030851"/>
                <a:gd name="connsiteX2" fmla="*/ 2061703 w 2061703"/>
                <a:gd name="connsiteY2" fmla="*/ 1030851 h 1030851"/>
                <a:gd name="connsiteX3" fmla="*/ 0 w 2061703"/>
                <a:gd name="connsiteY3" fmla="*/ 1030851 h 1030851"/>
                <a:gd name="connsiteX4" fmla="*/ 0 w 2061703"/>
                <a:gd name="connsiteY4" fmla="*/ 0 h 10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703" h="1030851">
                  <a:moveTo>
                    <a:pt x="0" y="0"/>
                  </a:moveTo>
                  <a:lnTo>
                    <a:pt x="2061703" y="0"/>
                  </a:lnTo>
                  <a:lnTo>
                    <a:pt x="2061703" y="1030851"/>
                  </a:lnTo>
                  <a:lnTo>
                    <a:pt x="0" y="103085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Из-за нежелания продолжать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 человека 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164019" y="3454912"/>
              <a:ext cx="2061703" cy="1030851"/>
            </a:xfrm>
            <a:custGeom>
              <a:avLst/>
              <a:gdLst>
                <a:gd name="connsiteX0" fmla="*/ 0 w 2061703"/>
                <a:gd name="connsiteY0" fmla="*/ 0 h 1030851"/>
                <a:gd name="connsiteX1" fmla="*/ 2061703 w 2061703"/>
                <a:gd name="connsiteY1" fmla="*/ 0 h 1030851"/>
                <a:gd name="connsiteX2" fmla="*/ 2061703 w 2061703"/>
                <a:gd name="connsiteY2" fmla="*/ 1030851 h 1030851"/>
                <a:gd name="connsiteX3" fmla="*/ 0 w 2061703"/>
                <a:gd name="connsiteY3" fmla="*/ 1030851 h 1030851"/>
                <a:gd name="connsiteX4" fmla="*/ 0 w 2061703"/>
                <a:gd name="connsiteY4" fmla="*/ 0 h 10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703" h="1030851">
                  <a:moveTo>
                    <a:pt x="0" y="0"/>
                  </a:moveTo>
                  <a:lnTo>
                    <a:pt x="2061703" y="0"/>
                  </a:lnTo>
                  <a:lnTo>
                    <a:pt x="2061703" y="1030851"/>
                  </a:lnTo>
                  <a:lnTo>
                    <a:pt x="0" y="103085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Из-за ухудшения общего самочувствия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 человека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916689" y="4918721"/>
              <a:ext cx="2061703" cy="1030851"/>
            </a:xfrm>
            <a:custGeom>
              <a:avLst/>
              <a:gdLst>
                <a:gd name="connsiteX0" fmla="*/ 0 w 2061703"/>
                <a:gd name="connsiteY0" fmla="*/ 0 h 1030851"/>
                <a:gd name="connsiteX1" fmla="*/ 2061703 w 2061703"/>
                <a:gd name="connsiteY1" fmla="*/ 0 h 1030851"/>
                <a:gd name="connsiteX2" fmla="*/ 2061703 w 2061703"/>
                <a:gd name="connsiteY2" fmla="*/ 1030851 h 1030851"/>
                <a:gd name="connsiteX3" fmla="*/ 0 w 2061703"/>
                <a:gd name="connsiteY3" fmla="*/ 1030851 h 1030851"/>
                <a:gd name="connsiteX4" fmla="*/ 0 w 2061703"/>
                <a:gd name="connsiteY4" fmla="*/ 0 h 10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703" h="1030851">
                  <a:moveTo>
                    <a:pt x="0" y="0"/>
                  </a:moveTo>
                  <a:lnTo>
                    <a:pt x="2061703" y="0"/>
                  </a:lnTo>
                  <a:lnTo>
                    <a:pt x="2061703" y="1030851"/>
                  </a:lnTo>
                  <a:lnTo>
                    <a:pt x="0" y="103085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Основанная группа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 человек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411350" y="4918721"/>
              <a:ext cx="2061703" cy="1030851"/>
            </a:xfrm>
            <a:custGeom>
              <a:avLst/>
              <a:gdLst>
                <a:gd name="connsiteX0" fmla="*/ 0 w 2061703"/>
                <a:gd name="connsiteY0" fmla="*/ 0 h 1030851"/>
                <a:gd name="connsiteX1" fmla="*/ 2061703 w 2061703"/>
                <a:gd name="connsiteY1" fmla="*/ 0 h 1030851"/>
                <a:gd name="connsiteX2" fmla="*/ 2061703 w 2061703"/>
                <a:gd name="connsiteY2" fmla="*/ 1030851 h 1030851"/>
                <a:gd name="connsiteX3" fmla="*/ 0 w 2061703"/>
                <a:gd name="connsiteY3" fmla="*/ 1030851 h 1030851"/>
                <a:gd name="connsiteX4" fmla="*/ 0 w 2061703"/>
                <a:gd name="connsiteY4" fmla="*/ 0 h 10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703" h="1030851">
                  <a:moveTo>
                    <a:pt x="0" y="0"/>
                  </a:moveTo>
                  <a:lnTo>
                    <a:pt x="2061703" y="0"/>
                  </a:lnTo>
                  <a:lnTo>
                    <a:pt x="2061703" y="1030851"/>
                  </a:lnTo>
                  <a:lnTo>
                    <a:pt x="0" y="103085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Группа плацебо-стимуляции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kern="1200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 человек</a:t>
              </a:r>
            </a:p>
          </p:txBody>
        </p:sp>
      </p:grpSp>
      <p:sp>
        <p:nvSpPr>
          <p:cNvPr id="1038" name="AutoShape 40"/>
          <p:cNvSpPr>
            <a:spLocks noChangeArrowheads="1"/>
          </p:cNvSpPr>
          <p:nvPr/>
        </p:nvSpPr>
        <p:spPr bwMode="auto">
          <a:xfrm>
            <a:off x="4716463" y="6237288"/>
            <a:ext cx="1439862" cy="2889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χ2=2,04; p=0,15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Клиническая характеристика пациентов</a:t>
            </a:r>
          </a:p>
        </p:txBody>
      </p:sp>
      <p:graphicFrame>
        <p:nvGraphicFramePr>
          <p:cNvPr id="19643" name="Group 187"/>
          <p:cNvGraphicFramePr>
            <a:graphicFrameLocks noGrp="1"/>
          </p:cNvGraphicFramePr>
          <p:nvPr/>
        </p:nvGraphicFramePr>
        <p:xfrm>
          <a:off x="611188" y="1196975"/>
          <a:ext cx="7993062" cy="5608638"/>
        </p:xfrm>
        <a:graphic>
          <a:graphicData uri="http://schemas.openxmlformats.org/drawingml/2006/table">
            <a:tbl>
              <a:tblPr/>
              <a:tblGrid>
                <a:gridCol w="4421187">
                  <a:extLst>
                    <a:ext uri="{9D8B030D-6E8A-4147-A177-3AD203B41FA5}">
                      <a16:colId xmlns:a16="http://schemas.microsoft.com/office/drawing/2014/main" val="2492515470"/>
                    </a:ext>
                  </a:extLst>
                </a:gridCol>
                <a:gridCol w="3571875">
                  <a:extLst>
                    <a:ext uri="{9D8B030D-6E8A-4147-A177-3AD203B41FA5}">
                      <a16:colId xmlns:a16="http://schemas.microsoft.com/office/drawing/2014/main" val="4023676516"/>
                    </a:ext>
                  </a:extLst>
                </a:gridCol>
              </a:tblGrid>
              <a:tr h="579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 превышением показателя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97048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(100%)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27285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САД днем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(50%)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911876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ДАД днем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(32%)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85422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индекса времени САД днем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(68%)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45162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индекса времени ДАД днем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(40%)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02130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вариабельности САД днем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(56%)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759947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вариабельности ДАД днем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(26%)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148773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САД ночью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(19%)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190018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ДАД ночью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(38%)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301649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индекса времени САД ночью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(66%)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952461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индекса времени ДАД ночью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(44%)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230984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вариабельности САД ночью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(32%)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481517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вариабельности ДАД ночью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(26%)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737703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Циркадный индекс САД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(34%)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82952"/>
                  </a:ext>
                </a:extLst>
              </a:tr>
              <a:tr h="33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Циркадный индекс ДАД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(20%)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68108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9"/>
          <p:cNvGrpSpPr>
            <a:grpSpLocks/>
          </p:cNvGrpSpPr>
          <p:nvPr/>
        </p:nvGrpSpPr>
        <p:grpSpPr bwMode="auto">
          <a:xfrm>
            <a:off x="260350" y="1844675"/>
            <a:ext cx="8070850" cy="4752975"/>
            <a:chOff x="260637" y="1845252"/>
            <a:chExt cx="8070722" cy="4752100"/>
          </a:xfrm>
        </p:grpSpPr>
        <p:graphicFrame>
          <p:nvGraphicFramePr>
            <p:cNvPr id="10245" name="Chart 2"/>
            <p:cNvGraphicFramePr>
              <a:graphicFrameLocks/>
            </p:cNvGraphicFramePr>
            <p:nvPr/>
          </p:nvGraphicFramePr>
          <p:xfrm>
            <a:off x="507643" y="1845252"/>
            <a:ext cx="7392192" cy="4121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3" name="Диаграмма" r:id="rId4" imgW="7839032" imgH="4371795" progId="Excel.Sheet.8">
                    <p:embed/>
                  </p:oleObj>
                </mc:Choice>
                <mc:Fallback>
                  <p:oleObj name="Диаграмма" r:id="rId4" imgW="7839032" imgH="4371795" progId="Excel.Sheet.8">
                    <p:embed/>
                    <p:pic>
                      <p:nvPicPr>
                        <p:cNvPr id="0" name="Char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43" y="1845252"/>
                          <a:ext cx="7392192" cy="4121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2627562" y="5603760"/>
              <a:ext cx="5703797" cy="30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81903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508" dirty="0">
                  <a:solidFill>
                    <a:srgbClr val="000000"/>
                  </a:solidFill>
                </a:rPr>
                <a:t>Относительная смертность</a:t>
              </a:r>
              <a:r>
                <a:rPr lang="en-US" altLang="ru-RU" sz="1508" dirty="0">
                  <a:solidFill>
                    <a:srgbClr val="000000"/>
                  </a:solidFill>
                </a:rPr>
                <a:t> (</a:t>
              </a:r>
              <a:r>
                <a:rPr lang="ru-RU" altLang="ru-RU" sz="1508" dirty="0">
                  <a:solidFill>
                    <a:srgbClr val="000000"/>
                  </a:solidFill>
                </a:rPr>
                <a:t>общая</a:t>
              </a:r>
              <a:r>
                <a:rPr lang="en-US" altLang="ru-RU" sz="1508" dirty="0">
                  <a:solidFill>
                    <a:srgbClr val="000000"/>
                  </a:solidFill>
                </a:rPr>
                <a:t>: 55</a:t>
              </a:r>
              <a:r>
                <a:rPr lang="ru-RU" altLang="ru-RU" sz="1508" dirty="0">
                  <a:solidFill>
                    <a:srgbClr val="000000"/>
                  </a:solidFill>
                </a:rPr>
                <a:t> </a:t>
              </a:r>
              <a:r>
                <a:rPr lang="en-US" altLang="ru-RU" sz="1508" dirty="0">
                  <a:solidFill>
                    <a:srgbClr val="000000"/>
                  </a:solidFill>
                </a:rPr>
                <a:t>861</a:t>
              </a:r>
              <a:r>
                <a:rPr lang="ru-RU" altLang="ru-RU" sz="1508" dirty="0">
                  <a:solidFill>
                    <a:srgbClr val="000000"/>
                  </a:solidFill>
                </a:rPr>
                <a:t> </a:t>
              </a:r>
              <a:r>
                <a:rPr lang="en-US" altLang="ru-RU" sz="1508" dirty="0">
                  <a:solidFill>
                    <a:srgbClr val="000000"/>
                  </a:solidFill>
                </a:rPr>
                <a:t>000)</a:t>
              </a:r>
            </a:p>
          </p:txBody>
        </p:sp>
        <p:sp>
          <p:nvSpPr>
            <p:cNvPr id="2054" name="Text Box 4"/>
            <p:cNvSpPr txBox="1">
              <a:spLocks noChangeArrowheads="1"/>
            </p:cNvSpPr>
            <p:nvPr/>
          </p:nvSpPr>
          <p:spPr bwMode="auto">
            <a:xfrm>
              <a:off x="560670" y="6016434"/>
              <a:ext cx="2968578" cy="58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43" tIns="0" rIns="0" bIns="101843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819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037" dirty="0">
                  <a:solidFill>
                    <a:srgbClr val="000000"/>
                  </a:solidFill>
                </a:rPr>
                <a:t>САД = систолическое артериальное давление</a:t>
              </a:r>
              <a:endParaRPr lang="en-US" altLang="ru-RU" sz="1037" dirty="0">
                <a:solidFill>
                  <a:srgbClr val="000000"/>
                </a:solidFill>
              </a:endParaRPr>
            </a:p>
            <a:p>
              <a:pPr defTabSz="7819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037" dirty="0">
                  <a:solidFill>
                    <a:srgbClr val="000000"/>
                  </a:solidFill>
                </a:rPr>
                <a:t>ИБС = ишемическая болезнь сердца</a:t>
              </a:r>
              <a:endParaRPr lang="en-US" altLang="ru-RU" sz="1037" dirty="0">
                <a:solidFill>
                  <a:srgbClr val="000000"/>
                </a:solidFill>
              </a:endParaRPr>
            </a:p>
            <a:p>
              <a:pPr defTabSz="7819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037" dirty="0">
                  <a:solidFill>
                    <a:srgbClr val="000000"/>
                  </a:solidFill>
                </a:rPr>
                <a:t>ИМТ = индекс массы тела</a:t>
              </a:r>
              <a:endParaRPr lang="en-US" altLang="ru-RU" sz="1037" dirty="0">
                <a:solidFill>
                  <a:srgbClr val="000000"/>
                </a:solidFill>
              </a:endParaRPr>
            </a:p>
          </p:txBody>
        </p:sp>
        <p:sp>
          <p:nvSpPr>
            <p:cNvPr id="2056" name="Rectangle 15"/>
            <p:cNvSpPr>
              <a:spLocks noChangeArrowheads="1"/>
            </p:cNvSpPr>
            <p:nvPr/>
          </p:nvSpPr>
          <p:spPr bwMode="auto">
            <a:xfrm>
              <a:off x="260637" y="2205549"/>
              <a:ext cx="3360685" cy="3029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97" b="1" dirty="0" err="1">
                  <a:solidFill>
                    <a:srgbClr val="C00000"/>
                  </a:solidFill>
                </a:rPr>
                <a:t>Артериальная</a:t>
              </a:r>
              <a:r>
                <a:rPr lang="en-US" altLang="ru-RU" sz="1697" b="1" dirty="0">
                  <a:solidFill>
                    <a:srgbClr val="C00000"/>
                  </a:solidFill>
                </a:rPr>
                <a:t> </a:t>
              </a:r>
              <a:r>
                <a:rPr lang="en-US" altLang="ru-RU" sz="1697" b="1" dirty="0" err="1">
                  <a:solidFill>
                    <a:srgbClr val="C00000"/>
                  </a:solidFill>
                </a:rPr>
                <a:t>гипертензия</a:t>
              </a:r>
              <a:endParaRPr lang="en-US" altLang="ru-RU" sz="1697" b="1" dirty="0">
                <a:solidFill>
                  <a:srgbClr val="C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97" dirty="0" err="1">
                  <a:solidFill>
                    <a:srgbClr val="000000"/>
                  </a:solidFill>
                </a:rPr>
                <a:t>Табакокурение</a:t>
              </a:r>
              <a:endParaRPr lang="en-US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97" dirty="0">
                  <a:solidFill>
                    <a:srgbClr val="000000"/>
                  </a:solidFill>
                </a:rPr>
                <a:t>Дислипидемия</a:t>
              </a: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97" dirty="0" err="1">
                  <a:solidFill>
                    <a:srgbClr val="000000"/>
                  </a:solidFill>
                </a:rPr>
                <a:t>Дефицит</a:t>
              </a:r>
              <a:r>
                <a:rPr lang="en-US" altLang="ru-RU" sz="1697" dirty="0">
                  <a:solidFill>
                    <a:srgbClr val="000000"/>
                  </a:solidFill>
                </a:rPr>
                <a:t> </a:t>
              </a:r>
              <a:r>
                <a:rPr lang="en-US" altLang="ru-RU" sz="1697" dirty="0" err="1">
                  <a:solidFill>
                    <a:srgbClr val="000000"/>
                  </a:solidFill>
                </a:rPr>
                <a:t>массы</a:t>
              </a:r>
              <a:r>
                <a:rPr lang="en-US" altLang="ru-RU" sz="1697" dirty="0">
                  <a:solidFill>
                    <a:srgbClr val="000000"/>
                  </a:solidFill>
                </a:rPr>
                <a:t> </a:t>
              </a:r>
              <a:r>
                <a:rPr lang="en-US" altLang="ru-RU" sz="1697" dirty="0" err="1">
                  <a:solidFill>
                    <a:srgbClr val="000000"/>
                  </a:solidFill>
                </a:rPr>
                <a:t>тела</a:t>
              </a:r>
              <a:endParaRPr lang="en-US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97" dirty="0" err="1">
                  <a:solidFill>
                    <a:srgbClr val="000000"/>
                  </a:solidFill>
                </a:rPr>
                <a:t>Незащищенный</a:t>
              </a:r>
              <a:r>
                <a:rPr lang="en-US" altLang="ru-RU" sz="1697" dirty="0">
                  <a:solidFill>
                    <a:srgbClr val="000000"/>
                  </a:solidFill>
                </a:rPr>
                <a:t> </a:t>
              </a:r>
              <a:r>
                <a:rPr lang="en-US" altLang="ru-RU" sz="1697" dirty="0" err="1">
                  <a:solidFill>
                    <a:srgbClr val="000000"/>
                  </a:solidFill>
                </a:rPr>
                <a:t>секс</a:t>
              </a:r>
              <a:endParaRPr lang="en-US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97" dirty="0" err="1">
                  <a:solidFill>
                    <a:srgbClr val="000000"/>
                  </a:solidFill>
                </a:rPr>
                <a:t>Высокий</a:t>
              </a:r>
              <a:r>
                <a:rPr lang="en-US" altLang="ru-RU" sz="1697" dirty="0">
                  <a:solidFill>
                    <a:srgbClr val="000000"/>
                  </a:solidFill>
                </a:rPr>
                <a:t> ИМТ</a:t>
              </a: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97" dirty="0" err="1">
                  <a:solidFill>
                    <a:srgbClr val="000000"/>
                  </a:solidFill>
                </a:rPr>
                <a:t>Гиподинамия</a:t>
              </a:r>
              <a:endParaRPr lang="en-US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97" dirty="0">
                <a:solidFill>
                  <a:srgbClr val="000000"/>
                </a:solidFill>
              </a:endParaRPr>
            </a:p>
            <a:p>
              <a:pPr algn="r" defTabSz="781903" eaLnBrk="1" fontAlgn="auto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97" dirty="0" err="1">
                  <a:solidFill>
                    <a:srgbClr val="000000"/>
                  </a:solidFill>
                </a:rPr>
                <a:t>Злоупотребление</a:t>
              </a:r>
              <a:r>
                <a:rPr lang="en-US" altLang="ru-RU" sz="1697" dirty="0">
                  <a:solidFill>
                    <a:srgbClr val="000000"/>
                  </a:solidFill>
                </a:rPr>
                <a:t> </a:t>
              </a:r>
              <a:r>
                <a:rPr lang="en-US" altLang="ru-RU" sz="1697" dirty="0" err="1">
                  <a:solidFill>
                    <a:srgbClr val="000000"/>
                  </a:solidFill>
                </a:rPr>
                <a:t>алкоголем</a:t>
              </a:r>
              <a:endParaRPr lang="en-US" altLang="ru-RU" sz="1697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862283" eaLnBrk="1" fontAlgn="auto" hangingPunct="1">
              <a:spcAft>
                <a:spcPts val="0"/>
              </a:spcAft>
              <a:defRPr/>
            </a:pPr>
            <a:r>
              <a:rPr lang="ru-RU" sz="4149" dirty="0"/>
              <a:t>Артериальная гипертензия – важнейший фактор риска сердечно-сосудистой смертности в мире</a:t>
            </a:r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5003800" y="6488113"/>
            <a:ext cx="414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ru-RU"/>
              <a:t>Ezzati et al. Lancet 2002;360:1347–60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177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Дизайн исследования:</a:t>
            </a:r>
            <a:b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метод стимуляции и оценки динамики АД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6084" name="AutoShape 4"/>
          <p:cNvSpPr>
            <a:spLocks noChangeAspect="1" noChangeArrowheads="1" noTextEdit="1"/>
          </p:cNvSpPr>
          <p:nvPr/>
        </p:nvSpPr>
        <p:spPr bwMode="auto">
          <a:xfrm>
            <a:off x="323850" y="1412875"/>
            <a:ext cx="86407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5" name="Text Box 27"/>
          <p:cNvSpPr txBox="1">
            <a:spLocks noChangeArrowheads="1"/>
          </p:cNvSpPr>
          <p:nvPr/>
        </p:nvSpPr>
        <p:spPr bwMode="auto">
          <a:xfrm>
            <a:off x="900113" y="5300663"/>
            <a:ext cx="5903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3СМАД – трехсуточное мониторирование АД</a:t>
            </a:r>
          </a:p>
        </p:txBody>
      </p:sp>
      <p:pic>
        <p:nvPicPr>
          <p:cNvPr id="46086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349500"/>
            <a:ext cx="73691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Процесс реконструкции данных трехсуточного мониторирования в циркадный профиль АД методом несинусоидальной вариабельности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grpSp>
        <p:nvGrpSpPr>
          <p:cNvPr id="50180" name="Группа 4"/>
          <p:cNvGrpSpPr>
            <a:grpSpLocks noChangeAspect="1"/>
          </p:cNvGrpSpPr>
          <p:nvPr/>
        </p:nvGrpSpPr>
        <p:grpSpPr bwMode="auto">
          <a:xfrm>
            <a:off x="195263" y="2997200"/>
            <a:ext cx="8753475" cy="2519363"/>
            <a:chOff x="1701" y="4917"/>
            <a:chExt cx="8861" cy="2551"/>
          </a:xfrm>
        </p:grpSpPr>
        <p:pic>
          <p:nvPicPr>
            <p:cNvPr id="50181" name="Picture 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" y="4917"/>
              <a:ext cx="3461" cy="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4917"/>
              <a:ext cx="4871" cy="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71"/>
            <p:cNvSpPr>
              <a:spLocks noChangeArrowheads="1"/>
            </p:cNvSpPr>
            <p:nvPr/>
          </p:nvSpPr>
          <p:spPr bwMode="auto">
            <a:xfrm>
              <a:off x="6561" y="5994"/>
              <a:ext cx="540" cy="360"/>
            </a:xfrm>
            <a:prstGeom prst="stripedRightArrow">
              <a:avLst>
                <a:gd name="adj1" fmla="val 50000"/>
                <a:gd name="adj2" fmla="val 375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Острая проба: непрерывное мониторирование АД в течении 15 (5+5+5) минут на фоне воздействия «АВР-051»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0580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Line 6"/>
          <p:cNvSpPr>
            <a:spLocks noChangeShapeType="1"/>
          </p:cNvSpPr>
          <p:nvPr/>
        </p:nvSpPr>
        <p:spPr bwMode="auto">
          <a:xfrm>
            <a:off x="2128838" y="6346825"/>
            <a:ext cx="1706562" cy="0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3835400" y="6346825"/>
            <a:ext cx="1706563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4" name="Line 8"/>
          <p:cNvSpPr>
            <a:spLocks noChangeShapeType="1"/>
          </p:cNvSpPr>
          <p:nvPr/>
        </p:nvSpPr>
        <p:spPr bwMode="auto">
          <a:xfrm>
            <a:off x="5462588" y="6346825"/>
            <a:ext cx="1785937" cy="0"/>
          </a:xfrm>
          <a:prstGeom prst="line">
            <a:avLst/>
          </a:prstGeom>
          <a:noFill/>
          <a:ln w="8890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2205038" y="4826000"/>
            <a:ext cx="1319212" cy="119062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Исходно 138±14 и 85±18 мм рт.ст.</a:t>
            </a: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3756025" y="4826000"/>
            <a:ext cx="1785938" cy="119062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Стимуляция 137±14 и 85±18 мм рт.ст.</a:t>
            </a:r>
            <a:endParaRPr lang="ru-RU" altLang="ru-RU" sz="1800"/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5541963" y="4505325"/>
            <a:ext cx="1706562" cy="1465263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После стимуляции 138±15 и 86±14 мм рт.ст. </a:t>
            </a:r>
          </a:p>
        </p:txBody>
      </p:sp>
      <p:sp>
        <p:nvSpPr>
          <p:cNvPr id="48138" name="Text Box 13"/>
          <p:cNvSpPr txBox="1">
            <a:spLocks noChangeArrowheads="1"/>
          </p:cNvSpPr>
          <p:nvPr/>
        </p:nvSpPr>
        <p:spPr bwMode="auto">
          <a:xfrm>
            <a:off x="2916238" y="3303588"/>
            <a:ext cx="3311525" cy="830997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АД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достоверно </a:t>
            </a:r>
            <a:r>
              <a:rPr lang="ru-RU" altLang="ru-RU" sz="2400" b="1" dirty="0">
                <a:solidFill>
                  <a:srgbClr val="0000FF"/>
                </a:solidFill>
              </a:rPr>
              <a:t>не менялось!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Динамика профиля АД в конце периода стимуляции «АВР-051» и через 2 недели после его завершения </a:t>
            </a: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395288" y="6021388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Общее количество пациентов, достоверно снизивших среднесуточное АД после одного курса стимуляции - </a:t>
            </a:r>
            <a:r>
              <a:rPr lang="ru-RU" altLang="ru-RU" sz="2000">
                <a:solidFill>
                  <a:srgbClr val="FF3300"/>
                </a:solidFill>
              </a:rPr>
              <a:t>33 (66%) </a:t>
            </a:r>
            <a:r>
              <a:rPr lang="ru-RU" altLang="ru-RU" sz="2000"/>
              <a:t>человека!</a:t>
            </a:r>
          </a:p>
        </p:txBody>
      </p:sp>
      <p:pic>
        <p:nvPicPr>
          <p:cNvPr id="52228" name="Рисунок 20" descr="Изображение выглядит как снимок экрана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251075"/>
            <a:ext cx="59404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Штриховая стрелка вправо 15"/>
          <p:cNvSpPr/>
          <p:nvPr/>
        </p:nvSpPr>
        <p:spPr>
          <a:xfrm rot="4497993">
            <a:off x="3838575" y="3108325"/>
            <a:ext cx="931863" cy="360363"/>
          </a:xfrm>
          <a:prstGeom prst="stripedRightArrow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  <a:alpha val="57000"/>
                </a:schemeClr>
              </a:gs>
              <a:gs pos="0">
                <a:schemeClr val="accent6">
                  <a:satMod val="110000"/>
                  <a:lumMod val="100000"/>
                  <a:shade val="100000"/>
                  <a:alpha val="4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16869078">
            <a:off x="3707607" y="4461669"/>
            <a:ext cx="1042987" cy="358775"/>
          </a:xfrm>
          <a:prstGeom prst="stripedRightArrow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  <a:alpha val="0"/>
                </a:schemeClr>
              </a:gs>
              <a:gs pos="0">
                <a:schemeClr val="accent6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0200" y="3644900"/>
            <a:ext cx="71913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33 (66%)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27188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Динамика циркадного профиля АД пациента К. 37 лет с ГБ </a:t>
            </a:r>
            <a:r>
              <a:rPr lang="en-US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12-14 сутки от начала стимуляции «АВР-051»</a:t>
            </a:r>
          </a:p>
        </p:txBody>
      </p:sp>
      <p:grpSp>
        <p:nvGrpSpPr>
          <p:cNvPr id="54275" name="Group 12"/>
          <p:cNvGrpSpPr>
            <a:grpSpLocks/>
          </p:cNvGrpSpPr>
          <p:nvPr/>
        </p:nvGrpSpPr>
        <p:grpSpPr bwMode="auto">
          <a:xfrm>
            <a:off x="539750" y="1798638"/>
            <a:ext cx="8229600" cy="4525962"/>
            <a:chOff x="340" y="1133"/>
            <a:chExt cx="5184" cy="2851"/>
          </a:xfrm>
        </p:grpSpPr>
        <p:pic>
          <p:nvPicPr>
            <p:cNvPr id="5427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33"/>
              <a:ext cx="518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7" name="AutoShape 4"/>
            <p:cNvSpPr>
              <a:spLocks noChangeArrowheads="1"/>
            </p:cNvSpPr>
            <p:nvPr/>
          </p:nvSpPr>
          <p:spPr bwMode="auto">
            <a:xfrm>
              <a:off x="2517" y="1298"/>
              <a:ext cx="1406" cy="363"/>
            </a:xfrm>
            <a:prstGeom prst="downArrowCallout">
              <a:avLst>
                <a:gd name="adj1" fmla="val 96832"/>
                <a:gd name="adj2" fmla="val 96832"/>
                <a:gd name="adj3" fmla="val 16667"/>
                <a:gd name="adj4" fmla="val 66667"/>
              </a:avLst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Исходное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САД</a:t>
              </a:r>
            </a:p>
          </p:txBody>
        </p:sp>
        <p:sp>
          <p:nvSpPr>
            <p:cNvPr id="54278" name="AutoShape 5"/>
            <p:cNvSpPr>
              <a:spLocks noChangeArrowheads="1"/>
            </p:cNvSpPr>
            <p:nvPr/>
          </p:nvSpPr>
          <p:spPr bwMode="auto">
            <a:xfrm>
              <a:off x="2743" y="2205"/>
              <a:ext cx="1452" cy="544"/>
            </a:xfrm>
            <a:prstGeom prst="upArrowCallout">
              <a:avLst>
                <a:gd name="adj1" fmla="val 66728"/>
                <a:gd name="adj2" fmla="val 66728"/>
                <a:gd name="adj3" fmla="val 16667"/>
                <a:gd name="adj4" fmla="val 66667"/>
              </a:avLst>
            </a:prstGeom>
            <a:solidFill>
              <a:srgbClr val="00CC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САД на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12-14 день</a:t>
              </a:r>
            </a:p>
          </p:txBody>
        </p:sp>
        <p:sp>
          <p:nvSpPr>
            <p:cNvPr id="54279" name="AutoShape 6"/>
            <p:cNvSpPr>
              <a:spLocks noChangeArrowheads="1"/>
            </p:cNvSpPr>
            <p:nvPr/>
          </p:nvSpPr>
          <p:spPr bwMode="auto">
            <a:xfrm rot="5400000">
              <a:off x="3242" y="1842"/>
              <a:ext cx="454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341 h 21600"/>
                <a:gd name="T14" fmla="*/ 18888 w 21600"/>
                <a:gd name="T15" fmla="*/ 162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4280" name="Group 7"/>
            <p:cNvGrpSpPr>
              <a:grpSpLocks/>
            </p:cNvGrpSpPr>
            <p:nvPr/>
          </p:nvGrpSpPr>
          <p:grpSpPr bwMode="auto">
            <a:xfrm>
              <a:off x="657" y="3158"/>
              <a:ext cx="4717" cy="272"/>
              <a:chOff x="975" y="1842"/>
              <a:chExt cx="4037" cy="273"/>
            </a:xfrm>
          </p:grpSpPr>
          <p:sp>
            <p:nvSpPr>
              <p:cNvPr id="54281" name="Line 8"/>
              <p:cNvSpPr>
                <a:spLocks noChangeShapeType="1"/>
              </p:cNvSpPr>
              <p:nvPr/>
            </p:nvSpPr>
            <p:spPr bwMode="auto">
              <a:xfrm>
                <a:off x="975" y="2115"/>
                <a:ext cx="1361" cy="0"/>
              </a:xfrm>
              <a:prstGeom prst="line">
                <a:avLst/>
              </a:prstGeom>
              <a:noFill/>
              <a:ln w="1270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2" name="Line 9"/>
              <p:cNvSpPr>
                <a:spLocks noChangeShapeType="1"/>
              </p:cNvSpPr>
              <p:nvPr/>
            </p:nvSpPr>
            <p:spPr bwMode="auto">
              <a:xfrm>
                <a:off x="2336" y="2115"/>
                <a:ext cx="2676" cy="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4" name="Text Box 10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Ночь</a:t>
                </a:r>
              </a:p>
            </p:txBody>
          </p:sp>
          <p:sp>
            <p:nvSpPr>
              <p:cNvPr id="11275" name="Text Box 11"/>
              <p:cNvSpPr txBox="1">
                <a:spLocks noChangeArrowheads="1"/>
              </p:cNvSpPr>
              <p:nvPr/>
            </p:nvSpPr>
            <p:spPr bwMode="auto">
              <a:xfrm>
                <a:off x="3379" y="1842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День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28776"/>
          </a:xfrm>
          <a:noFill/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Циркадный профиль АД пациента К. 37 лет с ГБ </a:t>
            </a:r>
            <a:r>
              <a:rPr lang="en-US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через 2 недели после завершения стимуляции «АВР-051»</a:t>
            </a:r>
          </a:p>
        </p:txBody>
      </p:sp>
      <p:grpSp>
        <p:nvGrpSpPr>
          <p:cNvPr id="56323" name="Group 13"/>
          <p:cNvGrpSpPr>
            <a:grpSpLocks/>
          </p:cNvGrpSpPr>
          <p:nvPr/>
        </p:nvGrpSpPr>
        <p:grpSpPr bwMode="auto">
          <a:xfrm>
            <a:off x="539750" y="1817688"/>
            <a:ext cx="8077200" cy="4419600"/>
            <a:chOff x="340" y="1145"/>
            <a:chExt cx="5088" cy="2784"/>
          </a:xfrm>
        </p:grpSpPr>
        <p:pic>
          <p:nvPicPr>
            <p:cNvPr id="563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45"/>
              <a:ext cx="5088" cy="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25" name="AutoShape 5"/>
            <p:cNvSpPr>
              <a:spLocks noChangeArrowheads="1"/>
            </p:cNvSpPr>
            <p:nvPr/>
          </p:nvSpPr>
          <p:spPr bwMode="auto">
            <a:xfrm>
              <a:off x="2971" y="1979"/>
              <a:ext cx="1497" cy="816"/>
            </a:xfrm>
            <a:prstGeom prst="upArrowCallout">
              <a:avLst>
                <a:gd name="adj1" fmla="val 45864"/>
                <a:gd name="adj2" fmla="val 45864"/>
                <a:gd name="adj3" fmla="val 16667"/>
                <a:gd name="adj4" fmla="val 66667"/>
              </a:avLst>
            </a:prstGeom>
            <a:solidFill>
              <a:srgbClr val="339966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САД через 2 недели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после прекращения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стимуляции</a:t>
              </a:r>
            </a:p>
          </p:txBody>
        </p:sp>
        <p:sp>
          <p:nvSpPr>
            <p:cNvPr id="56326" name="AutoShape 6"/>
            <p:cNvSpPr>
              <a:spLocks noChangeArrowheads="1"/>
            </p:cNvSpPr>
            <p:nvPr/>
          </p:nvSpPr>
          <p:spPr bwMode="auto">
            <a:xfrm rot="5400000">
              <a:off x="3606" y="1706"/>
              <a:ext cx="27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15 w 21600"/>
                <a:gd name="T13" fmla="*/ 5341 h 21600"/>
                <a:gd name="T14" fmla="*/ 18900 w 21600"/>
                <a:gd name="T15" fmla="*/ 162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2517" y="1298"/>
              <a:ext cx="1406" cy="363"/>
            </a:xfrm>
            <a:prstGeom prst="downArrowCallout">
              <a:avLst>
                <a:gd name="adj1" fmla="val 96832"/>
                <a:gd name="adj2" fmla="val 96832"/>
                <a:gd name="adj3" fmla="val 16667"/>
                <a:gd name="adj4" fmla="val 66667"/>
              </a:avLst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Исходное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САД</a:t>
              </a:r>
            </a:p>
          </p:txBody>
        </p:sp>
        <p:grpSp>
          <p:nvGrpSpPr>
            <p:cNvPr id="56328" name="Group 8"/>
            <p:cNvGrpSpPr>
              <a:grpSpLocks/>
            </p:cNvGrpSpPr>
            <p:nvPr/>
          </p:nvGrpSpPr>
          <p:grpSpPr bwMode="auto">
            <a:xfrm>
              <a:off x="657" y="3113"/>
              <a:ext cx="4672" cy="272"/>
              <a:chOff x="975" y="1842"/>
              <a:chExt cx="4037" cy="273"/>
            </a:xfrm>
          </p:grpSpPr>
          <p:sp>
            <p:nvSpPr>
              <p:cNvPr id="56329" name="Line 9"/>
              <p:cNvSpPr>
                <a:spLocks noChangeShapeType="1"/>
              </p:cNvSpPr>
              <p:nvPr/>
            </p:nvSpPr>
            <p:spPr bwMode="auto">
              <a:xfrm>
                <a:off x="975" y="2115"/>
                <a:ext cx="1361" cy="0"/>
              </a:xfrm>
              <a:prstGeom prst="line">
                <a:avLst/>
              </a:prstGeom>
              <a:noFill/>
              <a:ln w="1270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>
                <a:off x="2336" y="2115"/>
                <a:ext cx="2676" cy="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Ночь</a:t>
                </a:r>
              </a:p>
            </p:txBody>
          </p:sp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3379" y="1842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День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03338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Динамика среднесуточного АД на фоне стимуляции «АВР-051»</a:t>
            </a:r>
          </a:p>
        </p:txBody>
      </p:sp>
      <p:graphicFrame>
        <p:nvGraphicFramePr>
          <p:cNvPr id="58371" name="Object 16"/>
          <p:cNvGraphicFramePr>
            <a:graphicFrameLocks noChangeAspect="1"/>
          </p:cNvGraphicFramePr>
          <p:nvPr/>
        </p:nvGraphicFramePr>
        <p:xfrm>
          <a:off x="1712913" y="1903413"/>
          <a:ext cx="5524500" cy="397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Диаграмма" r:id="rId4" imgW="5535648" imgH="3981033" progId="Excel.Chart.8">
                  <p:embed/>
                </p:oleObj>
              </mc:Choice>
              <mc:Fallback>
                <p:oleObj name="Диаграмма" r:id="rId4" imgW="5535648" imgH="3981033" progId="Excel.Char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903413"/>
                        <a:ext cx="5524500" cy="397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 Box 17"/>
          <p:cNvSpPr txBox="1">
            <a:spLocks noChangeArrowheads="1"/>
          </p:cNvSpPr>
          <p:nvPr/>
        </p:nvSpPr>
        <p:spPr bwMode="auto">
          <a:xfrm>
            <a:off x="3059113" y="2708275"/>
            <a:ext cx="64770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200" b="1"/>
              <a:t>P&lt;0.001</a:t>
            </a:r>
            <a:endParaRPr lang="ru-RU" altLang="ru-RU" sz="1200" b="1"/>
          </a:p>
        </p:txBody>
      </p:sp>
      <p:sp>
        <p:nvSpPr>
          <p:cNvPr id="58373" name="Text Box 18"/>
          <p:cNvSpPr txBox="1">
            <a:spLocks noChangeArrowheads="1"/>
          </p:cNvSpPr>
          <p:nvPr/>
        </p:nvSpPr>
        <p:spPr bwMode="auto">
          <a:xfrm>
            <a:off x="5508625" y="3500438"/>
            <a:ext cx="763588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200" b="1"/>
              <a:t>P&lt;0.001</a:t>
            </a:r>
            <a:endParaRPr lang="ru-RU" altLang="ru-RU" sz="1200" b="1"/>
          </a:p>
        </p:txBody>
      </p:sp>
      <p:sp>
        <p:nvSpPr>
          <p:cNvPr id="58374" name="Text Box 24"/>
          <p:cNvSpPr txBox="1">
            <a:spLocks noChangeArrowheads="1"/>
          </p:cNvSpPr>
          <p:nvPr/>
        </p:nvSpPr>
        <p:spPr bwMode="auto">
          <a:xfrm rot="-5400000">
            <a:off x="1076325" y="3724275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/>
              <a:t>мм рт. 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00213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Доля пациентов, нормализовавших индекс времени и вариабельность АД после стимуляции «АВР-051»</a:t>
            </a:r>
          </a:p>
        </p:txBody>
      </p:sp>
      <p:graphicFrame>
        <p:nvGraphicFramePr>
          <p:cNvPr id="26960" name="Group 336"/>
          <p:cNvGraphicFramePr>
            <a:graphicFrameLocks noGrp="1"/>
          </p:cNvGraphicFramePr>
          <p:nvPr/>
        </p:nvGraphicFramePr>
        <p:xfrm>
          <a:off x="179388" y="1989138"/>
          <a:ext cx="4321175" cy="3305174"/>
        </p:xfrm>
        <a:graphic>
          <a:graphicData uri="http://schemas.openxmlformats.org/drawingml/2006/table">
            <a:tbl>
              <a:tblPr/>
              <a:tblGrid>
                <a:gridCol w="2009775">
                  <a:extLst>
                    <a:ext uri="{9D8B030D-6E8A-4147-A177-3AD203B41FA5}">
                      <a16:colId xmlns:a16="http://schemas.microsoft.com/office/drawing/2014/main" val="160402149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78922945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117203950"/>
                    </a:ext>
                  </a:extLst>
                </a:gridCol>
              </a:tblGrid>
              <a:tr h="703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2 недели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1 месяц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70287"/>
                  </a:ext>
                </a:extLst>
              </a:tr>
              <a:tr h="398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 САД днем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03218"/>
                  </a:ext>
                </a:extLst>
              </a:tr>
              <a:tr h="398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 ДАД днем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178279"/>
                  </a:ext>
                </a:extLst>
              </a:tr>
              <a:tr h="398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 САД ночью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16820"/>
                  </a:ext>
                </a:extLst>
              </a:tr>
              <a:tr h="398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 ДАД ночью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92592"/>
                  </a:ext>
                </a:extLst>
              </a:tr>
              <a:tr h="1008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 САД или ДАД днем или ночью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044778"/>
                  </a:ext>
                </a:extLst>
              </a:tr>
            </a:tbl>
          </a:graphicData>
        </a:graphic>
      </p:graphicFrame>
      <p:graphicFrame>
        <p:nvGraphicFramePr>
          <p:cNvPr id="26987" name="Group 363"/>
          <p:cNvGraphicFramePr>
            <a:graphicFrameLocks noGrp="1"/>
          </p:cNvGraphicFramePr>
          <p:nvPr/>
        </p:nvGraphicFramePr>
        <p:xfrm>
          <a:off x="4643438" y="3500438"/>
          <a:ext cx="4392612" cy="3213240"/>
        </p:xfrm>
        <a:graphic>
          <a:graphicData uri="http://schemas.openxmlformats.org/drawingml/2006/table">
            <a:tbl>
              <a:tblPr/>
              <a:tblGrid>
                <a:gridCol w="2127250">
                  <a:extLst>
                    <a:ext uri="{9D8B030D-6E8A-4147-A177-3AD203B41FA5}">
                      <a16:colId xmlns:a16="http://schemas.microsoft.com/office/drawing/2014/main" val="2243626507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1472931057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1829596841"/>
                    </a:ext>
                  </a:extLst>
                </a:gridCol>
              </a:tblGrid>
              <a:tr h="703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2 недели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1 месяц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93481"/>
                  </a:ext>
                </a:extLst>
              </a:tr>
              <a:tr h="398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 САД днем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775403"/>
                  </a:ext>
                </a:extLst>
              </a:tr>
              <a:tr h="398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 ДАД днем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49952"/>
                  </a:ext>
                </a:extLst>
              </a:tr>
              <a:tr h="398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 САД ночью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8587"/>
                  </a:ext>
                </a:extLst>
              </a:tr>
              <a:tr h="398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 ДАД ночью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48714"/>
                  </a:ext>
                </a:extLst>
              </a:tr>
              <a:tr h="916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 САД и/или ДАД днем и/или ночью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556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93"/>
          <p:cNvGrpSpPr>
            <a:grpSpLocks/>
          </p:cNvGrpSpPr>
          <p:nvPr/>
        </p:nvGrpSpPr>
        <p:grpSpPr bwMode="auto">
          <a:xfrm>
            <a:off x="58738" y="1255713"/>
            <a:ext cx="9091612" cy="5573712"/>
            <a:chOff x="37" y="791"/>
            <a:chExt cx="5727" cy="3511"/>
          </a:xfrm>
        </p:grpSpPr>
        <p:graphicFrame>
          <p:nvGraphicFramePr>
            <p:cNvPr id="74761" name="Object 4"/>
            <p:cNvGraphicFramePr>
              <a:graphicFrameLocks noChangeAspect="1"/>
            </p:cNvGraphicFramePr>
            <p:nvPr/>
          </p:nvGraphicFramePr>
          <p:xfrm>
            <a:off x="5" y="759"/>
            <a:ext cx="2708" cy="3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31" name="Диаграмма" r:id="rId4" imgW="4304149" imgH="5614903" progId="Excel.Chart.8">
                    <p:embed/>
                  </p:oleObj>
                </mc:Choice>
                <mc:Fallback>
                  <p:oleObj name="Диаграмма" r:id="rId4" imgW="4304149" imgH="5614903" progId="Excel.Char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" y="759"/>
                          <a:ext cx="2708" cy="3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2" name="Line 10"/>
            <p:cNvSpPr>
              <a:spLocks noChangeShapeType="1"/>
            </p:cNvSpPr>
            <p:nvPr/>
          </p:nvSpPr>
          <p:spPr bwMode="auto">
            <a:xfrm>
              <a:off x="1137" y="1039"/>
              <a:ext cx="72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63" name="Line 11"/>
            <p:cNvSpPr>
              <a:spLocks noChangeShapeType="1"/>
            </p:cNvSpPr>
            <p:nvPr/>
          </p:nvSpPr>
          <p:spPr bwMode="auto">
            <a:xfrm>
              <a:off x="1137" y="1193"/>
              <a:ext cx="72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64" name="Line 12"/>
            <p:cNvSpPr>
              <a:spLocks noChangeShapeType="1"/>
            </p:cNvSpPr>
            <p:nvPr/>
          </p:nvSpPr>
          <p:spPr bwMode="auto">
            <a:xfrm>
              <a:off x="1137" y="1039"/>
              <a:ext cx="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65" name="Line 13"/>
            <p:cNvSpPr>
              <a:spLocks noChangeShapeType="1"/>
            </p:cNvSpPr>
            <p:nvPr/>
          </p:nvSpPr>
          <p:spPr bwMode="auto">
            <a:xfrm>
              <a:off x="1863" y="1039"/>
              <a:ext cx="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graphicFrame>
          <p:nvGraphicFramePr>
            <p:cNvPr id="74766" name="Object 21"/>
            <p:cNvGraphicFramePr>
              <a:graphicFrameLocks noChangeAspect="1"/>
            </p:cNvGraphicFramePr>
            <p:nvPr/>
          </p:nvGraphicFramePr>
          <p:xfrm>
            <a:off x="2607" y="1305"/>
            <a:ext cx="3189" cy="3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32" name="Диаграмма" r:id="rId6" imgW="5072312" imgH="4816257" progId="Excel.Chart.8">
                    <p:embed/>
                  </p:oleObj>
                </mc:Choice>
                <mc:Fallback>
                  <p:oleObj name="Диаграмма" r:id="rId6" imgW="5072312" imgH="4816257" progId="Excel.Chart.8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7" y="1305"/>
                          <a:ext cx="3189" cy="3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7" name="Rectangle 25"/>
            <p:cNvSpPr>
              <a:spLocks noChangeArrowheads="1"/>
            </p:cNvSpPr>
            <p:nvPr/>
          </p:nvSpPr>
          <p:spPr bwMode="auto">
            <a:xfrm>
              <a:off x="4811" y="1284"/>
              <a:ext cx="77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</a:rPr>
                <a:t>Х</a:t>
              </a:r>
              <a:r>
                <a:rPr lang="ru-RU" altLang="ru-RU" sz="1200" baseline="30000">
                  <a:solidFill>
                    <a:srgbClr val="000000"/>
                  </a:solidFill>
                </a:rPr>
                <a:t>2</a:t>
              </a:r>
              <a:r>
                <a:rPr lang="en-US" altLang="ru-RU" sz="1200">
                  <a:solidFill>
                    <a:srgbClr val="000000"/>
                  </a:solidFill>
                </a:rPr>
                <a:t>=</a:t>
              </a:r>
              <a:r>
                <a:rPr lang="ru-RU" altLang="ru-RU" sz="1200">
                  <a:solidFill>
                    <a:srgbClr val="000000"/>
                  </a:solidFill>
                </a:rPr>
                <a:t>4,33</a:t>
              </a:r>
              <a:r>
                <a:rPr lang="en-US" altLang="ru-RU" sz="1200">
                  <a:solidFill>
                    <a:srgbClr val="000000"/>
                  </a:solidFill>
                </a:rPr>
                <a:t>; </a:t>
              </a:r>
              <a:r>
                <a:rPr lang="ru-RU" altLang="ru-RU" sz="1200">
                  <a:solidFill>
                    <a:srgbClr val="000000"/>
                  </a:solidFill>
                </a:rPr>
                <a:t>p</a:t>
              </a:r>
              <a:r>
                <a:rPr lang="en-US" altLang="ru-RU" sz="1200">
                  <a:solidFill>
                    <a:srgbClr val="000000"/>
                  </a:solidFill>
                </a:rPr>
                <a:t>&lt;0</a:t>
              </a:r>
              <a:r>
                <a:rPr lang="ru-RU" altLang="ru-RU" sz="1200">
                  <a:solidFill>
                    <a:srgbClr val="000000"/>
                  </a:solidFill>
                </a:rPr>
                <a:t>,05</a:t>
              </a:r>
            </a:p>
          </p:txBody>
        </p:sp>
        <p:sp>
          <p:nvSpPr>
            <p:cNvPr id="74768" name="Line 27"/>
            <p:cNvSpPr>
              <a:spLocks noChangeShapeType="1"/>
            </p:cNvSpPr>
            <p:nvPr/>
          </p:nvSpPr>
          <p:spPr bwMode="auto">
            <a:xfrm>
              <a:off x="4811" y="1284"/>
              <a:ext cx="77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69" name="Line 28"/>
            <p:cNvSpPr>
              <a:spLocks noChangeShapeType="1"/>
            </p:cNvSpPr>
            <p:nvPr/>
          </p:nvSpPr>
          <p:spPr bwMode="auto">
            <a:xfrm>
              <a:off x="4811" y="1438"/>
              <a:ext cx="77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70" name="Line 29"/>
            <p:cNvSpPr>
              <a:spLocks noChangeShapeType="1"/>
            </p:cNvSpPr>
            <p:nvPr/>
          </p:nvSpPr>
          <p:spPr bwMode="auto">
            <a:xfrm>
              <a:off x="4811" y="1284"/>
              <a:ext cx="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71" name="Line 30"/>
            <p:cNvSpPr>
              <a:spLocks noChangeShapeType="1"/>
            </p:cNvSpPr>
            <p:nvPr/>
          </p:nvSpPr>
          <p:spPr bwMode="auto">
            <a:xfrm>
              <a:off x="5583" y="1284"/>
              <a:ext cx="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72" name="Line 50"/>
            <p:cNvSpPr>
              <a:spLocks noChangeShapeType="1"/>
            </p:cNvSpPr>
            <p:nvPr/>
          </p:nvSpPr>
          <p:spPr bwMode="auto">
            <a:xfrm>
              <a:off x="3995" y="1347"/>
              <a:ext cx="771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73" name="Line 51"/>
            <p:cNvSpPr>
              <a:spLocks noChangeShapeType="1"/>
            </p:cNvSpPr>
            <p:nvPr/>
          </p:nvSpPr>
          <p:spPr bwMode="auto">
            <a:xfrm>
              <a:off x="3995" y="1193"/>
              <a:ext cx="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74" name="Line 52"/>
            <p:cNvSpPr>
              <a:spLocks noChangeShapeType="1"/>
            </p:cNvSpPr>
            <p:nvPr/>
          </p:nvSpPr>
          <p:spPr bwMode="auto">
            <a:xfrm>
              <a:off x="4766" y="1193"/>
              <a:ext cx="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75" name="Line 70"/>
            <p:cNvSpPr>
              <a:spLocks noChangeShapeType="1"/>
            </p:cNvSpPr>
            <p:nvPr/>
          </p:nvSpPr>
          <p:spPr bwMode="auto">
            <a:xfrm>
              <a:off x="1954" y="1085"/>
              <a:ext cx="72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76" name="Line 71"/>
            <p:cNvSpPr>
              <a:spLocks noChangeShapeType="1"/>
            </p:cNvSpPr>
            <p:nvPr/>
          </p:nvSpPr>
          <p:spPr bwMode="auto">
            <a:xfrm>
              <a:off x="1954" y="1239"/>
              <a:ext cx="72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77" name="Line 72"/>
            <p:cNvSpPr>
              <a:spLocks noChangeShapeType="1"/>
            </p:cNvSpPr>
            <p:nvPr/>
          </p:nvSpPr>
          <p:spPr bwMode="auto">
            <a:xfrm>
              <a:off x="1954" y="1085"/>
              <a:ext cx="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4778" name="Line 73"/>
            <p:cNvSpPr>
              <a:spLocks noChangeShapeType="1"/>
            </p:cNvSpPr>
            <p:nvPr/>
          </p:nvSpPr>
          <p:spPr bwMode="auto">
            <a:xfrm>
              <a:off x="2680" y="1085"/>
              <a:ext cx="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82738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Восстановление циркадного индекса в конце стимуляции «АВР-051» и через 2 недели после</a:t>
            </a:r>
            <a:r>
              <a:rPr lang="en-US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ее завершения</a:t>
            </a:r>
          </a:p>
        </p:txBody>
      </p:sp>
      <p:grpSp>
        <p:nvGrpSpPr>
          <p:cNvPr id="74756" name="Группа 25"/>
          <p:cNvGrpSpPr>
            <a:grpSpLocks noChangeAspect="1"/>
          </p:cNvGrpSpPr>
          <p:nvPr/>
        </p:nvGrpSpPr>
        <p:grpSpPr bwMode="auto">
          <a:xfrm>
            <a:off x="2286000" y="1722438"/>
            <a:ext cx="4572000" cy="3008312"/>
            <a:chOff x="2204" y="7250"/>
            <a:chExt cx="10146" cy="6634"/>
          </a:xfrm>
        </p:grpSpPr>
        <p:sp>
          <p:nvSpPr>
            <p:cNvPr id="74757" name="AutoShape 50"/>
            <p:cNvSpPr>
              <a:spLocks noChangeAspect="1" noChangeArrowheads="1" noTextEdit="1"/>
            </p:cNvSpPr>
            <p:nvPr/>
          </p:nvSpPr>
          <p:spPr bwMode="auto">
            <a:xfrm>
              <a:off x="2204" y="8143"/>
              <a:ext cx="10146" cy="5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758" name="Rectangle 54"/>
            <p:cNvSpPr>
              <a:spLocks noChangeArrowheads="1"/>
            </p:cNvSpPr>
            <p:nvPr/>
          </p:nvSpPr>
          <p:spPr bwMode="auto">
            <a:xfrm>
              <a:off x="10171" y="8143"/>
              <a:ext cx="209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endParaRPr lang="ru-RU" altLang="ru-RU" sz="11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759" name="Line 56"/>
            <p:cNvCxnSpPr>
              <a:cxnSpLocks noChangeShapeType="1"/>
            </p:cNvCxnSpPr>
            <p:nvPr/>
          </p:nvCxnSpPr>
          <p:spPr bwMode="auto">
            <a:xfrm>
              <a:off x="5879" y="8372"/>
              <a:ext cx="137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74760" name="Rectangle 57"/>
            <p:cNvSpPr>
              <a:spLocks noChangeArrowheads="1"/>
            </p:cNvSpPr>
            <p:nvPr/>
          </p:nvSpPr>
          <p:spPr bwMode="auto">
            <a:xfrm>
              <a:off x="4436" y="7250"/>
              <a:ext cx="2814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Х</a:t>
              </a:r>
              <a:r>
                <a:rPr lang="ru-RU" altLang="ru-RU" sz="1200" baseline="30000">
                  <a:solidFill>
                    <a:srgbClr val="000000"/>
                  </a:solidFill>
                  <a:cs typeface="Times New Roman" panose="02020603050405020304" pitchFamily="18" charset="0"/>
                </a:rPr>
                <a:t>2</a:t>
              </a:r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=3,33; p=0,0</a:t>
              </a:r>
              <a:r>
                <a:rPr lang="en-US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7</a:t>
              </a:r>
              <a:endParaRPr lang="ru-RU" altLang="ru-RU" sz="12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484313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Динамика циркадного индекса АД пациента С. 69 лет с ГБ </a:t>
            </a:r>
            <a:r>
              <a:rPr lang="en-US" altLang="ru-RU" sz="32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</a:t>
            </a:r>
            <a:r>
              <a:rPr lang="ru-RU" altLang="ru-RU" sz="32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через 2 недели после стимуляции «АВР-051»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7024687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4" name="Line 7"/>
          <p:cNvSpPr>
            <a:spLocks noChangeShapeType="1"/>
          </p:cNvSpPr>
          <p:nvPr/>
        </p:nvSpPr>
        <p:spPr bwMode="auto">
          <a:xfrm>
            <a:off x="1547813" y="4184650"/>
            <a:ext cx="2519362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05" name="Line 8"/>
          <p:cNvSpPr>
            <a:spLocks noChangeShapeType="1"/>
          </p:cNvSpPr>
          <p:nvPr/>
        </p:nvSpPr>
        <p:spPr bwMode="auto">
          <a:xfrm>
            <a:off x="3708400" y="3824288"/>
            <a:ext cx="424815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06" name="Line 9"/>
          <p:cNvSpPr>
            <a:spLocks noChangeShapeType="1"/>
          </p:cNvSpPr>
          <p:nvPr/>
        </p:nvSpPr>
        <p:spPr bwMode="auto">
          <a:xfrm>
            <a:off x="1547813" y="2914650"/>
            <a:ext cx="251936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07" name="Line 10"/>
          <p:cNvSpPr>
            <a:spLocks noChangeShapeType="1"/>
          </p:cNvSpPr>
          <p:nvPr/>
        </p:nvSpPr>
        <p:spPr bwMode="auto">
          <a:xfrm>
            <a:off x="3779838" y="2565400"/>
            <a:ext cx="42481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08" name="Line 11"/>
          <p:cNvSpPr>
            <a:spLocks noChangeShapeType="1"/>
          </p:cNvSpPr>
          <p:nvPr/>
        </p:nvSpPr>
        <p:spPr bwMode="auto">
          <a:xfrm>
            <a:off x="1547813" y="3789363"/>
            <a:ext cx="25193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09" name="Line 12"/>
          <p:cNvSpPr>
            <a:spLocks noChangeShapeType="1"/>
          </p:cNvSpPr>
          <p:nvPr/>
        </p:nvSpPr>
        <p:spPr bwMode="auto">
          <a:xfrm>
            <a:off x="3708400" y="3573463"/>
            <a:ext cx="42481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10" name="Line 13"/>
          <p:cNvSpPr>
            <a:spLocks noChangeShapeType="1"/>
          </p:cNvSpPr>
          <p:nvPr/>
        </p:nvSpPr>
        <p:spPr bwMode="auto">
          <a:xfrm>
            <a:off x="1547813" y="2528888"/>
            <a:ext cx="25193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11" name="Line 14"/>
          <p:cNvSpPr>
            <a:spLocks noChangeShapeType="1"/>
          </p:cNvSpPr>
          <p:nvPr/>
        </p:nvSpPr>
        <p:spPr bwMode="auto">
          <a:xfrm>
            <a:off x="3708400" y="2276475"/>
            <a:ext cx="42481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12" name="Line 15"/>
          <p:cNvSpPr>
            <a:spLocks noChangeShapeType="1"/>
          </p:cNvSpPr>
          <p:nvPr/>
        </p:nvSpPr>
        <p:spPr bwMode="auto">
          <a:xfrm>
            <a:off x="3779838" y="3824288"/>
            <a:ext cx="0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13" name="Line 16"/>
          <p:cNvSpPr>
            <a:spLocks noChangeShapeType="1"/>
          </p:cNvSpPr>
          <p:nvPr/>
        </p:nvSpPr>
        <p:spPr bwMode="auto">
          <a:xfrm>
            <a:off x="3995738" y="3573463"/>
            <a:ext cx="0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14" name="Line 17"/>
          <p:cNvSpPr>
            <a:spLocks noChangeShapeType="1"/>
          </p:cNvSpPr>
          <p:nvPr/>
        </p:nvSpPr>
        <p:spPr bwMode="auto">
          <a:xfrm>
            <a:off x="3851275" y="256540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15" name="Line 18"/>
          <p:cNvSpPr>
            <a:spLocks noChangeShapeType="1"/>
          </p:cNvSpPr>
          <p:nvPr/>
        </p:nvSpPr>
        <p:spPr bwMode="auto">
          <a:xfrm>
            <a:off x="3995738" y="2276475"/>
            <a:ext cx="0" cy="252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16" name="Text Box 19"/>
          <p:cNvSpPr txBox="1">
            <a:spLocks noChangeArrowheads="1"/>
          </p:cNvSpPr>
          <p:nvPr/>
        </p:nvSpPr>
        <p:spPr bwMode="auto">
          <a:xfrm>
            <a:off x="3851275" y="3894138"/>
            <a:ext cx="2305050" cy="1825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chemeClr val="hlink"/>
                </a:solidFill>
              </a:rPr>
              <a:t>На 12-14 сутки: 15 мм рт ст</a:t>
            </a:r>
          </a:p>
        </p:txBody>
      </p:sp>
      <p:sp>
        <p:nvSpPr>
          <p:cNvPr id="76817" name="Text Box 20"/>
          <p:cNvSpPr txBox="1">
            <a:spLocks noChangeArrowheads="1"/>
          </p:cNvSpPr>
          <p:nvPr/>
        </p:nvSpPr>
        <p:spPr bwMode="auto">
          <a:xfrm>
            <a:off x="4067175" y="3573463"/>
            <a:ext cx="2160588" cy="1825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FF3300"/>
                </a:solidFill>
              </a:rPr>
              <a:t>Исходно: 8 мм рт ст</a:t>
            </a:r>
          </a:p>
        </p:txBody>
      </p:sp>
      <p:sp>
        <p:nvSpPr>
          <p:cNvPr id="76818" name="Text Box 21"/>
          <p:cNvSpPr txBox="1">
            <a:spLocks noChangeArrowheads="1"/>
          </p:cNvSpPr>
          <p:nvPr/>
        </p:nvSpPr>
        <p:spPr bwMode="auto">
          <a:xfrm>
            <a:off x="3922713" y="2636838"/>
            <a:ext cx="2449512" cy="1825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chemeClr val="hlink"/>
                </a:solidFill>
              </a:rPr>
              <a:t>На 12-14 сутки: 12 мм рт ст</a:t>
            </a:r>
          </a:p>
        </p:txBody>
      </p:sp>
      <p:sp>
        <p:nvSpPr>
          <p:cNvPr id="76819" name="Text Box 22"/>
          <p:cNvSpPr txBox="1">
            <a:spLocks noChangeArrowheads="1"/>
          </p:cNvSpPr>
          <p:nvPr/>
        </p:nvSpPr>
        <p:spPr bwMode="auto">
          <a:xfrm>
            <a:off x="4067175" y="2276475"/>
            <a:ext cx="2376488" cy="1825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FF3300"/>
                </a:solidFill>
              </a:rPr>
              <a:t>Исходно: 8 мм рт ст</a:t>
            </a:r>
          </a:p>
        </p:txBody>
      </p:sp>
      <p:grpSp>
        <p:nvGrpSpPr>
          <p:cNvPr id="76820" name="Group 26"/>
          <p:cNvGrpSpPr>
            <a:grpSpLocks/>
          </p:cNvGrpSpPr>
          <p:nvPr/>
        </p:nvGrpSpPr>
        <p:grpSpPr bwMode="auto">
          <a:xfrm>
            <a:off x="1547813" y="4075113"/>
            <a:ext cx="6408737" cy="433387"/>
            <a:chOff x="975" y="1842"/>
            <a:chExt cx="4037" cy="273"/>
          </a:xfrm>
        </p:grpSpPr>
        <p:sp>
          <p:nvSpPr>
            <p:cNvPr id="76821" name="Line 5"/>
            <p:cNvSpPr>
              <a:spLocks noChangeShapeType="1"/>
            </p:cNvSpPr>
            <p:nvPr/>
          </p:nvSpPr>
          <p:spPr bwMode="auto">
            <a:xfrm>
              <a:off x="975" y="2115"/>
              <a:ext cx="1361" cy="0"/>
            </a:xfrm>
            <a:prstGeom prst="line">
              <a:avLst/>
            </a:prstGeom>
            <a:noFill/>
            <a:ln w="1270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2" name="Line 6"/>
            <p:cNvSpPr>
              <a:spLocks noChangeShapeType="1"/>
            </p:cNvSpPr>
            <p:nvPr/>
          </p:nvSpPr>
          <p:spPr bwMode="auto">
            <a:xfrm>
              <a:off x="2336" y="2115"/>
              <a:ext cx="2676" cy="0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1292" y="1842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Ночь</a:t>
              </a: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3379" y="1842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День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47038" cy="132556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smtClean="0"/>
              <a:t>Оценка относительного риска развития инфаркта и инсульта после снижения САД на 10 мм рт. ст. или ДАД 5 мм рт. ст. </a:t>
            </a:r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76475"/>
            <a:ext cx="8959850" cy="3021013"/>
          </a:xfrm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3132138" y="6524625"/>
            <a:ext cx="6011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ru-RU" sz="1600"/>
              <a:t>M R Law 1, J K Morris, N J Wald</a:t>
            </a:r>
            <a:r>
              <a:rPr lang="ru-RU" altLang="ru-RU" sz="1600"/>
              <a:t>. </a:t>
            </a:r>
            <a:r>
              <a:rPr lang="en-US" altLang="ru-RU" sz="1600"/>
              <a:t>BMJ.</a:t>
            </a:r>
            <a:r>
              <a:rPr lang="ru-RU" altLang="ru-RU" sz="1600">
                <a:solidFill>
                  <a:srgbClr val="0071BC"/>
                </a:solidFill>
              </a:rPr>
              <a:t> </a:t>
            </a:r>
            <a:r>
              <a:rPr lang="ru-RU" altLang="ru-RU" sz="1600">
                <a:solidFill>
                  <a:srgbClr val="5B616B"/>
                </a:solidFill>
                <a:latin typeface="BlinkMacSystemFont"/>
              </a:rPr>
              <a:t>2009 May 19;338:b1665</a:t>
            </a:r>
            <a:r>
              <a:rPr lang="ru-RU" altLang="ru-RU" sz="800"/>
              <a:t> </a:t>
            </a:r>
            <a:endParaRPr lang="ru-RU" altLang="ru-RU" sz="240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-92075"/>
            <a:ext cx="11745913" cy="184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200">
              <a:solidFill>
                <a:srgbClr val="5B616B"/>
              </a:solidFill>
              <a:latin typeface="BlinkMacSystemFo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11560" y="1779578"/>
            <a:ext cx="7920880" cy="4601750"/>
            <a:chOff x="2454315" y="1779578"/>
            <a:chExt cx="4235368" cy="4235368"/>
          </a:xfrm>
          <a:solidFill>
            <a:schemeClr val="accent1">
              <a:lumMod val="5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4078411" y="3403674"/>
              <a:ext cx="987176" cy="987176"/>
            </a:xfrm>
            <a:custGeom>
              <a:avLst/>
              <a:gdLst>
                <a:gd name="connsiteX0" fmla="*/ 0 w 987176"/>
                <a:gd name="connsiteY0" fmla="*/ 493588 h 987176"/>
                <a:gd name="connsiteX1" fmla="*/ 493588 w 987176"/>
                <a:gd name="connsiteY1" fmla="*/ 0 h 987176"/>
                <a:gd name="connsiteX2" fmla="*/ 987176 w 987176"/>
                <a:gd name="connsiteY2" fmla="*/ 493588 h 987176"/>
                <a:gd name="connsiteX3" fmla="*/ 493588 w 987176"/>
                <a:gd name="connsiteY3" fmla="*/ 987176 h 987176"/>
                <a:gd name="connsiteX4" fmla="*/ 0 w 987176"/>
                <a:gd name="connsiteY4" fmla="*/ 493588 h 98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176" h="987176">
                  <a:moveTo>
                    <a:pt x="0" y="493588"/>
                  </a:moveTo>
                  <a:cubicBezTo>
                    <a:pt x="0" y="220987"/>
                    <a:pt x="220987" y="0"/>
                    <a:pt x="493588" y="0"/>
                  </a:cubicBezTo>
                  <a:cubicBezTo>
                    <a:pt x="766189" y="0"/>
                    <a:pt x="987176" y="220987"/>
                    <a:pt x="987176" y="493588"/>
                  </a:cubicBezTo>
                  <a:cubicBezTo>
                    <a:pt x="987176" y="766189"/>
                    <a:pt x="766189" y="987176"/>
                    <a:pt x="493588" y="987176"/>
                  </a:cubicBezTo>
                  <a:cubicBezTo>
                    <a:pt x="220987" y="987176"/>
                    <a:pt x="0" y="766189"/>
                    <a:pt x="0" y="493588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999" tIns="155999" rIns="155999" bIns="155999" numCol="1" spcCol="1270" anchor="ctr" anchorCtr="0">
              <a:noAutofit/>
            </a:bodyPr>
            <a:lstStyle/>
            <a:p>
              <a:pPr lvl="0" algn="ctr" defTabSz="40005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kern="1200" smtClean="0"/>
                <a:t>Влияние курсового применения АВР-051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 rot="16200000">
              <a:off x="4466573" y="3042903"/>
              <a:ext cx="210853" cy="335640"/>
            </a:xfrm>
            <a:custGeom>
              <a:avLst/>
              <a:gdLst>
                <a:gd name="connsiteX0" fmla="*/ 0 w 210853"/>
                <a:gd name="connsiteY0" fmla="*/ 67128 h 335640"/>
                <a:gd name="connsiteX1" fmla="*/ 105427 w 210853"/>
                <a:gd name="connsiteY1" fmla="*/ 67128 h 335640"/>
                <a:gd name="connsiteX2" fmla="*/ 105427 w 210853"/>
                <a:gd name="connsiteY2" fmla="*/ 0 h 335640"/>
                <a:gd name="connsiteX3" fmla="*/ 210853 w 210853"/>
                <a:gd name="connsiteY3" fmla="*/ 167820 h 335640"/>
                <a:gd name="connsiteX4" fmla="*/ 105427 w 210853"/>
                <a:gd name="connsiteY4" fmla="*/ 335640 h 335640"/>
                <a:gd name="connsiteX5" fmla="*/ 105427 w 210853"/>
                <a:gd name="connsiteY5" fmla="*/ 268512 h 335640"/>
                <a:gd name="connsiteX6" fmla="*/ 0 w 210853"/>
                <a:gd name="connsiteY6" fmla="*/ 268512 h 335640"/>
                <a:gd name="connsiteX7" fmla="*/ 0 w 210853"/>
                <a:gd name="connsiteY7" fmla="*/ 67128 h 33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853" h="335640">
                  <a:moveTo>
                    <a:pt x="0" y="67128"/>
                  </a:moveTo>
                  <a:lnTo>
                    <a:pt x="105427" y="67128"/>
                  </a:lnTo>
                  <a:lnTo>
                    <a:pt x="105427" y="0"/>
                  </a:lnTo>
                  <a:lnTo>
                    <a:pt x="210853" y="167820"/>
                  </a:lnTo>
                  <a:lnTo>
                    <a:pt x="105427" y="335640"/>
                  </a:lnTo>
                  <a:lnTo>
                    <a:pt x="105427" y="268512"/>
                  </a:lnTo>
                  <a:lnTo>
                    <a:pt x="0" y="268512"/>
                  </a:lnTo>
                  <a:lnTo>
                    <a:pt x="0" y="67128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7128" rIns="63256" bIns="67127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958870" y="1779578"/>
              <a:ext cx="1226258" cy="1226258"/>
            </a:xfrm>
            <a:custGeom>
              <a:avLst/>
              <a:gdLst>
                <a:gd name="connsiteX0" fmla="*/ 0 w 1226258"/>
                <a:gd name="connsiteY0" fmla="*/ 613129 h 1226258"/>
                <a:gd name="connsiteX1" fmla="*/ 613129 w 1226258"/>
                <a:gd name="connsiteY1" fmla="*/ 0 h 1226258"/>
                <a:gd name="connsiteX2" fmla="*/ 1226258 w 1226258"/>
                <a:gd name="connsiteY2" fmla="*/ 613129 h 1226258"/>
                <a:gd name="connsiteX3" fmla="*/ 613129 w 1226258"/>
                <a:gd name="connsiteY3" fmla="*/ 1226258 h 1226258"/>
                <a:gd name="connsiteX4" fmla="*/ 0 w 1226258"/>
                <a:gd name="connsiteY4" fmla="*/ 613129 h 122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58" h="1226258">
                  <a:moveTo>
                    <a:pt x="0" y="613129"/>
                  </a:moveTo>
                  <a:cubicBezTo>
                    <a:pt x="0" y="274507"/>
                    <a:pt x="274507" y="0"/>
                    <a:pt x="613129" y="0"/>
                  </a:cubicBezTo>
                  <a:cubicBezTo>
                    <a:pt x="951751" y="0"/>
                    <a:pt x="1226258" y="274507"/>
                    <a:pt x="1226258" y="613129"/>
                  </a:cubicBezTo>
                  <a:cubicBezTo>
                    <a:pt x="1226258" y="951751"/>
                    <a:pt x="951751" y="1226258"/>
                    <a:pt x="613129" y="1226258"/>
                  </a:cubicBezTo>
                  <a:cubicBezTo>
                    <a:pt x="274507" y="1226258"/>
                    <a:pt x="0" y="951751"/>
                    <a:pt x="0" y="61312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741" tIns="189741" rIns="189741" bIns="189741" numCol="1" spcCol="1270" anchor="ctr" anchorCtr="0">
              <a:noAutofit/>
            </a:bodyPr>
            <a:lstStyle/>
            <a:p>
              <a:pPr lvl="0" algn="ctr" defTabSz="3556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kern="1200" smtClean="0"/>
                <a:t>Достоверное снижение среднесуточного АД – 66%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153112" y="3729442"/>
              <a:ext cx="210853" cy="335640"/>
            </a:xfrm>
            <a:custGeom>
              <a:avLst/>
              <a:gdLst>
                <a:gd name="connsiteX0" fmla="*/ 0 w 210853"/>
                <a:gd name="connsiteY0" fmla="*/ 67128 h 335640"/>
                <a:gd name="connsiteX1" fmla="*/ 105427 w 210853"/>
                <a:gd name="connsiteY1" fmla="*/ 67128 h 335640"/>
                <a:gd name="connsiteX2" fmla="*/ 105427 w 210853"/>
                <a:gd name="connsiteY2" fmla="*/ 0 h 335640"/>
                <a:gd name="connsiteX3" fmla="*/ 210853 w 210853"/>
                <a:gd name="connsiteY3" fmla="*/ 167820 h 335640"/>
                <a:gd name="connsiteX4" fmla="*/ 105427 w 210853"/>
                <a:gd name="connsiteY4" fmla="*/ 335640 h 335640"/>
                <a:gd name="connsiteX5" fmla="*/ 105427 w 210853"/>
                <a:gd name="connsiteY5" fmla="*/ 268512 h 335640"/>
                <a:gd name="connsiteX6" fmla="*/ 0 w 210853"/>
                <a:gd name="connsiteY6" fmla="*/ 268512 h 335640"/>
                <a:gd name="connsiteX7" fmla="*/ 0 w 210853"/>
                <a:gd name="connsiteY7" fmla="*/ 67128 h 33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853" h="335640">
                  <a:moveTo>
                    <a:pt x="0" y="67128"/>
                  </a:moveTo>
                  <a:lnTo>
                    <a:pt x="105427" y="67128"/>
                  </a:lnTo>
                  <a:lnTo>
                    <a:pt x="105427" y="0"/>
                  </a:lnTo>
                  <a:lnTo>
                    <a:pt x="210853" y="167820"/>
                  </a:lnTo>
                  <a:lnTo>
                    <a:pt x="105427" y="335640"/>
                  </a:lnTo>
                  <a:lnTo>
                    <a:pt x="105427" y="268512"/>
                  </a:lnTo>
                  <a:lnTo>
                    <a:pt x="0" y="268512"/>
                  </a:lnTo>
                  <a:lnTo>
                    <a:pt x="0" y="67128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7128" rIns="63256" bIns="67128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463425" y="3284133"/>
              <a:ext cx="1226258" cy="1226258"/>
            </a:xfrm>
            <a:custGeom>
              <a:avLst/>
              <a:gdLst>
                <a:gd name="connsiteX0" fmla="*/ 0 w 1226258"/>
                <a:gd name="connsiteY0" fmla="*/ 613129 h 1226258"/>
                <a:gd name="connsiteX1" fmla="*/ 613129 w 1226258"/>
                <a:gd name="connsiteY1" fmla="*/ 0 h 1226258"/>
                <a:gd name="connsiteX2" fmla="*/ 1226258 w 1226258"/>
                <a:gd name="connsiteY2" fmla="*/ 613129 h 1226258"/>
                <a:gd name="connsiteX3" fmla="*/ 613129 w 1226258"/>
                <a:gd name="connsiteY3" fmla="*/ 1226258 h 1226258"/>
                <a:gd name="connsiteX4" fmla="*/ 0 w 1226258"/>
                <a:gd name="connsiteY4" fmla="*/ 613129 h 122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58" h="1226258">
                  <a:moveTo>
                    <a:pt x="0" y="613129"/>
                  </a:moveTo>
                  <a:cubicBezTo>
                    <a:pt x="0" y="274507"/>
                    <a:pt x="274507" y="0"/>
                    <a:pt x="613129" y="0"/>
                  </a:cubicBezTo>
                  <a:cubicBezTo>
                    <a:pt x="951751" y="0"/>
                    <a:pt x="1226258" y="274507"/>
                    <a:pt x="1226258" y="613129"/>
                  </a:cubicBezTo>
                  <a:cubicBezTo>
                    <a:pt x="1226258" y="951751"/>
                    <a:pt x="951751" y="1226258"/>
                    <a:pt x="613129" y="1226258"/>
                  </a:cubicBezTo>
                  <a:cubicBezTo>
                    <a:pt x="274507" y="1226258"/>
                    <a:pt x="0" y="951751"/>
                    <a:pt x="0" y="61312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741" tIns="189741" rIns="189741" bIns="189741" numCol="1" spcCol="1270" anchor="ctr" anchorCtr="0">
              <a:noAutofit/>
            </a:bodyPr>
            <a:lstStyle/>
            <a:p>
              <a:pPr lvl="0" algn="ctr" defTabSz="3556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kern="1200" smtClean="0"/>
                <a:t>Нормализация вариабельности АД – 65%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 rot="5400000">
              <a:off x="4466573" y="4415982"/>
              <a:ext cx="210853" cy="335640"/>
            </a:xfrm>
            <a:custGeom>
              <a:avLst/>
              <a:gdLst>
                <a:gd name="connsiteX0" fmla="*/ 0 w 210853"/>
                <a:gd name="connsiteY0" fmla="*/ 67128 h 335640"/>
                <a:gd name="connsiteX1" fmla="*/ 105427 w 210853"/>
                <a:gd name="connsiteY1" fmla="*/ 67128 h 335640"/>
                <a:gd name="connsiteX2" fmla="*/ 105427 w 210853"/>
                <a:gd name="connsiteY2" fmla="*/ 0 h 335640"/>
                <a:gd name="connsiteX3" fmla="*/ 210853 w 210853"/>
                <a:gd name="connsiteY3" fmla="*/ 167820 h 335640"/>
                <a:gd name="connsiteX4" fmla="*/ 105427 w 210853"/>
                <a:gd name="connsiteY4" fmla="*/ 335640 h 335640"/>
                <a:gd name="connsiteX5" fmla="*/ 105427 w 210853"/>
                <a:gd name="connsiteY5" fmla="*/ 268512 h 335640"/>
                <a:gd name="connsiteX6" fmla="*/ 0 w 210853"/>
                <a:gd name="connsiteY6" fmla="*/ 268512 h 335640"/>
                <a:gd name="connsiteX7" fmla="*/ 0 w 210853"/>
                <a:gd name="connsiteY7" fmla="*/ 67128 h 33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853" h="335640">
                  <a:moveTo>
                    <a:pt x="0" y="67128"/>
                  </a:moveTo>
                  <a:lnTo>
                    <a:pt x="105427" y="67128"/>
                  </a:lnTo>
                  <a:lnTo>
                    <a:pt x="105427" y="0"/>
                  </a:lnTo>
                  <a:lnTo>
                    <a:pt x="210853" y="167820"/>
                  </a:lnTo>
                  <a:lnTo>
                    <a:pt x="105427" y="335640"/>
                  </a:lnTo>
                  <a:lnTo>
                    <a:pt x="105427" y="268512"/>
                  </a:lnTo>
                  <a:lnTo>
                    <a:pt x="0" y="268512"/>
                  </a:lnTo>
                  <a:lnTo>
                    <a:pt x="0" y="67128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7127" rIns="63256" bIns="67128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958870" y="4788688"/>
              <a:ext cx="1226258" cy="1226258"/>
            </a:xfrm>
            <a:custGeom>
              <a:avLst/>
              <a:gdLst>
                <a:gd name="connsiteX0" fmla="*/ 0 w 1226258"/>
                <a:gd name="connsiteY0" fmla="*/ 613129 h 1226258"/>
                <a:gd name="connsiteX1" fmla="*/ 613129 w 1226258"/>
                <a:gd name="connsiteY1" fmla="*/ 0 h 1226258"/>
                <a:gd name="connsiteX2" fmla="*/ 1226258 w 1226258"/>
                <a:gd name="connsiteY2" fmla="*/ 613129 h 1226258"/>
                <a:gd name="connsiteX3" fmla="*/ 613129 w 1226258"/>
                <a:gd name="connsiteY3" fmla="*/ 1226258 h 1226258"/>
                <a:gd name="connsiteX4" fmla="*/ 0 w 1226258"/>
                <a:gd name="connsiteY4" fmla="*/ 613129 h 122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58" h="1226258">
                  <a:moveTo>
                    <a:pt x="0" y="613129"/>
                  </a:moveTo>
                  <a:cubicBezTo>
                    <a:pt x="0" y="274507"/>
                    <a:pt x="274507" y="0"/>
                    <a:pt x="613129" y="0"/>
                  </a:cubicBezTo>
                  <a:cubicBezTo>
                    <a:pt x="951751" y="0"/>
                    <a:pt x="1226258" y="274507"/>
                    <a:pt x="1226258" y="613129"/>
                  </a:cubicBezTo>
                  <a:cubicBezTo>
                    <a:pt x="1226258" y="951751"/>
                    <a:pt x="951751" y="1226258"/>
                    <a:pt x="613129" y="1226258"/>
                  </a:cubicBezTo>
                  <a:cubicBezTo>
                    <a:pt x="274507" y="1226258"/>
                    <a:pt x="0" y="951751"/>
                    <a:pt x="0" y="61312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741" tIns="189741" rIns="189741" bIns="189741" numCol="1" spcCol="1270" anchor="ctr" anchorCtr="0">
              <a:noAutofit/>
            </a:bodyPr>
            <a:lstStyle/>
            <a:p>
              <a:pPr lvl="0" algn="ctr" defTabSz="3556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kern="1200" smtClean="0"/>
                <a:t>Нормализация циркадного индекса 35%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780033" y="3729441"/>
              <a:ext cx="210854" cy="335641"/>
            </a:xfrm>
            <a:custGeom>
              <a:avLst/>
              <a:gdLst>
                <a:gd name="connsiteX0" fmla="*/ 0 w 210853"/>
                <a:gd name="connsiteY0" fmla="*/ 67128 h 335640"/>
                <a:gd name="connsiteX1" fmla="*/ 105427 w 210853"/>
                <a:gd name="connsiteY1" fmla="*/ 67128 h 335640"/>
                <a:gd name="connsiteX2" fmla="*/ 105427 w 210853"/>
                <a:gd name="connsiteY2" fmla="*/ 0 h 335640"/>
                <a:gd name="connsiteX3" fmla="*/ 210853 w 210853"/>
                <a:gd name="connsiteY3" fmla="*/ 167820 h 335640"/>
                <a:gd name="connsiteX4" fmla="*/ 105427 w 210853"/>
                <a:gd name="connsiteY4" fmla="*/ 335640 h 335640"/>
                <a:gd name="connsiteX5" fmla="*/ 105427 w 210853"/>
                <a:gd name="connsiteY5" fmla="*/ 268512 h 335640"/>
                <a:gd name="connsiteX6" fmla="*/ 0 w 210853"/>
                <a:gd name="connsiteY6" fmla="*/ 268512 h 335640"/>
                <a:gd name="connsiteX7" fmla="*/ 0 w 210853"/>
                <a:gd name="connsiteY7" fmla="*/ 67128 h 33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853" h="335640">
                  <a:moveTo>
                    <a:pt x="210853" y="268512"/>
                  </a:moveTo>
                  <a:lnTo>
                    <a:pt x="105426" y="268512"/>
                  </a:lnTo>
                  <a:lnTo>
                    <a:pt x="105426" y="335640"/>
                  </a:lnTo>
                  <a:lnTo>
                    <a:pt x="0" y="167820"/>
                  </a:lnTo>
                  <a:lnTo>
                    <a:pt x="105426" y="0"/>
                  </a:lnTo>
                  <a:lnTo>
                    <a:pt x="105426" y="67128"/>
                  </a:lnTo>
                  <a:lnTo>
                    <a:pt x="210853" y="67128"/>
                  </a:lnTo>
                  <a:lnTo>
                    <a:pt x="210853" y="268512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256" tIns="67129" rIns="1" bIns="67128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454315" y="3284133"/>
              <a:ext cx="1226258" cy="1226258"/>
            </a:xfrm>
            <a:custGeom>
              <a:avLst/>
              <a:gdLst>
                <a:gd name="connsiteX0" fmla="*/ 0 w 1226258"/>
                <a:gd name="connsiteY0" fmla="*/ 613129 h 1226258"/>
                <a:gd name="connsiteX1" fmla="*/ 613129 w 1226258"/>
                <a:gd name="connsiteY1" fmla="*/ 0 h 1226258"/>
                <a:gd name="connsiteX2" fmla="*/ 1226258 w 1226258"/>
                <a:gd name="connsiteY2" fmla="*/ 613129 h 1226258"/>
                <a:gd name="connsiteX3" fmla="*/ 613129 w 1226258"/>
                <a:gd name="connsiteY3" fmla="*/ 1226258 h 1226258"/>
                <a:gd name="connsiteX4" fmla="*/ 0 w 1226258"/>
                <a:gd name="connsiteY4" fmla="*/ 613129 h 122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58" h="1226258">
                  <a:moveTo>
                    <a:pt x="0" y="613129"/>
                  </a:moveTo>
                  <a:cubicBezTo>
                    <a:pt x="0" y="274507"/>
                    <a:pt x="274507" y="0"/>
                    <a:pt x="613129" y="0"/>
                  </a:cubicBezTo>
                  <a:cubicBezTo>
                    <a:pt x="951751" y="0"/>
                    <a:pt x="1226258" y="274507"/>
                    <a:pt x="1226258" y="613129"/>
                  </a:cubicBezTo>
                  <a:cubicBezTo>
                    <a:pt x="1226258" y="951751"/>
                    <a:pt x="951751" y="1226258"/>
                    <a:pt x="613129" y="1226258"/>
                  </a:cubicBezTo>
                  <a:cubicBezTo>
                    <a:pt x="274507" y="1226258"/>
                    <a:pt x="0" y="951751"/>
                    <a:pt x="0" y="61312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741" tIns="189741" rIns="189741" bIns="189741" numCol="1" spcCol="1270" anchor="ctr" anchorCtr="0">
              <a:noAutofit/>
            </a:bodyPr>
            <a:lstStyle/>
            <a:p>
              <a:pPr lvl="0" algn="ctr" defTabSz="3556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kern="1200" smtClean="0"/>
                <a:t>Нормализация  индекса времени АД – 35%</a:t>
              </a:r>
            </a:p>
          </p:txBody>
        </p:sp>
      </p:grpSp>
      <p:sp>
        <p:nvSpPr>
          <p:cNvPr id="20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эффекты курсового применения стимулятора "АВР-051"у пациентов ГБ </a:t>
            </a:r>
            <a:r>
              <a:rPr lang="en-US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I-III </a:t>
            </a:r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96752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эффекты однократного применения стимулятора «АВР-051»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688446"/>
              </p:ext>
            </p:extLst>
          </p:nvPr>
        </p:nvGraphicFramePr>
        <p:xfrm>
          <a:off x="0" y="1412875"/>
          <a:ext cx="9144000" cy="489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Выводы научные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Применение стимулятора «АВР-051» не сопровождается значимыми колебаниями АД, в целом хорошо переносится и не вызывает побочных эффектов, чаще чем в группе </a:t>
            </a:r>
            <a:r>
              <a:rPr lang="ru-RU" altLang="ru-RU" sz="2400" dirty="0" smtClean="0"/>
              <a:t>ложного воздействия</a:t>
            </a:r>
            <a:endParaRPr lang="ru-RU" alt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У 2/3 пациентов с гипертонической болезнью в ответ на курсовое применение стимулятора «АВР-051» наблюдается достоверное снижение среднесуточного АД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Применение стимулятора «АВР-051» сопровождается улучшением показателей циркадного профиля АД: нормализация вариабельности АД более чем у 2/3, индекса времени и циркадного индекса – у 1/3 пациентов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Вывод практический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341438"/>
            <a:ext cx="7704856" cy="48958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altLang="ru-RU" sz="2800" dirty="0" smtClean="0"/>
              <a:t>Стимулятор «АВР-051» может быть использован для нормализации уровня АД у пациентов гипертонической болезнью как основное, так и дополнительное средство антигипертензивной терапии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862283" eaLnBrk="1" fontAlgn="auto" hangingPunct="1">
              <a:spcAft>
                <a:spcPts val="0"/>
              </a:spcAft>
              <a:defRPr/>
            </a:pPr>
            <a:r>
              <a:rPr lang="ru-RU" sz="4149" dirty="0" smtClean="0"/>
              <a:t>Рекомендации ВОЗ по коррекции факторов риска для не медикаментозного снижения АД </a:t>
            </a:r>
            <a:endParaRPr lang="ru-RU" sz="4149" dirty="0"/>
          </a:p>
        </p:txBody>
      </p:sp>
      <p:pic>
        <p:nvPicPr>
          <p:cNvPr id="1433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065338"/>
            <a:ext cx="79724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6516688" y="6488113"/>
            <a:ext cx="270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/>
              <a:t>WHO/DCO/WHD/2013.2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8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Частота достижения целевого уровня АД при медикаментозном лечении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03350" y="6338888"/>
            <a:ext cx="5689600" cy="238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Время, в течении которого удается поддерживать целевой уровень АД, мес./год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628775"/>
            <a:ext cx="68929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6156325" y="6524625"/>
            <a:ext cx="298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>
                <a:solidFill>
                  <a:srgbClr val="212121"/>
                </a:solidFill>
                <a:latin typeface="BlinkMacSystemFont"/>
              </a:rPr>
              <a:t>Chung S</a:t>
            </a:r>
            <a:r>
              <a:rPr lang="ru-RU" altLang="ru-RU" sz="1400">
                <a:solidFill>
                  <a:srgbClr val="212121"/>
                </a:solidFill>
                <a:latin typeface="BlinkMacSystemFont"/>
              </a:rPr>
              <a:t>.</a:t>
            </a:r>
            <a:r>
              <a:rPr lang="en-US" altLang="ru-RU" sz="1400">
                <a:solidFill>
                  <a:srgbClr val="212121"/>
                </a:solidFill>
                <a:latin typeface="BlinkMacSystemFont"/>
              </a:rPr>
              <a:t>C</a:t>
            </a:r>
            <a:r>
              <a:rPr lang="ru-RU" altLang="ru-RU" sz="1400">
                <a:solidFill>
                  <a:srgbClr val="212121"/>
                </a:solidFill>
                <a:latin typeface="BlinkMacSystemFont"/>
              </a:rPr>
              <a:t>. </a:t>
            </a:r>
            <a:r>
              <a:rPr lang="en-US" altLang="ru-RU" sz="1400">
                <a:solidFill>
                  <a:srgbClr val="212121"/>
                </a:solidFill>
                <a:latin typeface="BlinkMacSystemFont"/>
              </a:rPr>
              <a:t>et. al. PLoS One. 2018</a:t>
            </a:r>
            <a:endParaRPr lang="ru-RU" altLang="ru-RU" sz="140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9081" y="3837782"/>
            <a:ext cx="2790825" cy="2619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% от общего числа пациентов</a:t>
            </a:r>
          </a:p>
        </p:txBody>
      </p:sp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3059113" y="19891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D0021B"/>
                </a:solidFill>
                <a:latin typeface="Segoe UI" panose="020B0502040204020203" pitchFamily="34" charset="0"/>
              </a:rPr>
              <a:t>Частота достижения субоптимального контроля АД в зависимости системы здравоохранения  оценивается в пределах 19-61%</a:t>
            </a:r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E1C7A0"/>
              </a:clrFrom>
              <a:clrTo>
                <a:srgbClr val="E1C7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8" y="1917303"/>
            <a:ext cx="8130174" cy="4248001"/>
          </a:xfrm>
          <a:prstGeom prst="rect">
            <a:avLst/>
          </a:prstGeom>
          <a:solidFill>
            <a:schemeClr val="bg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886700" cy="147478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Традиционная китайская медицина в наши дни</a:t>
            </a:r>
          </a:p>
        </p:txBody>
      </p:sp>
      <p:pic>
        <p:nvPicPr>
          <p:cNvPr id="1843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3644900"/>
            <a:ext cx="5040312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11"/>
          <p:cNvSpPr>
            <a:spLocks noChangeArrowheads="1"/>
          </p:cNvSpPr>
          <p:nvPr/>
        </p:nvSpPr>
        <p:spPr bwMode="auto">
          <a:xfrm>
            <a:off x="755650" y="6577013"/>
            <a:ext cx="838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1400" dirty="0"/>
              <a:t>WHO Library Cataloguing-in-Publication </a:t>
            </a:r>
            <a:r>
              <a:rPr lang="en-US" altLang="ru-RU" sz="1400" dirty="0" smtClean="0"/>
              <a:t>Data</a:t>
            </a:r>
            <a:r>
              <a:rPr lang="ru-RU" altLang="ru-RU" sz="1400" dirty="0" smtClean="0"/>
              <a:t>. </a:t>
            </a:r>
            <a:r>
              <a:rPr lang="de-DE" altLang="ru-RU" sz="1400" dirty="0"/>
              <a:t>ISBN 92 4 154543 7</a:t>
            </a:r>
            <a:endParaRPr lang="ru-RU" alt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3" y="1269173"/>
            <a:ext cx="2618581" cy="1243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269173"/>
            <a:ext cx="644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Акупунктура </a:t>
            </a:r>
            <a:r>
              <a:rPr lang="ru-RU" dirty="0" smtClean="0">
                <a:solidFill>
                  <a:schemeClr val="accent2"/>
                </a:solidFill>
              </a:rPr>
              <a:t>применима </a:t>
            </a:r>
            <a:r>
              <a:rPr lang="ru-RU" dirty="0">
                <a:solidFill>
                  <a:schemeClr val="accent2"/>
                </a:solidFill>
              </a:rPr>
              <a:t>для </a:t>
            </a:r>
            <a:r>
              <a:rPr lang="ru-RU" dirty="0" smtClean="0">
                <a:solidFill>
                  <a:schemeClr val="accent2"/>
                </a:solidFill>
              </a:rPr>
              <a:t>лечения разных заболеваний, включая </a:t>
            </a:r>
            <a:r>
              <a:rPr lang="ru-RU" dirty="0" err="1" smtClean="0">
                <a:solidFill>
                  <a:schemeClr val="accent2"/>
                </a:solidFill>
              </a:rPr>
              <a:t>эссенциальную</a:t>
            </a:r>
            <a:r>
              <a:rPr lang="ru-RU" dirty="0" smtClean="0">
                <a:solidFill>
                  <a:schemeClr val="accent2"/>
                </a:solidFill>
              </a:rPr>
              <a:t> гипертензию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8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Публикации в американской национальной библиотеке, посвященные лечению методом </a:t>
            </a:r>
            <a:r>
              <a:rPr lang="ru-RU" altLang="ru-RU" sz="3200" dirty="0" smtClean="0">
                <a:solidFill>
                  <a:srgbClr val="002060"/>
                </a:solidFill>
              </a:rPr>
              <a:t>акупунктуры</a:t>
            </a:r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060575"/>
            <a:ext cx="77628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627784" y="3717032"/>
            <a:ext cx="1224136" cy="432048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Методы воздействия на точки и области применения акупунктуры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86157"/>
              </p:ext>
            </p:extLst>
          </p:nvPr>
        </p:nvGraphicFramePr>
        <p:xfrm>
          <a:off x="323528" y="1772817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3851870"/>
              </p:ext>
            </p:extLst>
          </p:nvPr>
        </p:nvGraphicFramePr>
        <p:xfrm>
          <a:off x="323528" y="5229200"/>
          <a:ext cx="836327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6926094" y="4149080"/>
            <a:ext cx="1894378" cy="1872208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6588125" cy="543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Электростимулятор для коррекции артериального давления АВР-051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196975"/>
            <a:ext cx="3941762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Пользовательские 2">
      <a:dk1>
        <a:srgbClr val="1F3764"/>
      </a:dk1>
      <a:lt1>
        <a:srgbClr val="FEFFFF"/>
      </a:lt1>
      <a:dk2>
        <a:srgbClr val="1F3764"/>
      </a:dk2>
      <a:lt2>
        <a:srgbClr val="E7E6E6"/>
      </a:lt2>
      <a:accent1>
        <a:srgbClr val="4472C4"/>
      </a:accent1>
      <a:accent2>
        <a:srgbClr val="0B87E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1379633-C396-0043-9697-D4B5ADBD28B6}" vid="{A5AD68D2-1561-DB4F-8D97-D661FD3B398F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6204</TotalTime>
  <Words>2472</Words>
  <Application>Microsoft Office PowerPoint</Application>
  <PresentationFormat>Экран (4:3)</PresentationFormat>
  <Paragraphs>326</Paragraphs>
  <Slides>33</Slides>
  <Notes>32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BlinkMacSystemFont</vt:lpstr>
      <vt:lpstr>Calibri</vt:lpstr>
      <vt:lpstr>Calibri Light</vt:lpstr>
      <vt:lpstr>Segoe UI</vt:lpstr>
      <vt:lpstr>Times New Roman</vt:lpstr>
      <vt:lpstr>Оформление по умолчанию</vt:lpstr>
      <vt:lpstr>Тема1</vt:lpstr>
      <vt:lpstr>Диаграмма</vt:lpstr>
      <vt:lpstr>Эффективность и безопасность нормализации артериального давления с помощью аппарата для электростимуляции  «АВР-051»</vt:lpstr>
      <vt:lpstr>Артериальная гипертензия – важнейший фактор риска сердечно-сосудистой смертности в мире</vt:lpstr>
      <vt:lpstr>Оценка относительного риска развития инфаркта и инсульта после снижения САД на 10 мм рт. ст. или ДАД 5 мм рт. ст. </vt:lpstr>
      <vt:lpstr>Рекомендации ВОЗ по коррекции факторов риска для не медикаментозного снижения АД </vt:lpstr>
      <vt:lpstr>Частота достижения целевого уровня АД при медикаментозном лечении</vt:lpstr>
      <vt:lpstr>Традиционная китайская медицина в наши дни</vt:lpstr>
      <vt:lpstr>Публикации в американской национальной библиотеке, посвященные лечению методом акупунктуры</vt:lpstr>
      <vt:lpstr>Методы воздействия на точки и области применения акупунктуры</vt:lpstr>
      <vt:lpstr>Электростимулятор для коррекции артериального давления АВР-051</vt:lpstr>
      <vt:lpstr>Область чрескожного воздействия при применении аппарата «АВР-051»</vt:lpstr>
      <vt:lpstr>Методика стимуляции "АВР-051"</vt:lpstr>
      <vt:lpstr>Вероятные механизмы влияния стимулятора"АВР-051"</vt:lpstr>
      <vt:lpstr>Исследования выполненные по оценке эффективности коррекции АД влияния"АВР-051"</vt:lpstr>
      <vt:lpstr>Основные результаты</vt:lpstr>
      <vt:lpstr>Оценка влияния аппарата для электростимуляции «АВР-051» на суточной профиль артериального давления в ходе курсового применения</vt:lpstr>
      <vt:lpstr>Цель исследования </vt:lpstr>
      <vt:lpstr>Пациенты, включенные в исследование</vt:lpstr>
      <vt:lpstr>Побочные эффекты 2-х недельной стимуляции «АВР-051»</vt:lpstr>
      <vt:lpstr>Клиническая характеристика пациентов</vt:lpstr>
      <vt:lpstr>Дизайн исследования: метод стимуляции и оценки динамики АД</vt:lpstr>
      <vt:lpstr>Процесс реконструкции данных трехсуточного мониторирования в циркадный профиль АД методом несинусоидальной вариабельности</vt:lpstr>
      <vt:lpstr>Острая проба: непрерывное мониторирование АД в течении 15 (5+5+5) минут на фоне воздействия «АВР-051»</vt:lpstr>
      <vt:lpstr>Динамика профиля АД в конце периода стимуляции «АВР-051» и через 2 недели после его завершения </vt:lpstr>
      <vt:lpstr>Динамика циркадного профиля АД пациента К. 37 лет с ГБ I на 12-14 сутки от начала стимуляции «АВР-051»</vt:lpstr>
      <vt:lpstr>Циркадный профиль АД пациента К. 37 лет с ГБ I через 2 недели после завершения стимуляции «АВР-051»</vt:lpstr>
      <vt:lpstr>Динамика среднесуточного АД на фоне стимуляции «АВР-051»</vt:lpstr>
      <vt:lpstr>Доля пациентов, нормализовавших индекс времени и вариабельность АД после стимуляции «АВР-051»</vt:lpstr>
      <vt:lpstr>Восстановление циркадного индекса в конце стимуляции «АВР-051» и через 2 недели после ее завершения</vt:lpstr>
      <vt:lpstr>Динамика циркадного индекса АД пациента С. 69 лет с ГБ III через 2 недели после стимуляции «АВР-051»</vt:lpstr>
      <vt:lpstr>Основные эффекты курсового применения стимулятора "АВР-051"у пациентов ГБ I-III ст.</vt:lpstr>
      <vt:lpstr>Основные эффекты однократного применения стимулятора «АВР-051» </vt:lpstr>
      <vt:lpstr>Выводы научные</vt:lpstr>
      <vt:lpstr>Вывод практический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и безопасность коррекции суточного профиля артериального давления с помощью аппарата для электростимуляции АВР-051</dc:title>
  <dc:creator>ОлегВ</dc:creator>
  <cp:lastModifiedBy>Иван Жуков</cp:lastModifiedBy>
  <cp:revision>110</cp:revision>
  <dcterms:created xsi:type="dcterms:W3CDTF">2019-09-02T15:31:00Z</dcterms:created>
  <dcterms:modified xsi:type="dcterms:W3CDTF">2020-06-17T08:19:42Z</dcterms:modified>
</cp:coreProperties>
</file>