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Изображение"/>
          <p:cNvSpPr/>
          <p:nvPr>
            <p:ph type="pic" sz="half" idx="13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Текст заголовка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9" name="Уровень текста 1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Изображение"/>
          <p:cNvSpPr/>
          <p:nvPr>
            <p:ph type="pic" sz="half" idx="13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Текст заголовка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99" name="Уровень текста 1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Изображение"/>
          <p:cNvSpPr/>
          <p:nvPr>
            <p:ph type="pic" sz="quarter" idx="13"/>
          </p:nvPr>
        </p:nvSpPr>
        <p:spPr>
          <a:xfrm>
            <a:off x="7175500" y="2540000"/>
            <a:ext cx="4102100" cy="615718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09" name="Уровень текста 1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18" name="Уровень текста 1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27" name="Уровень текста 1…"/>
          <p:cNvSpPr txBox="1"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1" name="Уровень текста 1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0" name="Уровень текста 1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Текст заголовка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Изображение"/>
          <p:cNvSpPr/>
          <p:nvPr>
            <p:ph type="pic" sz="half" idx="13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Текст заголовка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7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Изображение"/>
          <p:cNvSpPr/>
          <p:nvPr>
            <p:ph type="pic" sz="half" idx="13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Текст заголовка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8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Текст заголовка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Текст заголовка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13.png"/><Relationship Id="rId6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-0.jpeg" descr="picture-0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7341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КАК КЛИНИКИ ВОВЛЕКАЮТ ПАЦИЕНТОВ В…"/>
          <p:cNvSpPr/>
          <p:nvPr/>
        </p:nvSpPr>
        <p:spPr>
          <a:xfrm>
            <a:off x="1308100" y="4382592"/>
            <a:ext cx="10906126" cy="461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ts val="4500"/>
              </a:lnSpc>
            </a:pPr>
            <a:r>
              <a:rPr sz="4000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000">
                <a:solidFill>
                  <a:srgbClr val="FEFEFE"/>
                </a:solidFill>
                <a:latin typeface="Roboto Medium"/>
                <a:ea typeface="Roboto Medium"/>
                <a:cs typeface="Roboto Medium"/>
                <a:sym typeface="Roboto Medium"/>
              </a:rPr>
              <a:t>КАК КЛИНИКИ ВОВЛЕКАЮТ ПАЦИЕНТОВ В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  <a:p>
            <a:pPr algn="l">
              <a:lnSpc>
                <a:spcPts val="700"/>
              </a:lnSpc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</a:p>
          <a:p>
            <a:pPr algn="l" defTabSz="457200">
              <a:lnSpc>
                <a:spcPts val="4500"/>
              </a:lnSpc>
              <a:tabLst>
                <a:tab pos="1155700" algn="l"/>
              </a:tabLst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sz="4000">
                <a:solidFill>
                  <a:srgbClr val="FEFEFE"/>
                </a:solidFill>
              </a:rPr>
              <a:t>	</a:t>
            </a:r>
            <a:r>
              <a:rPr sz="4000">
                <a:solidFill>
                  <a:srgbClr val="FEFEFE"/>
                </a:solidFill>
              </a:rPr>
              <a:t>ПРОЦЕСС ЗАБОТЫ О ЗДОРОВЬЕ?</a:t>
            </a: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700"/>
              </a:lnSpc>
            </a:pPr>
          </a:p>
          <a:p>
            <a:pPr algn="l" defTabSz="457200">
              <a:lnSpc>
                <a:spcPts val="2100"/>
              </a:lnSpc>
              <a:tabLst>
                <a:tab pos="4432300" algn="l"/>
              </a:tabLst>
            </a:pPr>
            <a:r>
              <a:rPr sz="1900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sz="1900">
                <a:solidFill>
                  <a:srgbClr val="FEFEFE"/>
                </a:solidFill>
                <a:latin typeface="Roboto Medium"/>
                <a:ea typeface="Roboto Medium"/>
                <a:cs typeface="Roboto Medium"/>
                <a:sym typeface="Roboto Medium"/>
              </a:rPr>
              <a:t>КУБРИК ЯНА,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  <a:p>
            <a:pPr algn="l">
              <a:lnSpc>
                <a:spcPts val="1000"/>
              </a:lnSpc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</a:p>
          <a:p>
            <a:pPr algn="l">
              <a:lnSpc>
                <a:spcPts val="100"/>
              </a:lnSpc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</a:p>
          <a:p>
            <a:pPr algn="l" defTabSz="457200">
              <a:lnSpc>
                <a:spcPts val="2000"/>
              </a:lnSpc>
              <a:tabLst>
                <a:tab pos="4635500" algn="l"/>
              </a:tabLst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sz="1800">
                <a:solidFill>
                  <a:srgbClr val="FEFEFE"/>
                </a:solidFill>
              </a:rPr>
              <a:t>	</a:t>
            </a:r>
            <a:r>
              <a:rPr sz="1800">
                <a:solidFill>
                  <a:srgbClr val="FEFEFE"/>
                </a:solidFill>
              </a:rPr>
              <a:t>PR ONDOC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MacBook Pro 16.png" descr="MacBook Pro 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568" y="1542831"/>
            <a:ext cx="13092633" cy="9064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video new 4.png" descr="video new 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30015" y="3694352"/>
            <a:ext cx="7617739" cy="476108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СОТРУДНИЧЕСТВО С ВРАЧОМ ДЛЯ КОНТРОЛЯ ЗА…"/>
          <p:cNvSpPr/>
          <p:nvPr/>
        </p:nvSpPr>
        <p:spPr>
          <a:xfrm>
            <a:off x="1981200" y="946969"/>
            <a:ext cx="9253767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ts val="3400"/>
              </a:lnSpc>
            </a:pPr>
            <a:r>
              <a:rPr sz="30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0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СОТРУДНИЧЕСТВО С ВРАЧОМ ДЛЯ КОНТРОЛЯ ЗА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4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 defTabSz="457200">
              <a:lnSpc>
                <a:spcPts val="3400"/>
              </a:lnSpc>
              <a:tabLst>
                <a:tab pos="15113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3000">
                <a:solidFill>
                  <a:srgbClr val="6B6B6B"/>
                </a:solidFill>
              </a:rPr>
              <a:t>	</a:t>
            </a:r>
            <a:r>
              <a:rPr sz="3000">
                <a:solidFill>
                  <a:srgbClr val="6B6B6B"/>
                </a:solidFill>
              </a:rPr>
              <a:t>ПОКАЗАТЕЛЯМИ И ДИНАМИКОЙ</a:t>
            </a:r>
          </a:p>
        </p:txBody>
      </p:sp>
      <p:pic>
        <p:nvPicPr>
          <p:cNvPr id="202" name="logo1 (1).pdf" descr="logo1 (1)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34693" y="345017"/>
            <a:ext cx="1546861" cy="3416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" name="Группа"/>
          <p:cNvGrpSpPr/>
          <p:nvPr/>
        </p:nvGrpSpPr>
        <p:grpSpPr>
          <a:xfrm>
            <a:off x="1386043" y="4321188"/>
            <a:ext cx="2357613" cy="4728323"/>
            <a:chOff x="0" y="0"/>
            <a:chExt cx="2357611" cy="4728321"/>
          </a:xfrm>
        </p:grpSpPr>
        <p:pic>
          <p:nvPicPr>
            <p:cNvPr id="203" name="IMG_4992 (4).png" descr="IMG_4992 (4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5876" y="149177"/>
              <a:ext cx="2045860" cy="44299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" name="IPhone_X.png" descr="IPhone_X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357612" cy="4728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video new 12.png" descr="video new 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2738" y="3677304"/>
            <a:ext cx="7672293" cy="4795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MacBook Pro 16.png" descr="MacBook Pro 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2568" y="1542831"/>
            <a:ext cx="13092633" cy="906413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СОТРУДНИЧЕСТВО С ВРАЧОМ ДЛЯ КОНТРОЛЯ ЗА…"/>
          <p:cNvSpPr/>
          <p:nvPr/>
        </p:nvSpPr>
        <p:spPr>
          <a:xfrm>
            <a:off x="1981200" y="946969"/>
            <a:ext cx="9253767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ts val="3400"/>
              </a:lnSpc>
            </a:pPr>
            <a:r>
              <a:rPr sz="30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0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СОТРУДНИЧЕСТВО С ВРАЧОМ ДЛЯ КОНТРОЛЯ ЗА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4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 defTabSz="457200">
              <a:lnSpc>
                <a:spcPts val="3400"/>
              </a:lnSpc>
              <a:tabLst>
                <a:tab pos="15113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3000">
                <a:solidFill>
                  <a:srgbClr val="6B6B6B"/>
                </a:solidFill>
              </a:rPr>
              <a:t>	</a:t>
            </a:r>
            <a:r>
              <a:rPr sz="3000">
                <a:solidFill>
                  <a:srgbClr val="6B6B6B"/>
                </a:solidFill>
              </a:rPr>
              <a:t>ПОКАЗАТЕЛЯМИ И ДИНАМИКОЙ</a:t>
            </a:r>
          </a:p>
        </p:txBody>
      </p:sp>
      <p:pic>
        <p:nvPicPr>
          <p:cNvPr id="210" name="logo1 (1).pdf" descr="logo1 (1)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34693" y="345017"/>
            <a:ext cx="1546861" cy="3416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" name="Группа"/>
          <p:cNvGrpSpPr/>
          <p:nvPr/>
        </p:nvGrpSpPr>
        <p:grpSpPr>
          <a:xfrm>
            <a:off x="1386043" y="4321188"/>
            <a:ext cx="2357613" cy="4728323"/>
            <a:chOff x="0" y="0"/>
            <a:chExt cx="2357611" cy="4728321"/>
          </a:xfrm>
        </p:grpSpPr>
        <p:pic>
          <p:nvPicPr>
            <p:cNvPr id="211" name="IMG_4992 (4).png" descr="IMG_4992 (4)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5876" y="149177"/>
              <a:ext cx="2045860" cy="44299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2" name="IPhone_X.png" descr="IPhone_X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357612" cy="4728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87%…"/>
          <p:cNvSpPr/>
          <p:nvPr/>
        </p:nvSpPr>
        <p:spPr>
          <a:xfrm>
            <a:off x="952500" y="2276030"/>
            <a:ext cx="11268274" cy="6940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lnSpc>
                <a:spcPts val="11400"/>
              </a:lnSpc>
              <a:tabLst>
                <a:tab pos="4381500" algn="l"/>
              </a:tabLst>
            </a:pPr>
            <a:r>
              <a:rPr sz="10000">
                <a:solidFill>
                  <a:srgbClr val="61D0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sz="10000">
                <a:solidFill>
                  <a:srgbClr val="5DBDCC"/>
                </a:solidFill>
                <a:latin typeface="Roboto"/>
                <a:ea typeface="Roboto"/>
                <a:cs typeface="Roboto"/>
                <a:sym typeface="Roboto"/>
              </a:rPr>
              <a:t>87%</a:t>
            </a: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700"/>
              </a:lnSpc>
            </a:pPr>
          </a:p>
          <a:p>
            <a:pPr algn="l" defTabSz="457200">
              <a:lnSpc>
                <a:spcPts val="5500"/>
              </a:lnSpc>
              <a:tabLst>
                <a:tab pos="1155700" algn="l"/>
              </a:tabLst>
            </a:pPr>
            <a:r>
              <a:rPr sz="4800">
                <a:solidFill>
                  <a:srgbClr val="6464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sz="4800">
                <a:solidFill>
                  <a:srgbClr val="646464"/>
                </a:solidFill>
                <a:latin typeface="Roboto"/>
                <a:ea typeface="Roboto"/>
                <a:cs typeface="Roboto"/>
                <a:sym typeface="Roboto"/>
              </a:rPr>
              <a:t>Российских пациентов готовы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7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 defTabSz="457200">
              <a:lnSpc>
                <a:spcPts val="5500"/>
              </a:lnSpc>
              <a:tabLst>
                <a:tab pos="9271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4800">
                <a:solidFill>
                  <a:srgbClr val="646464"/>
                </a:solidFill>
              </a:rPr>
              <a:t>	</a:t>
            </a:r>
            <a:r>
              <a:rPr sz="4800">
                <a:solidFill>
                  <a:srgbClr val="646464"/>
                </a:solidFill>
              </a:rPr>
              <a:t>следовать предписаниям врача</a:t>
            </a:r>
          </a:p>
          <a:p>
            <a:pPr algn="l">
              <a:lnSpc>
                <a:spcPts val="7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 defTabSz="457200">
              <a:lnSpc>
                <a:spcPts val="5500"/>
              </a:lnSpc>
              <a:tabLst>
                <a:tab pos="11557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4800">
                <a:solidFill>
                  <a:srgbClr val="646464"/>
                </a:solidFill>
              </a:rPr>
              <a:t> </a:t>
            </a:r>
            <a:r>
              <a:rPr sz="4800">
                <a:solidFill>
                  <a:srgbClr val="646464"/>
                </a:solidFill>
              </a:rPr>
              <a:t>после телемедицинской консультации</a:t>
            </a:r>
          </a:p>
          <a:p>
            <a:pPr algn="l">
              <a:lnSpc>
                <a:spcPts val="10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900"/>
              </a:lnSpc>
            </a:pPr>
          </a:p>
          <a:p>
            <a:pPr algn="l" defTabSz="457200">
              <a:lnSpc>
                <a:spcPts val="1100"/>
              </a:lnSpc>
              <a:tabLst>
                <a:tab pos="30988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1000">
                <a:solidFill>
                  <a:srgbClr val="6A6A6A"/>
                </a:solidFill>
              </a:rPr>
              <a:t>	</a:t>
            </a:r>
            <a:r>
              <a:rPr sz="1000">
                <a:solidFill>
                  <a:srgbClr val="6A6A6A"/>
                </a:solidFill>
              </a:rPr>
              <a:t>Выступление НИУ ВШЭ «Разница в доверии при использовании телемедицины», 2017 г.</a:t>
            </a:r>
          </a:p>
        </p:txBody>
      </p:sp>
      <p:pic>
        <p:nvPicPr>
          <p:cNvPr id="216" name="logo1 (1).pdf" descr="logo1 (1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34693" y="345017"/>
            <a:ext cx="1546861" cy="341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РЕКОМЕНДАЦИИ И ВОВЛЕЧЕНИЕ В ПРОЦЕСС…"/>
          <p:cNvSpPr/>
          <p:nvPr/>
        </p:nvSpPr>
        <p:spPr>
          <a:xfrm>
            <a:off x="673100" y="946969"/>
            <a:ext cx="11508093" cy="2981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lnSpc>
                <a:spcPts val="3400"/>
              </a:lnSpc>
              <a:tabLst>
                <a:tab pos="1663700" algn="l"/>
              </a:tabLst>
            </a:pPr>
            <a:r>
              <a:rPr sz="30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sz="3000">
                <a:solidFill>
                  <a:srgbClr val="6B6B6B"/>
                </a:solidFill>
                <a:latin typeface="Roboto Medium"/>
                <a:ea typeface="Roboto Medium"/>
                <a:cs typeface="Roboto Medium"/>
                <a:sym typeface="Roboto Medium"/>
              </a:rPr>
              <a:t>РЕКОМЕНДАЦИИ И ВОВЛЕЧЕНИЕ В ПРОЦЕСС</a:t>
            </a: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200"/>
              </a:lnSpc>
            </a:pPr>
          </a:p>
          <a:p>
            <a:pPr algn="l">
              <a:lnSpc>
                <a:spcPts val="22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solidFill>
                  <a:srgbClr val="646464"/>
                </a:solidFill>
              </a:rPr>
              <a:t> </a:t>
            </a:r>
            <a:endParaRPr>
              <a:solidFill>
                <a:srgbClr val="646464"/>
              </a:solidFill>
            </a:endParaRPr>
          </a:p>
          <a:p>
            <a:pPr algn="l">
              <a:lnSpc>
                <a:spcPts val="22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solidFill>
                  <a:srgbClr val="646464"/>
                </a:solidFill>
              </a:rPr>
              <a:t>Консультации, которые надо провести через некоторое время после завершения </a:t>
            </a:r>
            <a:endParaRPr>
              <a:solidFill>
                <a:srgbClr val="646464"/>
              </a:solidFill>
            </a:endParaRPr>
          </a:p>
          <a:p>
            <a:pPr algn="l">
              <a:lnSpc>
                <a:spcPts val="22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solidFill>
                  <a:srgbClr val="646464"/>
                </a:solidFill>
              </a:rPr>
              <a:t>основного лечения, игнорируются пациентами в среднем в 90% случаев.</a:t>
            </a:r>
          </a:p>
          <a:p>
            <a:pPr algn="l">
              <a:lnSpc>
                <a:spcPts val="3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>
              <a:lnSpc>
                <a:spcPts val="22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solidFill>
                  <a:srgbClr val="646464"/>
                </a:solidFill>
              </a:rPr>
              <a:t>Причины: информация забывается или теряется, важность профилактики не доносится в</a:t>
            </a:r>
          </a:p>
          <a:p>
            <a:pPr algn="l">
              <a:lnSpc>
                <a:spcPts val="3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>
              <a:lnSpc>
                <a:spcPts val="22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solidFill>
                  <a:srgbClr val="646464"/>
                </a:solidFill>
              </a:rPr>
              <a:t>нужном ключе, нет напоминаний, нет инструмента для выполнения рекомендации — сложно</a:t>
            </a:r>
          </a:p>
          <a:p>
            <a:pPr algn="l">
              <a:lnSpc>
                <a:spcPts val="3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>
              <a:lnSpc>
                <a:spcPts val="22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solidFill>
                  <a:srgbClr val="646464"/>
                </a:solidFill>
              </a:rPr>
              <a:t>определиться, к кому и когда записаться.</a:t>
            </a:r>
          </a:p>
        </p:txBody>
      </p:sp>
      <p:sp>
        <p:nvSpPr>
          <p:cNvPr id="219" name="60%…"/>
          <p:cNvSpPr/>
          <p:nvPr/>
        </p:nvSpPr>
        <p:spPr>
          <a:xfrm>
            <a:off x="657130" y="3746500"/>
            <a:ext cx="10562172" cy="370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ts val="2700"/>
              </a:lnSpc>
              <a:defRPr>
                <a:solidFill>
                  <a:srgbClr val="5DBDCC"/>
                </a:solidFill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400"/>
              </a:lnSpc>
            </a:pPr>
          </a:p>
          <a:p>
            <a:pPr algn="l" defTabSz="457200">
              <a:lnSpc>
                <a:spcPts val="11400"/>
              </a:lnSpc>
              <a:tabLst>
                <a:tab pos="4597400" algn="l"/>
              </a:tabLst>
            </a:pPr>
            <a:r>
              <a:rPr sz="10000">
                <a:solidFill>
                  <a:srgbClr val="5DBDCC"/>
                </a:solidFill>
                <a:latin typeface="Roboto"/>
                <a:ea typeface="Roboto"/>
                <a:cs typeface="Roboto"/>
                <a:sym typeface="Roboto"/>
              </a:rPr>
              <a:t>60%</a:t>
            </a:r>
          </a:p>
          <a:p>
            <a:pPr algn="l">
              <a:lnSpc>
                <a:spcPts val="2700"/>
              </a:lnSpc>
              <a:defRPr sz="2500">
                <a:solidFill>
                  <a:srgbClr val="5DBDCC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Получение медицинских данных после визита влияет на принятие</a:t>
            </a:r>
          </a:p>
          <a:p>
            <a:pPr algn="l">
              <a:lnSpc>
                <a:spcPts val="400"/>
              </a:lnSpc>
              <a:defRPr sz="2500">
                <a:solidFill>
                  <a:srgbClr val="5DBDCC"/>
                </a:solidFill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>
              <a:lnSpc>
                <a:spcPts val="2700"/>
              </a:lnSpc>
              <a:defRPr sz="2500">
                <a:solidFill>
                  <a:srgbClr val="5DBDCC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решения продолжить лечение</a:t>
            </a:r>
          </a:p>
        </p:txBody>
      </p:sp>
      <p:pic>
        <p:nvPicPr>
          <p:cNvPr id="220" name="logo1 (1).pdf" descr="logo1 (1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34693" y="345017"/>
            <a:ext cx="1546861" cy="341622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Изменение подхода через создание доступного плана профилактики с полным описанием ее…"/>
          <p:cNvSpPr txBox="1"/>
          <p:nvPr/>
        </p:nvSpPr>
        <p:spPr>
          <a:xfrm>
            <a:off x="578501" y="7780735"/>
            <a:ext cx="10320041" cy="1057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ts val="22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solidFill>
                  <a:srgbClr val="646464"/>
                </a:solidFill>
              </a:rPr>
              <a:t> </a:t>
            </a:r>
            <a:r>
              <a:rPr>
                <a:solidFill>
                  <a:srgbClr val="646464"/>
                </a:solidFill>
              </a:rPr>
              <a:t>Изменение подхода через создание доступного плана профилактики с полным описанием ее</a:t>
            </a:r>
          </a:p>
          <a:p>
            <a:pPr algn="l">
              <a:lnSpc>
                <a:spcPts val="3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>
              <a:lnSpc>
                <a:spcPts val="22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solidFill>
                  <a:srgbClr val="646464"/>
                </a:solidFill>
              </a:rPr>
              <a:t> </a:t>
            </a:r>
            <a:r>
              <a:rPr>
                <a:solidFill>
                  <a:srgbClr val="646464"/>
                </a:solidFill>
              </a:rPr>
              <a:t>целей, влияния на здоровье, дат выполнения и автоматическими напоминаниями позволяет</a:t>
            </a:r>
          </a:p>
          <a:p>
            <a:pPr algn="l">
              <a:lnSpc>
                <a:spcPts val="3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>
              <a:lnSpc>
                <a:spcPts val="22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solidFill>
                  <a:srgbClr val="646464"/>
                </a:solidFill>
              </a:rPr>
              <a:t> </a:t>
            </a:r>
            <a:r>
              <a:rPr>
                <a:solidFill>
                  <a:srgbClr val="646464"/>
                </a:solidFill>
              </a:rPr>
              <a:t>увеличивать число пациентов, пришедших на профилактику на 25-40%.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РЕКОМЕНДАЦИИ И ВОВЛЕЧЕНИЕ В ПРОЦЕСС…"/>
          <p:cNvSpPr/>
          <p:nvPr/>
        </p:nvSpPr>
        <p:spPr>
          <a:xfrm>
            <a:off x="673100" y="946969"/>
            <a:ext cx="11508093" cy="2359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lnSpc>
                <a:spcPts val="3400"/>
              </a:lnSpc>
              <a:tabLst>
                <a:tab pos="1663700" algn="l"/>
              </a:tabLst>
            </a:pPr>
            <a:r>
              <a:rPr sz="30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sz="3000">
                <a:solidFill>
                  <a:srgbClr val="6B6B6B"/>
                </a:solidFill>
                <a:latin typeface="Roboto Medium"/>
                <a:ea typeface="Roboto Medium"/>
                <a:cs typeface="Roboto Medium"/>
                <a:sym typeface="Roboto Medium"/>
              </a:rPr>
              <a:t>РЕКОМЕНДАЦИИ И ВОВЛЕЧЕНИЕ В ПРОЦЕСС</a:t>
            </a: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200"/>
              </a:lnSpc>
            </a:pPr>
          </a:p>
          <a:p>
            <a:pPr algn="l">
              <a:lnSpc>
                <a:spcPts val="22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solidFill>
                  <a:srgbClr val="646464"/>
                </a:solidFill>
              </a:rPr>
              <a:t> </a:t>
            </a:r>
            <a:endParaRPr>
              <a:solidFill>
                <a:srgbClr val="646464"/>
              </a:solidFill>
            </a:endParaRPr>
          </a:p>
          <a:p>
            <a:pPr algn="l">
              <a:lnSpc>
                <a:spcPts val="22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solidFill>
                  <a:srgbClr val="646464"/>
                </a:solidFill>
              </a:rPr>
              <a:t>Получив рекомендации врача, информацию о запланированных визитах, пациент сохраняет</a:t>
            </a:r>
          </a:p>
          <a:p>
            <a:pPr algn="l">
              <a:lnSpc>
                <a:spcPts val="3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>
              <a:lnSpc>
                <a:spcPts val="22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solidFill>
                  <a:srgbClr val="646464"/>
                </a:solidFill>
              </a:rPr>
              <a:t>возможность запросить у клиники или врача поддержку в чате.</a:t>
            </a:r>
          </a:p>
          <a:p>
            <a:pPr algn="l">
              <a:lnSpc>
                <a:spcPts val="3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>
              <a:lnSpc>
                <a:spcPts val="2200"/>
              </a:lnSpc>
              <a:defRPr sz="1800"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solidFill>
                  <a:srgbClr val="646464"/>
                </a:solidFill>
              </a:rPr>
              <a:t>Пациенты с большей ответственностью относятся к назначенному лечению и не теряют связь с врачом.</a:t>
            </a:r>
          </a:p>
        </p:txBody>
      </p:sp>
      <p:sp>
        <p:nvSpPr>
          <p:cNvPr id="224" name="+ 40%…"/>
          <p:cNvSpPr/>
          <p:nvPr/>
        </p:nvSpPr>
        <p:spPr>
          <a:xfrm>
            <a:off x="657130" y="3746500"/>
            <a:ext cx="10650043" cy="370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ts val="2700"/>
              </a:lnSpc>
              <a:defRPr>
                <a:solidFill>
                  <a:srgbClr val="5DBDCC"/>
                </a:solidFill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400"/>
              </a:lnSpc>
            </a:pPr>
          </a:p>
          <a:p>
            <a:pPr algn="l" defTabSz="457200">
              <a:lnSpc>
                <a:spcPts val="11400"/>
              </a:lnSpc>
              <a:tabLst>
                <a:tab pos="4597400" algn="l"/>
              </a:tabLst>
            </a:pPr>
            <a:r>
              <a:rPr sz="10000">
                <a:solidFill>
                  <a:srgbClr val="5DBDCC"/>
                </a:solidFill>
                <a:latin typeface="Roboto"/>
                <a:ea typeface="Roboto"/>
                <a:cs typeface="Roboto"/>
                <a:sym typeface="Roboto"/>
              </a:rPr>
              <a:t>+ 40%</a:t>
            </a: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2700"/>
              </a:lnSpc>
              <a:defRPr sz="2500">
                <a:solidFill>
                  <a:srgbClr val="5DBDCC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2400"/>
              <a:t>Увеличение числа пациентов, пришедших на профилактические осмотры</a:t>
            </a:r>
          </a:p>
        </p:txBody>
      </p:sp>
      <p:pic>
        <p:nvPicPr>
          <p:cNvPr id="225" name="logo1 (1).pdf" descr="logo1 (1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34693" y="345017"/>
            <a:ext cx="1546861" cy="341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Делаем здоровье доступнее…"/>
          <p:cNvSpPr/>
          <p:nvPr/>
        </p:nvSpPr>
        <p:spPr>
          <a:xfrm>
            <a:off x="2768600" y="4775072"/>
            <a:ext cx="7481621" cy="297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ts val="4800"/>
              </a:lnSpc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>
                <a:solidFill>
                  <a:srgbClr val="61D0DD"/>
                </a:solidFill>
              </a:rPr>
              <a:t> </a:t>
            </a:r>
            <a:r>
              <a:rPr>
                <a:solidFill>
                  <a:srgbClr val="5DBDCC"/>
                </a:solidFill>
              </a:rPr>
              <a:t>Делаем здоровье доступнее</a:t>
            </a: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0"/>
              </a:lnSpc>
            </a:pPr>
          </a:p>
          <a:p>
            <a:pPr algn="l" defTabSz="457200">
              <a:lnSpc>
                <a:spcPts val="3200"/>
              </a:lnSpc>
              <a:tabLst>
                <a:tab pos="2641600" algn="l"/>
              </a:tabLst>
            </a:pPr>
            <a:r>
              <a:rPr sz="2800">
                <a:solidFill>
                  <a:srgbClr val="6464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sz="2800">
                <a:solidFill>
                  <a:srgbClr val="646464"/>
                </a:solidFill>
                <a:latin typeface="Roboto"/>
                <a:ea typeface="Roboto"/>
                <a:cs typeface="Roboto"/>
                <a:sym typeface="Roboto"/>
              </a:rPr>
              <a:t>КУБРИК ЯНА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10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>
              <a:lnSpc>
                <a:spcPts val="1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 defTabSz="457200">
              <a:lnSpc>
                <a:spcPts val="3200"/>
              </a:lnSpc>
              <a:tabLst>
                <a:tab pos="24511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2800">
                <a:solidFill>
                  <a:srgbClr val="646464"/>
                </a:solidFill>
              </a:rPr>
              <a:t>	</a:t>
            </a:r>
            <a:r>
              <a:rPr sz="2800">
                <a:solidFill>
                  <a:srgbClr val="646464"/>
                </a:solidFill>
              </a:rPr>
              <a:t>8 965 760 37 83</a:t>
            </a:r>
          </a:p>
          <a:p>
            <a:pPr algn="l">
              <a:lnSpc>
                <a:spcPts val="10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>
              <a:lnSpc>
                <a:spcPts val="1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 defTabSz="457200">
              <a:lnSpc>
                <a:spcPts val="3200"/>
              </a:lnSpc>
              <a:tabLst>
                <a:tab pos="26162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2800">
                <a:solidFill>
                  <a:srgbClr val="0432FF"/>
                </a:solidFill>
              </a:rPr>
              <a:t>	</a:t>
            </a:r>
            <a:r>
              <a:rPr sz="2800" u="sng">
                <a:solidFill>
                  <a:srgbClr val="5DBDCC"/>
                </a:solidFill>
              </a:rPr>
              <a:t>pr@ondoc.me</a:t>
            </a:r>
          </a:p>
        </p:txBody>
      </p:sp>
      <p:pic>
        <p:nvPicPr>
          <p:cNvPr id="228" name="logo1 (1).pdf" descr="logo1 (1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9763" y="2573830"/>
            <a:ext cx="6479294" cy="1430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-2.jpeg" descr="picture-2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69279" y="3131820"/>
            <a:ext cx="1371602" cy="122682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Фигура"/>
          <p:cNvSpPr/>
          <p:nvPr/>
        </p:nvSpPr>
        <p:spPr>
          <a:xfrm>
            <a:off x="5670549" y="3143250"/>
            <a:ext cx="1352552" cy="1187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fill="norm" stroke="1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5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lnTo>
                  <a:pt x="5838" y="8"/>
                </a:lnTo>
              </a:path>
            </a:pathLst>
          </a:custGeom>
          <a:ln>
            <a:solidFill>
              <a:srgbClr val="4E83CD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42" name="picture-3.jpeg" descr="picture-3.jpe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43737" y="5619406"/>
            <a:ext cx="6423029" cy="347632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ВОВЛЕЧЕНИЕ В ЗАБОТУ…"/>
          <p:cNvSpPr/>
          <p:nvPr/>
        </p:nvSpPr>
        <p:spPr>
          <a:xfrm>
            <a:off x="1219200" y="1188269"/>
            <a:ext cx="11491665" cy="4374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lnSpc>
                <a:spcPts val="3400"/>
              </a:lnSpc>
              <a:tabLst>
                <a:tab pos="3086100" algn="l"/>
              </a:tabLst>
            </a:pPr>
            <a:r>
              <a:rPr sz="30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sz="3000">
                <a:solidFill>
                  <a:srgbClr val="6B6B6B"/>
                </a:solidFill>
                <a:latin typeface="Roboto Medium"/>
                <a:ea typeface="Roboto Medium"/>
                <a:cs typeface="Roboto Medium"/>
                <a:sym typeface="Roboto Medium"/>
              </a:rPr>
              <a:t>ВОВЛЕЧЕНИЕ В ЗАБОТУ</a:t>
            </a: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900"/>
              </a:lnSpc>
            </a:pPr>
          </a:p>
          <a:p>
            <a:pPr algn="l">
              <a:lnSpc>
                <a:spcPts val="2700"/>
              </a:lnSpc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sz="2400">
                <a:solidFill>
                  <a:srgbClr val="64646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sz="2400">
                <a:solidFill>
                  <a:srgbClr val="646464"/>
                </a:solidFill>
                <a:latin typeface="Roboto"/>
                <a:ea typeface="Roboto"/>
                <a:cs typeface="Roboto"/>
                <a:sym typeface="Roboto"/>
              </a:rPr>
              <a:t>Потребность быть здоровым = потребность быть в безопасности</a:t>
            </a:r>
            <a:r>
              <a:rPr sz="2400">
                <a:solidFill>
                  <a:srgbClr val="646464"/>
                </a:solidFill>
              </a:rPr>
              <a:t> </a:t>
            </a: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400"/>
              </a:lnSpc>
            </a:pPr>
          </a:p>
          <a:p>
            <a:pPr algn="l">
              <a:lnSpc>
                <a:spcPts val="27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2400">
                <a:solidFill>
                  <a:srgbClr val="646464"/>
                </a:solidFill>
              </a:rPr>
              <a:t> </a:t>
            </a:r>
            <a:endParaRPr sz="2400">
              <a:solidFill>
                <a:srgbClr val="646464"/>
              </a:solidFill>
            </a:endParaRPr>
          </a:p>
          <a:p>
            <a:pPr algn="l">
              <a:lnSpc>
                <a:spcPts val="27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2400">
                <a:solidFill>
                  <a:srgbClr val="646464"/>
                </a:solidFill>
              </a:rPr>
              <a:t> </a:t>
            </a:r>
            <a:r>
              <a:rPr sz="2400">
                <a:solidFill>
                  <a:srgbClr val="646464"/>
                </a:solidFill>
              </a:rPr>
              <a:t>Предсказывающая, персонализированная, предупреждающая и участвующая</a:t>
            </a:r>
          </a:p>
          <a:p>
            <a:pPr algn="l">
              <a:lnSpc>
                <a:spcPts val="4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>
              <a:lnSpc>
                <a:spcPts val="2700"/>
              </a:lnSpc>
            </a:pPr>
            <a:r>
              <a:rPr sz="2400">
                <a:solidFill>
                  <a:srgbClr val="64646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sz="2400">
                <a:solidFill>
                  <a:srgbClr val="646464"/>
                </a:solidFill>
                <a:latin typeface="Roboto"/>
                <a:ea typeface="Roboto"/>
                <a:cs typeface="Roboto"/>
                <a:sym typeface="Roboto"/>
              </a:rPr>
              <a:t>медицина</a:t>
            </a:r>
            <a:r>
              <a:rPr sz="2400">
                <a:solidFill>
                  <a:srgbClr val="64646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144" name="Сердце"/>
          <p:cNvSpPr/>
          <p:nvPr/>
        </p:nvSpPr>
        <p:spPr>
          <a:xfrm>
            <a:off x="5465472" y="3055848"/>
            <a:ext cx="1779215" cy="1572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6" h="21433" fill="norm" stroke="1" extrusionOk="0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solidFill>
            <a:srgbClr val="2DC8D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145" name="logo1 (1).pdf" descr="logo1 (1)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34693" y="345017"/>
            <a:ext cx="1546861" cy="341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Линия"/>
          <p:cNvSpPr/>
          <p:nvPr/>
        </p:nvSpPr>
        <p:spPr>
          <a:xfrm>
            <a:off x="1879600" y="7086600"/>
            <a:ext cx="1140330" cy="600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9988" y="18170"/>
                  <a:pt x="17188" y="10970"/>
                  <a:pt x="21600" y="0"/>
                </a:cubicBezTo>
              </a:path>
            </a:pathLst>
          </a:custGeom>
          <a:ln w="25400">
            <a:solidFill>
              <a:srgbClr val="00D2E1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8" name="Линия"/>
          <p:cNvSpPr/>
          <p:nvPr/>
        </p:nvSpPr>
        <p:spPr>
          <a:xfrm>
            <a:off x="3644900" y="6235700"/>
            <a:ext cx="1043864" cy="573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7362" y="20775"/>
                  <a:pt x="14562" y="13575"/>
                  <a:pt x="21600" y="0"/>
                </a:cubicBezTo>
              </a:path>
            </a:pathLst>
          </a:custGeom>
          <a:ln w="25400">
            <a:solidFill>
              <a:srgbClr val="00D2E1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9" name="Линия"/>
          <p:cNvSpPr/>
          <p:nvPr/>
        </p:nvSpPr>
        <p:spPr>
          <a:xfrm>
            <a:off x="5410200" y="5422900"/>
            <a:ext cx="1520498" cy="536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8607" y="21266"/>
                  <a:pt x="15807" y="14066"/>
                  <a:pt x="21600" y="0"/>
                </a:cubicBezTo>
              </a:path>
            </a:pathLst>
          </a:custGeom>
          <a:ln w="25400">
            <a:solidFill>
              <a:srgbClr val="00D2E1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0" name="Линия"/>
          <p:cNvSpPr/>
          <p:nvPr/>
        </p:nvSpPr>
        <p:spPr>
          <a:xfrm>
            <a:off x="9893300" y="3187700"/>
            <a:ext cx="1124553" cy="556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7855" y="17556"/>
                  <a:pt x="15055" y="10356"/>
                  <a:pt x="21600" y="0"/>
                </a:cubicBezTo>
              </a:path>
            </a:pathLst>
          </a:custGeom>
          <a:ln w="25400" cap="rnd">
            <a:solidFill>
              <a:srgbClr val="00D2E1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1" name="ПОСТРОЕНИЕ ОТНОШЕНИЙ С ПАЦИЕНТАМИ И…"/>
          <p:cNvSpPr/>
          <p:nvPr/>
        </p:nvSpPr>
        <p:spPr>
          <a:xfrm>
            <a:off x="2336422" y="905599"/>
            <a:ext cx="8776400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ts val="3400"/>
              </a:lnSpc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sz="3000">
                <a:solidFill>
                  <a:srgbClr val="6B6B6B"/>
                </a:solidFill>
              </a:rPr>
              <a:t> </a:t>
            </a:r>
            <a:r>
              <a:rPr sz="3000">
                <a:solidFill>
                  <a:srgbClr val="6B6B6B"/>
                </a:solidFill>
              </a:rPr>
              <a:t>ПОСТРОЕНИЕ ОТНОШЕНИЙ С ПАЦИЕНТАМИ И</a:t>
            </a:r>
          </a:p>
          <a:p>
            <a:pPr algn="l">
              <a:lnSpc>
                <a:spcPts val="400"/>
              </a:lnSpc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</a:p>
          <a:p>
            <a:pPr algn="l" defTabSz="457200">
              <a:lnSpc>
                <a:spcPts val="3400"/>
              </a:lnSpc>
              <a:tabLst>
                <a:tab pos="1397000" algn="l"/>
              </a:tabLst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sz="3000">
                <a:solidFill>
                  <a:srgbClr val="6B6B6B"/>
                </a:solidFill>
              </a:rPr>
              <a:t>	</a:t>
            </a:r>
            <a:r>
              <a:rPr sz="3000">
                <a:solidFill>
                  <a:srgbClr val="6B6B6B"/>
                </a:solidFill>
              </a:rPr>
              <a:t>РАСШИРЕНИЕ СПЕКТРА УСЛУГ</a:t>
            </a:r>
          </a:p>
          <a:p>
            <a:pPr algn="l">
              <a:lnSpc>
                <a:spcPts val="1000"/>
              </a:lnSpc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</a:p>
          <a:p>
            <a:pPr algn="l">
              <a:lnSpc>
                <a:spcPts val="200"/>
              </a:lnSpc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</a:p>
          <a:p>
            <a:pPr algn="l" defTabSz="457200">
              <a:lnSpc>
                <a:spcPts val="3400"/>
              </a:lnSpc>
              <a:tabLst>
                <a:tab pos="1689100" algn="l"/>
              </a:tabLst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sz="3000">
                <a:solidFill>
                  <a:srgbClr val="6B6B6B"/>
                </a:solidFill>
              </a:rPr>
              <a:t>	</a:t>
            </a:r>
            <a:r>
              <a:rPr sz="3000">
                <a:solidFill>
                  <a:srgbClr val="6B6B6B"/>
                </a:solidFill>
              </a:rPr>
              <a:t>В РОССИЙСКИХ КЛИНИКАХ</a:t>
            </a: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defTabSz="457200">
              <a:lnSpc>
                <a:spcPts val="1800"/>
              </a:lnSpc>
              <a:tabLst>
                <a:tab pos="3670300" algn="l"/>
              </a:tabLst>
            </a:pPr>
            <a:r>
              <a:rPr sz="1600">
                <a:solidFill>
                  <a:srgbClr val="707070"/>
                </a:solidFill>
                <a:latin typeface="Roboto"/>
                <a:ea typeface="Roboto"/>
                <a:cs typeface="Roboto"/>
                <a:sym typeface="Roboto"/>
              </a:rPr>
              <a:t>Мировые тренды, за которыми следят медучреждения</a:t>
            </a: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400"/>
              </a:lnSpc>
            </a:pPr>
          </a:p>
          <a:p>
            <a:pPr algn="l" defTabSz="457200">
              <a:lnSpc>
                <a:spcPts val="2700"/>
              </a:lnSpc>
              <a:tabLst>
                <a:tab pos="68072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2400">
                <a:solidFill>
                  <a:srgbClr val="6B6B6B"/>
                </a:solidFill>
              </a:rPr>
              <a:t>	</a:t>
            </a:r>
            <a:r>
              <a:rPr sz="2400">
                <a:solidFill>
                  <a:srgbClr val="6B6B6B"/>
                </a:solidFill>
              </a:rPr>
              <a:t>2020</a:t>
            </a:r>
          </a:p>
        </p:txBody>
      </p:sp>
      <p:sp>
        <p:nvSpPr>
          <p:cNvPr id="152" name="2022…"/>
          <p:cNvSpPr/>
          <p:nvPr/>
        </p:nvSpPr>
        <p:spPr>
          <a:xfrm>
            <a:off x="10998200" y="2741320"/>
            <a:ext cx="1189733" cy="730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lnSpc>
                <a:spcPts val="2700"/>
              </a:lnSpc>
              <a:tabLst>
                <a:tab pos="6807200" algn="l"/>
              </a:tabLst>
            </a:pPr>
            <a:r>
              <a:rPr sz="24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2022</a:t>
            </a:r>
          </a:p>
          <a:p>
            <a:pPr algn="l">
              <a:lnSpc>
                <a:spcPts val="800"/>
              </a:lnSpc>
            </a:pPr>
          </a:p>
          <a:p>
            <a:pPr algn="l" defTabSz="457200">
              <a:lnSpc>
                <a:spcPts val="1800"/>
              </a:lnSpc>
              <a:tabLst>
                <a:tab pos="215900" algn="l"/>
              </a:tabLst>
            </a:pPr>
            <a:r>
              <a:rPr sz="16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sz="16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HomeCare</a:t>
            </a:r>
          </a:p>
        </p:txBody>
      </p:sp>
      <p:sp>
        <p:nvSpPr>
          <p:cNvPr id="153" name="2018…"/>
          <p:cNvSpPr/>
          <p:nvPr/>
        </p:nvSpPr>
        <p:spPr>
          <a:xfrm>
            <a:off x="6870700" y="4976520"/>
            <a:ext cx="1627982" cy="742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lnSpc>
                <a:spcPts val="2700"/>
              </a:lnSpc>
              <a:tabLst>
                <a:tab pos="68072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2400">
                <a:solidFill>
                  <a:srgbClr val="6B6B6B"/>
                </a:solidFill>
              </a:rPr>
              <a:t> </a:t>
            </a:r>
            <a:r>
              <a:rPr sz="2400">
                <a:solidFill>
                  <a:srgbClr val="6B6B6B"/>
                </a:solidFill>
              </a:rPr>
              <a:t>2018</a:t>
            </a:r>
          </a:p>
          <a:p>
            <a:pPr algn="l">
              <a:lnSpc>
                <a:spcPts val="900"/>
              </a:lnSpc>
            </a:pPr>
          </a:p>
          <a:p>
            <a:pPr algn="l" defTabSz="457200">
              <a:lnSpc>
                <a:spcPts val="1800"/>
              </a:lnSpc>
              <a:tabLst>
                <a:tab pos="215900" algn="l"/>
              </a:tabLst>
            </a:pPr>
            <a:r>
              <a:rPr sz="16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sz="16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Телемедицина</a:t>
            </a:r>
          </a:p>
        </p:txBody>
      </p:sp>
      <p:sp>
        <p:nvSpPr>
          <p:cNvPr id="154" name="Персонализация…"/>
          <p:cNvSpPr/>
          <p:nvPr/>
        </p:nvSpPr>
        <p:spPr>
          <a:xfrm>
            <a:off x="9448800" y="4117771"/>
            <a:ext cx="1712020" cy="160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lnSpc>
                <a:spcPts val="1800"/>
              </a:lnSpc>
              <a:tabLst>
                <a:tab pos="36703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1600">
                <a:solidFill>
                  <a:srgbClr val="6B6B6B"/>
                </a:solidFill>
              </a:rPr>
              <a:t> </a:t>
            </a:r>
            <a:r>
              <a:rPr sz="1600">
                <a:solidFill>
                  <a:srgbClr val="6B6B6B"/>
                </a:solidFill>
              </a:rPr>
              <a:t>Персонализация</a:t>
            </a:r>
          </a:p>
          <a:p>
            <a:pPr algn="l">
              <a:lnSpc>
                <a:spcPts val="10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>
              <a:lnSpc>
                <a:spcPts val="10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>
              <a:lnSpc>
                <a:spcPts val="3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 defTabSz="457200">
              <a:lnSpc>
                <a:spcPts val="1800"/>
              </a:lnSpc>
              <a:tabLst>
                <a:tab pos="36703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1600">
                <a:solidFill>
                  <a:srgbClr val="6B6B6B"/>
                </a:solidFill>
              </a:rPr>
              <a:t> </a:t>
            </a:r>
            <a:r>
              <a:rPr sz="1600">
                <a:solidFill>
                  <a:srgbClr val="6B6B6B"/>
                </a:solidFill>
              </a:rPr>
              <a:t>· Вовлечение</a:t>
            </a:r>
          </a:p>
          <a:p>
            <a:pPr algn="l">
              <a:lnSpc>
                <a:spcPts val="2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 defTabSz="457200">
              <a:lnSpc>
                <a:spcPts val="1800"/>
              </a:lnSpc>
              <a:tabLst>
                <a:tab pos="36703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1600">
                <a:solidFill>
                  <a:srgbClr val="6B6B6B"/>
                </a:solidFill>
              </a:rPr>
              <a:t> </a:t>
            </a:r>
            <a:r>
              <a:rPr sz="1600">
                <a:solidFill>
                  <a:srgbClr val="6B6B6B"/>
                </a:solidFill>
              </a:rPr>
              <a:t>· Сопровождение</a:t>
            </a:r>
          </a:p>
          <a:p>
            <a:pPr algn="l">
              <a:lnSpc>
                <a:spcPts val="2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 defTabSz="457200">
              <a:lnSpc>
                <a:spcPts val="1800"/>
              </a:lnSpc>
              <a:tabLst>
                <a:tab pos="36703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1600">
                <a:solidFill>
                  <a:srgbClr val="6B6B6B"/>
                </a:solidFill>
              </a:rPr>
              <a:t> </a:t>
            </a:r>
            <a:r>
              <a:rPr sz="1600">
                <a:solidFill>
                  <a:srgbClr val="6B6B6B"/>
                </a:solidFill>
              </a:rPr>
              <a:t>· Мониторинг</a:t>
            </a:r>
          </a:p>
          <a:p>
            <a:pPr algn="l">
              <a:lnSpc>
                <a:spcPts val="2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 defTabSz="457200">
              <a:lnSpc>
                <a:spcPts val="1800"/>
              </a:lnSpc>
              <a:tabLst>
                <a:tab pos="36703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1600">
                <a:solidFill>
                  <a:srgbClr val="6B6B6B"/>
                </a:solidFill>
              </a:rPr>
              <a:t> </a:t>
            </a:r>
            <a:r>
              <a:rPr sz="1600">
                <a:solidFill>
                  <a:srgbClr val="6B6B6B"/>
                </a:solidFill>
              </a:rPr>
              <a:t>· Автоматизация</a:t>
            </a:r>
          </a:p>
        </p:txBody>
      </p:sp>
      <p:sp>
        <p:nvSpPr>
          <p:cNvPr id="155" name="2017…"/>
          <p:cNvSpPr/>
          <p:nvPr/>
        </p:nvSpPr>
        <p:spPr>
          <a:xfrm>
            <a:off x="4597400" y="5789320"/>
            <a:ext cx="1866603" cy="730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lnSpc>
                <a:spcPts val="2700"/>
              </a:lnSpc>
              <a:tabLst>
                <a:tab pos="68072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2400">
                <a:solidFill>
                  <a:srgbClr val="6B6B6B"/>
                </a:solidFill>
              </a:rPr>
              <a:t> </a:t>
            </a:r>
            <a:r>
              <a:rPr sz="2400">
                <a:solidFill>
                  <a:srgbClr val="6B6B6B"/>
                </a:solidFill>
              </a:rPr>
              <a:t>2017</a:t>
            </a:r>
          </a:p>
          <a:p>
            <a:pPr algn="l">
              <a:lnSpc>
                <a:spcPts val="800"/>
              </a:lnSpc>
            </a:pPr>
          </a:p>
          <a:p>
            <a:pPr algn="l" defTabSz="457200">
              <a:lnSpc>
                <a:spcPts val="1800"/>
              </a:lnSpc>
              <a:tabLst>
                <a:tab pos="3429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1600">
                <a:solidFill>
                  <a:srgbClr val="6B6B6B"/>
                </a:solidFill>
              </a:rPr>
              <a:t>	</a:t>
            </a:r>
            <a:r>
              <a:rPr sz="1600">
                <a:solidFill>
                  <a:srgbClr val="6B6B6B"/>
                </a:solidFill>
              </a:rPr>
              <a:t>Автоматизация</a:t>
            </a:r>
          </a:p>
        </p:txBody>
      </p:sp>
      <p:sp>
        <p:nvSpPr>
          <p:cNvPr id="156" name="сервиса"/>
          <p:cNvSpPr/>
          <p:nvPr/>
        </p:nvSpPr>
        <p:spPr>
          <a:xfrm>
            <a:off x="9613900" y="5717971"/>
            <a:ext cx="844848" cy="267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lnSpc>
                <a:spcPts val="1800"/>
              </a:lnSpc>
              <a:tabLst>
                <a:tab pos="3670300" algn="l"/>
              </a:tabLst>
            </a:pPr>
            <a:r>
              <a:rPr sz="16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6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сервиса</a:t>
            </a:r>
          </a:p>
        </p:txBody>
      </p:sp>
      <p:sp>
        <p:nvSpPr>
          <p:cNvPr id="157" name="2016…"/>
          <p:cNvSpPr/>
          <p:nvPr/>
        </p:nvSpPr>
        <p:spPr>
          <a:xfrm>
            <a:off x="2857500" y="6640220"/>
            <a:ext cx="1766094" cy="730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lnSpc>
                <a:spcPts val="2700"/>
              </a:lnSpc>
              <a:tabLst>
                <a:tab pos="6807200" algn="l"/>
              </a:tabLst>
            </a:pPr>
            <a:r>
              <a:rPr sz="24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24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2016</a:t>
            </a:r>
          </a:p>
          <a:p>
            <a:pPr algn="l">
              <a:lnSpc>
                <a:spcPts val="800"/>
              </a:lnSpc>
            </a:pPr>
          </a:p>
          <a:p>
            <a:pPr algn="l" defTabSz="457200">
              <a:lnSpc>
                <a:spcPts val="1800"/>
              </a:lnSpc>
              <a:tabLst>
                <a:tab pos="342900" algn="l"/>
              </a:tabLst>
            </a:pPr>
            <a:r>
              <a:rPr sz="16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sz="16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Выстраивание</a:t>
            </a:r>
          </a:p>
        </p:txBody>
      </p:sp>
      <p:sp>
        <p:nvSpPr>
          <p:cNvPr id="158" name="записи"/>
          <p:cNvSpPr/>
          <p:nvPr/>
        </p:nvSpPr>
        <p:spPr>
          <a:xfrm>
            <a:off x="4925592" y="6470918"/>
            <a:ext cx="732731" cy="267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lnSpc>
                <a:spcPts val="1800"/>
              </a:lnSpc>
              <a:tabLst>
                <a:tab pos="3670300" algn="l"/>
              </a:tabLst>
            </a:pPr>
            <a:r>
              <a:rPr sz="16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6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записи</a:t>
            </a:r>
          </a:p>
        </p:txBody>
      </p:sp>
      <p:sp>
        <p:nvSpPr>
          <p:cNvPr id="159" name="2015…"/>
          <p:cNvSpPr/>
          <p:nvPr/>
        </p:nvSpPr>
        <p:spPr>
          <a:xfrm>
            <a:off x="825500" y="7567320"/>
            <a:ext cx="1333104" cy="831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lnSpc>
                <a:spcPts val="2700"/>
              </a:lnSpc>
              <a:tabLst>
                <a:tab pos="6807200" algn="l"/>
              </a:tabLst>
            </a:pPr>
            <a:r>
              <a:rPr sz="24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24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2015</a:t>
            </a: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600"/>
              </a:lnSpc>
            </a:pPr>
          </a:p>
          <a:p>
            <a:pPr algn="l" defTabSz="457200">
              <a:lnSpc>
                <a:spcPts val="1800"/>
              </a:lnSpc>
              <a:tabLst>
                <a:tab pos="3670300" algn="l"/>
              </a:tabLst>
            </a:pPr>
            <a:r>
              <a:rPr sz="16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6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Привлечение</a:t>
            </a:r>
          </a:p>
        </p:txBody>
      </p:sp>
      <p:sp>
        <p:nvSpPr>
          <p:cNvPr id="160" name="отношений"/>
          <p:cNvSpPr/>
          <p:nvPr/>
        </p:nvSpPr>
        <p:spPr>
          <a:xfrm>
            <a:off x="3175000" y="7368971"/>
            <a:ext cx="1128614" cy="267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lnSpc>
                <a:spcPts val="1800"/>
              </a:lnSpc>
              <a:tabLst>
                <a:tab pos="36703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1600">
                <a:solidFill>
                  <a:srgbClr val="6B6B6B"/>
                </a:solidFill>
              </a:rPr>
              <a:t> </a:t>
            </a:r>
            <a:r>
              <a:rPr sz="1600">
                <a:solidFill>
                  <a:srgbClr val="6B6B6B"/>
                </a:solidFill>
              </a:rPr>
              <a:t>отношений</a:t>
            </a:r>
          </a:p>
        </p:txBody>
      </p:sp>
      <p:sp>
        <p:nvSpPr>
          <p:cNvPr id="161" name="Линия"/>
          <p:cNvSpPr/>
          <p:nvPr/>
        </p:nvSpPr>
        <p:spPr>
          <a:xfrm>
            <a:off x="7574209" y="4043456"/>
            <a:ext cx="1518183" cy="9298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8607" y="21266"/>
                  <a:pt x="15807" y="14066"/>
                  <a:pt x="21600" y="0"/>
                </a:cubicBezTo>
              </a:path>
            </a:pathLst>
          </a:custGeom>
          <a:ln w="25400">
            <a:solidFill>
              <a:srgbClr val="00D2E1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62" name="logo1 (1).pdf" descr="logo1 (1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34693" y="345017"/>
            <a:ext cx="1546861" cy="341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ТЕЛЕМЕДИЦИНА"/>
          <p:cNvSpPr/>
          <p:nvPr/>
        </p:nvSpPr>
        <p:spPr>
          <a:xfrm>
            <a:off x="4406900" y="4141292"/>
            <a:ext cx="434528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ts val="4500"/>
              </a:lnSpc>
            </a:pPr>
            <a:r>
              <a:rPr sz="4000">
                <a:solidFill>
                  <a:srgbClr val="61D0D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000">
                <a:solidFill>
                  <a:srgbClr val="5DBDCC"/>
                </a:solidFill>
                <a:latin typeface="Roboto Medium"/>
                <a:ea typeface="Roboto Medium"/>
                <a:cs typeface="Roboto Medium"/>
                <a:sym typeface="Roboto Medium"/>
              </a:rPr>
              <a:t>ТЕЛЕМЕДИЦИНА</a:t>
            </a:r>
          </a:p>
        </p:txBody>
      </p:sp>
      <p:pic>
        <p:nvPicPr>
          <p:cNvPr id="165" name="logo1 (1).pdf" descr="logo1 (1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3017" y="759963"/>
            <a:ext cx="3413046" cy="753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G_5253.PNG" descr="IMG_52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5380" y="2806183"/>
            <a:ext cx="2861498" cy="6196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G_5255.PNG" descr="IMG_525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08450" y="2811611"/>
            <a:ext cx="2856484" cy="6185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5444.PNG" descr="IMG_544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05662" y="2806183"/>
            <a:ext cx="2861497" cy="619609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СОЗДАНИЕ ПОНЯТНОЙ…"/>
          <p:cNvSpPr/>
          <p:nvPr/>
        </p:nvSpPr>
        <p:spPr>
          <a:xfrm>
            <a:off x="1968500" y="896169"/>
            <a:ext cx="9335809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 defTabSz="457200">
              <a:lnSpc>
                <a:spcPts val="3400"/>
              </a:lnSpc>
              <a:tabLst>
                <a:tab pos="2425700" algn="l"/>
              </a:tabLst>
            </a:pPr>
            <a:r>
              <a:rPr sz="30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sz="3000">
                <a:solidFill>
                  <a:srgbClr val="6B6B6B"/>
                </a:solidFill>
                <a:latin typeface="Roboto Medium"/>
                <a:ea typeface="Roboto Medium"/>
                <a:cs typeface="Roboto Medium"/>
                <a:sym typeface="Roboto Medium"/>
              </a:rPr>
              <a:t>СОЗДАНИЕ ПОНЯТНОЙ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  <a:p>
            <a:pPr algn="l">
              <a:lnSpc>
                <a:spcPts val="1000"/>
              </a:lnSpc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</a:p>
          <a:p>
            <a:pPr algn="l">
              <a:lnSpc>
                <a:spcPts val="200"/>
              </a:lnSpc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</a:p>
          <a:p>
            <a:pPr algn="l" defTabSz="457200">
              <a:lnSpc>
                <a:spcPts val="3400"/>
              </a:lnSpc>
              <a:tabLst>
                <a:tab pos="2425700" algn="l"/>
              </a:tabLst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sz="3000">
                <a:solidFill>
                  <a:srgbClr val="6B6B6B"/>
                </a:solidFill>
              </a:rPr>
              <a:t> </a:t>
            </a:r>
            <a:r>
              <a:rPr sz="3000">
                <a:solidFill>
                  <a:srgbClr val="6B6B6B"/>
                </a:solidFill>
              </a:rPr>
              <a:t>СЕРВИСНОЙ И МЕДИЦИНСКОЙ КОММУНИКАЦИИ</a:t>
            </a:r>
          </a:p>
        </p:txBody>
      </p:sp>
      <p:pic>
        <p:nvPicPr>
          <p:cNvPr id="171" name="logo1 (1).pdf" descr="logo1 (1)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34693" y="345017"/>
            <a:ext cx="1546861" cy="341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Группа" descr="Группа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1844" y="2626580"/>
            <a:ext cx="3268570" cy="655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Группа" descr="Группа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02125" y="2626580"/>
            <a:ext cx="3268571" cy="655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Группа" descr="Группа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02406" y="2626580"/>
            <a:ext cx="3268571" cy="6555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5442.PNG" descr="IMG_54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0021" y="2648608"/>
            <a:ext cx="2842816" cy="6155644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ПРОГРАММЫ ДОЛГОСРОЧНОГО ПРИКРЕПЛЕНИЯ…"/>
          <p:cNvSpPr/>
          <p:nvPr/>
        </p:nvSpPr>
        <p:spPr>
          <a:xfrm>
            <a:off x="2019300" y="946969"/>
            <a:ext cx="9119997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ts val="3400"/>
              </a:lnSpc>
            </a:pPr>
            <a:r>
              <a:rPr sz="30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3000">
                <a:solidFill>
                  <a:srgbClr val="6B6B6B"/>
                </a:solidFill>
                <a:latin typeface="Roboto Medium"/>
                <a:ea typeface="Roboto Medium"/>
                <a:cs typeface="Roboto Medium"/>
                <a:sym typeface="Roboto Medium"/>
              </a:rPr>
              <a:t>ПРОГРАММЫ ДОЛГОСРОЧНОГО ПРИКРЕПЛЕНИЯ</a:t>
            </a:r>
            <a:endParaRPr>
              <a:latin typeface="Roboto Medium"/>
              <a:ea typeface="Roboto Medium"/>
              <a:cs typeface="Roboto Medium"/>
              <a:sym typeface="Roboto Medium"/>
            </a:endParaRPr>
          </a:p>
          <a:p>
            <a:pPr algn="l">
              <a:lnSpc>
                <a:spcPts val="400"/>
              </a:lnSpc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</a:p>
          <a:p>
            <a:pPr algn="l" defTabSz="457200">
              <a:lnSpc>
                <a:spcPts val="3400"/>
              </a:lnSpc>
              <a:tabLst>
                <a:tab pos="381000" algn="l"/>
              </a:tabLst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sz="3000">
                <a:solidFill>
                  <a:srgbClr val="6B6B6B"/>
                </a:solidFill>
              </a:rPr>
              <a:t>	</a:t>
            </a:r>
            <a:r>
              <a:rPr sz="3000">
                <a:solidFill>
                  <a:srgbClr val="6B6B6B"/>
                </a:solidFill>
              </a:rPr>
              <a:t>ПАЦИЕНТОВ К ОБСЛУЖИВАНИЮ В КЛИНИКЕ</a:t>
            </a:r>
          </a:p>
        </p:txBody>
      </p:sp>
      <p:pic>
        <p:nvPicPr>
          <p:cNvPr id="178" name="logo1 (1).pdf" descr="logo1 (1)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34693" y="345017"/>
            <a:ext cx="1546861" cy="341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programm3.png" descr="programm3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52106"/>
          <a:stretch>
            <a:fillRect/>
          </a:stretch>
        </p:blipFill>
        <p:spPr>
          <a:xfrm>
            <a:off x="7529821" y="2549816"/>
            <a:ext cx="2842674" cy="6299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Группа" descr="Группа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67144" y="2448780"/>
            <a:ext cx="3268570" cy="655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Группа" descr="Группа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16944" y="2448780"/>
            <a:ext cx="3268570" cy="6555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New Project (50).png" descr="New Project (50).png"/>
          <p:cNvPicPr>
            <a:picLocks noChangeAspect="1"/>
          </p:cNvPicPr>
          <p:nvPr/>
        </p:nvPicPr>
        <p:blipFill>
          <a:blip r:embed="rId2">
            <a:extLst/>
          </a:blip>
          <a:srcRect l="473" t="2141" r="0" b="0"/>
          <a:stretch>
            <a:fillRect/>
          </a:stretch>
        </p:blipFill>
        <p:spPr>
          <a:xfrm>
            <a:off x="7666373" y="2654766"/>
            <a:ext cx="2837205" cy="6023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lekarstva.png" descr="lekarstv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0056" y="2648684"/>
            <a:ext cx="2842746" cy="615549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ВОВЛЕЧЕНИЕ В РЕГУЛЯРНЫЙ ЦИКЛ…"/>
          <p:cNvSpPr/>
          <p:nvPr/>
        </p:nvSpPr>
        <p:spPr>
          <a:xfrm>
            <a:off x="2120900" y="946969"/>
            <a:ext cx="8989035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ts val="3400"/>
              </a:lnSpc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sz="3000">
                <a:solidFill>
                  <a:srgbClr val="6B6B6B"/>
                </a:solidFill>
              </a:rPr>
              <a:t>           </a:t>
            </a:r>
            <a:r>
              <a:rPr sz="3000">
                <a:solidFill>
                  <a:srgbClr val="6B6B6B"/>
                </a:solidFill>
              </a:rPr>
              <a:t>ВОВЛЕЧЕНИЕ В РЕГУЛЯРНЫЙ ЦИКЛ</a:t>
            </a:r>
          </a:p>
          <a:p>
            <a:pPr algn="l">
              <a:lnSpc>
                <a:spcPts val="400"/>
              </a:lnSpc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</a:p>
          <a:p>
            <a:pPr algn="l" defTabSz="457200">
              <a:lnSpc>
                <a:spcPts val="3400"/>
              </a:lnSpc>
              <a:tabLst>
                <a:tab pos="1143000" algn="l"/>
              </a:tabLst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sz="3000">
                <a:solidFill>
                  <a:srgbClr val="6B6B6B"/>
                </a:solidFill>
              </a:rPr>
              <a:t>	</a:t>
            </a:r>
            <a:r>
              <a:rPr sz="3000">
                <a:solidFill>
                  <a:srgbClr val="6B6B6B"/>
                </a:solidFill>
              </a:rPr>
              <a:t>КОНТРОЛЯ СОСТОЯНИЯ ЗДОРОВЬЯ</a:t>
            </a:r>
          </a:p>
        </p:txBody>
      </p:sp>
      <p:pic>
        <p:nvPicPr>
          <p:cNvPr id="186" name="logo1 (1).pdf" descr="logo1 (1)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34693" y="345017"/>
            <a:ext cx="1546861" cy="341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Группа" descr="Группа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43944" y="2448780"/>
            <a:ext cx="3268570" cy="6555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Группа" descr="Группа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67144" y="2448780"/>
            <a:ext cx="3268570" cy="6555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УДАЛЕННЫЕ ПРИЕМЫ КАК ИНСТРУМЕНТ…"/>
          <p:cNvSpPr/>
          <p:nvPr/>
        </p:nvSpPr>
        <p:spPr>
          <a:xfrm>
            <a:off x="2705100" y="883469"/>
            <a:ext cx="8577251" cy="773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ts val="3400"/>
              </a:lnSpc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sz="3000">
                <a:solidFill>
                  <a:srgbClr val="6B6B6B"/>
                </a:solidFill>
              </a:rPr>
              <a:t> </a:t>
            </a:r>
            <a:r>
              <a:rPr sz="3000">
                <a:solidFill>
                  <a:srgbClr val="6B6B6B"/>
                </a:solidFill>
              </a:rPr>
              <a:t>УДАЛЕННЫЕ ПРИЕМЫ КАК ИНСТРУМЕНТ</a:t>
            </a:r>
          </a:p>
          <a:p>
            <a:pPr algn="l">
              <a:lnSpc>
                <a:spcPts val="1000"/>
              </a:lnSpc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</a:p>
          <a:p>
            <a:pPr algn="l">
              <a:lnSpc>
                <a:spcPts val="300"/>
              </a:lnSpc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</a:p>
          <a:p>
            <a:pPr algn="l" defTabSz="457200">
              <a:lnSpc>
                <a:spcPts val="3400"/>
              </a:lnSpc>
              <a:tabLst>
                <a:tab pos="1790700" algn="l"/>
              </a:tabLst>
              <a:defRPr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sz="3000">
                <a:solidFill>
                  <a:srgbClr val="6B6B6B"/>
                </a:solidFill>
              </a:rPr>
              <a:t>	</a:t>
            </a:r>
            <a:r>
              <a:rPr sz="3000">
                <a:solidFill>
                  <a:srgbClr val="6B6B6B"/>
                </a:solidFill>
              </a:rPr>
              <a:t>ЗАБОТЫ О ЗДОРОВЬЕ</a:t>
            </a: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600"/>
              </a:lnSpc>
            </a:pPr>
          </a:p>
          <a:p>
            <a:pPr algn="l" defTabSz="457200">
              <a:lnSpc>
                <a:spcPts val="2700"/>
              </a:lnSpc>
              <a:tabLst>
                <a:tab pos="3213100" algn="l"/>
              </a:tabLst>
            </a:pPr>
            <a:r>
              <a:rPr sz="24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sz="24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· Комбинированные приемы для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4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 defTabSz="457200">
              <a:lnSpc>
                <a:spcPts val="2700"/>
              </a:lnSpc>
              <a:tabLst>
                <a:tab pos="34544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2400">
                <a:solidFill>
                  <a:srgbClr val="6B6B6B"/>
                </a:solidFill>
              </a:rPr>
              <a:t>	</a:t>
            </a:r>
            <a:r>
              <a:rPr sz="2400">
                <a:solidFill>
                  <a:srgbClr val="6B6B6B"/>
                </a:solidFill>
              </a:rPr>
              <a:t>первичных пациентов</a:t>
            </a: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600"/>
              </a:lnSpc>
            </a:pPr>
          </a:p>
          <a:p>
            <a:pPr algn="l" defTabSz="457200">
              <a:lnSpc>
                <a:spcPts val="2700"/>
              </a:lnSpc>
              <a:tabLst>
                <a:tab pos="3213100" algn="l"/>
              </a:tabLst>
            </a:pPr>
            <a:r>
              <a:rPr sz="24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sz="24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·</a:t>
            </a:r>
            <a:r>
              <a:rPr sz="24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 Комплексные программы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4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 defTabSz="457200">
              <a:lnSpc>
                <a:spcPts val="2700"/>
              </a:lnSpc>
              <a:tabLst>
                <a:tab pos="34544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2400">
                <a:solidFill>
                  <a:srgbClr val="6B6B6B"/>
                </a:solidFill>
              </a:rPr>
              <a:t>	</a:t>
            </a:r>
            <a:r>
              <a:rPr sz="2400">
                <a:solidFill>
                  <a:srgbClr val="6B6B6B"/>
                </a:solidFill>
              </a:rPr>
              <a:t>сопровождения</a:t>
            </a: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600"/>
              </a:lnSpc>
            </a:pPr>
          </a:p>
          <a:p>
            <a:pPr algn="l" defTabSz="457200">
              <a:lnSpc>
                <a:spcPts val="2700"/>
              </a:lnSpc>
              <a:tabLst>
                <a:tab pos="3213100" algn="l"/>
              </a:tabLst>
            </a:pPr>
            <a:r>
              <a:rPr sz="24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sz="24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·</a:t>
            </a:r>
            <a:r>
              <a:rPr sz="24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 Программы сопровождения после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4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 defTabSz="457200">
              <a:lnSpc>
                <a:spcPts val="2700"/>
              </a:lnSpc>
              <a:tabLst>
                <a:tab pos="34544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2400">
                <a:solidFill>
                  <a:srgbClr val="6B6B6B"/>
                </a:solidFill>
              </a:rPr>
              <a:t>	</a:t>
            </a:r>
            <a:r>
              <a:rPr sz="2400">
                <a:solidFill>
                  <a:srgbClr val="6B6B6B"/>
                </a:solidFill>
              </a:rPr>
              <a:t>завершения лечения</a:t>
            </a: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600"/>
              </a:lnSpc>
            </a:pPr>
          </a:p>
          <a:p>
            <a:pPr algn="l" defTabSz="457200">
              <a:lnSpc>
                <a:spcPts val="2700"/>
              </a:lnSpc>
              <a:tabLst>
                <a:tab pos="3213100" algn="l"/>
              </a:tabLst>
            </a:pPr>
            <a:r>
              <a:rPr sz="24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sz="24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·</a:t>
            </a:r>
            <a:r>
              <a:rPr sz="24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 Базовая подписка на консультации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4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 defTabSz="457200">
              <a:lnSpc>
                <a:spcPts val="2700"/>
              </a:lnSpc>
              <a:tabLst>
                <a:tab pos="34544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2400">
                <a:solidFill>
                  <a:srgbClr val="6B6B6B"/>
                </a:solidFill>
              </a:rPr>
              <a:t>	</a:t>
            </a:r>
            <a:r>
              <a:rPr sz="2400">
                <a:solidFill>
                  <a:srgbClr val="6B6B6B"/>
                </a:solidFill>
              </a:rPr>
              <a:t>дежурных врачей 24/7</a:t>
            </a: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1000"/>
              </a:lnSpc>
            </a:pPr>
          </a:p>
          <a:p>
            <a:pPr algn="l">
              <a:lnSpc>
                <a:spcPts val="600"/>
              </a:lnSpc>
            </a:pPr>
          </a:p>
          <a:p>
            <a:pPr algn="l" defTabSz="457200">
              <a:lnSpc>
                <a:spcPts val="2700"/>
              </a:lnSpc>
              <a:tabLst>
                <a:tab pos="3213100" algn="l"/>
              </a:tabLst>
            </a:pPr>
            <a:r>
              <a:rPr sz="2400">
                <a:solidFill>
                  <a:srgbClr val="6B6B6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sz="2400">
                <a:solidFill>
                  <a:srgbClr val="6B6B6B"/>
                </a:solidFill>
                <a:latin typeface="Roboto"/>
                <a:ea typeface="Roboto"/>
                <a:cs typeface="Roboto"/>
                <a:sym typeface="Roboto"/>
              </a:rPr>
              <a:t>· Отложенные консультации по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4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 defTabSz="457200">
              <a:lnSpc>
                <a:spcPts val="2700"/>
              </a:lnSpc>
              <a:tabLst>
                <a:tab pos="34544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2400">
                <a:solidFill>
                  <a:srgbClr val="6B6B6B"/>
                </a:solidFill>
              </a:rPr>
              <a:t>	</a:t>
            </a:r>
            <a:r>
              <a:rPr sz="2400">
                <a:solidFill>
                  <a:srgbClr val="6B6B6B"/>
                </a:solidFill>
              </a:rPr>
              <a:t>медицинским документам (второе</a:t>
            </a:r>
          </a:p>
          <a:p>
            <a:pPr algn="l">
              <a:lnSpc>
                <a:spcPts val="400"/>
              </a:lnSpc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 defTabSz="457200">
              <a:lnSpc>
                <a:spcPts val="2700"/>
              </a:lnSpc>
              <a:tabLst>
                <a:tab pos="3454400" algn="l"/>
              </a:tabLst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rPr sz="2400">
                <a:solidFill>
                  <a:srgbClr val="6B6B6B"/>
                </a:solidFill>
              </a:rPr>
              <a:t>	</a:t>
            </a:r>
            <a:r>
              <a:rPr sz="2400">
                <a:solidFill>
                  <a:srgbClr val="6B6B6B"/>
                </a:solidFill>
              </a:rPr>
              <a:t>мнение)</a:t>
            </a:r>
          </a:p>
        </p:txBody>
      </p:sp>
      <p:pic>
        <p:nvPicPr>
          <p:cNvPr id="191" name="logo1 (1).pdf" descr="logo1 (1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34693" y="345017"/>
            <a:ext cx="1546861" cy="3416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" name="Группа"/>
          <p:cNvGrpSpPr/>
          <p:nvPr/>
        </p:nvGrpSpPr>
        <p:grpSpPr>
          <a:xfrm>
            <a:off x="1386043" y="2494211"/>
            <a:ext cx="3268571" cy="6555300"/>
            <a:chOff x="0" y="0"/>
            <a:chExt cx="3268569" cy="6555299"/>
          </a:xfrm>
        </p:grpSpPr>
        <p:pic>
          <p:nvPicPr>
            <p:cNvPr id="192" name="start new online_booking.png" descr="start new online_booking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8233" y="168118"/>
              <a:ext cx="2872104" cy="62190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" name="IPhone_X.png" descr="IPhone_X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268570" cy="6555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МОНИТОРИНГ И СОПРОВОЖДЕНИЕ…"/>
          <p:cNvSpPr/>
          <p:nvPr/>
        </p:nvSpPr>
        <p:spPr>
          <a:xfrm>
            <a:off x="2184400" y="3811092"/>
            <a:ext cx="8870900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ts val="4500"/>
              </a:lnSpc>
              <a:defRPr>
                <a:solidFill>
                  <a:srgbClr val="5DBDCC"/>
                </a:solidFill>
              </a:defRPr>
            </a:pPr>
            <a:r>
              <a:rPr sz="40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4000">
                <a:latin typeface="Roboto"/>
                <a:ea typeface="Roboto"/>
                <a:cs typeface="Roboto"/>
                <a:sym typeface="Roboto"/>
              </a:rPr>
              <a:t>МОНИТОРИНГ И СОПРОВОЖДЕНИЕ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700"/>
              </a:lnSpc>
              <a:defRPr>
                <a:solidFill>
                  <a:srgbClr val="5DBDCC"/>
                </a:solidFill>
                <a:latin typeface="Roboto"/>
                <a:ea typeface="Roboto"/>
                <a:cs typeface="Roboto"/>
                <a:sym typeface="Roboto"/>
              </a:defRPr>
            </a:pPr>
          </a:p>
          <a:p>
            <a:pPr algn="l" defTabSz="457200">
              <a:lnSpc>
                <a:spcPts val="4500"/>
              </a:lnSpc>
              <a:tabLst>
                <a:tab pos="2794000" algn="l"/>
              </a:tabLst>
              <a:defRPr>
                <a:solidFill>
                  <a:srgbClr val="5DBDCC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sz="4000"/>
              <a:t>	</a:t>
            </a:r>
            <a:r>
              <a:rPr sz="4000"/>
              <a:t>ПАЦИЕНТОВ</a:t>
            </a:r>
          </a:p>
        </p:txBody>
      </p:sp>
      <p:pic>
        <p:nvPicPr>
          <p:cNvPr id="197" name="logo1 (1).pdf" descr="logo1 (1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3017" y="759963"/>
            <a:ext cx="3413046" cy="753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