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72" r:id="rId1"/>
  </p:sldMasterIdLst>
  <p:notesMasterIdLst>
    <p:notesMasterId r:id="rId23"/>
  </p:notesMasterIdLst>
  <p:sldIdLst>
    <p:sldId id="285" r:id="rId2"/>
    <p:sldId id="279" r:id="rId3"/>
    <p:sldId id="634" r:id="rId4"/>
    <p:sldId id="635" r:id="rId5"/>
    <p:sldId id="262" r:id="rId6"/>
    <p:sldId id="681" r:id="rId7"/>
    <p:sldId id="684" r:id="rId8"/>
    <p:sldId id="682" r:id="rId9"/>
    <p:sldId id="683" r:id="rId10"/>
    <p:sldId id="696" r:id="rId11"/>
    <p:sldId id="685" r:id="rId12"/>
    <p:sldId id="686" r:id="rId13"/>
    <p:sldId id="687" r:id="rId14"/>
    <p:sldId id="692" r:id="rId15"/>
    <p:sldId id="688" r:id="rId16"/>
    <p:sldId id="689" r:id="rId17"/>
    <p:sldId id="690" r:id="rId18"/>
    <p:sldId id="691" r:id="rId19"/>
    <p:sldId id="694" r:id="rId20"/>
    <p:sldId id="695" r:id="rId21"/>
    <p:sldId id="282" r:id="rId22"/>
  </p:sldIdLst>
  <p:sldSz cx="12192000" cy="6858000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Calibri Light" panose="020F0302020204030204" pitchFamily="34" charset="0"/>
      <p:regular r:id="rId28"/>
      <p:italic r:id="rId29"/>
    </p:embeddedFont>
    <p:embeddedFont>
      <p:font typeface="Helvetica Neue" panose="020B0604020202020204" charset="0"/>
      <p:regular r:id="rId30"/>
      <p:bold r:id="rId31"/>
      <p:italic r:id="rId32"/>
      <p:boldItalic r:id="rId3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2160" userDrawn="1">
          <p15:clr>
            <a:srgbClr val="A4A3A4"/>
          </p15:clr>
        </p15:guide>
        <p15:guide id="4" pos="7680" userDrawn="1">
          <p15:clr>
            <a:srgbClr val="A4A3A4"/>
          </p15:clr>
        </p15:guide>
        <p15:guide id="5" userDrawn="1">
          <p15:clr>
            <a:srgbClr val="A4A3A4"/>
          </p15:clr>
        </p15:guide>
        <p15:guide id="6" orient="horz" userDrawn="1">
          <p15:clr>
            <a:srgbClr val="A4A3A4"/>
          </p15:clr>
        </p15:guide>
        <p15:guide id="7" orient="horz" pos="4320" userDrawn="1">
          <p15:clr>
            <a:srgbClr val="A4A3A4"/>
          </p15:clr>
        </p15:guide>
        <p15:guide id="8" pos="1912" userDrawn="1">
          <p15:clr>
            <a:srgbClr val="A4A3A4"/>
          </p15:clr>
        </p15:guide>
        <p15:guide id="9" pos="5768" userDrawn="1">
          <p15:clr>
            <a:srgbClr val="A4A3A4"/>
          </p15:clr>
        </p15:guide>
        <p15:guide id="10" pos="2887" userDrawn="1">
          <p15:clr>
            <a:srgbClr val="A4A3A4"/>
          </p15:clr>
        </p15:guide>
        <p15:guide id="11" pos="4815" userDrawn="1">
          <p15:clr>
            <a:srgbClr val="A4A3A4"/>
          </p15:clr>
        </p15:guide>
        <p15:guide id="12" pos="597" userDrawn="1">
          <p15:clr>
            <a:srgbClr val="A4A3A4"/>
          </p15:clr>
        </p15:guide>
        <p15:guide id="13" pos="7039" userDrawn="1">
          <p15:clr>
            <a:srgbClr val="A4A3A4"/>
          </p15:clr>
        </p15:guide>
        <p15:guide id="14" pos="3840" userDrawn="1">
          <p15:clr>
            <a:srgbClr val="A4A3A4"/>
          </p15:clr>
        </p15:guide>
        <p15:guide id="15" orient="horz" pos="275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Человек Обычный" initials="ЧО" lastIdx="1" clrIdx="0">
    <p:extLst>
      <p:ext uri="{19B8F6BF-5375-455C-9EA6-DF929625EA0E}">
        <p15:presenceInfo xmlns:p15="http://schemas.microsoft.com/office/powerpoint/2012/main" userId="79a22d0c851c639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35AC"/>
    <a:srgbClr val="FC5954"/>
    <a:srgbClr val="EBEBEB"/>
    <a:srgbClr val="FFFFFF"/>
    <a:srgbClr val="F9F8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04" autoAdjust="0"/>
    <p:restoredTop sz="50000"/>
  </p:normalViewPr>
  <p:slideViewPr>
    <p:cSldViewPr snapToGrid="0" snapToObjects="1">
      <p:cViewPr varScale="1">
        <p:scale>
          <a:sx n="67" d="100"/>
          <a:sy n="67" d="100"/>
        </p:scale>
        <p:origin x="639" y="42"/>
      </p:cViewPr>
      <p:guideLst>
        <p:guide orient="horz" pos="2160"/>
        <p:guide pos="7680"/>
        <p:guide/>
        <p:guide orient="horz"/>
        <p:guide orient="horz" pos="4320"/>
        <p:guide pos="1912"/>
        <p:guide pos="5768"/>
        <p:guide pos="2887"/>
        <p:guide pos="4815"/>
        <p:guide pos="597"/>
        <p:guide pos="7039"/>
        <p:guide pos="3840"/>
        <p:guide orient="horz" pos="275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87EC4D-C68C-2740-90F9-250F1D400B8D}" type="datetimeFigureOut">
              <a:rPr lang="ru-RU" smtClean="0"/>
              <a:t>09.06.2020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43B11C-7D64-3C4D-932F-9CBF864553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4798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2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5AD50-8695-8E4C-AB28-D3D555E48A9D}" type="datetimeFigureOut">
              <a:rPr lang="ru-RU" smtClean="0"/>
              <a:t>09.06.2020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4D5F-CDB7-8F4A-B34F-AEDA8C14AB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6110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5AD50-8695-8E4C-AB28-D3D555E48A9D}" type="datetimeFigureOut">
              <a:rPr lang="ru-RU" smtClean="0"/>
              <a:t>09.06.2020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4D5F-CDB7-8F4A-B34F-AEDA8C14AB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9708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5AD50-8695-8E4C-AB28-D3D555E48A9D}" type="datetimeFigureOut">
              <a:rPr lang="ru-RU" smtClean="0"/>
              <a:t>09.06.2020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4D5F-CDB7-8F4A-B34F-AEDA8C14AB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97698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" type="tx">
  <p:cSld name="Пустой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5979516" y="6540500"/>
            <a:ext cx="226619" cy="234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5493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5AD50-8695-8E4C-AB28-D3D555E48A9D}" type="datetimeFigureOut">
              <a:rPr lang="ru-RU" smtClean="0"/>
              <a:t>09.06.2020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4D5F-CDB7-8F4A-B34F-AEDA8C14AB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7841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5AD50-8695-8E4C-AB28-D3D555E48A9D}" type="datetimeFigureOut">
              <a:rPr lang="ru-RU" smtClean="0"/>
              <a:t>09.06.2020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4D5F-CDB7-8F4A-B34F-AEDA8C14AB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0916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5AD50-8695-8E4C-AB28-D3D555E48A9D}" type="datetimeFigureOut">
              <a:rPr lang="ru-RU" smtClean="0"/>
              <a:t>09.06.2020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4D5F-CDB7-8F4A-B34F-AEDA8C14AB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975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5AD50-8695-8E4C-AB28-D3D555E48A9D}" type="datetimeFigureOut">
              <a:rPr lang="ru-RU" smtClean="0"/>
              <a:t>09.06.2020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4D5F-CDB7-8F4A-B34F-AEDA8C14AB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2527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5AD50-8695-8E4C-AB28-D3D555E48A9D}" type="datetimeFigureOut">
              <a:rPr lang="ru-RU" smtClean="0"/>
              <a:t>09.06.2020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4D5F-CDB7-8F4A-B34F-AEDA8C14AB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585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5AD50-8695-8E4C-AB28-D3D555E48A9D}" type="datetimeFigureOut">
              <a:rPr lang="ru-RU" smtClean="0"/>
              <a:t>09.06.2020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4D5F-CDB7-8F4A-B34F-AEDA8C14AB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158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5AD50-8695-8E4C-AB28-D3D555E48A9D}" type="datetimeFigureOut">
              <a:rPr lang="ru-RU" smtClean="0"/>
              <a:t>09.06.2020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4D5F-CDB7-8F4A-B34F-AEDA8C14AB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729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5AD50-8695-8E4C-AB28-D3D555E48A9D}" type="datetimeFigureOut">
              <a:rPr lang="ru-RU" smtClean="0"/>
              <a:t>09.06.2020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4D5F-CDB7-8F4A-B34F-AEDA8C14AB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8700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55AD50-8695-8E4C-AB28-D3D555E48A9D}" type="datetimeFigureOut">
              <a:rPr lang="ru-RU" smtClean="0"/>
              <a:t>09.06.2020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184D5F-CDB7-8F4A-B34F-AEDA8C14AB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4667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35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Изображение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27" y="1376743"/>
            <a:ext cx="4320546" cy="4104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0848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94422" y="1867051"/>
            <a:ext cx="9278428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Bef>
                <a:spcPts val="600"/>
              </a:spcBef>
              <a:buClr>
                <a:srgbClr val="FC5954"/>
              </a:buClr>
              <a:buSzPct val="130000"/>
            </a:pPr>
            <a:r>
              <a:rPr lang="ru-RU" sz="2800" dirty="0"/>
              <a:t>Тут крайне важна плотная работа с самой площадкой рекламные, кто как не они лучше знают своих пользователей.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37272" y="964366"/>
            <a:ext cx="7740138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3600" b="1" dirty="0" err="1">
                <a:solidFill>
                  <a:srgbClr val="2635AC"/>
                </a:solidFill>
                <a:latin typeface="Intro Bold" charset="0"/>
                <a:ea typeface="Intro Bold" charset="0"/>
                <a:cs typeface="Intro Bold" charset="0"/>
              </a:rPr>
              <a:t>Нативная</a:t>
            </a:r>
            <a:r>
              <a:rPr lang="ru-RU" sz="3600" b="1" dirty="0">
                <a:solidFill>
                  <a:srgbClr val="2635AC"/>
                </a:solidFill>
                <a:latin typeface="Intro Bold" charset="0"/>
                <a:ea typeface="Intro Bold" charset="0"/>
                <a:cs typeface="Intro Bold" charset="0"/>
              </a:rPr>
              <a:t> реклама</a:t>
            </a:r>
          </a:p>
        </p:txBody>
      </p:sp>
    </p:spTree>
    <p:extLst>
      <p:ext uri="{BB962C8B-B14F-4D97-AF65-F5344CB8AC3E}">
        <p14:creationId xmlns:p14="http://schemas.microsoft.com/office/powerpoint/2010/main" val="1345149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35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68990" y="2185514"/>
            <a:ext cx="9685866" cy="18490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ts val="6500"/>
              </a:lnSpc>
            </a:pPr>
            <a:r>
              <a:rPr lang="ru-RU" sz="5400" dirty="0">
                <a:solidFill>
                  <a:schemeClr val="bg1"/>
                </a:solidFill>
                <a:latin typeface="Intro Bold" charset="0"/>
                <a:ea typeface="Intro Bold" charset="0"/>
                <a:cs typeface="Intro Bold" charset="0"/>
              </a:rPr>
              <a:t>Реклама на аудиторию, а не в целом реклама</a:t>
            </a:r>
            <a:r>
              <a:rPr lang="en-US" sz="8800" dirty="0">
                <a:solidFill>
                  <a:srgbClr val="FC5954"/>
                </a:solidFill>
                <a:latin typeface="Intro Bold" charset="0"/>
                <a:ea typeface="Intro Bold" charset="0"/>
                <a:cs typeface="Intro Bold" charset="0"/>
              </a:rPr>
              <a:t>.</a:t>
            </a:r>
            <a:r>
              <a:rPr lang="ru-RU" sz="5400" dirty="0">
                <a:solidFill>
                  <a:schemeClr val="bg1"/>
                </a:solidFill>
                <a:latin typeface="Intro Bold" charset="0"/>
                <a:ea typeface="Intro Bold" charset="0"/>
                <a:cs typeface="Intro Bold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247499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94422" y="2136265"/>
            <a:ext cx="9278428" cy="204671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514350" indent="-514350">
              <a:spcBef>
                <a:spcPts val="600"/>
              </a:spcBef>
              <a:buClr>
                <a:srgbClr val="FC5954"/>
              </a:buClr>
              <a:buSzPct val="130000"/>
              <a:buFont typeface="+mj-lt"/>
              <a:buAutoNum type="arabicPeriod"/>
            </a:pPr>
            <a:r>
              <a:rPr lang="ru-RU" sz="2800" dirty="0"/>
              <a:t>Изучите вашу аудиторию</a:t>
            </a:r>
          </a:p>
          <a:p>
            <a:pPr marL="514350" indent="-514350">
              <a:spcBef>
                <a:spcPts val="600"/>
              </a:spcBef>
              <a:buClr>
                <a:srgbClr val="FC5954"/>
              </a:buClr>
              <a:buSzPct val="130000"/>
              <a:buFont typeface="+mj-lt"/>
              <a:buAutoNum type="arabicPeriod"/>
            </a:pPr>
            <a:r>
              <a:rPr lang="ru-RU" sz="2800" dirty="0"/>
              <a:t>Сделайте </a:t>
            </a:r>
            <a:r>
              <a:rPr lang="en-US" sz="2800" dirty="0"/>
              <a:t>Customer Journey Map</a:t>
            </a:r>
            <a:endParaRPr lang="ru-RU" sz="2800" dirty="0"/>
          </a:p>
          <a:p>
            <a:pPr marL="514350" indent="-514350">
              <a:spcBef>
                <a:spcPts val="600"/>
              </a:spcBef>
              <a:buClr>
                <a:srgbClr val="FC5954"/>
              </a:buClr>
              <a:buSzPct val="130000"/>
              <a:buFont typeface="+mj-lt"/>
              <a:buAutoNum type="arabicPeriod"/>
            </a:pPr>
            <a:r>
              <a:rPr lang="ru-RU" sz="2800" dirty="0"/>
              <a:t>Изучите ваших конкурентов</a:t>
            </a:r>
          </a:p>
          <a:p>
            <a:pPr marL="514350" indent="-514350">
              <a:spcBef>
                <a:spcPts val="600"/>
              </a:spcBef>
              <a:buClr>
                <a:srgbClr val="FC5954"/>
              </a:buClr>
              <a:buSzPct val="130000"/>
              <a:buFont typeface="+mj-lt"/>
              <a:buAutoNum type="arabicPeriod"/>
            </a:pPr>
            <a:r>
              <a:rPr lang="ru-RU" sz="2800" dirty="0"/>
              <a:t>Пересоберите продукт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37272" y="687367"/>
            <a:ext cx="7740138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3600" b="1" dirty="0">
                <a:solidFill>
                  <a:srgbClr val="2635AC"/>
                </a:solidFill>
                <a:latin typeface="Intro Bold" charset="0"/>
                <a:ea typeface="Intro Bold" charset="0"/>
                <a:cs typeface="Intro Bold" charset="0"/>
              </a:rPr>
              <a:t>Как подготовить крутое персональное предложение для ЦА?</a:t>
            </a:r>
          </a:p>
        </p:txBody>
      </p:sp>
    </p:spTree>
    <p:extLst>
      <p:ext uri="{BB962C8B-B14F-4D97-AF65-F5344CB8AC3E}">
        <p14:creationId xmlns:p14="http://schemas.microsoft.com/office/powerpoint/2010/main" val="18254795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94422" y="1817432"/>
            <a:ext cx="9278428" cy="357020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514350" indent="-514350">
              <a:spcBef>
                <a:spcPts val="600"/>
              </a:spcBef>
              <a:buClr>
                <a:srgbClr val="FC5954"/>
              </a:buClr>
              <a:buSzPct val="130000"/>
              <a:buFont typeface="+mj-lt"/>
              <a:buAutoNum type="arabicPeriod"/>
            </a:pPr>
            <a:r>
              <a:rPr lang="ru-RU" sz="2800" dirty="0"/>
              <a:t>По социальному статусу;</a:t>
            </a:r>
          </a:p>
          <a:p>
            <a:pPr marL="514350" indent="-514350">
              <a:spcBef>
                <a:spcPts val="600"/>
              </a:spcBef>
              <a:buClr>
                <a:srgbClr val="FC5954"/>
              </a:buClr>
              <a:buSzPct val="130000"/>
              <a:buFont typeface="+mj-lt"/>
              <a:buAutoNum type="arabicPeriod"/>
            </a:pPr>
            <a:r>
              <a:rPr lang="ru-RU" sz="2800" dirty="0"/>
              <a:t>По </a:t>
            </a:r>
            <a:r>
              <a:rPr lang="en-US" sz="2800" dirty="0"/>
              <a:t>ABC-</a:t>
            </a:r>
            <a:r>
              <a:rPr lang="ru-RU" sz="2800" dirty="0"/>
              <a:t>матрице;</a:t>
            </a:r>
          </a:p>
          <a:p>
            <a:pPr marL="514350" indent="-514350">
              <a:spcBef>
                <a:spcPts val="600"/>
              </a:spcBef>
              <a:buClr>
                <a:srgbClr val="FC5954"/>
              </a:buClr>
              <a:buSzPct val="130000"/>
              <a:buFont typeface="+mj-lt"/>
              <a:buAutoNum type="arabicPeriod"/>
            </a:pPr>
            <a:r>
              <a:rPr lang="ru-RU" sz="2800" dirty="0"/>
              <a:t>По </a:t>
            </a:r>
            <a:r>
              <a:rPr lang="en-US" sz="2800" dirty="0"/>
              <a:t>RFM</a:t>
            </a:r>
            <a:r>
              <a:rPr lang="ru-RU" sz="2800" dirty="0"/>
              <a:t>-анализу;</a:t>
            </a:r>
          </a:p>
          <a:p>
            <a:pPr marL="514350" indent="-514350">
              <a:spcBef>
                <a:spcPts val="600"/>
              </a:spcBef>
              <a:buClr>
                <a:srgbClr val="FC5954"/>
              </a:buClr>
              <a:buSzPct val="130000"/>
              <a:buFont typeface="+mj-lt"/>
              <a:buAutoNum type="arabicPeriod"/>
            </a:pPr>
            <a:r>
              <a:rPr lang="ru-RU" sz="2800" dirty="0"/>
              <a:t>По мотивации к покупке;</a:t>
            </a:r>
          </a:p>
          <a:p>
            <a:pPr marL="514350" indent="-514350">
              <a:spcBef>
                <a:spcPts val="600"/>
              </a:spcBef>
              <a:buClr>
                <a:srgbClr val="FC5954"/>
              </a:buClr>
              <a:buSzPct val="130000"/>
              <a:buFont typeface="+mj-lt"/>
              <a:buAutoNum type="arabicPeriod"/>
            </a:pPr>
            <a:r>
              <a:rPr lang="ru-RU" sz="2800" dirty="0"/>
              <a:t>По Психотипам.</a:t>
            </a:r>
          </a:p>
          <a:p>
            <a:pPr>
              <a:spcBef>
                <a:spcPts val="600"/>
              </a:spcBef>
              <a:buClr>
                <a:srgbClr val="FC5954"/>
              </a:buClr>
              <a:buSzPct val="130000"/>
            </a:pPr>
            <a:endParaRPr lang="ru-RU" sz="2800" dirty="0"/>
          </a:p>
          <a:p>
            <a:pPr>
              <a:spcBef>
                <a:spcPts val="600"/>
              </a:spcBef>
              <a:buClr>
                <a:srgbClr val="FC5954"/>
              </a:buClr>
              <a:buSzPct val="130000"/>
            </a:pPr>
            <a:r>
              <a:rPr lang="ru-RU" sz="2800" dirty="0"/>
              <a:t>(это можно и нужно комбинировать)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37272" y="964366"/>
            <a:ext cx="7740138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3600" b="1" dirty="0">
                <a:solidFill>
                  <a:srgbClr val="2635AC"/>
                </a:solidFill>
                <a:latin typeface="Intro Bold" charset="0"/>
                <a:ea typeface="Intro Bold" charset="0"/>
                <a:cs typeface="Intro Bold" charset="0"/>
              </a:rPr>
              <a:t>Сегментируем ЦА</a:t>
            </a:r>
          </a:p>
        </p:txBody>
      </p:sp>
    </p:spTree>
    <p:extLst>
      <p:ext uri="{BB962C8B-B14F-4D97-AF65-F5344CB8AC3E}">
        <p14:creationId xmlns:p14="http://schemas.microsoft.com/office/powerpoint/2010/main" val="16741473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37272" y="964366"/>
            <a:ext cx="7740138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3600" b="1" dirty="0">
                <a:solidFill>
                  <a:srgbClr val="2635AC"/>
                </a:solidFill>
                <a:latin typeface="Intro Bold" charset="0"/>
                <a:ea typeface="Intro Bold" charset="0"/>
                <a:cs typeface="Intro Bold" charset="0"/>
              </a:rPr>
              <a:t>Делаем </a:t>
            </a:r>
            <a:r>
              <a:rPr lang="en-US" sz="3600" b="1" dirty="0">
                <a:solidFill>
                  <a:srgbClr val="2635AC"/>
                </a:solidFill>
                <a:latin typeface="Intro Bold" charset="0"/>
                <a:ea typeface="Intro Bold" charset="0"/>
                <a:cs typeface="Intro Bold" charset="0"/>
              </a:rPr>
              <a:t>CJM</a:t>
            </a:r>
            <a:endParaRPr lang="ru-RU" sz="3600" b="1" dirty="0">
              <a:solidFill>
                <a:srgbClr val="2635AC"/>
              </a:solidFill>
              <a:latin typeface="Intro Bold" charset="0"/>
              <a:ea typeface="Intro Bold" charset="0"/>
              <a:cs typeface="Intro Bold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020EB12-05F1-4F06-987F-D9622003A0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16425"/>
            <a:ext cx="12192000" cy="486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5171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94422" y="1820812"/>
            <a:ext cx="9278428" cy="247760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514350" indent="-514350">
              <a:spcBef>
                <a:spcPts val="600"/>
              </a:spcBef>
              <a:buClr>
                <a:srgbClr val="FC5954"/>
              </a:buClr>
              <a:buSzPct val="130000"/>
              <a:buFont typeface="+mj-lt"/>
              <a:buAutoNum type="arabicPeriod"/>
            </a:pPr>
            <a:r>
              <a:rPr lang="ru-RU" sz="2800" dirty="0"/>
              <a:t>Другой такое же бизнес как у вас;</a:t>
            </a:r>
          </a:p>
          <a:p>
            <a:pPr marL="514350" indent="-514350">
              <a:spcBef>
                <a:spcPts val="600"/>
              </a:spcBef>
              <a:buClr>
                <a:srgbClr val="FC5954"/>
              </a:buClr>
              <a:buSzPct val="130000"/>
              <a:buFont typeface="+mj-lt"/>
              <a:buAutoNum type="arabicPeriod"/>
            </a:pPr>
            <a:r>
              <a:rPr lang="ru-RU" sz="2800" dirty="0"/>
              <a:t>Другой бизнес в целом, но тот, который решает ту же задачу для человека;</a:t>
            </a:r>
          </a:p>
          <a:p>
            <a:pPr marL="514350" indent="-514350">
              <a:spcBef>
                <a:spcPts val="600"/>
              </a:spcBef>
              <a:buClr>
                <a:srgbClr val="FC5954"/>
              </a:buClr>
              <a:buSzPct val="130000"/>
              <a:buFont typeface="+mj-lt"/>
              <a:buAutoNum type="arabicPeriod"/>
            </a:pPr>
            <a:r>
              <a:rPr lang="ru-RU" sz="2800" dirty="0"/>
              <a:t>Сделай сам!</a:t>
            </a:r>
          </a:p>
          <a:p>
            <a:pPr marL="514350" indent="-514350">
              <a:spcBef>
                <a:spcPts val="600"/>
              </a:spcBef>
              <a:buClr>
                <a:srgbClr val="FC5954"/>
              </a:buClr>
              <a:buSzPct val="130000"/>
              <a:buFont typeface="+mj-lt"/>
              <a:buAutoNum type="arabicPeriod"/>
            </a:pPr>
            <a:r>
              <a:rPr lang="ru-RU" sz="2800" dirty="0"/>
              <a:t>Не делать ничего (само пройдет)!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37272" y="964366"/>
            <a:ext cx="7740138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3600" b="1" dirty="0">
                <a:solidFill>
                  <a:srgbClr val="2635AC"/>
                </a:solidFill>
                <a:latin typeface="Intro Bold" charset="0"/>
                <a:ea typeface="Intro Bold" charset="0"/>
                <a:cs typeface="Intro Bold" charset="0"/>
              </a:rPr>
              <a:t>Изучаем конкурентов</a:t>
            </a:r>
          </a:p>
        </p:txBody>
      </p:sp>
    </p:spTree>
    <p:extLst>
      <p:ext uri="{BB962C8B-B14F-4D97-AF65-F5344CB8AC3E}">
        <p14:creationId xmlns:p14="http://schemas.microsoft.com/office/powerpoint/2010/main" val="31176640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94422" y="1839609"/>
            <a:ext cx="9278428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Bef>
                <a:spcPts val="600"/>
              </a:spcBef>
              <a:buClr>
                <a:srgbClr val="FC5954"/>
              </a:buClr>
              <a:buSzPct val="130000"/>
            </a:pPr>
            <a:r>
              <a:rPr lang="ru-RU" sz="2800" dirty="0"/>
              <a:t>Так, чтобы он подходил для нужной вам аудитории, решал задачу, выделял вас был выгодным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37272" y="964366"/>
            <a:ext cx="7740138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3600" b="1" dirty="0" err="1">
                <a:solidFill>
                  <a:srgbClr val="2635AC"/>
                </a:solidFill>
                <a:latin typeface="Intro Bold" charset="0"/>
                <a:ea typeface="Intro Bold" charset="0"/>
                <a:cs typeface="Intro Bold" charset="0"/>
              </a:rPr>
              <a:t>Пересобираем</a:t>
            </a:r>
            <a:r>
              <a:rPr lang="ru-RU" sz="3600" b="1" dirty="0">
                <a:solidFill>
                  <a:srgbClr val="2635AC"/>
                </a:solidFill>
                <a:latin typeface="Intro Bold" charset="0"/>
                <a:ea typeface="Intro Bold" charset="0"/>
                <a:cs typeface="Intro Bold" charset="0"/>
              </a:rPr>
              <a:t> продукт</a:t>
            </a:r>
          </a:p>
        </p:txBody>
      </p:sp>
    </p:spTree>
    <p:extLst>
      <p:ext uri="{BB962C8B-B14F-4D97-AF65-F5344CB8AC3E}">
        <p14:creationId xmlns:p14="http://schemas.microsoft.com/office/powerpoint/2010/main" val="33594150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35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68990" y="2602294"/>
            <a:ext cx="9685866" cy="101547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ts val="6500"/>
              </a:lnSpc>
            </a:pPr>
            <a:r>
              <a:rPr lang="ru-RU" sz="5400" dirty="0">
                <a:solidFill>
                  <a:schemeClr val="bg1"/>
                </a:solidFill>
                <a:latin typeface="Intro Bold" charset="0"/>
                <a:ea typeface="Intro Bold" charset="0"/>
                <a:cs typeface="Intro Bold" charset="0"/>
              </a:rPr>
              <a:t>Пара слов о </a:t>
            </a:r>
            <a:r>
              <a:rPr lang="ru-RU" sz="5400" dirty="0" err="1">
                <a:solidFill>
                  <a:schemeClr val="bg1"/>
                </a:solidFill>
                <a:latin typeface="Intro Bold" charset="0"/>
                <a:ea typeface="Intro Bold" charset="0"/>
                <a:cs typeface="Intro Bold" charset="0"/>
              </a:rPr>
              <a:t>психографике</a:t>
            </a:r>
            <a:r>
              <a:rPr lang="en-US" sz="8800" dirty="0">
                <a:solidFill>
                  <a:srgbClr val="FC5954"/>
                </a:solidFill>
                <a:latin typeface="Intro Bold" charset="0"/>
                <a:ea typeface="Intro Bold" charset="0"/>
                <a:cs typeface="Intro Bold" charset="0"/>
              </a:rPr>
              <a:t>.</a:t>
            </a:r>
            <a:r>
              <a:rPr lang="ru-RU" sz="5400" dirty="0">
                <a:solidFill>
                  <a:schemeClr val="bg1"/>
                </a:solidFill>
                <a:latin typeface="Intro Bold" charset="0"/>
                <a:ea typeface="Intro Bold" charset="0"/>
                <a:cs typeface="Intro Bold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380988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94422" y="1801002"/>
            <a:ext cx="9278428" cy="28315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514350" indent="-514350">
              <a:spcBef>
                <a:spcPts val="600"/>
              </a:spcBef>
              <a:buClr>
                <a:srgbClr val="FC5954"/>
              </a:buClr>
              <a:buSzPct val="130000"/>
              <a:buFont typeface="Arial" panose="020B0604020202020204" pitchFamily="34" charset="0"/>
              <a:buChar char="•"/>
            </a:pPr>
            <a:r>
              <a:rPr lang="ru-RU" sz="2800" dirty="0"/>
              <a:t>Люди очень разные и им нравится воспринимать контент по-разному;</a:t>
            </a:r>
          </a:p>
          <a:p>
            <a:pPr marL="514350" indent="-514350">
              <a:spcBef>
                <a:spcPts val="600"/>
              </a:spcBef>
              <a:buClr>
                <a:srgbClr val="FC5954"/>
              </a:buClr>
              <a:buSzPct val="130000"/>
              <a:buFont typeface="Arial" panose="020B0604020202020204" pitchFamily="34" charset="0"/>
              <a:buChar char="•"/>
            </a:pPr>
            <a:r>
              <a:rPr lang="ru-RU" sz="2800" dirty="0"/>
              <a:t>Всем не угодишь. Пытаясь понравиться всем, можно не понравиться никому;</a:t>
            </a:r>
          </a:p>
          <a:p>
            <a:pPr marL="514350" indent="-514350">
              <a:spcBef>
                <a:spcPts val="600"/>
              </a:spcBef>
              <a:buClr>
                <a:srgbClr val="FC5954"/>
              </a:buClr>
              <a:buSzPct val="130000"/>
              <a:buFont typeface="Arial" panose="020B0604020202020204" pitchFamily="34" charset="0"/>
              <a:buChar char="•"/>
            </a:pPr>
            <a:r>
              <a:rPr lang="ru-RU" sz="2800" dirty="0"/>
              <a:t>Решения принимаются на автопилоте. Надо быть «в рамках автопилота».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37272" y="964366"/>
            <a:ext cx="7740138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3600" b="1" dirty="0">
                <a:solidFill>
                  <a:srgbClr val="2635AC"/>
                </a:solidFill>
                <a:latin typeface="Intro Bold" charset="0"/>
                <a:ea typeface="Intro Bold" charset="0"/>
                <a:cs typeface="Intro Bold" charset="0"/>
              </a:rPr>
              <a:t>Почему это важно?</a:t>
            </a:r>
          </a:p>
        </p:txBody>
      </p:sp>
    </p:spTree>
    <p:extLst>
      <p:ext uri="{BB962C8B-B14F-4D97-AF65-F5344CB8AC3E}">
        <p14:creationId xmlns:p14="http://schemas.microsoft.com/office/powerpoint/2010/main" val="40977323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51547" y="6232507"/>
            <a:ext cx="927842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>
              <a:spcBef>
                <a:spcPts val="600"/>
              </a:spcBef>
              <a:buClr>
                <a:srgbClr val="FC5954"/>
              </a:buClr>
              <a:buSzPct val="130000"/>
            </a:pPr>
            <a:r>
              <a:rPr lang="ru-RU" dirty="0"/>
              <a:t>Используются материалы компании </a:t>
            </a:r>
            <a:r>
              <a:rPr lang="en-US" dirty="0"/>
              <a:t>Data Fuel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037272" y="964366"/>
            <a:ext cx="7740138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3600" b="1" dirty="0">
                <a:solidFill>
                  <a:srgbClr val="2635AC"/>
                </a:solidFill>
                <a:latin typeface="Intro Bold" charset="0"/>
                <a:ea typeface="Intro Bold" charset="0"/>
                <a:cs typeface="Intro Bold" charset="0"/>
              </a:rPr>
              <a:t>Типы</a:t>
            </a:r>
          </a:p>
        </p:txBody>
      </p:sp>
      <p:pic>
        <p:nvPicPr>
          <p:cNvPr id="5" name="image6.png">
            <a:extLst>
              <a:ext uri="{FF2B5EF4-FFF2-40B4-BE49-F238E27FC236}">
                <a16:creationId xmlns:a16="http://schemas.microsoft.com/office/drawing/2014/main" id="{9418BEF8-372E-4076-9783-B7D68D52AE9A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978153" y="1603553"/>
            <a:ext cx="9858375" cy="4529137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616825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35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68990" y="2185514"/>
            <a:ext cx="9685866" cy="18490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ts val="6500"/>
              </a:lnSpc>
            </a:pPr>
            <a:r>
              <a:rPr lang="ru-RU" sz="5400" dirty="0">
                <a:solidFill>
                  <a:schemeClr val="bg1"/>
                </a:solidFill>
                <a:latin typeface="Intro Bold" charset="0"/>
                <a:ea typeface="Intro Bold" charset="0"/>
                <a:cs typeface="Intro Bold" charset="0"/>
              </a:rPr>
              <a:t>Реклама, которая не раздражает</a:t>
            </a:r>
            <a:r>
              <a:rPr lang="en-US" sz="8800" dirty="0">
                <a:solidFill>
                  <a:srgbClr val="FC5954"/>
                </a:solidFill>
                <a:latin typeface="Intro Bold" charset="0"/>
                <a:ea typeface="Intro Bold" charset="0"/>
                <a:cs typeface="Intro Bold" charset="0"/>
              </a:rPr>
              <a:t>.</a:t>
            </a:r>
            <a:r>
              <a:rPr lang="ru-RU" sz="5400" dirty="0">
                <a:solidFill>
                  <a:schemeClr val="bg1"/>
                </a:solidFill>
                <a:latin typeface="Intro Bold" charset="0"/>
                <a:ea typeface="Intro Bold" charset="0"/>
                <a:cs typeface="Intro Bold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99968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94422" y="1939501"/>
            <a:ext cx="9278428" cy="255454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514350" indent="-514350">
              <a:spcBef>
                <a:spcPts val="600"/>
              </a:spcBef>
              <a:buClr>
                <a:srgbClr val="FC5954"/>
              </a:buClr>
              <a:buSzPct val="130000"/>
              <a:buFont typeface="Arial" panose="020B0604020202020204" pitchFamily="34" charset="0"/>
              <a:buChar char="•"/>
            </a:pPr>
            <a:r>
              <a:rPr lang="ru-RU" sz="2800" dirty="0"/>
              <a:t>Социальное доказательство;</a:t>
            </a:r>
          </a:p>
          <a:p>
            <a:pPr marL="514350" indent="-514350">
              <a:spcBef>
                <a:spcPts val="600"/>
              </a:spcBef>
              <a:buClr>
                <a:srgbClr val="FC5954"/>
              </a:buClr>
              <a:buSzPct val="130000"/>
              <a:buFont typeface="Arial" panose="020B0604020202020204" pitchFamily="34" charset="0"/>
              <a:buChar char="•"/>
            </a:pPr>
            <a:r>
              <a:rPr lang="ru-RU" sz="2800" dirty="0"/>
              <a:t>Принцип взаимного обмена;</a:t>
            </a:r>
          </a:p>
          <a:p>
            <a:pPr marL="514350" indent="-514350">
              <a:spcBef>
                <a:spcPts val="600"/>
              </a:spcBef>
              <a:buClr>
                <a:srgbClr val="FC5954"/>
              </a:buClr>
              <a:buSzPct val="130000"/>
              <a:buFont typeface="Arial" panose="020B0604020202020204" pitchFamily="34" charset="0"/>
              <a:buChar char="•"/>
            </a:pPr>
            <a:r>
              <a:rPr lang="ru-RU" sz="2800" dirty="0"/>
              <a:t>Обязательность и последовательность;</a:t>
            </a:r>
          </a:p>
          <a:p>
            <a:pPr marL="514350" indent="-514350">
              <a:spcBef>
                <a:spcPts val="600"/>
              </a:spcBef>
              <a:buClr>
                <a:srgbClr val="FC5954"/>
              </a:buClr>
              <a:buSzPct val="130000"/>
              <a:buFont typeface="Arial" panose="020B0604020202020204" pitchFamily="34" charset="0"/>
              <a:buChar char="•"/>
            </a:pPr>
            <a:r>
              <a:rPr lang="ru-RU" sz="2800" dirty="0" err="1"/>
              <a:t>Прайминг</a:t>
            </a:r>
            <a:r>
              <a:rPr lang="ru-RU" sz="2800" dirty="0"/>
              <a:t>;</a:t>
            </a:r>
          </a:p>
          <a:p>
            <a:pPr marL="514350" indent="-514350">
              <a:spcBef>
                <a:spcPts val="600"/>
              </a:spcBef>
              <a:buClr>
                <a:srgbClr val="FC5954"/>
              </a:buClr>
              <a:buSzPct val="130000"/>
              <a:buFont typeface="Arial" panose="020B0604020202020204" pitchFamily="34" charset="0"/>
              <a:buChar char="•"/>
            </a:pPr>
            <a:r>
              <a:rPr lang="ru-RU" sz="2800" dirty="0"/>
              <a:t>Принцип дефицита.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37272" y="964366"/>
            <a:ext cx="7740138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3600" b="1" dirty="0">
                <a:solidFill>
                  <a:srgbClr val="2635AC"/>
                </a:solidFill>
                <a:latin typeface="Intro Bold" charset="0"/>
                <a:ea typeface="Intro Bold" charset="0"/>
                <a:cs typeface="Intro Bold" charset="0"/>
              </a:rPr>
              <a:t>Принципы </a:t>
            </a:r>
            <a:r>
              <a:rPr lang="ru-RU" sz="3600" b="1" dirty="0" err="1">
                <a:solidFill>
                  <a:srgbClr val="2635AC"/>
                </a:solidFill>
                <a:latin typeface="Intro Bold" charset="0"/>
                <a:ea typeface="Intro Bold" charset="0"/>
                <a:cs typeface="Intro Bold" charset="0"/>
              </a:rPr>
              <a:t>нейромаркетинга</a:t>
            </a:r>
            <a:endParaRPr lang="ru-RU" sz="3600" b="1" dirty="0">
              <a:solidFill>
                <a:srgbClr val="2635AC"/>
              </a:solidFill>
              <a:latin typeface="Intro Bold" charset="0"/>
              <a:ea typeface="Intro Bold" charset="0"/>
              <a:cs typeface="Intro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0597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05139" y="5150199"/>
            <a:ext cx="2181727" cy="80123"/>
          </a:xfrm>
          <a:prstGeom prst="rect">
            <a:avLst/>
          </a:prstGeom>
          <a:solidFill>
            <a:srgbClr val="FC59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644FB5-8E45-4C04-B36A-8F6B162D2A8A}"/>
              </a:ext>
            </a:extLst>
          </p:cNvPr>
          <p:cNvSpPr txBox="1"/>
          <p:nvPr/>
        </p:nvSpPr>
        <p:spPr>
          <a:xfrm>
            <a:off x="3627184" y="3830270"/>
            <a:ext cx="493763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dirty="0">
                <a:solidFill>
                  <a:schemeClr val="tx1">
                    <a:lumMod val="85000"/>
                    <a:lumOff val="15000"/>
                  </a:schemeClr>
                </a:solidFill>
                <a:ea typeface="Arial" charset="0"/>
                <a:cs typeface="Arial" charset="0"/>
              </a:rPr>
              <a:t>Степан Зайцев, 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ea typeface="Arial" charset="0"/>
                <a:cs typeface="Arial" charset="0"/>
              </a:rPr>
              <a:t>CEO</a:t>
            </a:r>
            <a:endParaRPr lang="ru-RU" sz="2500" dirty="0">
              <a:solidFill>
                <a:schemeClr val="tx1">
                  <a:lumMod val="85000"/>
                  <a:lumOff val="15000"/>
                </a:schemeClr>
              </a:solidFill>
              <a:ea typeface="Arial" charset="0"/>
              <a:cs typeface="Arial" charset="0"/>
            </a:endParaRPr>
          </a:p>
          <a:p>
            <a:pPr algn="ctr"/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ea typeface="Arial" charset="0"/>
                <a:cs typeface="Arial" charset="0"/>
              </a:rPr>
              <a:t>ZV. Digital marketing agency.</a:t>
            </a:r>
            <a:endParaRPr lang="id-ID" sz="2500" dirty="0">
              <a:solidFill>
                <a:schemeClr val="tx1">
                  <a:lumMod val="85000"/>
                  <a:lumOff val="15000"/>
                </a:schemeClr>
              </a:solidFill>
              <a:ea typeface="Arial" charset="0"/>
              <a:cs typeface="Arial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4907979" y="1131536"/>
            <a:ext cx="2376047" cy="2376047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" name="Группа 11"/>
          <p:cNvGrpSpPr/>
          <p:nvPr/>
        </p:nvGrpSpPr>
        <p:grpSpPr>
          <a:xfrm>
            <a:off x="4367686" y="5663981"/>
            <a:ext cx="3998484" cy="454815"/>
            <a:chOff x="3960183" y="5385879"/>
            <a:chExt cx="3998484" cy="454815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4347410" y="5385879"/>
              <a:ext cx="3611257" cy="4440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40000"/>
                </a:lnSpc>
                <a:buClr>
                  <a:srgbClr val="0000FF"/>
                </a:buClr>
                <a:buSzPts val="5600"/>
              </a:pPr>
              <a:r>
                <a:rPr lang="en-US" u="sng" dirty="0" err="1">
                  <a:solidFill>
                    <a:srgbClr val="2635AC"/>
                  </a:solidFill>
                  <a:ea typeface="Arial"/>
                  <a:cs typeface="Arial"/>
                  <a:sym typeface="Arial"/>
                </a:rPr>
                <a:t>zv.digital</a:t>
              </a:r>
              <a:r>
                <a:rPr lang="en-US" dirty="0">
                  <a:solidFill>
                    <a:srgbClr val="2635AC"/>
                  </a:solidFill>
                  <a:ea typeface="Arial"/>
                  <a:cs typeface="Arial"/>
                  <a:sym typeface="Arial"/>
                </a:rPr>
                <a:t>               </a:t>
              </a:r>
              <a:r>
                <a:rPr lang="en-US" u="sng" dirty="0" err="1">
                  <a:solidFill>
                    <a:srgbClr val="2635AC"/>
                  </a:solidFill>
                  <a:ea typeface="Arial"/>
                  <a:cs typeface="Arial"/>
                  <a:sym typeface="Arial"/>
                </a:rPr>
                <a:t>zaytsev.stepan</a:t>
              </a:r>
              <a:endParaRPr lang="en-US" u="sng" dirty="0">
                <a:solidFill>
                  <a:srgbClr val="2635AC"/>
                </a:solidFill>
                <a:ea typeface="Arial"/>
                <a:cs typeface="Arial"/>
                <a:sym typeface="Arial"/>
              </a:endParaRPr>
            </a:p>
          </p:txBody>
        </p:sp>
        <p:pic>
          <p:nvPicPr>
            <p:cNvPr id="10" name="Изображение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70862" y="5484126"/>
              <a:ext cx="330341" cy="330341"/>
            </a:xfrm>
            <a:prstGeom prst="rect">
              <a:avLst/>
            </a:prstGeom>
          </p:spPr>
        </p:pic>
        <p:pic>
          <p:nvPicPr>
            <p:cNvPr id="11" name="Изображение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0183" y="5456206"/>
              <a:ext cx="383487" cy="3844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665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2C61931-F9EC-46C9-B283-83A497178C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66"/>
            <a:ext cx="12203160" cy="6851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606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Ð¾ÑÐ¾Ð¶ÐµÐµ Ð¸Ð·Ð¾Ð±ÑÐ°Ð¶ÐµÐ½Ð¸Ðµ">
            <a:extLst>
              <a:ext uri="{FF2B5EF4-FFF2-40B4-BE49-F238E27FC236}">
                <a16:creationId xmlns:a16="http://schemas.microsoft.com/office/drawing/2014/main" id="{649D8E79-64DA-451F-B67D-DE459F3107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39129"/>
            <a:ext cx="12123220" cy="6897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85237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/>
        </p:nvSpPr>
        <p:spPr>
          <a:xfrm>
            <a:off x="1231107" y="3266274"/>
            <a:ext cx="10137934" cy="1897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t" anchorCtr="0">
            <a:noAutofit/>
          </a:bodyPr>
          <a:lstStyle/>
          <a:p>
            <a:pPr lvl="0">
              <a:buClr>
                <a:srgbClr val="FDFFFB"/>
              </a:buClr>
              <a:buSzPts val="12000"/>
            </a:pPr>
            <a:r>
              <a:rPr lang="ru-RU" sz="3300" dirty="0">
                <a:solidFill>
                  <a:srgbClr val="2635AC"/>
                </a:solidFill>
              </a:rPr>
              <a:t>«Вероятность того, что человек выживет в авиакатастрофе выше, чем если он специально нажмет на баннер.»</a:t>
            </a:r>
          </a:p>
          <a:p>
            <a:pPr lvl="0" algn="r">
              <a:buClr>
                <a:srgbClr val="FDFFFB"/>
              </a:buClr>
              <a:buSzPts val="12000"/>
            </a:pPr>
            <a:r>
              <a:rPr lang="en-US" sz="3300" dirty="0">
                <a:solidFill>
                  <a:srgbClr val="2635AC"/>
                </a:solidFill>
              </a:rPr>
              <a:t>Solve Media</a:t>
            </a:r>
            <a:endParaRPr lang="ru-RU" sz="3300" dirty="0">
              <a:solidFill>
                <a:srgbClr val="2635AC"/>
              </a:solidFill>
            </a:endParaRPr>
          </a:p>
        </p:txBody>
      </p:sp>
      <p:cxnSp>
        <p:nvCxnSpPr>
          <p:cNvPr id="96" name="Shape 96"/>
          <p:cNvCxnSpPr/>
          <p:nvPr/>
        </p:nvCxnSpPr>
        <p:spPr>
          <a:xfrm>
            <a:off x="1307307" y="1567180"/>
            <a:ext cx="612934" cy="0"/>
          </a:xfrm>
          <a:prstGeom prst="straightConnector1">
            <a:avLst/>
          </a:prstGeom>
          <a:noFill/>
          <a:ln w="88900" cap="flat" cmpd="sng">
            <a:solidFill>
              <a:schemeClr val="lt1"/>
            </a:solidFill>
            <a:prstDash val="solid"/>
            <a:miter lim="4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94422" y="1903274"/>
            <a:ext cx="9278428" cy="196977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spcBef>
                <a:spcPts val="600"/>
              </a:spcBef>
              <a:buClr>
                <a:srgbClr val="FC5954"/>
              </a:buClr>
              <a:buSzPct val="130000"/>
              <a:buFont typeface="Arial" panose="020B0604020202020204" pitchFamily="34" charset="0"/>
              <a:buChar char="•"/>
            </a:pPr>
            <a:r>
              <a:rPr lang="ru-RU" sz="2800" dirty="0"/>
              <a:t>Использовать </a:t>
            </a:r>
            <a:r>
              <a:rPr lang="ru-RU" sz="2800" dirty="0" err="1"/>
              <a:t>нативную</a:t>
            </a:r>
            <a:r>
              <a:rPr lang="ru-RU" sz="2800" dirty="0"/>
              <a:t> рекламу;</a:t>
            </a:r>
          </a:p>
          <a:p>
            <a:pPr marL="342900" indent="-342900">
              <a:spcBef>
                <a:spcPts val="600"/>
              </a:spcBef>
              <a:buClr>
                <a:srgbClr val="FC5954"/>
              </a:buClr>
              <a:buSzPct val="130000"/>
              <a:buFont typeface="Arial" panose="020B0604020202020204" pitchFamily="34" charset="0"/>
              <a:buChar char="•"/>
            </a:pPr>
            <a:r>
              <a:rPr lang="ru-RU" sz="2800" dirty="0"/>
              <a:t>Перестать бить из пушки </a:t>
            </a:r>
            <a:r>
              <a:rPr lang="ru-RU" sz="2800" dirty="0" err="1"/>
              <a:t>по-воробьям</a:t>
            </a:r>
            <a:r>
              <a:rPr lang="ru-RU" sz="2800" dirty="0"/>
              <a:t> в рекламе;</a:t>
            </a:r>
          </a:p>
          <a:p>
            <a:pPr marL="342900" indent="-342900">
              <a:spcBef>
                <a:spcPts val="600"/>
              </a:spcBef>
              <a:buClr>
                <a:srgbClr val="FC5954"/>
              </a:buClr>
              <a:buSzPct val="130000"/>
              <a:buFont typeface="Arial" panose="020B0604020202020204" pitchFamily="34" charset="0"/>
              <a:buChar char="•"/>
            </a:pPr>
            <a:r>
              <a:rPr lang="ru-RU" sz="2800" dirty="0"/>
              <a:t>Использовать рекламные сообщения заточенные под типы </a:t>
            </a:r>
            <a:r>
              <a:rPr lang="ru-RU" sz="2800" dirty="0" err="1"/>
              <a:t>психографики</a:t>
            </a:r>
            <a:r>
              <a:rPr lang="ru-RU" sz="2800" dirty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37272" y="964366"/>
            <a:ext cx="7740138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3600" b="1" dirty="0">
                <a:solidFill>
                  <a:srgbClr val="2635AC"/>
                </a:solidFill>
                <a:latin typeface="Intro Bold" charset="0"/>
                <a:ea typeface="Intro Bold" charset="0"/>
                <a:cs typeface="Intro Bold" charset="0"/>
              </a:rPr>
              <a:t>Что тогда делать?</a:t>
            </a:r>
          </a:p>
        </p:txBody>
      </p:sp>
    </p:spTree>
    <p:extLst>
      <p:ext uri="{BB962C8B-B14F-4D97-AF65-F5344CB8AC3E}">
        <p14:creationId xmlns:p14="http://schemas.microsoft.com/office/powerpoint/2010/main" val="38677607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35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68990" y="2602294"/>
            <a:ext cx="9685866" cy="101547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ts val="6500"/>
              </a:lnSpc>
            </a:pPr>
            <a:r>
              <a:rPr lang="ru-RU" sz="5400" dirty="0" err="1">
                <a:solidFill>
                  <a:schemeClr val="bg1"/>
                </a:solidFill>
                <a:latin typeface="Intro Bold" charset="0"/>
                <a:ea typeface="Intro Bold" charset="0"/>
                <a:cs typeface="Intro Bold" charset="0"/>
              </a:rPr>
              <a:t>Нативная</a:t>
            </a:r>
            <a:r>
              <a:rPr lang="ru-RU" sz="5400" dirty="0">
                <a:solidFill>
                  <a:schemeClr val="bg1"/>
                </a:solidFill>
                <a:latin typeface="Intro Bold" charset="0"/>
                <a:ea typeface="Intro Bold" charset="0"/>
                <a:cs typeface="Intro Bold" charset="0"/>
              </a:rPr>
              <a:t> реклама</a:t>
            </a:r>
            <a:r>
              <a:rPr lang="en-US" sz="8800" dirty="0">
                <a:solidFill>
                  <a:srgbClr val="FC5954"/>
                </a:solidFill>
                <a:latin typeface="Intro Bold" charset="0"/>
                <a:ea typeface="Intro Bold" charset="0"/>
                <a:cs typeface="Intro Bold" charset="0"/>
              </a:rPr>
              <a:t>.</a:t>
            </a:r>
            <a:r>
              <a:rPr lang="ru-RU" sz="5400" dirty="0">
                <a:solidFill>
                  <a:schemeClr val="bg1"/>
                </a:solidFill>
                <a:latin typeface="Intro Bold" charset="0"/>
                <a:ea typeface="Intro Bold" charset="0"/>
                <a:cs typeface="Intro Bold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709770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94422" y="1920821"/>
            <a:ext cx="9278428" cy="247760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Bef>
                <a:spcPts val="600"/>
              </a:spcBef>
              <a:buClr>
                <a:srgbClr val="FC5954"/>
              </a:buClr>
              <a:buSzPct val="130000"/>
            </a:pPr>
            <a:r>
              <a:rPr lang="ru-RU" sz="2800" dirty="0"/>
              <a:t>Суть проста: есть контент за которым человек приходит в интернет сам, так давайте:</a:t>
            </a:r>
          </a:p>
          <a:p>
            <a:pPr>
              <a:spcBef>
                <a:spcPts val="600"/>
              </a:spcBef>
              <a:buClr>
                <a:srgbClr val="FC5954"/>
              </a:buClr>
              <a:buSzPct val="130000"/>
            </a:pPr>
            <a:endParaRPr lang="ru-RU" sz="2800" dirty="0"/>
          </a:p>
          <a:p>
            <a:pPr marL="342900" indent="-342900">
              <a:spcBef>
                <a:spcPts val="600"/>
              </a:spcBef>
              <a:buClr>
                <a:srgbClr val="FC5954"/>
              </a:buClr>
              <a:buSzPct val="130000"/>
              <a:buFont typeface="Arial" panose="020B0604020202020204" pitchFamily="34" charset="0"/>
              <a:buChar char="•"/>
            </a:pPr>
            <a:r>
              <a:rPr lang="ru-RU" sz="2800" dirty="0"/>
              <a:t>Вписываться в такой контент;</a:t>
            </a:r>
          </a:p>
          <a:p>
            <a:pPr marL="342900" indent="-342900">
              <a:spcBef>
                <a:spcPts val="600"/>
              </a:spcBef>
              <a:buClr>
                <a:srgbClr val="FC5954"/>
              </a:buClr>
              <a:buSzPct val="130000"/>
              <a:buFont typeface="Arial" panose="020B0604020202020204" pitchFamily="34" charset="0"/>
              <a:buChar char="•"/>
            </a:pPr>
            <a:r>
              <a:rPr lang="ru-RU" sz="2800" dirty="0"/>
              <a:t>Сами генерировать такой контент.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37272" y="964366"/>
            <a:ext cx="7740138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3600" b="1" dirty="0" err="1">
                <a:solidFill>
                  <a:srgbClr val="2635AC"/>
                </a:solidFill>
                <a:latin typeface="Intro Bold" charset="0"/>
                <a:ea typeface="Intro Bold" charset="0"/>
                <a:cs typeface="Intro Bold" charset="0"/>
              </a:rPr>
              <a:t>Нативная</a:t>
            </a:r>
            <a:r>
              <a:rPr lang="ru-RU" sz="3600" b="1" dirty="0">
                <a:solidFill>
                  <a:srgbClr val="2635AC"/>
                </a:solidFill>
                <a:latin typeface="Intro Bold" charset="0"/>
                <a:ea typeface="Intro Bold" charset="0"/>
                <a:cs typeface="Intro Bold" charset="0"/>
              </a:rPr>
              <a:t> реклама</a:t>
            </a:r>
          </a:p>
        </p:txBody>
      </p:sp>
    </p:spTree>
    <p:extLst>
      <p:ext uri="{BB962C8B-B14F-4D97-AF65-F5344CB8AC3E}">
        <p14:creationId xmlns:p14="http://schemas.microsoft.com/office/powerpoint/2010/main" val="3808286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51572" y="1808650"/>
            <a:ext cx="9278428" cy="34163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Bef>
                <a:spcPts val="600"/>
              </a:spcBef>
              <a:buClr>
                <a:srgbClr val="FC5954"/>
              </a:buClr>
              <a:buSzPct val="130000"/>
            </a:pPr>
            <a:r>
              <a:rPr lang="ru-RU" sz="2800" dirty="0"/>
              <a:t>Это оплачиваемая форма рекламного контента соответствующая следующим параметрам площадки, где он размещается:</a:t>
            </a:r>
          </a:p>
          <a:p>
            <a:pPr marL="457200" indent="-457200">
              <a:spcBef>
                <a:spcPts val="600"/>
              </a:spcBef>
              <a:buClr>
                <a:srgbClr val="FC5954"/>
              </a:buClr>
              <a:buSzPct val="130000"/>
              <a:buFont typeface="Arial" panose="020B0604020202020204" pitchFamily="34" charset="0"/>
              <a:buChar char="•"/>
            </a:pPr>
            <a:r>
              <a:rPr lang="ru-RU" sz="2800" dirty="0"/>
              <a:t>форма;</a:t>
            </a:r>
          </a:p>
          <a:p>
            <a:pPr marL="457200" indent="-457200">
              <a:spcBef>
                <a:spcPts val="600"/>
              </a:spcBef>
              <a:buClr>
                <a:srgbClr val="FC5954"/>
              </a:buClr>
              <a:buSzPct val="130000"/>
              <a:buFont typeface="Arial" panose="020B0604020202020204" pitchFamily="34" charset="0"/>
              <a:buChar char="•"/>
            </a:pPr>
            <a:r>
              <a:rPr lang="ru-RU" sz="2800" dirty="0"/>
              <a:t>чувство;</a:t>
            </a:r>
          </a:p>
          <a:p>
            <a:pPr marL="457200" indent="-457200">
              <a:spcBef>
                <a:spcPts val="600"/>
              </a:spcBef>
              <a:buClr>
                <a:srgbClr val="FC5954"/>
              </a:buClr>
              <a:buSzPct val="130000"/>
              <a:buFont typeface="Arial" panose="020B0604020202020204" pitchFamily="34" charset="0"/>
              <a:buChar char="•"/>
            </a:pPr>
            <a:r>
              <a:rPr lang="ru-RU" sz="2800" dirty="0"/>
              <a:t>функционал;</a:t>
            </a:r>
          </a:p>
          <a:p>
            <a:pPr marL="457200" indent="-457200">
              <a:spcBef>
                <a:spcPts val="600"/>
              </a:spcBef>
              <a:buClr>
                <a:srgbClr val="FC5954"/>
              </a:buClr>
              <a:buSzPct val="130000"/>
              <a:buFont typeface="Arial" panose="020B0604020202020204" pitchFamily="34" charset="0"/>
              <a:buChar char="•"/>
            </a:pPr>
            <a:r>
              <a:rPr lang="ru-RU" sz="2800" dirty="0"/>
              <a:t>качество.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37272" y="964366"/>
            <a:ext cx="7740138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3600" b="1" dirty="0" err="1">
                <a:solidFill>
                  <a:srgbClr val="2635AC"/>
                </a:solidFill>
                <a:latin typeface="Intro Bold" charset="0"/>
                <a:ea typeface="Intro Bold" charset="0"/>
                <a:cs typeface="Intro Bold" charset="0"/>
              </a:rPr>
              <a:t>Нативная</a:t>
            </a:r>
            <a:r>
              <a:rPr lang="ru-RU" sz="3600" b="1" dirty="0">
                <a:solidFill>
                  <a:srgbClr val="2635AC"/>
                </a:solidFill>
                <a:latin typeface="Intro Bold" charset="0"/>
                <a:ea typeface="Intro Bold" charset="0"/>
                <a:cs typeface="Intro Bold" charset="0"/>
              </a:rPr>
              <a:t> реклама</a:t>
            </a:r>
          </a:p>
        </p:txBody>
      </p:sp>
    </p:spTree>
    <p:extLst>
      <p:ext uri="{BB962C8B-B14F-4D97-AF65-F5344CB8AC3E}">
        <p14:creationId xmlns:p14="http://schemas.microsoft.com/office/powerpoint/2010/main" val="167604118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327</Words>
  <Application>Microsoft Office PowerPoint</Application>
  <PresentationFormat>Широкоэкранный</PresentationFormat>
  <Paragraphs>59</Paragraphs>
  <Slides>21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Intro Bold</vt:lpstr>
      <vt:lpstr>Helvetica Neue</vt:lpstr>
      <vt:lpstr>Calibri</vt:lpstr>
      <vt:lpstr>Calibri Light</vt:lpstr>
      <vt:lpstr>Arial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Человек Обычный</dc:creator>
  <cp:lastModifiedBy>Человек Обычный</cp:lastModifiedBy>
  <cp:revision>6</cp:revision>
  <dcterms:created xsi:type="dcterms:W3CDTF">2020-04-16T16:46:41Z</dcterms:created>
  <dcterms:modified xsi:type="dcterms:W3CDTF">2020-06-08T23:34:32Z</dcterms:modified>
</cp:coreProperties>
</file>