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7"/>
  </p:notesMasterIdLst>
  <p:sldIdLst>
    <p:sldId id="291" r:id="rId3"/>
    <p:sldId id="293" r:id="rId4"/>
    <p:sldId id="264" r:id="rId5"/>
    <p:sldId id="267" r:id="rId6"/>
    <p:sldId id="275" r:id="rId7"/>
    <p:sldId id="276" r:id="rId8"/>
    <p:sldId id="294" r:id="rId9"/>
    <p:sldId id="279" r:id="rId10"/>
    <p:sldId id="295" r:id="rId11"/>
    <p:sldId id="296" r:id="rId12"/>
    <p:sldId id="270" r:id="rId13"/>
    <p:sldId id="271" r:id="rId14"/>
    <p:sldId id="272" r:id="rId15"/>
    <p:sldId id="282" r:id="rId16"/>
    <p:sldId id="297" r:id="rId17"/>
    <p:sldId id="298" r:id="rId18"/>
    <p:sldId id="299" r:id="rId19"/>
    <p:sldId id="300" r:id="rId20"/>
    <p:sldId id="301" r:id="rId21"/>
    <p:sldId id="302" r:id="rId22"/>
    <p:sldId id="287" r:id="rId23"/>
    <p:sldId id="304" r:id="rId24"/>
    <p:sldId id="303" r:id="rId25"/>
    <p:sldId id="292" r:id="rId2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255" autoAdjust="0"/>
  </p:normalViewPr>
  <p:slideViewPr>
    <p:cSldViewPr>
      <p:cViewPr varScale="1">
        <p:scale>
          <a:sx n="93" d="100"/>
          <a:sy n="93" d="100"/>
        </p:scale>
        <p:origin x="1090" y="5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2E86B-5362-4F3B-97E9-E53CFBEA71D5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20E75-9DD8-4854-8678-1104C6F5CC0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mj.ru/articles/nevrologiya/Miofascialynyy_bolevoy_sindrom_Vozmoghnosti_primeneniya_Sirdaluda/#ixzz6MyWyajmJ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tynt.com/b/rf?id=cCpiiyhOSr5RT1rkHcnlxd&amp;u=rusmedjournal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231F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*Чазова И.Е. с </a:t>
            </a:r>
            <a:r>
              <a:rPr lang="ru-RU" sz="1200" dirty="0" err="1" smtClean="0">
                <a:solidFill>
                  <a:srgbClr val="231F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соав</a:t>
            </a:r>
            <a:r>
              <a:rPr lang="ru-RU" sz="1200" dirty="0" smtClean="0">
                <a:solidFill>
                  <a:srgbClr val="231F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«Распространенность факторов риска развития </a:t>
            </a:r>
            <a:r>
              <a:rPr lang="ru-RU" sz="1200" dirty="0" err="1" smtClean="0">
                <a:solidFill>
                  <a:srgbClr val="231F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сердечно-сосудистых</a:t>
            </a:r>
            <a:r>
              <a:rPr lang="ru-RU" sz="1200" smtClean="0">
                <a:solidFill>
                  <a:srgbClr val="231F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заболеваний  в российской популяции больных артериальной гипертонией,  </a:t>
            </a:r>
            <a:r>
              <a:rPr lang="ru-RU" sz="1200" smtClean="0"/>
              <a:t>Журнал “Кардиология” </a:t>
            </a:r>
            <a:r>
              <a:rPr lang="ru-RU" sz="1200" smtClean="0">
                <a:latin typeface="Arial" pitchFamily="34" charset="0"/>
                <a:cs typeface="Arial" pitchFamily="34" charset="0"/>
              </a:rPr>
              <a:t>  10, 2014 Том 54, С 4-11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20E75-9DD8-4854-8678-1104C6F5CC0B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20E75-9DD8-4854-8678-1104C6F5CC0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9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231F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*Чазова И.Е. с </a:t>
            </a:r>
            <a:r>
              <a:rPr lang="ru-RU" sz="1200" dirty="0" err="1" smtClean="0">
                <a:solidFill>
                  <a:srgbClr val="231F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соав</a:t>
            </a:r>
            <a:r>
              <a:rPr lang="ru-RU" sz="1200" dirty="0" smtClean="0">
                <a:solidFill>
                  <a:srgbClr val="231F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«Распространенность факторов риска развития </a:t>
            </a:r>
            <a:r>
              <a:rPr lang="ru-RU" sz="1200" dirty="0" err="1" smtClean="0">
                <a:solidFill>
                  <a:srgbClr val="231F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сердечно-сосудистых</a:t>
            </a:r>
            <a:r>
              <a:rPr lang="ru-RU" sz="1200" smtClean="0">
                <a:solidFill>
                  <a:srgbClr val="231F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заболеваний  в российской популяции больных артериальной гипертонией,  </a:t>
            </a:r>
            <a:r>
              <a:rPr lang="ru-RU" sz="1200" smtClean="0"/>
              <a:t>Журнал “Кардиология” </a:t>
            </a:r>
            <a:r>
              <a:rPr lang="ru-RU" sz="1200" smtClean="0">
                <a:latin typeface="Arial" pitchFamily="34" charset="0"/>
                <a:cs typeface="Arial" pitchFamily="34" charset="0"/>
              </a:rPr>
              <a:t>  10, 2014 Том 54, С 4-11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20E75-9DD8-4854-8678-1104C6F5CC0B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231F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*Чазова И.Е. с </a:t>
            </a:r>
            <a:r>
              <a:rPr lang="ru-RU" sz="1200" dirty="0" err="1" smtClean="0">
                <a:solidFill>
                  <a:srgbClr val="231F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соав</a:t>
            </a:r>
            <a:r>
              <a:rPr lang="ru-RU" sz="1200" dirty="0" smtClean="0">
                <a:solidFill>
                  <a:srgbClr val="231F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«Распространенность факторов риска развития </a:t>
            </a:r>
            <a:r>
              <a:rPr lang="ru-RU" sz="1200" dirty="0" err="1" smtClean="0">
                <a:solidFill>
                  <a:srgbClr val="231F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сердечно-сосудистых</a:t>
            </a:r>
            <a:r>
              <a:rPr lang="ru-RU" sz="1200" smtClean="0">
                <a:solidFill>
                  <a:srgbClr val="231F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заболеваний  в российской популяции больных артериальной гипертонией,  </a:t>
            </a:r>
            <a:r>
              <a:rPr lang="ru-RU" sz="1200" smtClean="0"/>
              <a:t>Журнал “Кардиология” </a:t>
            </a:r>
            <a:r>
              <a:rPr lang="ru-RU" sz="1200" smtClean="0">
                <a:latin typeface="Arial" pitchFamily="34" charset="0"/>
                <a:cs typeface="Arial" pitchFamily="34" charset="0"/>
              </a:rPr>
              <a:t>  10, 2014 Том 54, С 4-11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20E75-9DD8-4854-8678-1104C6F5CC0B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20E75-9DD8-4854-8678-1104C6F5CC0B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Причины МФС</a:t>
            </a:r>
            <a:r>
              <a:rPr lang="ru-RU" dirty="0"/>
              <a:t/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Остеохондроз, при котором вследствие раздражения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синувертебрального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нерва (нерва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Лушка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иннервирующего структуры позвоночного столба, часто возникает рефлекторный спазм околопозвоночных и отдаленных мышц. Длительное перенапряжение способствует формированию активных триггерных точек. Необходимо отметить, что некоторые исследователи считают переоцененной роль остеохондроза в патогенезе МФС.</a:t>
            </a:r>
            <a:r>
              <a:rPr lang="ru-RU" dirty="0"/>
              <a:t/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Аномалии развития. Решающее значение имеет асимметрия тела при разной длине ног. Также появлению болей может способствовать плоскостопие.</a:t>
            </a:r>
            <a:r>
              <a:rPr lang="ru-RU" dirty="0"/>
              <a:t/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Длительная иммобилизация мышц. Долгое сохранение одной и той же позы во время глубокого сна может активизировать триггерные точки. Особые ситуации – иммобилизация конечностей после переломов. После снятия гипса мышцы всегда болезненно напряжены и, как правило, развивается состояние, известное как «замороженные суставы». Мышцы требуют постепенного растяжения, а суставы – «разработки». Сдавление мышц ремнями или лямками рюкзака, узкими бретельками, тугими джинсами и т.д. может активизировать триггерные точки в пораженных мышцах.</a:t>
            </a:r>
            <a:r>
              <a:rPr lang="ru-RU" dirty="0"/>
              <a:t/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Переохлаждение мышц. Имеет значение как общее переохлаждение организма, так и местное. Это один из часто встречающихся факторов провокации МФС. Обычно он сочетается с перегрузкой мышц.</a:t>
            </a:r>
            <a:r>
              <a:rPr lang="ru-RU" dirty="0"/>
              <a:t/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Психические факторы. Стресс обычно сопровождается мышечным напряжением, обеспечивающим готовность индивида к борьбе или бегству. В состоянии хронического стресса изменяется двигательный стереотип, меняется так называемая психомоторика.</a:t>
            </a:r>
            <a:r>
              <a:rPr lang="ru-RU" dirty="0"/>
              <a:t/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Болезни висцеральных органов и суставов могут сопровождаться МФС. Болевая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импульсация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пораженного органа или сустава приводит к защитному напряжению соответствующих мышц для разгрузки сустава или создания мышечного «корсета» вокруг пораженного органа.</a:t>
            </a:r>
            <a:r>
              <a:rPr lang="ru-RU" dirty="0"/>
              <a:t/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Перегрузка нетренированных мышц. МФС наиболее характерна для людей умственного труда, чаще женщин. Слабый мышечный корсет – серьезный фактор риска МФС.</a:t>
            </a:r>
            <a:r>
              <a:rPr lang="ru-RU" dirty="0"/>
              <a:t/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Ушиб мышц может активизировать триггеры, которые остаются в активном состоянии после регресса гематомы.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Оригинальная статья опубликована на сайте РМЖ (Русский медицинский журнал):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https://www.rmj.ru/articles/nevrologiya/Miofascialynyy_bolevoy_sindrom_Vozmoghnosti_primeneniya_Sirdaluda/#ixzz6MyWyajmJ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rusmedjournal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on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Facebook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09700-60D1-44D3-ABA8-9BBE2173A60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152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09700-60D1-44D3-ABA8-9BBE2173A60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388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800" b="1" dirty="0">
                <a:solidFill>
                  <a:schemeClr val="accent1"/>
                </a:solidFill>
              </a:rPr>
              <a:t>Первый уровень </a:t>
            </a:r>
            <a:r>
              <a:rPr lang="ru-RU" sz="800" dirty="0"/>
              <a:t>представлен комплексом структур среднего, продолговатого и спинного мозга, к которым относятся околоводопроводное серое вещество, ядра шва и ретикулярной формации, а также желатинозная субстанция спинного мозга.</a:t>
            </a:r>
          </a:p>
          <a:p>
            <a:pPr marL="0" indent="0">
              <a:buNone/>
            </a:pPr>
            <a:endParaRPr lang="ru-RU" sz="800" dirty="0"/>
          </a:p>
          <a:p>
            <a:pPr marL="0" indent="0">
              <a:buNone/>
            </a:pPr>
            <a:r>
              <a:rPr lang="ru-RU" sz="800" dirty="0"/>
              <a:t>Структуры этого уровня объединяются в морфофункциональную «систему нисходящего тормозного контроля». Медиаторами являются серотонин и опиоиды.</a:t>
            </a:r>
          </a:p>
          <a:p>
            <a:pPr marL="0" indent="0">
              <a:buNone/>
            </a:pPr>
            <a:r>
              <a:rPr lang="ru-RU" sz="800" b="1" dirty="0">
                <a:solidFill>
                  <a:schemeClr val="accent1"/>
                </a:solidFill>
              </a:rPr>
              <a:t>Второй уровень </a:t>
            </a:r>
            <a:r>
              <a:rPr lang="ru-RU" sz="800" dirty="0"/>
              <a:t>представлен гипоталамусом, который:</a:t>
            </a:r>
          </a:p>
          <a:p>
            <a:pPr marL="0" indent="0">
              <a:buNone/>
            </a:pPr>
            <a:r>
              <a:rPr lang="ru-RU" sz="800" dirty="0"/>
              <a:t>1) оказывает нисходящее тормозное влияние на ноцицептивные структуры спинного мозга;</a:t>
            </a:r>
          </a:p>
          <a:p>
            <a:pPr marL="0" indent="0">
              <a:buNone/>
            </a:pPr>
            <a:r>
              <a:rPr lang="ru-RU" sz="800" dirty="0"/>
              <a:t>2) активизирует систему «нисходящего тормозного контроля», т. е. первый уровень антиноцицептивной системы;</a:t>
            </a:r>
          </a:p>
          <a:p>
            <a:pPr marL="0" indent="0">
              <a:buNone/>
            </a:pPr>
            <a:r>
              <a:rPr lang="ru-RU" sz="800" dirty="0"/>
              <a:t>3) тормозит таламические ноцицептивные нейроны. Медиаторами этого уровня являются катехоламины, адренергические вещества и опиоиды.</a:t>
            </a:r>
          </a:p>
          <a:p>
            <a:pPr marL="0" indent="0">
              <a:buNone/>
            </a:pPr>
            <a:r>
              <a:rPr lang="ru-RU" sz="800" b="1" dirty="0">
                <a:solidFill>
                  <a:schemeClr val="accent1"/>
                </a:solidFill>
              </a:rPr>
              <a:t>Третьим уровнем </a:t>
            </a:r>
            <a:r>
              <a:rPr lang="ru-RU" sz="800" dirty="0"/>
              <a:t>является кора больших полушарий, а именно II соматотропная зона. Этому уровню отводится ведущая роль в формировании активности других уровней антиноцицептивной системы формирование адекватных реакций на повреждающие факторы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09700-60D1-44D3-ABA8-9BBE2173A60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233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20E75-9DD8-4854-8678-1104C6F5CC0B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20E75-9DD8-4854-8678-1104C6F5CC0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72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F3D8B-4913-41E1-971F-DB44FC63ECA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4CD8-FC8A-47E0-9784-9375BC6B2D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F3D8B-4913-41E1-971F-DB44FC63ECA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4CD8-FC8A-47E0-9784-9375BC6B2D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F3D8B-4913-41E1-971F-DB44FC63ECA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4CD8-FC8A-47E0-9784-9375BC6B2D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1" y="4299943"/>
            <a:ext cx="1219448" cy="52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7520" y="3651870"/>
            <a:ext cx="6400800" cy="666378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71600" y="3003798"/>
            <a:ext cx="7772400" cy="632644"/>
          </a:xfrm>
        </p:spPr>
        <p:txBody>
          <a:bodyPr>
            <a:noAutofit/>
          </a:bodyPr>
          <a:lstStyle>
            <a:lvl1pPr algn="r">
              <a:defRPr sz="2800" i="0">
                <a:solidFill>
                  <a:srgbClr val="0089CC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89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1" y="4299943"/>
            <a:ext cx="1219448" cy="52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7520" y="3651870"/>
            <a:ext cx="6400800" cy="666378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71600" y="3003798"/>
            <a:ext cx="7772400" cy="632644"/>
          </a:xfrm>
        </p:spPr>
        <p:txBody>
          <a:bodyPr>
            <a:noAutofit/>
          </a:bodyPr>
          <a:lstStyle>
            <a:lvl1pPr algn="r">
              <a:defRPr sz="2800" i="0">
                <a:solidFill>
                  <a:srgbClr val="0089CC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049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05980"/>
            <a:ext cx="7643192" cy="56557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395289" y="987426"/>
            <a:ext cx="4104704" cy="38877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1"/>
          </p:nvPr>
        </p:nvSpPr>
        <p:spPr>
          <a:xfrm>
            <a:off x="4572000" y="987425"/>
            <a:ext cx="4320480" cy="388858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1520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951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43608" y="205980"/>
            <a:ext cx="7643192" cy="56557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5282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43608" y="205980"/>
            <a:ext cx="7643192" cy="56557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521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0241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Сравнение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027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001" y="87474"/>
            <a:ext cx="7291613" cy="689140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515650" y="4842920"/>
            <a:ext cx="6391253" cy="1571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800"/>
            </a:lvl1pPr>
          </a:lstStyle>
          <a:p>
            <a:pPr lvl="0"/>
            <a:r>
              <a:rPr lang="ru-RU" dirty="0" smtClean="0"/>
              <a:t>Источник: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1776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F3D8B-4913-41E1-971F-DB44FC63ECA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4CD8-FC8A-47E0-9784-9375BC6B2D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F70A-38B0-4DE9-88B3-4DE686DFBC0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7AAD1-2C44-4A64-9FD9-EE237E30D4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425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C1D4-68AF-4BB0-BCA5-B881E0E4BFB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D883D-1EC2-4499-AEAE-3EEEEF4BA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72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283464" y="256032"/>
            <a:ext cx="667512" cy="667512"/>
          </a:xfrm>
          <a:prstGeom prst="ellipse">
            <a:avLst/>
          </a:prstGeom>
          <a:noFill/>
          <a:ln w="190500">
            <a:solidFill>
              <a:srgbClr val="3278BD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9233"/>
            <a:endParaRPr lang="en-US" sz="2045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1201" y="421200"/>
            <a:ext cx="8694057" cy="357526"/>
          </a:xfrm>
        </p:spPr>
        <p:txBody>
          <a:bodyPr anchor="t">
            <a:noAutofit/>
          </a:bodyPr>
          <a:lstStyle>
            <a:lvl1pPr>
              <a:defRPr sz="2400" b="1" i="0" spc="200" baseline="0">
                <a:latin typeface="+mj-lt"/>
                <a:ea typeface="Avenir Heavy" charset="0"/>
                <a:cs typeface="Avenir Heavy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200" y="1088713"/>
            <a:ext cx="8519598" cy="321057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800"/>
            </a:lvl1pPr>
            <a:lvl2pPr>
              <a:lnSpc>
                <a:spcPct val="80000"/>
              </a:lnSpc>
              <a:defRPr sz="1500"/>
            </a:lvl2pPr>
            <a:lvl3pPr>
              <a:lnSpc>
                <a:spcPct val="80000"/>
              </a:lnSpc>
              <a:defRPr sz="1500"/>
            </a:lvl3pPr>
            <a:lvl4pPr>
              <a:lnSpc>
                <a:spcPct val="80000"/>
              </a:lnSpc>
              <a:defRPr sz="1500"/>
            </a:lvl4pPr>
            <a:lvl5pPr>
              <a:lnSpc>
                <a:spcPct val="800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673" y="4732020"/>
            <a:ext cx="1038344" cy="20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4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F3D8B-4913-41E1-971F-DB44FC63ECA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4CD8-FC8A-47E0-9784-9375BC6B2D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F3D8B-4913-41E1-971F-DB44FC63ECA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4CD8-FC8A-47E0-9784-9375BC6B2D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F3D8B-4913-41E1-971F-DB44FC63ECA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4CD8-FC8A-47E0-9784-9375BC6B2D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F3D8B-4913-41E1-971F-DB44FC63ECA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4CD8-FC8A-47E0-9784-9375BC6B2D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F3D8B-4913-41E1-971F-DB44FC63ECA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4CD8-FC8A-47E0-9784-9375BC6B2D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F3D8B-4913-41E1-971F-DB44FC63ECA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4CD8-FC8A-47E0-9784-9375BC6B2D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F3D8B-4913-41E1-971F-DB44FC63ECA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4CD8-FC8A-47E0-9784-9375BC6B2D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F3D8B-4913-41E1-971F-DB44FC63ECA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4CD8-FC8A-47E0-9784-9375BC6B2D0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8F70A-38B0-4DE9-88B3-4DE686DFBC0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7AAD1-2C44-4A64-9FD9-EE237E30D4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6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emf"/><Relationship Id="rId5" Type="http://schemas.openxmlformats.org/officeDocument/2006/relationships/hyperlink" Target="https://www.rmj.ru/authors/badalyan_o_l/" TargetMode="Externa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mj.ru/archive/nevrologiya_psikhiatriya/" TargetMode="External"/><Relationship Id="rId3" Type="http://schemas.openxmlformats.org/officeDocument/2006/relationships/hyperlink" Target="http://www.rmj.ru/archive/bolevoy-sindrom-spetsialnyy-vypusk-29-2015/" TargetMode="External"/><Relationship Id="rId7" Type="http://schemas.openxmlformats.org/officeDocument/2006/relationships/hyperlink" Target="http://www.rmj.ru/authors/barulin_a_e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rmj.ru/authors/kurushina_o_v/" TargetMode="External"/><Relationship Id="rId11" Type="http://schemas.openxmlformats.org/officeDocument/2006/relationships/image" Target="../media/image6.emf"/><Relationship Id="rId5" Type="http://schemas.openxmlformats.org/officeDocument/2006/relationships/hyperlink" Target="http://www.rmj.ru/authors/danilov_a_b/" TargetMode="External"/><Relationship Id="rId10" Type="http://schemas.openxmlformats.org/officeDocument/2006/relationships/hyperlink" Target="http://www.rmj.ru/authors/barinov_a_n/" TargetMode="External"/><Relationship Id="rId4" Type="http://schemas.openxmlformats.org/officeDocument/2006/relationships/hyperlink" Target="http://www.rmj.ru/articles/bolevoy_sindrom/" TargetMode="External"/><Relationship Id="rId9" Type="http://schemas.openxmlformats.org/officeDocument/2006/relationships/hyperlink" Target="http://www.rmj.ru/articles/nevrologiya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13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emf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19377" y="3651870"/>
            <a:ext cx="6400800" cy="66637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Директор по маркетингу</a:t>
            </a:r>
          </a:p>
          <a:p>
            <a:r>
              <a:rPr lang="ru-RU" dirty="0" smtClean="0"/>
              <a:t>Андрей Гапуленко</a:t>
            </a:r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716016" y="2571750"/>
            <a:ext cx="4022304" cy="632644"/>
          </a:xfrm>
        </p:spPr>
        <p:txBody>
          <a:bodyPr/>
          <a:lstStyle/>
          <a:p>
            <a:r>
              <a:rPr lang="ru-RU" dirty="0" smtClean="0"/>
              <a:t>Современная медицинская техника для домашнего использования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7" y="1491630"/>
            <a:ext cx="1728192" cy="3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9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95486"/>
            <a:ext cx="2016224" cy="395071"/>
          </a:xfrm>
          <a:prstGeom prst="rect">
            <a:avLst/>
          </a:prstGeom>
        </p:spPr>
      </p:pic>
      <p:pic>
        <p:nvPicPr>
          <p:cNvPr id="6" name="Picture 2" descr="G:\OMRON CONNECT OCR\screens\IMG_9742.PNG"/>
          <p:cNvPicPr>
            <a:picLocks noChangeAspect="1" noChangeArrowheads="1"/>
          </p:cNvPicPr>
          <p:nvPr/>
        </p:nvPicPr>
        <p:blipFill>
          <a:blip r:embed="rId3" cstate="print"/>
          <a:srcRect t="4000" r="384"/>
          <a:stretch>
            <a:fillRect/>
          </a:stretch>
        </p:blipFill>
        <p:spPr bwMode="auto">
          <a:xfrm>
            <a:off x="619324" y="1059582"/>
            <a:ext cx="2016224" cy="3455984"/>
          </a:xfrm>
          <a:prstGeom prst="rect">
            <a:avLst/>
          </a:prstGeom>
          <a:noFill/>
        </p:spPr>
      </p:pic>
      <p:pic>
        <p:nvPicPr>
          <p:cNvPr id="7" name="Picture 4" descr="G:\OMRON CONNECT OCR\screens\IMG_9749.PNG"/>
          <p:cNvPicPr>
            <a:picLocks noChangeAspect="1" noChangeArrowheads="1"/>
          </p:cNvPicPr>
          <p:nvPr/>
        </p:nvPicPr>
        <p:blipFill>
          <a:blip r:embed="rId4" cstate="print"/>
          <a:srcRect t="4000"/>
          <a:stretch>
            <a:fillRect/>
          </a:stretch>
        </p:blipFill>
        <p:spPr bwMode="auto">
          <a:xfrm>
            <a:off x="3491880" y="1131590"/>
            <a:ext cx="2023988" cy="3455984"/>
          </a:xfrm>
          <a:prstGeom prst="rect">
            <a:avLst/>
          </a:prstGeom>
          <a:noFill/>
        </p:spPr>
      </p:pic>
      <p:pic>
        <p:nvPicPr>
          <p:cNvPr id="8" name="Picture 3" descr="G:\OMRON CONNECT OCR\screens\IMG_9727.PNG"/>
          <p:cNvPicPr>
            <a:picLocks noChangeAspect="1" noChangeArrowheads="1"/>
          </p:cNvPicPr>
          <p:nvPr/>
        </p:nvPicPr>
        <p:blipFill>
          <a:blip r:embed="rId5" cstate="print"/>
          <a:srcRect t="4000"/>
          <a:stretch>
            <a:fillRect/>
          </a:stretch>
        </p:blipFill>
        <p:spPr bwMode="auto">
          <a:xfrm>
            <a:off x="6373451" y="1131590"/>
            <a:ext cx="2023988" cy="3455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4007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1541"/>
            <a:ext cx="3563888" cy="51550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>
              <a:solidFill>
                <a:schemeClr val="bg1"/>
              </a:solidFill>
            </a:endParaRPr>
          </a:p>
          <a:p>
            <a:pPr algn="ctr"/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9542"/>
            <a:ext cx="3168352" cy="425450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2400" b="0" dirty="0" smtClean="0">
                <a:solidFill>
                  <a:schemeClr val="bg1"/>
                </a:solidFill>
              </a:rPr>
              <a:t>КОНТРОЛЬ  </a:t>
            </a:r>
            <a:r>
              <a:rPr lang="ru-RU" sz="2400" b="0" dirty="0" smtClean="0">
                <a:solidFill>
                  <a:schemeClr val="bg1"/>
                </a:solidFill>
              </a:rPr>
              <a:t>ЖИРОВОЙ ТКАНИ И МАССЫ ТЕЛА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3074" name="AutoShape 2" descr="BF-212_.jpg"/>
          <p:cNvSpPr>
            <a:spLocks noChangeAspect="1" noChangeArrowheads="1"/>
          </p:cNvSpPr>
          <p:nvPr/>
        </p:nvSpPr>
        <p:spPr bwMode="auto">
          <a:xfrm>
            <a:off x="63500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20" y="1995686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Мониторы состава тела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Весы</a:t>
            </a:r>
          </a:p>
        </p:txBody>
      </p:sp>
      <p:sp>
        <p:nvSpPr>
          <p:cNvPr id="3079" name="AutoShape 7" descr="HBF212_elevated_.jpg"/>
          <p:cNvSpPr>
            <a:spLocks noChangeAspect="1" noChangeArrowheads="1"/>
          </p:cNvSpPr>
          <p:nvPr/>
        </p:nvSpPr>
        <p:spPr bwMode="auto">
          <a:xfrm>
            <a:off x="63500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4" descr="C:\дрожжина\документы\изображение\28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6964" y="0"/>
            <a:ext cx="2577036" cy="3027584"/>
          </a:xfrm>
          <a:prstGeom prst="rect">
            <a:avLst/>
          </a:prstGeom>
          <a:noFill/>
        </p:spPr>
      </p:pic>
      <p:pic>
        <p:nvPicPr>
          <p:cNvPr id="14" name="Picture 6" descr="C:\дрожжина\документы\изображение\508.png"/>
          <p:cNvPicPr>
            <a:picLocks noChangeAspect="1" noChangeArrowheads="1"/>
          </p:cNvPicPr>
          <p:nvPr/>
        </p:nvPicPr>
        <p:blipFill>
          <a:blip r:embed="rId4" cstate="print"/>
          <a:srcRect t="18002" b="7990"/>
          <a:stretch>
            <a:fillRect/>
          </a:stretch>
        </p:blipFill>
        <p:spPr bwMode="auto">
          <a:xfrm>
            <a:off x="3779912" y="0"/>
            <a:ext cx="2700000" cy="2664296"/>
          </a:xfrm>
          <a:prstGeom prst="rect">
            <a:avLst/>
          </a:prstGeom>
          <a:noFill/>
        </p:spPr>
      </p:pic>
      <p:pic>
        <p:nvPicPr>
          <p:cNvPr id="15" name="Picture 12" descr="C:\дрожжина\документы\изображение\214.png"/>
          <p:cNvPicPr>
            <a:picLocks noChangeAspect="1" noChangeArrowheads="1"/>
          </p:cNvPicPr>
          <p:nvPr/>
        </p:nvPicPr>
        <p:blipFill>
          <a:blip r:embed="rId5" cstate="print"/>
          <a:srcRect b="6667"/>
          <a:stretch>
            <a:fillRect/>
          </a:stretch>
        </p:blipFill>
        <p:spPr bwMode="auto">
          <a:xfrm>
            <a:off x="6817684" y="2787774"/>
            <a:ext cx="2326316" cy="2016224"/>
          </a:xfrm>
          <a:prstGeom prst="rect">
            <a:avLst/>
          </a:prstGeom>
          <a:noFill/>
        </p:spPr>
      </p:pic>
      <p:pic>
        <p:nvPicPr>
          <p:cNvPr id="16" name="Picture 3" descr="C:\дрожжина\документы\изображение\28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2623500"/>
            <a:ext cx="2520000" cy="25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1541"/>
            <a:ext cx="3563888" cy="51550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>
              <a:solidFill>
                <a:schemeClr val="bg1"/>
              </a:solidFill>
            </a:endParaRPr>
          </a:p>
        </p:txBody>
      </p:sp>
      <p:sp>
        <p:nvSpPr>
          <p:cNvPr id="3074" name="AutoShape 2" descr="BF-212_.jpg"/>
          <p:cNvSpPr>
            <a:spLocks noChangeAspect="1" noChangeArrowheads="1"/>
          </p:cNvSpPr>
          <p:nvPr/>
        </p:nvSpPr>
        <p:spPr bwMode="auto">
          <a:xfrm>
            <a:off x="63500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95536" y="0"/>
            <a:ext cx="3168352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МОНИТОРЫ СОСТАВА ТЕЛА</a:t>
            </a:r>
            <a:endParaRPr lang="ru-RU" sz="2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79" name="AutoShape 7" descr="HBF212_elevated_.jpg"/>
          <p:cNvSpPr>
            <a:spLocks noChangeAspect="1" noChangeArrowheads="1"/>
          </p:cNvSpPr>
          <p:nvPr/>
        </p:nvSpPr>
        <p:spPr bwMode="auto">
          <a:xfrm>
            <a:off x="63500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5536" y="987574"/>
            <a:ext cx="29523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АНАЛИЗИРУЮТ КАК И ЗА СЧЕТ ЧЕГО  СНИЖАЕТСЯ ВЕС</a:t>
            </a: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 Прибор определяет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ru-RU" dirty="0" smtClean="0">
              <a:solidFill>
                <a:schemeClr val="bg1"/>
              </a:solidFill>
            </a:endParaRPr>
          </a:p>
          <a:p>
            <a:pPr algn="r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о</a:t>
            </a:r>
            <a:r>
              <a:rPr lang="ru-RU" dirty="0" smtClean="0">
                <a:solidFill>
                  <a:schemeClr val="bg1"/>
                </a:solidFill>
              </a:rPr>
              <a:t>бщее содержание жира;</a:t>
            </a:r>
          </a:p>
          <a:p>
            <a:pPr algn="r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в</a:t>
            </a:r>
            <a:r>
              <a:rPr lang="ru-RU" dirty="0" smtClean="0">
                <a:solidFill>
                  <a:schemeClr val="bg1"/>
                </a:solidFill>
              </a:rPr>
              <a:t>исцерального жира</a:t>
            </a:r>
          </a:p>
          <a:p>
            <a:pPr algn="r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м</a:t>
            </a:r>
            <a:r>
              <a:rPr lang="ru-RU" dirty="0" smtClean="0">
                <a:solidFill>
                  <a:schemeClr val="bg1"/>
                </a:solidFill>
              </a:rPr>
              <a:t>ассу тела</a:t>
            </a:r>
          </a:p>
          <a:p>
            <a:pPr algn="r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и</a:t>
            </a:r>
            <a:r>
              <a:rPr lang="ru-RU" dirty="0" smtClean="0">
                <a:solidFill>
                  <a:schemeClr val="bg1"/>
                </a:solidFill>
              </a:rPr>
              <a:t>ндекс массы тела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465998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Медицинский прибор</a:t>
            </a:r>
          </a:p>
        </p:txBody>
      </p:sp>
      <p:sp>
        <p:nvSpPr>
          <p:cNvPr id="31749" name="AutoShape 5" descr="Omron_BF508_panel_out_ret.jpg"/>
          <p:cNvSpPr>
            <a:spLocks noChangeAspect="1" noChangeArrowheads="1"/>
          </p:cNvSpPr>
          <p:nvPr/>
        </p:nvSpPr>
        <p:spPr bwMode="auto">
          <a:xfrm>
            <a:off x="63500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3" name="AutoShape 9" descr="HBF214_top_.jpg"/>
          <p:cNvSpPr>
            <a:spLocks noChangeAspect="1" noChangeArrowheads="1"/>
          </p:cNvSpPr>
          <p:nvPr/>
        </p:nvSpPr>
        <p:spPr bwMode="auto">
          <a:xfrm>
            <a:off x="63500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5" name="AutoShape 11" descr="HBF214_top_.jpg"/>
          <p:cNvSpPr>
            <a:spLocks noChangeAspect="1" noChangeArrowheads="1"/>
          </p:cNvSpPr>
          <p:nvPr/>
        </p:nvSpPr>
        <p:spPr bwMode="auto">
          <a:xfrm>
            <a:off x="63500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3937364" y="0"/>
            <a:ext cx="5206636" cy="4957306"/>
            <a:chOff x="3779912" y="0"/>
            <a:chExt cx="5206636" cy="4957306"/>
          </a:xfrm>
        </p:grpSpPr>
        <p:pic>
          <p:nvPicPr>
            <p:cNvPr id="31750" name="Picture 6" descr="C:\дрожжина\документы\изображение\508.png"/>
            <p:cNvPicPr>
              <a:picLocks noChangeAspect="1" noChangeArrowheads="1"/>
            </p:cNvPicPr>
            <p:nvPr/>
          </p:nvPicPr>
          <p:blipFill>
            <a:blip r:embed="rId3" cstate="print"/>
            <a:srcRect t="18002" b="7990"/>
            <a:stretch>
              <a:fillRect/>
            </a:stretch>
          </p:blipFill>
          <p:spPr bwMode="auto">
            <a:xfrm>
              <a:off x="5004048" y="0"/>
              <a:ext cx="2700000" cy="2664296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7020272" y="2067694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BF 508</a:t>
              </a:r>
              <a:endParaRPr lang="ru-RU" dirty="0"/>
            </a:p>
          </p:txBody>
        </p:sp>
        <p:pic>
          <p:nvPicPr>
            <p:cNvPr id="31751" name="Picture 7" descr="C:\дрожжина\документы\изображение\21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9912" y="2715766"/>
              <a:ext cx="2889543" cy="1923678"/>
            </a:xfrm>
            <a:prstGeom prst="rect">
              <a:avLst/>
            </a:prstGeom>
            <a:noFill/>
          </p:spPr>
        </p:pic>
        <p:sp>
          <p:nvSpPr>
            <p:cNvPr id="19" name="Прямоугольник 18"/>
            <p:cNvSpPr/>
            <p:nvPr/>
          </p:nvSpPr>
          <p:spPr>
            <a:xfrm>
              <a:off x="4644008" y="4587974"/>
              <a:ext cx="8194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BF 212</a:t>
              </a:r>
              <a:endParaRPr lang="ru-RU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596336" y="4587974"/>
              <a:ext cx="8194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BF 214</a:t>
              </a:r>
              <a:endParaRPr lang="ru-RU" dirty="0"/>
            </a:p>
          </p:txBody>
        </p:sp>
        <p:pic>
          <p:nvPicPr>
            <p:cNvPr id="31756" name="Picture 12" descr="C:\дрожжина\документы\изображение\214.png"/>
            <p:cNvPicPr>
              <a:picLocks noChangeAspect="1" noChangeArrowheads="1"/>
            </p:cNvPicPr>
            <p:nvPr/>
          </p:nvPicPr>
          <p:blipFill>
            <a:blip r:embed="rId5" cstate="print"/>
            <a:srcRect b="6667"/>
            <a:stretch>
              <a:fillRect/>
            </a:stretch>
          </p:blipFill>
          <p:spPr bwMode="auto">
            <a:xfrm>
              <a:off x="6660232" y="2571750"/>
              <a:ext cx="2326316" cy="201622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1541"/>
            <a:ext cx="3563888" cy="51550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>
              <a:solidFill>
                <a:schemeClr val="bg1"/>
              </a:solidFill>
            </a:endParaRPr>
          </a:p>
        </p:txBody>
      </p:sp>
      <p:sp>
        <p:nvSpPr>
          <p:cNvPr id="3074" name="AutoShape 2" descr="BF-212_.jpg"/>
          <p:cNvSpPr>
            <a:spLocks noChangeAspect="1" noChangeArrowheads="1"/>
          </p:cNvSpPr>
          <p:nvPr/>
        </p:nvSpPr>
        <p:spPr bwMode="auto">
          <a:xfrm>
            <a:off x="63500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95536" y="0"/>
            <a:ext cx="3168352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МОНИТОРЫ СОСТАВА ТЕЛА</a:t>
            </a:r>
            <a:endParaRPr lang="ru-RU" sz="2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79" name="AutoShape 7" descr="HBF212_elevated_.jpg"/>
          <p:cNvSpPr>
            <a:spLocks noChangeAspect="1" noChangeArrowheads="1"/>
          </p:cNvSpPr>
          <p:nvPr/>
        </p:nvSpPr>
        <p:spPr bwMode="auto">
          <a:xfrm>
            <a:off x="63500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79512" y="555526"/>
            <a:ext cx="3347864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НЕОБХОДИМЫ:</a:t>
            </a:r>
          </a:p>
          <a:p>
            <a:pPr algn="r"/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pPr algn="r"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Вы следите за своим весом;</a:t>
            </a:r>
          </a:p>
          <a:p>
            <a:pPr algn="r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Занимаетесь фитнесом/наращиваете мышечную массу;</a:t>
            </a:r>
          </a:p>
          <a:p>
            <a:pPr algn="r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Снижаете свой вес/контроль диеты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465998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Медицинский прибор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635896" y="0"/>
            <a:ext cx="5206636" cy="4957306"/>
            <a:chOff x="3779912" y="0"/>
            <a:chExt cx="5206636" cy="4957306"/>
          </a:xfrm>
        </p:grpSpPr>
        <p:pic>
          <p:nvPicPr>
            <p:cNvPr id="13" name="Picture 6" descr="C:\дрожжина\документы\изображение\508.png"/>
            <p:cNvPicPr>
              <a:picLocks noChangeAspect="1" noChangeArrowheads="1"/>
            </p:cNvPicPr>
            <p:nvPr/>
          </p:nvPicPr>
          <p:blipFill>
            <a:blip r:embed="rId3" cstate="print"/>
            <a:srcRect t="18002" b="7990"/>
            <a:stretch>
              <a:fillRect/>
            </a:stretch>
          </p:blipFill>
          <p:spPr bwMode="auto">
            <a:xfrm>
              <a:off x="5004048" y="0"/>
              <a:ext cx="2700000" cy="2664296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7020272" y="2067694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BF 508</a:t>
              </a:r>
              <a:endParaRPr lang="ru-RU" dirty="0"/>
            </a:p>
          </p:txBody>
        </p:sp>
        <p:pic>
          <p:nvPicPr>
            <p:cNvPr id="16" name="Picture 7" descr="C:\дрожжина\документы\изображение\21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9912" y="2715766"/>
              <a:ext cx="2889543" cy="1923678"/>
            </a:xfrm>
            <a:prstGeom prst="rect">
              <a:avLst/>
            </a:prstGeom>
            <a:noFill/>
          </p:spPr>
        </p:pic>
        <p:sp>
          <p:nvSpPr>
            <p:cNvPr id="17" name="Прямоугольник 16"/>
            <p:cNvSpPr/>
            <p:nvPr/>
          </p:nvSpPr>
          <p:spPr>
            <a:xfrm>
              <a:off x="4644008" y="4587974"/>
              <a:ext cx="8194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BF 212</a:t>
              </a:r>
              <a:endParaRPr lang="ru-RU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596336" y="4587974"/>
              <a:ext cx="8194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BF 214</a:t>
              </a:r>
              <a:endParaRPr lang="ru-RU" dirty="0"/>
            </a:p>
          </p:txBody>
        </p:sp>
        <p:pic>
          <p:nvPicPr>
            <p:cNvPr id="19" name="Picture 12" descr="C:\дрожжина\документы\изображение\214.png"/>
            <p:cNvPicPr>
              <a:picLocks noChangeAspect="1" noChangeArrowheads="1"/>
            </p:cNvPicPr>
            <p:nvPr/>
          </p:nvPicPr>
          <p:blipFill>
            <a:blip r:embed="rId5" cstate="print"/>
            <a:srcRect b="6667"/>
            <a:stretch>
              <a:fillRect/>
            </a:stretch>
          </p:blipFill>
          <p:spPr bwMode="auto">
            <a:xfrm>
              <a:off x="6660232" y="2571750"/>
              <a:ext cx="2326316" cy="201622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3563888" cy="51550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70%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endParaRPr lang="ru-RU" sz="4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от </a:t>
            </a:r>
            <a:r>
              <a:rPr lang="ru-RU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всех пациентов с болью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пациенты с </a:t>
            </a:r>
            <a:r>
              <a:rPr lang="ru-RU" sz="20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миофасциальным</a:t>
            </a:r>
            <a:r>
              <a:rPr lang="ru-RU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болевым синдромом в возрасте от 30 до 60 лет*.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83518"/>
            <a:ext cx="3168352" cy="425450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2400" b="0" dirty="0" smtClean="0">
                <a:solidFill>
                  <a:schemeClr val="bg1"/>
                </a:solidFill>
              </a:rPr>
              <a:t>ПРОФИЛАКТИКА И ЛЕЧЕНИЕ БОЛИ</a:t>
            </a:r>
            <a:endParaRPr lang="en-US" sz="2400" b="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620">
            <a:off x="6426970" y="2279446"/>
            <a:ext cx="1713481" cy="20500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12" y="977386"/>
            <a:ext cx="1335680" cy="38979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63888" y="1707654"/>
            <a:ext cx="36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Практически у 2/3 пациентов  с </a:t>
            </a:r>
            <a:r>
              <a:rPr lang="ru-RU" dirty="0" err="1" smtClean="0"/>
              <a:t>миофасциальным</a:t>
            </a:r>
            <a:r>
              <a:rPr lang="ru-RU" dirty="0" smtClean="0"/>
              <a:t> синдромом мышечная боль возникает из-за перегрузки вследствие спазма, уплотнений и наличия </a:t>
            </a:r>
            <a:r>
              <a:rPr lang="ru-RU" dirty="0" err="1" smtClean="0"/>
              <a:t>триггерных</a:t>
            </a:r>
            <a:r>
              <a:rPr lang="ru-RU" dirty="0" smtClean="0"/>
              <a:t>  точек.* 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114641-859B-4110-8BB2-31335EFC99FF}"/>
              </a:ext>
            </a:extLst>
          </p:cNvPr>
          <p:cNvSpPr txBox="1"/>
          <p:nvPr/>
        </p:nvSpPr>
        <p:spPr>
          <a:xfrm>
            <a:off x="2976938" y="4928056"/>
            <a:ext cx="61670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*«РМЖ» №10 от 23.04.2013, </a:t>
            </a:r>
            <a:r>
              <a:rPr lang="ru-RU" sz="800" u="sng" dirty="0"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800" u="sng" dirty="0"/>
              <a:t>Бадалян О.Л. </a:t>
            </a:r>
            <a:r>
              <a:rPr lang="ru-RU" sz="800" dirty="0"/>
              <a:t>, Савенков А.А. «Миофасциальный болевой синдром. Возможности применения Сирдалуда»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95486"/>
            <a:ext cx="2016224" cy="395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8B2ECF4-C8B3-44E4-9C7E-87BC4C6EB1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44849" y="194188"/>
            <a:ext cx="4464496" cy="485775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0070C0"/>
                </a:solidFill>
              </a:rPr>
              <a:t>МИОФАСЦИАЛЬНЫЙ БОЛЕВОЙ СИНДРОМ (МФБС)</a:t>
            </a:r>
          </a:p>
        </p:txBody>
      </p:sp>
      <p:sp>
        <p:nvSpPr>
          <p:cNvPr id="5" name="Блок-схема: альтернативный процесс 4">
            <a:extLst>
              <a:ext uri="{FF2B5EF4-FFF2-40B4-BE49-F238E27FC236}">
                <a16:creationId xmlns:a16="http://schemas.microsoft.com/office/drawing/2014/main" id="{0B6473A3-B20E-4090-A2B9-E9B706FD6AB9}"/>
              </a:ext>
            </a:extLst>
          </p:cNvPr>
          <p:cNvSpPr/>
          <p:nvPr/>
        </p:nvSpPr>
        <p:spPr>
          <a:xfrm>
            <a:off x="6196506" y="1267966"/>
            <a:ext cx="2052228" cy="756084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</a:rPr>
              <a:t>ПЕРЕОХЛАЖДЕНИЕ МЫШЦ</a:t>
            </a:r>
          </a:p>
        </p:txBody>
      </p:sp>
      <p:sp>
        <p:nvSpPr>
          <p:cNvPr id="6" name="Блок-схема: альтернативный процесс 5">
            <a:extLst>
              <a:ext uri="{FF2B5EF4-FFF2-40B4-BE49-F238E27FC236}">
                <a16:creationId xmlns:a16="http://schemas.microsoft.com/office/drawing/2014/main" id="{167CAA78-CB6F-4642-89D8-296F55F11D08}"/>
              </a:ext>
            </a:extLst>
          </p:cNvPr>
          <p:cNvSpPr/>
          <p:nvPr/>
        </p:nvSpPr>
        <p:spPr>
          <a:xfrm>
            <a:off x="3440037" y="1269264"/>
            <a:ext cx="2052228" cy="756084"/>
          </a:xfrm>
          <a:prstGeom prst="flowChartAlternateProcess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/>
              <a:t>ПРИЧИНЫ МФБС</a:t>
            </a:r>
          </a:p>
        </p:txBody>
      </p:sp>
      <p:sp>
        <p:nvSpPr>
          <p:cNvPr id="7" name="Блок-схема: альтернативный процесс 6">
            <a:extLst>
              <a:ext uri="{FF2B5EF4-FFF2-40B4-BE49-F238E27FC236}">
                <a16:creationId xmlns:a16="http://schemas.microsoft.com/office/drawing/2014/main" id="{085B81C2-9A55-45FA-B928-904F1CA8C316}"/>
              </a:ext>
            </a:extLst>
          </p:cNvPr>
          <p:cNvSpPr/>
          <p:nvPr/>
        </p:nvSpPr>
        <p:spPr>
          <a:xfrm>
            <a:off x="683568" y="1267966"/>
            <a:ext cx="2052228" cy="756084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</a:rPr>
              <a:t>ОСТЕОХОНДРОЗ</a:t>
            </a:r>
          </a:p>
        </p:txBody>
      </p:sp>
      <p:sp>
        <p:nvSpPr>
          <p:cNvPr id="8" name="Блок-схема: альтернативный процесс 7">
            <a:extLst>
              <a:ext uri="{FF2B5EF4-FFF2-40B4-BE49-F238E27FC236}">
                <a16:creationId xmlns:a16="http://schemas.microsoft.com/office/drawing/2014/main" id="{A2663153-7063-4690-9EC9-0843F413BE36}"/>
              </a:ext>
            </a:extLst>
          </p:cNvPr>
          <p:cNvSpPr/>
          <p:nvPr/>
        </p:nvSpPr>
        <p:spPr>
          <a:xfrm>
            <a:off x="683568" y="2343042"/>
            <a:ext cx="2052228" cy="756084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</a:rPr>
              <a:t>АНОМАЛИИ РАЗВИТИЯ</a:t>
            </a:r>
          </a:p>
        </p:txBody>
      </p:sp>
      <p:sp>
        <p:nvSpPr>
          <p:cNvPr id="9" name="Блок-схема: альтернативный процесс 8">
            <a:extLst>
              <a:ext uri="{FF2B5EF4-FFF2-40B4-BE49-F238E27FC236}">
                <a16:creationId xmlns:a16="http://schemas.microsoft.com/office/drawing/2014/main" id="{F5B2F65F-938F-482E-B22E-63A42AA681DF}"/>
              </a:ext>
            </a:extLst>
          </p:cNvPr>
          <p:cNvSpPr/>
          <p:nvPr/>
        </p:nvSpPr>
        <p:spPr>
          <a:xfrm>
            <a:off x="683568" y="3487330"/>
            <a:ext cx="2052228" cy="776409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</a:rPr>
              <a:t>ДЛИТЕЛЬНАЯ ИММОБИЛИЗАЦИЯ МЫШЦ</a:t>
            </a:r>
          </a:p>
        </p:txBody>
      </p:sp>
      <p:sp>
        <p:nvSpPr>
          <p:cNvPr id="10" name="Блок-схема: альтернативный процесс 9">
            <a:extLst>
              <a:ext uri="{FF2B5EF4-FFF2-40B4-BE49-F238E27FC236}">
                <a16:creationId xmlns:a16="http://schemas.microsoft.com/office/drawing/2014/main" id="{F23F06F9-1641-42B2-94EE-890CD7795577}"/>
              </a:ext>
            </a:extLst>
          </p:cNvPr>
          <p:cNvSpPr/>
          <p:nvPr/>
        </p:nvSpPr>
        <p:spPr>
          <a:xfrm>
            <a:off x="6218398" y="2343042"/>
            <a:ext cx="2052228" cy="756084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</a:rPr>
              <a:t>ПСИХИЧЕСКИЕ ФАКТОРЫ</a:t>
            </a:r>
          </a:p>
        </p:txBody>
      </p:sp>
      <p:sp>
        <p:nvSpPr>
          <p:cNvPr id="11" name="Блок-схема: альтернативный процесс 10">
            <a:extLst>
              <a:ext uri="{FF2B5EF4-FFF2-40B4-BE49-F238E27FC236}">
                <a16:creationId xmlns:a16="http://schemas.microsoft.com/office/drawing/2014/main" id="{FF1E42E1-946E-461D-B120-B50166D1D3F2}"/>
              </a:ext>
            </a:extLst>
          </p:cNvPr>
          <p:cNvSpPr/>
          <p:nvPr/>
        </p:nvSpPr>
        <p:spPr>
          <a:xfrm>
            <a:off x="6196506" y="3524006"/>
            <a:ext cx="2052228" cy="776409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</a:rPr>
              <a:t>ПЕРЕЗАГРУЗКА НЕТРЕННЕРОВАННЫХ МЫШЦ</a:t>
            </a:r>
          </a:p>
        </p:txBody>
      </p:sp>
      <p:sp>
        <p:nvSpPr>
          <p:cNvPr id="12" name="Блок-схема: альтернативный процесс 11">
            <a:extLst>
              <a:ext uri="{FF2B5EF4-FFF2-40B4-BE49-F238E27FC236}">
                <a16:creationId xmlns:a16="http://schemas.microsoft.com/office/drawing/2014/main" id="{731F727C-F4B2-4EEE-BDE7-2DA5456360B9}"/>
              </a:ext>
            </a:extLst>
          </p:cNvPr>
          <p:cNvSpPr/>
          <p:nvPr/>
        </p:nvSpPr>
        <p:spPr>
          <a:xfrm>
            <a:off x="3450983" y="3517586"/>
            <a:ext cx="2052228" cy="756084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</a:rPr>
              <a:t>УШИБ МЫШЦ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1653AA9-5BC9-40C3-8544-EE2632D8E0C5}"/>
              </a:ext>
            </a:extLst>
          </p:cNvPr>
          <p:cNvCxnSpPr>
            <a:cxnSpLocks/>
            <a:stCxn id="6" idx="1"/>
            <a:endCxn id="7" idx="3"/>
          </p:cNvCxnSpPr>
          <p:nvPr/>
        </p:nvCxnSpPr>
        <p:spPr>
          <a:xfrm flipH="1" flipV="1">
            <a:off x="2735796" y="1646008"/>
            <a:ext cx="704241" cy="129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DA56C1A8-9892-44F5-A1CC-D014BC069B14}"/>
              </a:ext>
            </a:extLst>
          </p:cNvPr>
          <p:cNvCxnSpPr>
            <a:cxnSpLocks/>
            <a:stCxn id="6" idx="3"/>
            <a:endCxn id="5" idx="1"/>
          </p:cNvCxnSpPr>
          <p:nvPr/>
        </p:nvCxnSpPr>
        <p:spPr>
          <a:xfrm flipV="1">
            <a:off x="5492265" y="1646008"/>
            <a:ext cx="704241" cy="129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CCAAA3C2-DFE6-4331-8A9B-25A1A0564C17}"/>
              </a:ext>
            </a:extLst>
          </p:cNvPr>
          <p:cNvCxnSpPr>
            <a:stCxn id="6" idx="2"/>
            <a:endCxn id="12" idx="0"/>
          </p:cNvCxnSpPr>
          <p:nvPr/>
        </p:nvCxnSpPr>
        <p:spPr>
          <a:xfrm>
            <a:off x="4466152" y="2025348"/>
            <a:ext cx="10946" cy="149223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D1FFE56C-8CF4-4B4E-B2DD-54F6E528831A}"/>
              </a:ext>
            </a:extLst>
          </p:cNvPr>
          <p:cNvCxnSpPr>
            <a:endCxn id="9" idx="3"/>
          </p:cNvCxnSpPr>
          <p:nvPr/>
        </p:nvCxnSpPr>
        <p:spPr>
          <a:xfrm rot="5400000">
            <a:off x="1797093" y="2584711"/>
            <a:ext cx="2229527" cy="352121"/>
          </a:xfrm>
          <a:prstGeom prst="bentConnector2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F5EC469-65F2-41DE-9D15-DF29E1D7CF7E}"/>
              </a:ext>
            </a:extLst>
          </p:cNvPr>
          <p:cNvCxnSpPr>
            <a:endCxn id="8" idx="3"/>
          </p:cNvCxnSpPr>
          <p:nvPr/>
        </p:nvCxnSpPr>
        <p:spPr>
          <a:xfrm flipH="1">
            <a:off x="2735796" y="2721084"/>
            <a:ext cx="33699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: уступ 19">
            <a:extLst>
              <a:ext uri="{FF2B5EF4-FFF2-40B4-BE49-F238E27FC236}">
                <a16:creationId xmlns:a16="http://schemas.microsoft.com/office/drawing/2014/main" id="{75B36851-E6DD-42F0-9D45-A1DD77197F40}"/>
              </a:ext>
            </a:extLst>
          </p:cNvPr>
          <p:cNvCxnSpPr>
            <a:endCxn id="11" idx="1"/>
          </p:cNvCxnSpPr>
          <p:nvPr/>
        </p:nvCxnSpPr>
        <p:spPr>
          <a:xfrm rot="16200000" flipH="1">
            <a:off x="4887344" y="2603049"/>
            <a:ext cx="2266203" cy="352121"/>
          </a:xfrm>
          <a:prstGeom prst="bentConnector2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418EAB2-4109-42E7-BF35-47FE3508597A}"/>
              </a:ext>
            </a:extLst>
          </p:cNvPr>
          <p:cNvCxnSpPr>
            <a:endCxn id="10" idx="1"/>
          </p:cNvCxnSpPr>
          <p:nvPr/>
        </p:nvCxnSpPr>
        <p:spPr>
          <a:xfrm>
            <a:off x="5840208" y="2721084"/>
            <a:ext cx="3781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95486"/>
            <a:ext cx="2016224" cy="3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08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143001" y="32951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>
              <a:solidFill>
                <a:srgbClr val="7030A0"/>
              </a:solidFill>
            </a:endParaRPr>
          </a:p>
        </p:txBody>
      </p:sp>
      <p:pic>
        <p:nvPicPr>
          <p:cNvPr id="13" name="Picture 7" descr="K:\PRODUCT MARKETING DEPARTMENT\PRODUCT INFORMATION\Wellness\Images\E4\6284-benen-verloo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161" y="1383618"/>
            <a:ext cx="2314780" cy="279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9263" y="334963"/>
            <a:ext cx="8694737" cy="357187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solidFill>
                  <a:srgbClr val="0070C0"/>
                </a:solidFill>
              </a:rPr>
              <a:t/>
            </a:r>
            <a:br>
              <a:rPr lang="ru-RU" sz="1800" dirty="0">
                <a:solidFill>
                  <a:srgbClr val="0070C0"/>
                </a:solidFill>
              </a:rPr>
            </a:b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70081CF-029A-4C94-BAAA-69E2C34DD852}"/>
              </a:ext>
            </a:extLst>
          </p:cNvPr>
          <p:cNvSpPr/>
          <p:nvPr/>
        </p:nvSpPr>
        <p:spPr>
          <a:xfrm>
            <a:off x="251520" y="1594413"/>
            <a:ext cx="649361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«Физиотерапевтическое лечение (ФТЛ) является неотъемлемой частью терапевтической стратегии при МФБС, т. к. оно способствует нормализации гомеостаза, стимулирует защитные рефлексы, иммунную систему, процессы репарации.</a:t>
            </a:r>
          </a:p>
          <a:p>
            <a:endParaRPr lang="ru-RU" sz="1500" dirty="0"/>
          </a:p>
          <a:p>
            <a:r>
              <a:rPr lang="ru-RU" sz="1500" dirty="0"/>
              <a:t>При стихании воспалительного процесса наиболее адекватными из методов ФТЛ будут лазеротерапия, диадинамические и синусоидально модулированные токи, </a:t>
            </a:r>
            <a:r>
              <a:rPr lang="ru-RU" sz="1500" b="1" u="sng" dirty="0">
                <a:solidFill>
                  <a:srgbClr val="0070C0"/>
                </a:solidFill>
              </a:rPr>
              <a:t>чрескожная электронейростимуляция ЧЭНС</a:t>
            </a:r>
            <a:r>
              <a:rPr lang="ru-RU" sz="1500" dirty="0">
                <a:solidFill>
                  <a:srgbClr val="0070C0"/>
                </a:solidFill>
              </a:rPr>
              <a:t>, </a:t>
            </a:r>
            <a:r>
              <a:rPr lang="ru-RU" sz="1500" dirty="0"/>
              <a:t>электрофорез с анестетиками и </a:t>
            </a:r>
            <a:r>
              <a:rPr lang="ru-RU" sz="1500" dirty="0" err="1"/>
              <a:t>фонофорез</a:t>
            </a:r>
            <a:r>
              <a:rPr lang="ru-RU" sz="1500" dirty="0"/>
              <a:t> с </a:t>
            </a:r>
            <a:r>
              <a:rPr lang="ru-RU" sz="1500" dirty="0" err="1"/>
              <a:t>глюкокортикостероидами</a:t>
            </a:r>
            <a:r>
              <a:rPr lang="ru-RU" sz="1500" dirty="0"/>
              <a:t>.»*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F811E7-AF66-4A79-9A75-2B6862729A35}"/>
              </a:ext>
            </a:extLst>
          </p:cNvPr>
          <p:cNvSpPr/>
          <p:nvPr/>
        </p:nvSpPr>
        <p:spPr>
          <a:xfrm>
            <a:off x="2519772" y="4589704"/>
            <a:ext cx="6734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600" dirty="0"/>
              <a:t>*«Миофасциальный болевой синдром» </a:t>
            </a:r>
            <a:r>
              <a:rPr lang="ru-RU" sz="6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Регулярные выпуски «РМЖ» №29 от 28.12.2015 </a:t>
            </a:r>
            <a:r>
              <a:rPr lang="ru-RU" sz="600" dirty="0"/>
              <a:t>стр. 22-26 Рубрика: </a:t>
            </a:r>
            <a:r>
              <a:rPr lang="ru-RU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Болевой синдром</a:t>
            </a:r>
            <a:r>
              <a:rPr lang="ru-RU" sz="600" dirty="0"/>
              <a:t> Авторы: </a:t>
            </a:r>
            <a:r>
              <a:rPr lang="ru-RU" sz="600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Данилов А.Б. </a:t>
            </a:r>
            <a:r>
              <a:rPr lang="ru-RU" sz="600" dirty="0"/>
              <a:t>(ГБОУ ВПО «Первый МГМУ имени И.М. Сеченова» Минздрава России),</a:t>
            </a:r>
            <a:r>
              <a:rPr lang="ru-RU" sz="600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Курушина</a:t>
            </a:r>
            <a:r>
              <a:rPr lang="ru-RU" sz="600" dirty="0"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О.В. </a:t>
            </a:r>
            <a:r>
              <a:rPr lang="ru-RU" sz="600" dirty="0"/>
              <a:t>(Волгоградский государственный медицинский университет), </a:t>
            </a:r>
            <a:r>
              <a:rPr lang="ru-RU" sz="600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Барулин</a:t>
            </a:r>
            <a:r>
              <a:rPr lang="ru-RU" sz="600" dirty="0"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А.Е. </a:t>
            </a:r>
            <a:r>
              <a:rPr lang="ru-RU" sz="600" dirty="0"/>
              <a:t>(Волгоградский государственный медицинский университет)</a:t>
            </a:r>
          </a:p>
          <a:p>
            <a:r>
              <a:rPr lang="ru-RU" sz="600" dirty="0"/>
              <a:t>** «Местное лечение невропатических болевых синдромов». </a:t>
            </a:r>
            <a:r>
              <a:rPr lang="ru-RU" sz="600" dirty="0"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Регулярные выпуски «РМЖ» №22 от 19.11.2004 </a:t>
            </a:r>
            <a:r>
              <a:rPr lang="ru-RU" sz="600" dirty="0"/>
              <a:t>стр. 1246 Рубрика: </a:t>
            </a:r>
            <a:r>
              <a:rPr lang="ru-RU" sz="600" dirty="0"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Неврология</a:t>
            </a:r>
            <a:r>
              <a:rPr lang="ru-RU" sz="600" dirty="0"/>
              <a:t> Автор: </a:t>
            </a:r>
            <a:r>
              <a:rPr lang="ru-RU" sz="600" dirty="0"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Баринов А.Н. </a:t>
            </a:r>
            <a:r>
              <a:rPr lang="ru-RU" sz="600" dirty="0"/>
              <a:t>(ГБОУ ВПО «Первый МГМУ им. И.М. Сеченова» Минздрава России, Москва)</a:t>
            </a: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8DCFF3AE-D812-4FEA-9A42-B15C0EF19770}"/>
              </a:ext>
            </a:extLst>
          </p:cNvPr>
          <p:cNvSpPr txBox="1">
            <a:spLocks/>
          </p:cNvSpPr>
          <p:nvPr/>
        </p:nvSpPr>
        <p:spPr>
          <a:xfrm>
            <a:off x="1753656" y="309950"/>
            <a:ext cx="5022557" cy="35718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7429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267" baseline="0">
                <a:solidFill>
                  <a:srgbClr val="3278BD"/>
                </a:solidFill>
                <a:latin typeface="+mj-lt"/>
                <a:ea typeface="Avenir Heavy" charset="0"/>
                <a:cs typeface="Avenir Heavy" charset="0"/>
              </a:defRPr>
            </a:lvl1pPr>
          </a:lstStyle>
          <a:p>
            <a:pPr algn="ctr"/>
            <a:r>
              <a:rPr lang="ru-RU" sz="1600" spc="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НЕМЕДИКАМЕНТОЗНОЕ ЛЕЧЕНИЕ МФБС</a:t>
            </a:r>
            <a:r>
              <a:rPr lang="ru-RU" sz="1600" spc="0" dirty="0">
                <a:solidFill>
                  <a:srgbClr val="0070C0"/>
                </a:solidFill>
              </a:rPr>
              <a:t/>
            </a:r>
            <a:br>
              <a:rPr lang="ru-RU" sz="1600" spc="0" dirty="0">
                <a:solidFill>
                  <a:srgbClr val="0070C0"/>
                </a:solidFill>
              </a:rPr>
            </a:br>
            <a:endParaRPr lang="ru-RU" sz="1600" spc="0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95486"/>
            <a:ext cx="2016224" cy="3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74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575EA5-2D55-431F-A8D2-701E9BF4F99F}"/>
              </a:ext>
            </a:extLst>
          </p:cNvPr>
          <p:cNvSpPr/>
          <p:nvPr/>
        </p:nvSpPr>
        <p:spPr>
          <a:xfrm>
            <a:off x="1128617" y="4435552"/>
            <a:ext cx="81113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600" dirty="0">
                <a:ea typeface="Calibri" panose="020F0502020204030204" pitchFamily="34" charset="0"/>
                <a:cs typeface="Times New Roman" panose="02020603050405020304" pitchFamily="18" charset="0"/>
              </a:rPr>
              <a:t>*Майкл Джонсон </a:t>
            </a:r>
            <a:r>
              <a:rPr lang="ru-RU" sz="6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600" dirty="0">
                <a:ea typeface="Calibri" panose="020F0502020204030204" pitchFamily="34" charset="0"/>
                <a:cs typeface="Times New Roman" panose="02020603050405020304" pitchFamily="18" charset="0"/>
              </a:rPr>
              <a:t>, Мелисса </a:t>
            </a:r>
            <a:r>
              <a:rPr lang="ru-RU" sz="600" dirty="0" err="1">
                <a:ea typeface="Calibri" panose="020F0502020204030204" pitchFamily="34" charset="0"/>
                <a:cs typeface="Times New Roman" panose="02020603050405020304" pitchFamily="18" charset="0"/>
              </a:rPr>
              <a:t>Мартинсон</a:t>
            </a:r>
            <a:r>
              <a:rPr lang="ru-RU" sz="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6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6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6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6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00" i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 Консультационная фирма «</a:t>
            </a:r>
            <a:r>
              <a:rPr lang="en-US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Philosopher</a:t>
            </a:r>
            <a:r>
              <a:rPr lang="ru-RU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n-US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s River</a:t>
            </a:r>
            <a:r>
              <a:rPr lang="ru-RU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en-US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Willow Greek</a:t>
            </a:r>
            <a:r>
              <a:rPr lang="ru-RU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MT</a:t>
            </a:r>
            <a:r>
              <a:rPr lang="ru-RU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 59760, США</a:t>
            </a:r>
            <a:r>
              <a:rPr lang="en-US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i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Институт политики и организации в области здравоохранения, Университет Миннесоты, Миннеаполис, </a:t>
            </a:r>
            <a:r>
              <a:rPr lang="en-US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MN</a:t>
            </a:r>
            <a:r>
              <a:rPr lang="ru-RU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, США</a:t>
            </a:r>
            <a:r>
              <a:rPr lang="en-US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600" i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en-US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Princeton Reimbursement Group, 7650 </a:t>
            </a:r>
            <a:r>
              <a:rPr lang="en-US" sz="6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Edinborough</a:t>
            </a:r>
            <a:r>
              <a:rPr lang="en-US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 Way Suite 550 </a:t>
            </a:r>
            <a:r>
              <a:rPr lang="ru-RU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Миннеаполис</a:t>
            </a:r>
            <a:r>
              <a:rPr lang="en-US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, MN 55435, </a:t>
            </a:r>
            <a:r>
              <a:rPr lang="ru-RU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США</a:t>
            </a:r>
            <a:r>
              <a:rPr lang="en-US" sz="600" i="1" dirty="0"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600" dirty="0">
                <a:ea typeface="Calibri" panose="020F0502020204030204" pitchFamily="34" charset="0"/>
                <a:cs typeface="Times New Roman" panose="02020603050405020304" pitchFamily="18" charset="0"/>
              </a:rPr>
              <a:t>Получено 8 сентября 2006г; получено в пересмотренной редакции 13 февраля 2007г.; принято 13 февраля 2007г.,</a:t>
            </a:r>
            <a:r>
              <a:rPr lang="ru-RU" sz="600" b="1" dirty="0"/>
              <a:t>Всего участвовало </a:t>
            </a:r>
            <a:r>
              <a:rPr lang="ru-RU" sz="600" dirty="0"/>
              <a:t>1227 пациентов: 892 пациентов </a:t>
            </a:r>
            <a:r>
              <a:rPr lang="en-US" sz="600" dirty="0"/>
              <a:t>ENS </a:t>
            </a:r>
            <a:r>
              <a:rPr lang="ru-RU" sz="600" dirty="0"/>
              <a:t>и 753 пациентов плацебо (418 пациентов приняло участие в перекрестных исследованиях и учитывались как в группе плацебо, так и в группе </a:t>
            </a:r>
            <a:r>
              <a:rPr lang="en-US" sz="600" dirty="0"/>
              <a:t>ENS</a:t>
            </a:r>
            <a:r>
              <a:rPr lang="ru-RU" sz="600" dirty="0"/>
              <a:t>). Из 753 пациентов плацебо, 63 (8,4%) выступили контролем более чем в одном сравнении.</a:t>
            </a:r>
            <a:endParaRPr lang="ru-RU" sz="7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4E06E9D7-A280-49C9-A61D-FF221727588B}"/>
              </a:ext>
            </a:extLst>
          </p:cNvPr>
          <p:cNvSpPr txBox="1">
            <a:spLocks/>
          </p:cNvSpPr>
          <p:nvPr/>
        </p:nvSpPr>
        <p:spPr>
          <a:xfrm>
            <a:off x="1466656" y="311678"/>
            <a:ext cx="5409600" cy="35718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7429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267" baseline="0">
                <a:solidFill>
                  <a:srgbClr val="3278BD"/>
                </a:solidFill>
                <a:latin typeface="+mj-lt"/>
                <a:ea typeface="Avenir Heavy" charset="0"/>
                <a:cs typeface="Avenir Heavy" charset="0"/>
              </a:defRPr>
            </a:lvl1pPr>
          </a:lstStyle>
          <a:p>
            <a:r>
              <a:rPr lang="ru-RU" sz="1600" spc="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ЭФФЕКТИВНОСТЬ ЭЛЕКТРОНЕЙРОСТИМУЛЯЦИИ</a:t>
            </a:r>
            <a:r>
              <a:rPr lang="ru-RU" sz="1800" dirty="0">
                <a:solidFill>
                  <a:srgbClr val="0070C0"/>
                </a:solidFill>
              </a:rPr>
              <a:t/>
            </a:r>
            <a:br>
              <a:rPr lang="ru-RU" sz="1800" dirty="0">
                <a:solidFill>
                  <a:srgbClr val="0070C0"/>
                </a:solidFill>
              </a:rPr>
            </a:b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97AE0-0594-4215-81D9-8B6352AF682F}"/>
              </a:ext>
            </a:extLst>
          </p:cNvPr>
          <p:cNvSpPr txBox="1"/>
          <p:nvPr/>
        </p:nvSpPr>
        <p:spPr>
          <a:xfrm>
            <a:off x="1115616" y="4830067"/>
            <a:ext cx="33441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>
                <a:solidFill>
                  <a:schemeClr val="bg2">
                    <a:lumMod val="25000"/>
                  </a:schemeClr>
                </a:solidFill>
              </a:rPr>
              <a:t>**Фишбейн и соавторы, 1996, в исследовании участвовало 376 пациентов с хронической болью</a:t>
            </a:r>
            <a:endParaRPr lang="ru-RU" sz="6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78763B2-3998-4259-9DFE-E0D91994DA6D}"/>
              </a:ext>
            </a:extLst>
          </p:cNvPr>
          <p:cNvSpPr/>
          <p:nvPr/>
        </p:nvSpPr>
        <p:spPr>
          <a:xfrm>
            <a:off x="1007604" y="4964367"/>
            <a:ext cx="8136396" cy="177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" algn="just">
              <a:lnSpc>
                <a:spcPct val="92000"/>
              </a:lnSpc>
              <a:spcAft>
                <a:spcPts val="750"/>
              </a:spcAft>
            </a:pPr>
            <a:r>
              <a:rPr lang="ru-RU" sz="600" dirty="0">
                <a:solidFill>
                  <a:schemeClr val="bg2">
                    <a:lumMod val="25000"/>
                  </a:schemeClr>
                </a:solidFill>
              </a:rPr>
              <a:t>***</a:t>
            </a:r>
            <a:r>
              <a:rPr lang="en-US" sz="600" dirty="0" err="1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Bjordal</a:t>
            </a:r>
            <a:r>
              <a:rPr lang="en-US" sz="600" spc="-26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J,</a:t>
            </a:r>
            <a:r>
              <a:rPr lang="en-US" sz="600" spc="-26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Johnson</a:t>
            </a:r>
            <a:r>
              <a:rPr lang="en-US" sz="600" spc="-23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M,</a:t>
            </a:r>
            <a:r>
              <a:rPr lang="en-US" sz="600" spc="-23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 err="1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Ljunggreen</a:t>
            </a:r>
            <a:r>
              <a:rPr lang="en-US" sz="600" spc="-26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A.</a:t>
            </a:r>
            <a:r>
              <a:rPr lang="en-US" sz="600" spc="-26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Transcut</a:t>
            </a:r>
            <a:r>
              <a:rPr lang="en-US" sz="600" spc="-15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a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neous</a:t>
            </a:r>
            <a:r>
              <a:rPr lang="en-US" sz="600" spc="-23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electrical</a:t>
            </a:r>
            <a:r>
              <a:rPr lang="en-US" sz="600" spc="-23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nerve stimulation</a:t>
            </a:r>
            <a:r>
              <a:rPr lang="en-US" sz="600" spc="-56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(TENS)</a:t>
            </a:r>
            <a:r>
              <a:rPr lang="en-US" sz="600" spc="-53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can</a:t>
            </a:r>
            <a:r>
              <a:rPr lang="en-US" sz="600" spc="-53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reduce</a:t>
            </a:r>
            <a:r>
              <a:rPr lang="en-US" sz="600" spc="-53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postopera</a:t>
            </a:r>
            <a:r>
              <a:rPr lang="en-US" sz="600" spc="-15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ive</a:t>
            </a:r>
            <a:r>
              <a:rPr lang="en-US" sz="600" spc="-53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analgesic</a:t>
            </a:r>
            <a:r>
              <a:rPr lang="en-US" sz="600" spc="-53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 err="1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consump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- </a:t>
            </a:r>
            <a:r>
              <a:rPr lang="en-US" sz="600" dirty="0" err="1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tion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.</a:t>
            </a:r>
            <a:r>
              <a:rPr lang="en-US" sz="600" spc="3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A</a:t>
            </a:r>
            <a:r>
              <a:rPr lang="en-US" sz="600" spc="3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meta-analys</a:t>
            </a:r>
            <a:r>
              <a:rPr lang="en-US" sz="600" spc="-11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i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s</a:t>
            </a:r>
            <a:r>
              <a:rPr lang="en-US" sz="600" spc="34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with</a:t>
            </a:r>
            <a:r>
              <a:rPr lang="en-US" sz="600" spc="34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assessment</a:t>
            </a:r>
            <a:r>
              <a:rPr lang="en-US" sz="600" spc="3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of</a:t>
            </a:r>
            <a:r>
              <a:rPr lang="en-US" sz="600" spc="3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optimal</a:t>
            </a:r>
            <a:r>
              <a:rPr lang="en-US" sz="600" spc="34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treatment paramete</a:t>
            </a:r>
            <a:r>
              <a:rPr lang="en-US" sz="600" spc="-11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r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s</a:t>
            </a:r>
            <a:r>
              <a:rPr lang="en-US" sz="600" spc="-15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for</a:t>
            </a:r>
            <a:r>
              <a:rPr lang="en-US" sz="600" spc="-15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postoperative</a:t>
            </a:r>
            <a:r>
              <a:rPr lang="en-US" sz="600" spc="-19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pain.</a:t>
            </a:r>
            <a:r>
              <a:rPr lang="en-US" sz="600" spc="-15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Eur</a:t>
            </a:r>
            <a:r>
              <a:rPr lang="en-US" sz="600" spc="-19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J</a:t>
            </a:r>
            <a:r>
              <a:rPr lang="en-US" sz="600" spc="-11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Pain</a:t>
            </a:r>
            <a:r>
              <a:rPr lang="en-US" sz="600" spc="-15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2003;7:1</a:t>
            </a:r>
            <a:r>
              <a:rPr lang="en-US" sz="600" spc="-11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8</a:t>
            </a:r>
            <a:r>
              <a:rPr lang="en-US" sz="600" dirty="0"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1–8</a:t>
            </a:r>
            <a:endParaRPr lang="ru-RU" sz="7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альтернативный процесс 10">
            <a:extLst>
              <a:ext uri="{FF2B5EF4-FFF2-40B4-BE49-F238E27FC236}">
                <a16:creationId xmlns:a16="http://schemas.microsoft.com/office/drawing/2014/main" id="{229A894B-E2FB-47C0-855D-18F81AE19551}"/>
              </a:ext>
            </a:extLst>
          </p:cNvPr>
          <p:cNvSpPr/>
          <p:nvPr/>
        </p:nvSpPr>
        <p:spPr>
          <a:xfrm>
            <a:off x="282598" y="1491984"/>
            <a:ext cx="8573561" cy="710084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chemeClr val="tx1"/>
                </a:solidFill>
              </a:rPr>
              <a:t>Снижение болевых ощущений при использовании </a:t>
            </a:r>
            <a:r>
              <a:rPr lang="en-US" sz="1500" dirty="0">
                <a:solidFill>
                  <a:schemeClr val="tx1"/>
                </a:solidFill>
              </a:rPr>
              <a:t>TENS</a:t>
            </a:r>
            <a:r>
              <a:rPr lang="ru-RU" sz="1500" dirty="0">
                <a:solidFill>
                  <a:schemeClr val="tx1"/>
                </a:solidFill>
              </a:rPr>
              <a:t> в сравнении с плацебо, доказывают эффективность </a:t>
            </a:r>
            <a:r>
              <a:rPr lang="en-US" sz="1500" dirty="0">
                <a:solidFill>
                  <a:schemeClr val="tx1"/>
                </a:solidFill>
              </a:rPr>
              <a:t>ENS</a:t>
            </a:r>
            <a:r>
              <a:rPr lang="ru-RU" sz="1500" dirty="0">
                <a:solidFill>
                  <a:schemeClr val="tx1"/>
                </a:solidFill>
              </a:rPr>
              <a:t> в отношении хронической скелетно-мышечной боли.</a:t>
            </a:r>
          </a:p>
        </p:txBody>
      </p:sp>
      <p:sp>
        <p:nvSpPr>
          <p:cNvPr id="12" name="Блок-схема: альтернативный процесс 11">
            <a:extLst>
              <a:ext uri="{FF2B5EF4-FFF2-40B4-BE49-F238E27FC236}">
                <a16:creationId xmlns:a16="http://schemas.microsoft.com/office/drawing/2014/main" id="{79D5758E-59F0-4E95-BCB9-D38D6335551F}"/>
              </a:ext>
            </a:extLst>
          </p:cNvPr>
          <p:cNvSpPr/>
          <p:nvPr/>
        </p:nvSpPr>
        <p:spPr>
          <a:xfrm>
            <a:off x="272050" y="2388574"/>
            <a:ext cx="8584108" cy="702078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chemeClr val="tx1"/>
                </a:solidFill>
              </a:rPr>
              <a:t>Уменьшение болевых ощущений дома и на работе при применение </a:t>
            </a:r>
            <a:r>
              <a:rPr lang="en-US" sz="1500" dirty="0">
                <a:solidFill>
                  <a:schemeClr val="tx1"/>
                </a:solidFill>
              </a:rPr>
              <a:t>TENS</a:t>
            </a:r>
            <a:r>
              <a:rPr lang="ru-RU" sz="1500" dirty="0">
                <a:solidFill>
                  <a:schemeClr val="tx1"/>
                </a:solidFill>
              </a:rPr>
              <a:t>, уменьшение объема других видов терапии и меньшим употреблением дополнительных обезболивающих лекарств.**</a:t>
            </a:r>
          </a:p>
        </p:txBody>
      </p:sp>
      <p:sp>
        <p:nvSpPr>
          <p:cNvPr id="13" name="Блок-схема: альтернативный процесс 12">
            <a:extLst>
              <a:ext uri="{FF2B5EF4-FFF2-40B4-BE49-F238E27FC236}">
                <a16:creationId xmlns:a16="http://schemas.microsoft.com/office/drawing/2014/main" id="{3354F793-CCAB-4AAC-85E5-F8C4C9FE7147}"/>
              </a:ext>
            </a:extLst>
          </p:cNvPr>
          <p:cNvSpPr/>
          <p:nvPr/>
        </p:nvSpPr>
        <p:spPr>
          <a:xfrm>
            <a:off x="275998" y="3327834"/>
            <a:ext cx="8584109" cy="702078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chemeClr val="tx1"/>
                </a:solidFill>
              </a:rPr>
              <a:t>Возможность терапии </a:t>
            </a:r>
            <a:r>
              <a:rPr lang="en-US" sz="1500" dirty="0">
                <a:solidFill>
                  <a:schemeClr val="tx1"/>
                </a:solidFill>
              </a:rPr>
              <a:t>TENS</a:t>
            </a:r>
            <a:r>
              <a:rPr lang="ru-RU" sz="1500" dirty="0">
                <a:solidFill>
                  <a:schemeClr val="tx1"/>
                </a:solidFill>
              </a:rPr>
              <a:t>  существенно снижать объем потребляемых анальгетиков и теоретически уменьшать частоту возникновения послеоперационных побочных эффектов, вызванных опиатами***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95486"/>
            <a:ext cx="2016224" cy="3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43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51521" y="1491631"/>
            <a:ext cx="6048671" cy="1777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accent2"/>
                </a:solidFill>
              </a:rPr>
              <a:t>TENS</a:t>
            </a:r>
            <a:r>
              <a:rPr lang="ru-RU" sz="1500" b="1" dirty="0">
                <a:solidFill>
                  <a:schemeClr val="accent2"/>
                </a:solidFill>
              </a:rPr>
              <a:t> (</a:t>
            </a:r>
            <a:r>
              <a:rPr lang="en-US" sz="1500" b="1" dirty="0">
                <a:solidFill>
                  <a:srgbClr val="0070C0"/>
                </a:solidFill>
              </a:rPr>
              <a:t>Transcutaneous Electrical Nerve Stimulation)</a:t>
            </a:r>
          </a:p>
          <a:p>
            <a:r>
              <a:rPr lang="ru-RU" sz="1350" dirty="0"/>
              <a:t>- метод лечебного воздей­ствия на рецепторный аппарат кожи, чувствительные аффе­рентные проводники электрическими токами низкой частоты, импульсы которых по форме, длительности и частоте следования соизмеримы с импульсами, идущими по афферентным толстым миелинизированным нервным волокнам от периферии в ЦНС, в результате чего через спинальные механизмы блокируется бо­левая </a:t>
            </a:r>
            <a:r>
              <a:rPr lang="ru-RU" sz="1350" dirty="0" err="1"/>
              <a:t>импульсация</a:t>
            </a:r>
            <a:r>
              <a:rPr lang="ru-RU" sz="1350" dirty="0"/>
              <a:t> из патологического очага, увеличивается ло­кальный кровоток, местная трофика и обменные процессы.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1521" y="3543858"/>
            <a:ext cx="3753416" cy="69723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rgbClr val="0070C0"/>
                </a:solidFill>
                <a:cs typeface="Arial" pitchFamily="34" charset="0"/>
              </a:rPr>
              <a:t>КЛИНИЧЕСКИ ДОКАЗАННЫЙ 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cs typeface="Arial" pitchFamily="34" charset="0"/>
              </a:rPr>
              <a:t>метод лечения хронической и острой боли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856" y="2418879"/>
            <a:ext cx="1448228" cy="1732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594" y="1005576"/>
            <a:ext cx="1828980" cy="2065515"/>
          </a:xfrm>
          <a:prstGeom prst="rect">
            <a:avLst/>
          </a:prstGeom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87DFB989-CEFD-4469-B387-E389586BE18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31640" y="356421"/>
            <a:ext cx="5993358" cy="35718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7429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267" baseline="0">
                <a:solidFill>
                  <a:srgbClr val="3278BD"/>
                </a:solidFill>
                <a:latin typeface="+mj-lt"/>
                <a:ea typeface="Avenir Heavy" charset="0"/>
                <a:cs typeface="Avenir Heavy" charset="0"/>
              </a:defRPr>
            </a:lvl1pPr>
          </a:lstStyle>
          <a:p>
            <a:r>
              <a:rPr lang="ru-RU" sz="1600" spc="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ЧРЕЗКОЖНАЯ ЭЛЕКТРОНЕЙРОСТИМУЛЯЦИЯ (</a:t>
            </a:r>
            <a:r>
              <a:rPr lang="en-US" sz="1600" spc="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TENS</a:t>
            </a:r>
            <a:r>
              <a:rPr lang="ru-RU" sz="1600" spc="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br>
              <a:rPr lang="ru-RU" sz="1600" spc="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0070C0"/>
                </a:solidFill>
              </a:rPr>
              <a:t/>
            </a:r>
            <a:br>
              <a:rPr lang="ru-RU" sz="1800" dirty="0">
                <a:solidFill>
                  <a:srgbClr val="0070C0"/>
                </a:solidFill>
              </a:rPr>
            </a:b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95486"/>
            <a:ext cx="2016224" cy="3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85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8878824B-6928-4120-A837-77965F98ABB8}"/>
              </a:ext>
            </a:extLst>
          </p:cNvPr>
          <p:cNvCxnSpPr>
            <a:cxnSpLocks/>
          </p:cNvCxnSpPr>
          <p:nvPr/>
        </p:nvCxnSpPr>
        <p:spPr>
          <a:xfrm flipV="1">
            <a:off x="1967177" y="3003798"/>
            <a:ext cx="0" cy="1331778"/>
          </a:xfrm>
          <a:prstGeom prst="straightConnector1">
            <a:avLst/>
          </a:prstGeom>
          <a:ln w="57150">
            <a:solidFill>
              <a:srgbClr val="C936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8878824B-6928-4120-A837-77965F98ABB8}"/>
              </a:ext>
            </a:extLst>
          </p:cNvPr>
          <p:cNvCxnSpPr>
            <a:cxnSpLocks/>
          </p:cNvCxnSpPr>
          <p:nvPr/>
        </p:nvCxnSpPr>
        <p:spPr>
          <a:xfrm flipV="1">
            <a:off x="2857445" y="3003798"/>
            <a:ext cx="0" cy="1331778"/>
          </a:xfrm>
          <a:prstGeom prst="straightConnector1">
            <a:avLst/>
          </a:prstGeom>
          <a:ln w="57150">
            <a:solidFill>
              <a:srgbClr val="C936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8878824B-6928-4120-A837-77965F98ABB8}"/>
              </a:ext>
            </a:extLst>
          </p:cNvPr>
          <p:cNvCxnSpPr>
            <a:cxnSpLocks/>
          </p:cNvCxnSpPr>
          <p:nvPr/>
        </p:nvCxnSpPr>
        <p:spPr>
          <a:xfrm flipV="1">
            <a:off x="3743117" y="3003798"/>
            <a:ext cx="0" cy="1331778"/>
          </a:xfrm>
          <a:prstGeom prst="straightConnector1">
            <a:avLst/>
          </a:prstGeom>
          <a:ln w="57150">
            <a:solidFill>
              <a:srgbClr val="C936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id="{B64CC92A-F68C-432B-AC9C-B6DF38DFB660}"/>
              </a:ext>
            </a:extLst>
          </p:cNvPr>
          <p:cNvSpPr/>
          <p:nvPr/>
        </p:nvSpPr>
        <p:spPr>
          <a:xfrm>
            <a:off x="3382653" y="2278826"/>
            <a:ext cx="755827" cy="681886"/>
          </a:xfrm>
          <a:prstGeom prst="hex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67F04DF-E8B3-4F45-AD66-FBD34A8C328F}"/>
              </a:ext>
            </a:extLst>
          </p:cNvPr>
          <p:cNvSpPr/>
          <p:nvPr/>
        </p:nvSpPr>
        <p:spPr>
          <a:xfrm>
            <a:off x="147843" y="2299297"/>
            <a:ext cx="1296144" cy="66962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solidFill>
                  <a:schemeClr val="bg1"/>
                </a:solidFill>
              </a:rPr>
              <a:t>Кора головного мозга</a:t>
            </a:r>
          </a:p>
        </p:txBody>
      </p:sp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id="{068A74BE-069E-44D5-AC54-DDD4074FE860}"/>
              </a:ext>
            </a:extLst>
          </p:cNvPr>
          <p:cNvSpPr/>
          <p:nvPr/>
        </p:nvSpPr>
        <p:spPr>
          <a:xfrm>
            <a:off x="4260684" y="2286403"/>
            <a:ext cx="646275" cy="669626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626409AA-50B3-4031-B708-30407A23B619}"/>
              </a:ext>
            </a:extLst>
          </p:cNvPr>
          <p:cNvSpPr/>
          <p:nvPr/>
        </p:nvSpPr>
        <p:spPr>
          <a:xfrm rot="16200000">
            <a:off x="5066559" y="2380846"/>
            <a:ext cx="486055" cy="486056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64F03033-4307-433A-B1FB-1E6531AC6C53}"/>
              </a:ext>
            </a:extLst>
          </p:cNvPr>
          <p:cNvSpPr/>
          <p:nvPr/>
        </p:nvSpPr>
        <p:spPr>
          <a:xfrm>
            <a:off x="1616273" y="2303060"/>
            <a:ext cx="701808" cy="651062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C5666BD-5D07-47CA-8567-3F7D3F2C20A3}"/>
              </a:ext>
            </a:extLst>
          </p:cNvPr>
          <p:cNvCxnSpPr>
            <a:cxnSpLocks/>
            <a:stCxn id="6" idx="6"/>
            <a:endCxn id="7" idx="0"/>
          </p:cNvCxnSpPr>
          <p:nvPr/>
        </p:nvCxnSpPr>
        <p:spPr>
          <a:xfrm>
            <a:off x="4906960" y="2621217"/>
            <a:ext cx="159599" cy="2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3">
            <a:extLst>
              <a:ext uri="{FF2B5EF4-FFF2-40B4-BE49-F238E27FC236}">
                <a16:creationId xmlns:a16="http://schemas.microsoft.com/office/drawing/2014/main" id="{F1B5E6AA-E5F9-459A-9604-C0BA199190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90145" y="295171"/>
            <a:ext cx="4662090" cy="357188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ФИЗИОЛОГИЧЕСКИЕ ЭФФЕКТЫ ВОЗДЕЙСТВИЯ </a:t>
            </a:r>
            <a:r>
              <a:rPr lang="en-US" sz="1600" b="1" dirty="0">
                <a:solidFill>
                  <a:srgbClr val="0070C0"/>
                </a:solidFill>
              </a:rPr>
              <a:t>TENS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044101-1781-46CB-A509-3329F22F01EF}"/>
              </a:ext>
            </a:extLst>
          </p:cNvPr>
          <p:cNvSpPr txBox="1"/>
          <p:nvPr/>
        </p:nvSpPr>
        <p:spPr>
          <a:xfrm>
            <a:off x="3322688" y="2399457"/>
            <a:ext cx="8640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solidFill>
                  <a:schemeClr val="bg1"/>
                </a:solidFill>
              </a:rPr>
              <a:t>Спинной мозг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F77CA4-3739-4893-B5E3-41B3893128C7}"/>
              </a:ext>
            </a:extLst>
          </p:cNvPr>
          <p:cNvSpPr txBox="1"/>
          <p:nvPr/>
        </p:nvSpPr>
        <p:spPr>
          <a:xfrm>
            <a:off x="4221190" y="2478566"/>
            <a:ext cx="7835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</a:rPr>
              <a:t>Ганглий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F0CF82-C514-4998-BAF4-C1503CE98421}"/>
              </a:ext>
            </a:extLst>
          </p:cNvPr>
          <p:cNvSpPr txBox="1"/>
          <p:nvPr/>
        </p:nvSpPr>
        <p:spPr>
          <a:xfrm>
            <a:off x="4944863" y="2145688"/>
            <a:ext cx="12155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/>
              <a:t>Ноцицепторы</a:t>
            </a:r>
          </a:p>
        </p:txBody>
      </p:sp>
      <p:sp>
        <p:nvSpPr>
          <p:cNvPr id="40" name="Стрелка: вправо 39">
            <a:extLst>
              <a:ext uri="{FF2B5EF4-FFF2-40B4-BE49-F238E27FC236}">
                <a16:creationId xmlns:a16="http://schemas.microsoft.com/office/drawing/2014/main" id="{2DFACB4A-A3E0-4430-8C6B-F2328256E5AF}"/>
              </a:ext>
            </a:extLst>
          </p:cNvPr>
          <p:cNvSpPr/>
          <p:nvPr/>
        </p:nvSpPr>
        <p:spPr>
          <a:xfrm>
            <a:off x="554365" y="1200036"/>
            <a:ext cx="5062711" cy="43112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solidFill>
                  <a:schemeClr val="tx1"/>
                </a:solidFill>
              </a:rPr>
              <a:t>Нисходящие тормозные пути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EFE0CBD-006C-4BB4-87E9-50E5743FBB76}"/>
              </a:ext>
            </a:extLst>
          </p:cNvPr>
          <p:cNvSpPr txBox="1"/>
          <p:nvPr/>
        </p:nvSpPr>
        <p:spPr>
          <a:xfrm>
            <a:off x="1616988" y="2487728"/>
            <a:ext cx="7529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</a:rPr>
              <a:t>таламус</a:t>
            </a:r>
          </a:p>
        </p:txBody>
      </p: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A26AD330-E5A0-41EF-957D-2EB76F91D422}"/>
              </a:ext>
            </a:extLst>
          </p:cNvPr>
          <p:cNvCxnSpPr>
            <a:cxnSpLocks/>
          </p:cNvCxnSpPr>
          <p:nvPr/>
        </p:nvCxnSpPr>
        <p:spPr>
          <a:xfrm>
            <a:off x="3106354" y="2112464"/>
            <a:ext cx="2475622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>
            <a:extLst>
              <a:ext uri="{FF2B5EF4-FFF2-40B4-BE49-F238E27FC236}">
                <a16:creationId xmlns:a16="http://schemas.microsoft.com/office/drawing/2014/main" id="{8878824B-6928-4120-A837-77965F98ABB8}"/>
              </a:ext>
            </a:extLst>
          </p:cNvPr>
          <p:cNvCxnSpPr>
            <a:cxnSpLocks/>
          </p:cNvCxnSpPr>
          <p:nvPr/>
        </p:nvCxnSpPr>
        <p:spPr>
          <a:xfrm>
            <a:off x="3106354" y="1807096"/>
            <a:ext cx="2475622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id="{C26A224B-35DB-4BA4-9D53-30337ACB7FC3}"/>
              </a:ext>
            </a:extLst>
          </p:cNvPr>
          <p:cNvCxnSpPr>
            <a:cxnSpLocks/>
          </p:cNvCxnSpPr>
          <p:nvPr/>
        </p:nvCxnSpPr>
        <p:spPr>
          <a:xfrm flipV="1">
            <a:off x="3106354" y="1941865"/>
            <a:ext cx="2475622" cy="1166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FED31D08-B318-4DCE-AE93-F805FE884A4E}"/>
              </a:ext>
            </a:extLst>
          </p:cNvPr>
          <p:cNvSpPr txBox="1"/>
          <p:nvPr/>
        </p:nvSpPr>
        <p:spPr>
          <a:xfrm>
            <a:off x="2462718" y="1704161"/>
            <a:ext cx="7644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н/а</a:t>
            </a:r>
          </a:p>
          <a:p>
            <a:r>
              <a:rPr lang="ru-RU" sz="900" dirty="0"/>
              <a:t>Серотонин</a:t>
            </a:r>
          </a:p>
          <a:p>
            <a:r>
              <a:rPr lang="ru-RU" sz="900" dirty="0"/>
              <a:t>ГАМК</a:t>
            </a:r>
          </a:p>
        </p:txBody>
      </p:sp>
      <p:sp>
        <p:nvSpPr>
          <p:cNvPr id="97" name="Блок-схема: альтернативный процесс 96">
            <a:extLst>
              <a:ext uri="{FF2B5EF4-FFF2-40B4-BE49-F238E27FC236}">
                <a16:creationId xmlns:a16="http://schemas.microsoft.com/office/drawing/2014/main" id="{B6862D0A-341C-40E7-9E74-D84838166741}"/>
              </a:ext>
            </a:extLst>
          </p:cNvPr>
          <p:cNvSpPr/>
          <p:nvPr/>
        </p:nvSpPr>
        <p:spPr>
          <a:xfrm>
            <a:off x="1190339" y="1646561"/>
            <a:ext cx="1302248" cy="24819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solidFill>
                  <a:schemeClr val="tx1"/>
                </a:solidFill>
              </a:rPr>
              <a:t>Гипоталамус</a:t>
            </a:r>
          </a:p>
        </p:txBody>
      </p:sp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id="{BA856E67-1582-452A-A7E2-A5685E24654D}"/>
              </a:ext>
            </a:extLst>
          </p:cNvPr>
          <p:cNvCxnSpPr>
            <a:cxnSpLocks/>
            <a:stCxn id="97" idx="2"/>
            <a:endCxn id="8" idx="0"/>
          </p:cNvCxnSpPr>
          <p:nvPr/>
        </p:nvCxnSpPr>
        <p:spPr>
          <a:xfrm>
            <a:off x="1841464" y="1894761"/>
            <a:ext cx="125714" cy="40829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5FF552B7-DFB2-4340-90C7-540146FC72E1}"/>
              </a:ext>
            </a:extLst>
          </p:cNvPr>
          <p:cNvSpPr txBox="1"/>
          <p:nvPr/>
        </p:nvSpPr>
        <p:spPr>
          <a:xfrm>
            <a:off x="1195348" y="1966550"/>
            <a:ext cx="71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Опиаты, серотонин</a:t>
            </a:r>
          </a:p>
        </p:txBody>
      </p:sp>
      <p:sp>
        <p:nvSpPr>
          <p:cNvPr id="105" name="Блок-схема: узел 104">
            <a:extLst>
              <a:ext uri="{FF2B5EF4-FFF2-40B4-BE49-F238E27FC236}">
                <a16:creationId xmlns:a16="http://schemas.microsoft.com/office/drawing/2014/main" id="{E64E11D0-7598-4019-A7B0-B5FCD188C3A4}"/>
              </a:ext>
            </a:extLst>
          </p:cNvPr>
          <p:cNvSpPr/>
          <p:nvPr/>
        </p:nvSpPr>
        <p:spPr>
          <a:xfrm>
            <a:off x="1064436" y="2409692"/>
            <a:ext cx="134056" cy="146902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63AB4D2-980A-46A2-98F9-6C5047767E20}"/>
              </a:ext>
            </a:extLst>
          </p:cNvPr>
          <p:cNvSpPr txBox="1"/>
          <p:nvPr/>
        </p:nvSpPr>
        <p:spPr>
          <a:xfrm>
            <a:off x="6274559" y="1228298"/>
            <a:ext cx="25691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500" dirty="0">
                <a:cs typeface="Arial" pitchFamily="34" charset="0"/>
              </a:rPr>
              <a:t>Электрические импульсы от электродов блокируют болевые сигналы.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>
                <a:cs typeface="Arial" pitchFamily="34" charset="0"/>
              </a:rPr>
              <a:t>Низкочастотная ТЭНС стимулирует выброс эндорфинов, естественных ингибиторов боли.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>
                <a:cs typeface="Arial" pitchFamily="34" charset="0"/>
              </a:rPr>
              <a:t>За счет сокращений происходит наполнение мышцы кровью.</a:t>
            </a:r>
          </a:p>
        </p:txBody>
      </p:sp>
      <p:pic>
        <p:nvPicPr>
          <p:cNvPr id="84" name="Picture 2" descr="C:\Users\defrag\Desktop\фыва.png">
            <a:extLst>
              <a:ext uri="{FF2B5EF4-FFF2-40B4-BE49-F238E27FC236}">
                <a16:creationId xmlns:a16="http://schemas.microsoft.com/office/drawing/2014/main" id="{B146B2A8-DCBB-4DDC-94E9-40B2FCA33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809" y="3504848"/>
            <a:ext cx="1860020" cy="174762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Блок-схема: узел 51">
            <a:extLst>
              <a:ext uri="{FF2B5EF4-FFF2-40B4-BE49-F238E27FC236}">
                <a16:creationId xmlns:a16="http://schemas.microsoft.com/office/drawing/2014/main" id="{C4E99E54-BB92-4453-93D1-BF806966DEC3}"/>
              </a:ext>
            </a:extLst>
          </p:cNvPr>
          <p:cNvSpPr/>
          <p:nvPr/>
        </p:nvSpPr>
        <p:spPr>
          <a:xfrm>
            <a:off x="2506993" y="2279958"/>
            <a:ext cx="701808" cy="681754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3FC7FD0-8D53-4DD1-905F-2AFFC60E5F1B}"/>
              </a:ext>
            </a:extLst>
          </p:cNvPr>
          <p:cNvSpPr txBox="1"/>
          <p:nvPr/>
        </p:nvSpPr>
        <p:spPr>
          <a:xfrm>
            <a:off x="2466143" y="2415697"/>
            <a:ext cx="7826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solidFill>
                  <a:schemeClr val="bg1"/>
                </a:solidFill>
              </a:rPr>
              <a:t>Средний мозг</a:t>
            </a:r>
          </a:p>
        </p:txBody>
      </p:sp>
      <p:cxnSp>
        <p:nvCxnSpPr>
          <p:cNvPr id="104" name="Прямая со стрелкой 103">
            <a:extLst>
              <a:ext uri="{FF2B5EF4-FFF2-40B4-BE49-F238E27FC236}">
                <a16:creationId xmlns:a16="http://schemas.microsoft.com/office/drawing/2014/main" id="{439D8E35-B735-4FCB-B2C3-9351AAEEF068}"/>
              </a:ext>
            </a:extLst>
          </p:cNvPr>
          <p:cNvCxnSpPr>
            <a:cxnSpLocks/>
          </p:cNvCxnSpPr>
          <p:nvPr/>
        </p:nvCxnSpPr>
        <p:spPr>
          <a:xfrm>
            <a:off x="1882921" y="1894759"/>
            <a:ext cx="722675" cy="39708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id="{A2E5B391-1A33-418E-95E1-44244F333230}"/>
              </a:ext>
            </a:extLst>
          </p:cNvPr>
          <p:cNvSpPr/>
          <p:nvPr/>
        </p:nvSpPr>
        <p:spPr>
          <a:xfrm rot="10800000" flipV="1">
            <a:off x="527030" y="3110992"/>
            <a:ext cx="4994876" cy="42639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Передача болевого сигнала</a:t>
            </a:r>
          </a:p>
        </p:txBody>
      </p: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8878824B-6928-4120-A837-77965F98ABB8}"/>
              </a:ext>
            </a:extLst>
          </p:cNvPr>
          <p:cNvCxnSpPr>
            <a:cxnSpLocks/>
          </p:cNvCxnSpPr>
          <p:nvPr/>
        </p:nvCxnSpPr>
        <p:spPr>
          <a:xfrm flipV="1">
            <a:off x="5641735" y="2764728"/>
            <a:ext cx="0" cy="1570849"/>
          </a:xfrm>
          <a:prstGeom prst="straightConnector1">
            <a:avLst/>
          </a:prstGeom>
          <a:ln w="57150">
            <a:solidFill>
              <a:srgbClr val="C936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DEE273E-56FB-4012-A063-45157ABCEA79}"/>
              </a:ext>
            </a:extLst>
          </p:cNvPr>
          <p:cNvCxnSpPr>
            <a:cxnSpLocks/>
          </p:cNvCxnSpPr>
          <p:nvPr/>
        </p:nvCxnSpPr>
        <p:spPr>
          <a:xfrm>
            <a:off x="1967178" y="4335576"/>
            <a:ext cx="1902745" cy="0"/>
          </a:xfrm>
          <a:prstGeom prst="line">
            <a:avLst/>
          </a:prstGeom>
          <a:ln w="38100">
            <a:solidFill>
              <a:srgbClr val="C936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A50E309-81EA-485B-9276-6E73B4CA613D}"/>
              </a:ext>
            </a:extLst>
          </p:cNvPr>
          <p:cNvCxnSpPr/>
          <p:nvPr/>
        </p:nvCxnSpPr>
        <p:spPr>
          <a:xfrm>
            <a:off x="5220072" y="4335576"/>
            <a:ext cx="421663" cy="0"/>
          </a:xfrm>
          <a:prstGeom prst="line">
            <a:avLst/>
          </a:prstGeom>
          <a:ln w="38100">
            <a:solidFill>
              <a:srgbClr val="C936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526" y="257288"/>
            <a:ext cx="2016224" cy="3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9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95486"/>
            <a:ext cx="2016224" cy="395071"/>
          </a:xfrm>
          <a:prstGeom prst="rect">
            <a:avLst/>
          </a:prstGeom>
        </p:spPr>
      </p:pic>
      <p:pic>
        <p:nvPicPr>
          <p:cNvPr id="5" name="Picture 27" descr="C:\Users\Jelly\Documents\документы\стайл гайд\_ЗНАКИ И ЛОГО\№1 тонометры\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907" y="3551127"/>
            <a:ext cx="1954538" cy="160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64904" y="3628076"/>
            <a:ext cx="1614534" cy="1515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6" y="1065417"/>
            <a:ext cx="2146160" cy="13681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9" y="2433594"/>
            <a:ext cx="1655815" cy="11038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1760" y="915566"/>
            <a:ext cx="1963889" cy="23661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371" y="627534"/>
            <a:ext cx="2268252" cy="15121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82" y="2084972"/>
            <a:ext cx="2451318" cy="3676976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77364" y="2103957"/>
            <a:ext cx="84772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2477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143001" y="32951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8679" y="236803"/>
            <a:ext cx="5718175" cy="431800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OMRON E3 INTENSE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F1F946A-00A4-4775-85C2-8DB64EF6935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99" y="1306866"/>
            <a:ext cx="1295400" cy="32686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167C5D-57DC-4EF9-B731-7F76947FB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600" flipH="1">
            <a:off x="3056428" y="2411141"/>
            <a:ext cx="1735652" cy="2481459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0DAFC52-AFF3-4342-BBC0-A3FB26593E60}"/>
              </a:ext>
            </a:extLst>
          </p:cNvPr>
          <p:cNvSpPr/>
          <p:nvPr/>
        </p:nvSpPr>
        <p:spPr>
          <a:xfrm>
            <a:off x="3496689" y="930175"/>
            <a:ext cx="1065693" cy="35752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solidFill>
                  <a:schemeClr val="bg1"/>
                </a:solidFill>
              </a:rPr>
              <a:t>ЖК-дисплей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516A0C3-58AA-4B0E-B9F7-B134F999EC8C}"/>
              </a:ext>
            </a:extLst>
          </p:cNvPr>
          <p:cNvSpPr/>
          <p:nvPr/>
        </p:nvSpPr>
        <p:spPr>
          <a:xfrm>
            <a:off x="3487072" y="1695195"/>
            <a:ext cx="1080119" cy="35752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solidFill>
                  <a:schemeClr val="bg1"/>
                </a:solidFill>
              </a:rPr>
              <a:t>таймер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9802FE2-EBAF-4A3D-8AFC-C6CDF1F26D0E}"/>
              </a:ext>
            </a:extLst>
          </p:cNvPr>
          <p:cNvSpPr/>
          <p:nvPr/>
        </p:nvSpPr>
        <p:spPr>
          <a:xfrm>
            <a:off x="5477452" y="932298"/>
            <a:ext cx="3042140" cy="51156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solidFill>
                  <a:schemeClr val="bg1"/>
                </a:solidFill>
              </a:rPr>
              <a:t>моющиеся электроды многоразового использования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98758AA-D7AC-425E-83E6-A5CF1C6F3CFA}"/>
              </a:ext>
            </a:extLst>
          </p:cNvPr>
          <p:cNvSpPr/>
          <p:nvPr/>
        </p:nvSpPr>
        <p:spPr>
          <a:xfrm>
            <a:off x="185058" y="1761660"/>
            <a:ext cx="1512167" cy="172819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50" dirty="0">
                <a:solidFill>
                  <a:schemeClr val="bg1"/>
                </a:solidFill>
              </a:rPr>
              <a:t>регулируемая интенсивность</a:t>
            </a:r>
            <a:r>
              <a:rPr lang="en-US" sz="1350" dirty="0">
                <a:solidFill>
                  <a:schemeClr val="bg1"/>
                </a:solidFill>
              </a:rPr>
              <a:t> (</a:t>
            </a:r>
            <a:r>
              <a:rPr lang="ru-RU" sz="1350" dirty="0">
                <a:solidFill>
                  <a:schemeClr val="bg1"/>
                </a:solidFill>
              </a:rPr>
              <a:t>15 уровней для подбора комфортной интенсивности воздействия</a:t>
            </a:r>
            <a:r>
              <a:rPr lang="en-US" sz="135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114C395-208D-4177-9E5F-F0B8ACE7D1DA}"/>
              </a:ext>
            </a:extLst>
          </p:cNvPr>
          <p:cNvSpPr/>
          <p:nvPr/>
        </p:nvSpPr>
        <p:spPr>
          <a:xfrm>
            <a:off x="3496690" y="2396791"/>
            <a:ext cx="1070501" cy="37384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solidFill>
                  <a:schemeClr val="bg1"/>
                </a:solidFill>
              </a:rPr>
              <a:t>выбор программы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F3A9700-B373-49A0-B31D-269519001462}"/>
              </a:ext>
            </a:extLst>
          </p:cNvPr>
          <p:cNvSpPr/>
          <p:nvPr/>
        </p:nvSpPr>
        <p:spPr>
          <a:xfrm>
            <a:off x="132818" y="4155215"/>
            <a:ext cx="255627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50" dirty="0">
                <a:solidFill>
                  <a:prstClr val="black"/>
                </a:solidFill>
              </a:rPr>
              <a:t>вес 100 г</a:t>
            </a:r>
            <a:r>
              <a:rPr lang="en-US" sz="1350" dirty="0">
                <a:solidFill>
                  <a:prstClr val="black"/>
                </a:solidFill>
              </a:rPr>
              <a:t> (</a:t>
            </a:r>
            <a:r>
              <a:rPr lang="ru-RU" sz="1350" dirty="0">
                <a:solidFill>
                  <a:prstClr val="black"/>
                </a:solidFill>
              </a:rPr>
              <a:t>удобно брать с собой)</a:t>
            </a:r>
          </a:p>
        </p:txBody>
      </p:sp>
      <p:pic>
        <p:nvPicPr>
          <p:cNvPr id="16" name="Picture 3" descr="eplus">
            <a:extLst>
              <a:ext uri="{FF2B5EF4-FFF2-40B4-BE49-F238E27FC236}">
                <a16:creationId xmlns:a16="http://schemas.microsoft.com/office/drawing/2014/main" id="{5C8C9F90-9445-43EC-B0B7-5C0C44F9A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530" t="33588" r="58240" b="42790"/>
          <a:stretch>
            <a:fillRect/>
          </a:stretch>
        </p:blipFill>
        <p:spPr bwMode="auto">
          <a:xfrm>
            <a:off x="5538835" y="1600830"/>
            <a:ext cx="752445" cy="109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eplus">
            <a:extLst>
              <a:ext uri="{FF2B5EF4-FFF2-40B4-BE49-F238E27FC236}">
                <a16:creationId xmlns:a16="http://schemas.microsoft.com/office/drawing/2014/main" id="{FB780372-9305-41B6-B939-453CC271E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614" t="60735" r="28732" b="12883"/>
          <a:stretch>
            <a:fillRect/>
          </a:stretch>
        </p:blipFill>
        <p:spPr bwMode="auto">
          <a:xfrm>
            <a:off x="8172056" y="1679009"/>
            <a:ext cx="756346" cy="101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 descr="C:\Documents and Settings\All Users\Documents\Work\Omron\Фото для презентации\Обработанные\Picture53 copy.png">
            <a:extLst>
              <a:ext uri="{FF2B5EF4-FFF2-40B4-BE49-F238E27FC236}">
                <a16:creationId xmlns:a16="http://schemas.microsoft.com/office/drawing/2014/main" id="{519E5AEF-CE55-4EE3-BDA1-3A7BF4BAF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3495" y="1679009"/>
            <a:ext cx="756346" cy="101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A2DE59C-4859-4554-890E-BED6AA2451EC}"/>
              </a:ext>
            </a:extLst>
          </p:cNvPr>
          <p:cNvSpPr/>
          <p:nvPr/>
        </p:nvSpPr>
        <p:spPr>
          <a:xfrm>
            <a:off x="5382091" y="2922370"/>
            <a:ext cx="33787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Clr>
                <a:srgbClr val="0070C0"/>
              </a:buClr>
              <a:buFont typeface="Wingdings" panose="05000000000000000000" pitchFamily="2" charset="2"/>
              <a:buChar char="¢"/>
            </a:pPr>
            <a:r>
              <a:rPr lang="ru-RU" sz="1500" dirty="0"/>
              <a:t>Не требуется дополнительного крема при использовании электродов</a:t>
            </a:r>
          </a:p>
          <a:p>
            <a:pPr marL="214313" indent="-214313">
              <a:buClr>
                <a:srgbClr val="0070C0"/>
              </a:buClr>
              <a:buFont typeface="Wingdings" panose="05000000000000000000" pitchFamily="2" charset="2"/>
              <a:buChar char="¢"/>
            </a:pPr>
            <a:r>
              <a:rPr lang="ru-RU" sz="1500" dirty="0"/>
              <a:t>Если случайно гелиевая поверхность  электрода отклеится, то можно поместить электроды на ночь в холодильник и соединение восстановится.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A0C7BA50-C7BB-44F1-9828-C0F525E62472}"/>
              </a:ext>
            </a:extLst>
          </p:cNvPr>
          <p:cNvCxnSpPr>
            <a:stCxn id="11" idx="3"/>
          </p:cNvCxnSpPr>
          <p:nvPr/>
        </p:nvCxnSpPr>
        <p:spPr>
          <a:xfrm>
            <a:off x="1697224" y="2625756"/>
            <a:ext cx="498512" cy="2966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446CE7DE-771F-4BE3-A9A8-54D1CBC818F5}"/>
              </a:ext>
            </a:extLst>
          </p:cNvPr>
          <p:cNvCxnSpPr>
            <a:stCxn id="5" idx="1"/>
          </p:cNvCxnSpPr>
          <p:nvPr/>
        </p:nvCxnSpPr>
        <p:spPr>
          <a:xfrm flipH="1">
            <a:off x="2764017" y="1108938"/>
            <a:ext cx="732673" cy="74883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F945291-535C-4687-B967-D9E71F6AF8D7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893656" y="1873958"/>
            <a:ext cx="593416" cy="51480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044F0A10-F810-4D1B-A034-7E767BFE6C11}"/>
              </a:ext>
            </a:extLst>
          </p:cNvPr>
          <p:cNvCxnSpPr>
            <a:stCxn id="12" idx="1"/>
          </p:cNvCxnSpPr>
          <p:nvPr/>
        </p:nvCxnSpPr>
        <p:spPr>
          <a:xfrm flipH="1">
            <a:off x="2898465" y="2583713"/>
            <a:ext cx="598224" cy="18692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526" y="257288"/>
            <a:ext cx="2016224" cy="3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38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339502"/>
            <a:ext cx="1656184" cy="195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-11541"/>
            <a:ext cx="3563888" cy="51550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r"/>
            <a:r>
              <a:rPr lang="ru-RU" sz="2400" dirty="0">
                <a:solidFill>
                  <a:schemeClr val="bg1"/>
                </a:solidFill>
              </a:rPr>
              <a:t>МАССАЖЕРЫ</a:t>
            </a:r>
          </a:p>
          <a:p>
            <a:pPr algn="r"/>
            <a:r>
              <a:rPr lang="ru-RU" sz="4400" dirty="0" smtClean="0">
                <a:solidFill>
                  <a:schemeClr val="accent2"/>
                </a:solidFill>
              </a:rPr>
              <a:t/>
            </a:r>
            <a:br>
              <a:rPr lang="ru-RU" sz="4400" dirty="0" smtClean="0">
                <a:solidFill>
                  <a:schemeClr val="accent2"/>
                </a:solidFill>
              </a:rPr>
            </a:b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3074" name="AutoShape 2" descr="BF-212_.jpg"/>
          <p:cNvSpPr>
            <a:spLocks noChangeAspect="1" noChangeArrowheads="1"/>
          </p:cNvSpPr>
          <p:nvPr/>
        </p:nvSpPr>
        <p:spPr bwMode="auto">
          <a:xfrm>
            <a:off x="63500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9" name="AutoShape 7" descr="HBF212_elevated_.jpg"/>
          <p:cNvSpPr>
            <a:spLocks noChangeAspect="1" noChangeArrowheads="1"/>
          </p:cNvSpPr>
          <p:nvPr/>
        </p:nvSpPr>
        <p:spPr bwMode="auto">
          <a:xfrm>
            <a:off x="63500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67494"/>
            <a:ext cx="1743381" cy="134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508104" y="339502"/>
            <a:ext cx="1951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CS MEDICA CS-CR5</a:t>
            </a:r>
            <a:endParaRPr lang="ru-RU" dirty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563638"/>
            <a:ext cx="977454" cy="67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915566"/>
            <a:ext cx="1584176" cy="325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923678"/>
            <a:ext cx="84772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7668344" y="2067694"/>
            <a:ext cx="118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CS-v3 Mini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4515966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CS-v1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868144" y="3867894"/>
            <a:ext cx="1352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CS-v7 Power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1541"/>
            <a:ext cx="3563888" cy="51550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r"/>
            <a:r>
              <a:rPr lang="ru-RU" sz="2400" dirty="0" smtClean="0">
                <a:solidFill>
                  <a:schemeClr val="bg1"/>
                </a:solidFill>
              </a:rPr>
              <a:t>ЗВУКОВЫЕ ЗУБНЫЕ ЩЕТКИ</a:t>
            </a:r>
            <a:endParaRPr lang="en-US" sz="2400" dirty="0">
              <a:solidFill>
                <a:schemeClr val="bg1"/>
              </a:solidFill>
            </a:endParaRPr>
          </a:p>
          <a:p>
            <a:pPr algn="r"/>
            <a:r>
              <a:rPr lang="ru-RU" sz="2400" dirty="0" smtClean="0">
                <a:solidFill>
                  <a:schemeClr val="bg1"/>
                </a:solidFill>
              </a:rPr>
              <a:t>И ИРРИГАТОРЫ</a:t>
            </a:r>
            <a:r>
              <a:rPr lang="ru-RU" sz="4400" dirty="0" smtClean="0">
                <a:solidFill>
                  <a:schemeClr val="accent2"/>
                </a:solidFill>
              </a:rPr>
              <a:t/>
            </a:r>
            <a:br>
              <a:rPr lang="ru-RU" sz="4400" dirty="0" smtClean="0">
                <a:solidFill>
                  <a:schemeClr val="accent2"/>
                </a:solidFill>
              </a:rPr>
            </a:b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3074" name="AutoShape 2" descr="BF-212_.jpg"/>
          <p:cNvSpPr>
            <a:spLocks noChangeAspect="1" noChangeArrowheads="1"/>
          </p:cNvSpPr>
          <p:nvPr/>
        </p:nvSpPr>
        <p:spPr bwMode="auto">
          <a:xfrm>
            <a:off x="63500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9" name="AutoShape 7" descr="HBF212_elevated_.jpg"/>
          <p:cNvSpPr>
            <a:spLocks noChangeAspect="1" noChangeArrowheads="1"/>
          </p:cNvSpPr>
          <p:nvPr/>
        </p:nvSpPr>
        <p:spPr bwMode="auto">
          <a:xfrm>
            <a:off x="63500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http://csdeskwork/ro/DocLib1/CS%20(jpg%20%D0%B8%20eps)/CS%20%D0%9C%D0%B5%D0%B4%D0%B8%D0%BA%D0%B0%20(%D1%80%D1%83%D1%81.%D0%B2%D0%B0%D1%80%D0%B8%D0%B0%D0%BD%D1%82)/Logo_CS_Medica_r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1470"/>
            <a:ext cx="792088" cy="64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1843980"/>
            <a:ext cx="4949280" cy="32995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82" y="-11541"/>
            <a:ext cx="2451318" cy="3676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75606"/>
            <a:ext cx="2860631" cy="21454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746357"/>
            <a:ext cx="3740870" cy="26747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5" y="224359"/>
            <a:ext cx="787898" cy="321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1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744222" cy="51435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746" y="555526"/>
            <a:ext cx="2514057" cy="164610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526" y="257288"/>
            <a:ext cx="2016224" cy="395071"/>
          </a:xfrm>
          <a:prstGeom prst="rect">
            <a:avLst/>
          </a:prstGeom>
        </p:spPr>
      </p:pic>
      <p:sp>
        <p:nvSpPr>
          <p:cNvPr id="43" name="object 18"/>
          <p:cNvSpPr/>
          <p:nvPr/>
        </p:nvSpPr>
        <p:spPr>
          <a:xfrm>
            <a:off x="7380312" y="1378580"/>
            <a:ext cx="1568189" cy="25922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9"/>
          <p:cNvSpPr/>
          <p:nvPr/>
        </p:nvSpPr>
        <p:spPr>
          <a:xfrm>
            <a:off x="4285746" y="2516593"/>
            <a:ext cx="2878542" cy="2287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311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970" y="8613"/>
            <a:ext cx="5092030" cy="50920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563888" cy="51550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2400" dirty="0" smtClean="0"/>
          </a:p>
          <a:p>
            <a:pPr algn="r"/>
            <a:endParaRPr lang="ru-RU" sz="2400" dirty="0"/>
          </a:p>
          <a:p>
            <a:pPr algn="r"/>
            <a:endParaRPr lang="ru-RU" sz="2400" dirty="0" smtClean="0"/>
          </a:p>
          <a:p>
            <a:pPr algn="r"/>
            <a:r>
              <a:rPr lang="ru-RU" sz="2400" dirty="0" smtClean="0"/>
              <a:t>БЛАГОДАРЮ ЗА ТО, ЧТО ДОСЛУШАЛИ ДО КОНЦА!</a:t>
            </a:r>
            <a:endParaRPr lang="ru-RU" sz="2400" dirty="0" smtClean="0"/>
          </a:p>
          <a:p>
            <a:pPr algn="r"/>
            <a:r>
              <a:rPr lang="ru-RU" sz="4400" dirty="0" smtClean="0">
                <a:solidFill>
                  <a:schemeClr val="accent2"/>
                </a:solidFill>
              </a:rPr>
              <a:t/>
            </a:r>
            <a:br>
              <a:rPr lang="ru-RU" sz="4400" dirty="0" smtClean="0">
                <a:solidFill>
                  <a:schemeClr val="accent2"/>
                </a:solidFill>
              </a:rPr>
            </a:b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48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1541"/>
            <a:ext cx="3563888" cy="51550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31590"/>
            <a:ext cx="3434680" cy="425450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2400" b="0" dirty="0">
                <a:solidFill>
                  <a:schemeClr val="bg1"/>
                </a:solidFill>
              </a:rPr>
              <a:t>К</a:t>
            </a:r>
            <a:r>
              <a:rPr lang="ru-RU" sz="2400" b="0" dirty="0" smtClean="0">
                <a:solidFill>
                  <a:schemeClr val="bg1"/>
                </a:solidFill>
              </a:rPr>
              <a:t>ОНТРОЛЬ  </a:t>
            </a:r>
            <a:r>
              <a:rPr lang="ru-RU" sz="2400" b="0" dirty="0" smtClean="0">
                <a:solidFill>
                  <a:schemeClr val="bg1"/>
                </a:solidFill>
              </a:rPr>
              <a:t>АРТЕРИАЛЬНОГО ДАВЛЕНИЯ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11510"/>
            <a:ext cx="3990808" cy="3384376"/>
          </a:xfrm>
          <a:prstGeom prst="rect">
            <a:avLst/>
          </a:prstGeom>
        </p:spPr>
      </p:pic>
      <p:pic>
        <p:nvPicPr>
          <p:cNvPr id="7" name="Рисунок 6" descr="RS4_Perspektive-FINAL_CMYK_18010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2643758"/>
            <a:ext cx="2450407" cy="21221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95486"/>
            <a:ext cx="2016224" cy="395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3563888" cy="51550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83518"/>
            <a:ext cx="3168352" cy="425450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2400" b="0" dirty="0" smtClean="0">
                <a:solidFill>
                  <a:schemeClr val="bg1"/>
                </a:solidFill>
              </a:rPr>
              <a:t>НЕ ВСЕ ТОНОМЕТРЫ ОДИНАКОВЫ </a:t>
            </a:r>
            <a:endParaRPr lang="en-US" sz="2400" b="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дрожжина\документы\Общие документы\Кардиология\ЕвроАзия\№1 в рек. кардиологов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5659" y="1491630"/>
            <a:ext cx="5418341" cy="194346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51520" y="1707654"/>
            <a:ext cx="3024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>
                <a:solidFill>
                  <a:schemeClr val="bg1"/>
                </a:solidFill>
              </a:rPr>
              <a:t>9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из 10 кардиологов 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Европы и России рекомендуют своим пациентам тонометры 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OMRON</a:t>
            </a:r>
            <a:endParaRPr lang="ru-RU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95486"/>
            <a:ext cx="2016224" cy="395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smedica.ru/upload/iblock/7ad/m3_exp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529" y="2509034"/>
            <a:ext cx="2475093" cy="247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11541"/>
            <a:ext cx="3563888" cy="51550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31590"/>
            <a:ext cx="3434680" cy="425450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2400" b="0" dirty="0" smtClean="0">
                <a:solidFill>
                  <a:schemeClr val="bg1"/>
                </a:solidFill>
              </a:rPr>
              <a:t>РЕШЕНИЕ:</a:t>
            </a:r>
            <a:br>
              <a:rPr lang="ru-RU" sz="2400" b="0" dirty="0" smtClean="0">
                <a:solidFill>
                  <a:schemeClr val="bg1"/>
                </a:solidFill>
              </a:rPr>
            </a:br>
            <a:r>
              <a:rPr lang="ru-RU" sz="2400" b="0" dirty="0" smtClean="0">
                <a:solidFill>
                  <a:schemeClr val="bg1"/>
                </a:solidFill>
              </a:rPr>
              <a:t>КОНТРОЛЬ  АРТЕРИАЛЬНОГО ДАВЛЕНИЯ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283718"/>
            <a:ext cx="3491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АВТОМАТИЧЕСКИЕ ТОНОМЕТРЫ НА ПЛЕЧО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571750"/>
            <a:ext cx="2547324" cy="2160240"/>
          </a:xfrm>
          <a:prstGeom prst="rect">
            <a:avLst/>
          </a:prstGeom>
        </p:spPr>
      </p:pic>
      <p:pic>
        <p:nvPicPr>
          <p:cNvPr id="16" name="Picture 4" descr="C:\Documents and Settings\sidelife\Рабочий стол\ПРЕЗЕНТАЦИИ\easy cuff.png"/>
          <p:cNvPicPr>
            <a:picLocks noChangeAspect="1" noChangeArrowheads="1"/>
          </p:cNvPicPr>
          <p:nvPr/>
        </p:nvPicPr>
        <p:blipFill>
          <a:blip r:embed="rId4" cstate="print"/>
          <a:srcRect l="18993" t="22342" r="10872" b="20293"/>
          <a:stretch>
            <a:fillRect/>
          </a:stretch>
        </p:blipFill>
        <p:spPr bwMode="auto">
          <a:xfrm>
            <a:off x="3635896" y="915566"/>
            <a:ext cx="1584176" cy="646497"/>
          </a:xfrm>
          <a:prstGeom prst="rect">
            <a:avLst/>
          </a:prstGeom>
          <a:noFill/>
        </p:spPr>
      </p:pic>
      <p:pic>
        <p:nvPicPr>
          <p:cNvPr id="17" name="Picture 7" descr="C:\Documents and Settings\sidelife\Рабочий стол\ПРЕЗЕНТАЦИИ\HEM-7121-RU-ARU-ALRU_M2 Basic.png"/>
          <p:cNvPicPr>
            <a:picLocks noChangeAspect="1" noChangeArrowheads="1"/>
          </p:cNvPicPr>
          <p:nvPr/>
        </p:nvPicPr>
        <p:blipFill>
          <a:blip r:embed="rId5" cstate="print"/>
          <a:srcRect l="20993" t="14733" r="20974" b="17917"/>
          <a:stretch>
            <a:fillRect/>
          </a:stretch>
        </p:blipFill>
        <p:spPr bwMode="auto">
          <a:xfrm>
            <a:off x="4211960" y="771550"/>
            <a:ext cx="1656184" cy="1368152"/>
          </a:xfrm>
          <a:prstGeom prst="rect">
            <a:avLst/>
          </a:prstGeom>
          <a:noFill/>
        </p:spPr>
      </p:pic>
      <p:pic>
        <p:nvPicPr>
          <p:cNvPr id="18" name="Picture 4" descr="C:\Documents and Settings\sidelife\Рабочий стол\ПРЕЗЕНТАЦИИ\easy cuff.png"/>
          <p:cNvPicPr>
            <a:picLocks noChangeAspect="1" noChangeArrowheads="1"/>
          </p:cNvPicPr>
          <p:nvPr/>
        </p:nvPicPr>
        <p:blipFill>
          <a:blip r:embed="rId4" cstate="print"/>
          <a:srcRect l="18993" t="22342" r="10872" b="20293"/>
          <a:stretch>
            <a:fillRect/>
          </a:stretch>
        </p:blipFill>
        <p:spPr bwMode="auto">
          <a:xfrm>
            <a:off x="6444208" y="987574"/>
            <a:ext cx="1698148" cy="693008"/>
          </a:xfrm>
          <a:prstGeom prst="rect">
            <a:avLst/>
          </a:prstGeom>
          <a:noFill/>
        </p:spPr>
      </p:pic>
      <p:pic>
        <p:nvPicPr>
          <p:cNvPr id="19" name="Рисунок 18" descr="HEM-7122-LRU-ALRU_M2 Classic.png"/>
          <p:cNvPicPr>
            <a:picLocks noChangeAspect="1"/>
          </p:cNvPicPr>
          <p:nvPr/>
        </p:nvPicPr>
        <p:blipFill>
          <a:blip r:embed="rId6" cstate="print"/>
          <a:srcRect l="20986" t="14718" r="21840" b="17925"/>
          <a:stretch>
            <a:fillRect/>
          </a:stretch>
        </p:blipFill>
        <p:spPr>
          <a:xfrm>
            <a:off x="6948264" y="771550"/>
            <a:ext cx="1512168" cy="13681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355976" y="206769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М2</a:t>
            </a:r>
            <a:r>
              <a:rPr lang="en-US" dirty="0"/>
              <a:t> </a:t>
            </a:r>
            <a:r>
              <a:rPr lang="en-US" dirty="0" smtClean="0"/>
              <a:t>Basic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092280" y="213970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М2</a:t>
            </a:r>
            <a:r>
              <a:rPr lang="en-US" dirty="0"/>
              <a:t> </a:t>
            </a:r>
            <a:r>
              <a:rPr lang="en-US" dirty="0" smtClean="0"/>
              <a:t>Classic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355976" y="451596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</a:t>
            </a:r>
            <a:r>
              <a:rPr lang="ru-RU" dirty="0"/>
              <a:t>3</a:t>
            </a:r>
            <a:r>
              <a:rPr lang="en-US" dirty="0" smtClean="0"/>
              <a:t> Comfort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7020272" y="458797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</a:t>
            </a:r>
            <a:r>
              <a:rPr lang="ru-RU" dirty="0"/>
              <a:t>3</a:t>
            </a:r>
            <a:r>
              <a:rPr lang="en-US" dirty="0" smtClean="0"/>
              <a:t> Expert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95486"/>
            <a:ext cx="2016224" cy="395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C:\дрожжина\документы\изображение\RS2.png"/>
          <p:cNvPicPr>
            <a:picLocks noChangeAspect="1" noChangeArrowheads="1"/>
          </p:cNvPicPr>
          <p:nvPr/>
        </p:nvPicPr>
        <p:blipFill>
          <a:blip r:embed="rId2" cstate="print"/>
          <a:srcRect l="22500" t="13333" r="15000" b="16667"/>
          <a:stretch>
            <a:fillRect/>
          </a:stretch>
        </p:blipFill>
        <p:spPr bwMode="auto">
          <a:xfrm>
            <a:off x="7127776" y="627534"/>
            <a:ext cx="2016224" cy="1693628"/>
          </a:xfrm>
          <a:prstGeom prst="rect">
            <a:avLst/>
          </a:prstGeom>
          <a:noFill/>
        </p:spPr>
      </p:pic>
      <p:pic>
        <p:nvPicPr>
          <p:cNvPr id="37891" name="Picture 3" descr="C:\дрожжина\документы\изображение\RS1.png"/>
          <p:cNvPicPr>
            <a:picLocks noChangeAspect="1" noChangeArrowheads="1"/>
          </p:cNvPicPr>
          <p:nvPr/>
        </p:nvPicPr>
        <p:blipFill>
          <a:blip r:embed="rId3" cstate="print"/>
          <a:srcRect l="19512" t="13008" r="21951" b="15447"/>
          <a:stretch>
            <a:fillRect/>
          </a:stretch>
        </p:blipFill>
        <p:spPr bwMode="auto">
          <a:xfrm>
            <a:off x="3635896" y="555526"/>
            <a:ext cx="1872208" cy="1716191"/>
          </a:xfrm>
          <a:prstGeom prst="rect">
            <a:avLst/>
          </a:prstGeom>
          <a:noFill/>
        </p:spPr>
      </p:pic>
      <p:pic>
        <p:nvPicPr>
          <p:cNvPr id="37890" name="Picture 2" descr="C:\дрожжина\документы\изображение\RS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371296"/>
            <a:ext cx="3332989" cy="249974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-11541"/>
            <a:ext cx="3563888" cy="51550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АВТОМАТИЧЕСКИЕ ТОНОМЕТРЫ НА ЗАПЯСТЬЕ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31590"/>
            <a:ext cx="3434680" cy="425450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2400" b="0" dirty="0" smtClean="0">
                <a:solidFill>
                  <a:schemeClr val="bg1"/>
                </a:solidFill>
              </a:rPr>
              <a:t>КОНТРОЛЬ  </a:t>
            </a:r>
            <a:r>
              <a:rPr lang="ru-RU" sz="2400" b="0" dirty="0" smtClean="0">
                <a:solidFill>
                  <a:schemeClr val="bg1"/>
                </a:solidFill>
              </a:rPr>
              <a:t>АРТЕРИАЛЬНОГО ДАВЛЕНИЯ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0698" y="450944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RS 3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283968" y="2284711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RS1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7796977" y="22832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RS2</a:t>
            </a:r>
            <a:endParaRPr lang="ru-RU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95486"/>
            <a:ext cx="2016224" cy="395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1541"/>
            <a:ext cx="3563888" cy="51550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АВТОМАТИЧЕСКИЕ ТОНОМЕТРЫ НА ЗАПЯСТЬЕ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31590"/>
            <a:ext cx="3434680" cy="425450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2400" b="0" dirty="0" smtClean="0">
                <a:solidFill>
                  <a:schemeClr val="bg1"/>
                </a:solidFill>
              </a:rPr>
              <a:t>КОНТРОЛЬ  </a:t>
            </a:r>
            <a:r>
              <a:rPr lang="ru-RU" sz="2400" b="0" dirty="0" smtClean="0">
                <a:solidFill>
                  <a:schemeClr val="bg1"/>
                </a:solidFill>
              </a:rPr>
              <a:t>АРТЕРИАЛЬНОГО ДАВЛЕНИЯ </a:t>
            </a:r>
          </a:p>
        </p:txBody>
      </p:sp>
      <p:pic>
        <p:nvPicPr>
          <p:cNvPr id="28" name="Picture 9" descr="C:\Documents and Settings\sidelife\Рабочий стол\ИНСТРУКЦИИ УПАКОВКА ЛИСТОВКИ СПЕЦИФИКАЦИИ\BPM Icons\Cuff wrapping gu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863" y="1419622"/>
            <a:ext cx="946821" cy="903780"/>
          </a:xfrm>
          <a:prstGeom prst="rect">
            <a:avLst/>
          </a:prstGeom>
          <a:noFill/>
        </p:spPr>
      </p:pic>
      <p:pic>
        <p:nvPicPr>
          <p:cNvPr id="29" name="Picture 3" descr="C:\Documents and Settings\sidelife\Рабочий стол\ИНСТРУКЦИИ УПАКОВКА ЛИСТОВКИ СПЕЦИФИКАЦИИ\BPM Icons\memo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863" y="2571750"/>
            <a:ext cx="921655" cy="869867"/>
          </a:xfrm>
          <a:prstGeom prst="rect">
            <a:avLst/>
          </a:prstGeom>
          <a:noFill/>
        </p:spPr>
      </p:pic>
      <p:pic>
        <p:nvPicPr>
          <p:cNvPr id="32" name="Picture 6" descr="C:\Documents and Settings\sidelife\Рабочий стол\ИНСТРУКЦИИ УПАКОВКА ЛИСТОВКИ СПЕЦИФИКАЦИИ\BPM Icons\Irregular Heartbe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8856" y="339502"/>
            <a:ext cx="905247" cy="864096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832" y="3579862"/>
            <a:ext cx="1853344" cy="14765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96078"/>
            <a:ext cx="2561955" cy="950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13" y="1419622"/>
            <a:ext cx="914400" cy="914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13" y="2554686"/>
            <a:ext cx="914400" cy="914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13" y="37958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7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1541"/>
            <a:ext cx="3563888" cy="51550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ПРИЛОЖЕНИЕ</a:t>
            </a:r>
            <a:endParaRPr lang="en-US" dirty="0" smtClean="0"/>
          </a:p>
          <a:p>
            <a:pPr algn="r"/>
            <a:r>
              <a:rPr lang="ru-RU" dirty="0" smtClean="0"/>
              <a:t> </a:t>
            </a:r>
            <a:r>
              <a:rPr lang="en-US" dirty="0" smtClean="0"/>
              <a:t>OMRON CONNECT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31590"/>
            <a:ext cx="3434680" cy="425450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2400" b="0" dirty="0" smtClean="0">
                <a:solidFill>
                  <a:schemeClr val="bg1"/>
                </a:solidFill>
              </a:rPr>
              <a:t>КОНТРОЛЬ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ru-RU" sz="2400" b="0" dirty="0" smtClean="0">
                <a:solidFill>
                  <a:schemeClr val="bg1"/>
                </a:solidFill>
              </a:rPr>
              <a:t> </a:t>
            </a:r>
            <a:r>
              <a:rPr lang="ru-RU" sz="2400" b="0" dirty="0" smtClean="0">
                <a:solidFill>
                  <a:schemeClr val="bg1"/>
                </a:solidFill>
              </a:rPr>
              <a:t>ЗА  АРТЕРИАЛЬНЫМ ДАВЛЕНИЕМ </a:t>
            </a:r>
          </a:p>
        </p:txBody>
      </p:sp>
      <p:pic>
        <p:nvPicPr>
          <p:cNvPr id="33" name="Picture 2" descr="https://www.omron-extranet.com/cache/images/c218297a72468e2406f49cb4e7821e7b_normal.jpg"/>
          <p:cNvPicPr>
            <a:picLocks noChangeAspect="1" noChangeArrowheads="1"/>
          </p:cNvPicPr>
          <p:nvPr/>
        </p:nvPicPr>
        <p:blipFill>
          <a:blip r:embed="rId2" cstate="print"/>
          <a:srcRect t="3590" b="6664"/>
          <a:stretch>
            <a:fillRect/>
          </a:stretch>
        </p:blipFill>
        <p:spPr bwMode="auto">
          <a:xfrm>
            <a:off x="3779912" y="81703"/>
            <a:ext cx="2981131" cy="496855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588224" y="1411817"/>
            <a:ext cx="2502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8B5"/>
                </a:solidFill>
                <a:cs typeface="Arial" pitchFamily="34" charset="0"/>
              </a:rPr>
              <a:t>Технология </a:t>
            </a:r>
            <a:r>
              <a:rPr lang="ru-RU" sz="2400" b="1" dirty="0">
                <a:solidFill>
                  <a:srgbClr val="0068B5"/>
                </a:solidFill>
                <a:cs typeface="Arial" pitchFamily="34" charset="0"/>
              </a:rPr>
              <a:t>оптического распознавания символов </a:t>
            </a:r>
            <a:r>
              <a:rPr lang="en-US" sz="2400" b="1" dirty="0">
                <a:solidFill>
                  <a:srgbClr val="0068B5"/>
                </a:solidFill>
                <a:cs typeface="Arial" pitchFamily="34" charset="0"/>
              </a:rPr>
              <a:t> OCR (optical character recognition) </a:t>
            </a:r>
            <a:endParaRPr lang="ru-RU" sz="2400" b="1" dirty="0">
              <a:solidFill>
                <a:srgbClr val="0068B5"/>
              </a:solidFill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473" y="4083918"/>
            <a:ext cx="1533525" cy="8572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95486"/>
            <a:ext cx="2016224" cy="395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2400" b="0" dirty="0" smtClean="0">
                <a:solidFill>
                  <a:schemeClr val="bg1"/>
                </a:solidFill>
              </a:rPr>
              <a:t>КОНТРОЛЬ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ru-RU" sz="2400" b="0" dirty="0" smtClean="0">
                <a:solidFill>
                  <a:schemeClr val="bg1"/>
                </a:solidFill>
              </a:rPr>
              <a:t> </a:t>
            </a:r>
            <a:r>
              <a:rPr lang="ru-RU" sz="2400" b="0" dirty="0" smtClean="0">
                <a:solidFill>
                  <a:schemeClr val="bg1"/>
                </a:solidFill>
              </a:rPr>
              <a:t>ЗА  АРТЕРИАЛЬНЫМ ДАВЛЕНИЕМ </a:t>
            </a:r>
          </a:p>
        </p:txBody>
      </p:sp>
      <p:pic>
        <p:nvPicPr>
          <p:cNvPr id="9" name="Picture 2" descr="G:\OMRON CONNECT OCR\screens\IMG_9722.PNG"/>
          <p:cNvPicPr>
            <a:picLocks noChangeAspect="1" noChangeArrowheads="1"/>
          </p:cNvPicPr>
          <p:nvPr/>
        </p:nvPicPr>
        <p:blipFill>
          <a:blip r:embed="rId2" cstate="print"/>
          <a:srcRect t="4000" r="3941"/>
          <a:stretch>
            <a:fillRect/>
          </a:stretch>
        </p:blipFill>
        <p:spPr bwMode="auto">
          <a:xfrm>
            <a:off x="6751785" y="267494"/>
            <a:ext cx="1944216" cy="3455984"/>
          </a:xfrm>
          <a:prstGeom prst="rect">
            <a:avLst/>
          </a:prstGeom>
          <a:noFill/>
        </p:spPr>
      </p:pic>
      <p:pic>
        <p:nvPicPr>
          <p:cNvPr id="10" name="Picture 3" descr="G:\OMRON CONNECT OCR\screens\IMG_9720.PNG"/>
          <p:cNvPicPr>
            <a:picLocks noChangeAspect="1" noChangeArrowheads="1"/>
          </p:cNvPicPr>
          <p:nvPr/>
        </p:nvPicPr>
        <p:blipFill>
          <a:blip r:embed="rId3" cstate="print"/>
          <a:srcRect t="4000" r="3941"/>
          <a:stretch>
            <a:fillRect/>
          </a:stretch>
        </p:blipFill>
        <p:spPr bwMode="auto">
          <a:xfrm>
            <a:off x="4591545" y="1059582"/>
            <a:ext cx="1944216" cy="3455984"/>
          </a:xfrm>
          <a:prstGeom prst="rect">
            <a:avLst/>
          </a:prstGeom>
          <a:noFill/>
        </p:spPr>
      </p:pic>
      <p:pic>
        <p:nvPicPr>
          <p:cNvPr id="11" name="Picture 4" descr="G:\OMRON CONNECT OCR\screens\IMG_9721.PNG"/>
          <p:cNvPicPr>
            <a:picLocks noChangeAspect="1" noChangeArrowheads="1"/>
          </p:cNvPicPr>
          <p:nvPr/>
        </p:nvPicPr>
        <p:blipFill>
          <a:blip r:embed="rId4" cstate="print"/>
          <a:srcRect t="4000" r="384"/>
          <a:stretch>
            <a:fillRect/>
          </a:stretch>
        </p:blipFill>
        <p:spPr bwMode="auto">
          <a:xfrm>
            <a:off x="2359297" y="339502"/>
            <a:ext cx="2016224" cy="3455984"/>
          </a:xfrm>
          <a:prstGeom prst="rect">
            <a:avLst/>
          </a:prstGeom>
          <a:noFill/>
        </p:spPr>
      </p:pic>
      <p:pic>
        <p:nvPicPr>
          <p:cNvPr id="12" name="Picture 5" descr="G:\OMRON CONNECT OCR\screens\IMG_9719.PNG"/>
          <p:cNvPicPr>
            <a:picLocks noChangeAspect="1" noChangeArrowheads="1"/>
          </p:cNvPicPr>
          <p:nvPr/>
        </p:nvPicPr>
        <p:blipFill>
          <a:blip r:embed="rId5" cstate="print"/>
          <a:srcRect t="4000" r="384"/>
          <a:stretch>
            <a:fillRect/>
          </a:stretch>
        </p:blipFill>
        <p:spPr bwMode="auto">
          <a:xfrm>
            <a:off x="199057" y="987574"/>
            <a:ext cx="2016224" cy="3455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38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</TotalTime>
  <Words>1019</Words>
  <Application>Microsoft Office PowerPoint</Application>
  <PresentationFormat>Экран (16:9)</PresentationFormat>
  <Paragraphs>147</Paragraphs>
  <Slides>24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Avenir Heavy</vt:lpstr>
      <vt:lpstr>Calibri</vt:lpstr>
      <vt:lpstr>Palatino Linotype</vt:lpstr>
      <vt:lpstr>Times New Roman</vt:lpstr>
      <vt:lpstr>Wingdings</vt:lpstr>
      <vt:lpstr>Тема Office</vt:lpstr>
      <vt:lpstr>1_Тема Office</vt:lpstr>
      <vt:lpstr>Современная медицинская техника для домашнего использования</vt:lpstr>
      <vt:lpstr>Презентация PowerPoint</vt:lpstr>
      <vt:lpstr>КОНТРОЛЬ  АРТЕРИАЛЬНОГО ДАВЛЕНИЯ </vt:lpstr>
      <vt:lpstr>НЕ ВСЕ ТОНОМЕТРЫ ОДИНАКОВЫ </vt:lpstr>
      <vt:lpstr>РЕШЕНИЕ: КОНТРОЛЬ  АРТЕРИАЛЬНОГО ДАВЛЕНИЯ </vt:lpstr>
      <vt:lpstr>КОНТРОЛЬ  АРТЕРИАЛЬНОГО ДАВЛЕНИЯ </vt:lpstr>
      <vt:lpstr>КОНТРОЛЬ  АРТЕРИАЛЬНОГО ДАВЛЕНИЯ </vt:lpstr>
      <vt:lpstr>КОНТРОЛЬ  ЗА  АРТЕРИАЛЬНЫМ ДАВЛЕНИЕМ </vt:lpstr>
      <vt:lpstr>КОНТРОЛЬ  ЗА  АРТЕРИАЛЬНЫМ ДАВЛЕНИЕМ </vt:lpstr>
      <vt:lpstr>Презентация PowerPoint</vt:lpstr>
      <vt:lpstr>КОНТРОЛЬ  ЖИРОВОЙ ТКАНИ И МАССЫ ТЕЛА</vt:lpstr>
      <vt:lpstr>Презентация PowerPoint</vt:lpstr>
      <vt:lpstr>Презентация PowerPoint</vt:lpstr>
      <vt:lpstr>ПРОФИЛАКТИКА И ЛЕЧЕНИЕ БОЛИ</vt:lpstr>
      <vt:lpstr>МИОФАСЦИАЛЬНЫЙ БОЛЕВОЙ СИНДРОМ (МФБС)</vt:lpstr>
      <vt:lpstr> </vt:lpstr>
      <vt:lpstr>Презентация PowerPoint</vt:lpstr>
      <vt:lpstr>ЧРЕЗКОЖНАЯ ЭЛЕКТРОНЕЙРОСТИМУЛЯЦИЯ (TENS)  </vt:lpstr>
      <vt:lpstr>ФИЗИОЛОГИЧЕСКИЕ ЭФФЕКТЫ ВОЗДЕЙСТВИЯ TENS</vt:lpstr>
      <vt:lpstr>OMRON E3 INTENSE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Велнес, профилактика, реабилитация</dc:title>
  <dc:creator>дрожжина</dc:creator>
  <cp:lastModifiedBy>Андрей Гапуленко</cp:lastModifiedBy>
  <cp:revision>57</cp:revision>
  <dcterms:created xsi:type="dcterms:W3CDTF">2020-05-28T08:43:56Z</dcterms:created>
  <dcterms:modified xsi:type="dcterms:W3CDTF">2020-05-28T18:15:57Z</dcterms:modified>
</cp:coreProperties>
</file>