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7.jpg" ContentType="image/jpeg"/>
  <Override PartName="/ppt/notesSlides/notesSlide3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47" r:id="rId2"/>
    <p:sldId id="331" r:id="rId3"/>
    <p:sldId id="286" r:id="rId4"/>
    <p:sldId id="332" r:id="rId5"/>
    <p:sldId id="333" r:id="rId6"/>
    <p:sldId id="334" r:id="rId7"/>
    <p:sldId id="305" r:id="rId8"/>
    <p:sldId id="335" r:id="rId9"/>
    <p:sldId id="336" r:id="rId10"/>
    <p:sldId id="337" r:id="rId11"/>
    <p:sldId id="339" r:id="rId12"/>
    <p:sldId id="341" r:id="rId13"/>
    <p:sldId id="345" r:id="rId14"/>
    <p:sldId id="346" r:id="rId15"/>
    <p:sldId id="343" r:id="rId16"/>
    <p:sldId id="344" r:id="rId17"/>
    <p:sldId id="28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6108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pos="2706" userDrawn="1">
          <p15:clr>
            <a:srgbClr val="A4A3A4"/>
          </p15:clr>
        </p15:guide>
        <p15:guide id="6" pos="4974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1572" userDrawn="1">
          <p15:clr>
            <a:srgbClr val="A4A3A4"/>
          </p15:clr>
        </p15:guide>
        <p15:guide id="9" orient="horz" pos="278" userDrawn="1">
          <p15:clr>
            <a:srgbClr val="A4A3A4"/>
          </p15:clr>
        </p15:guide>
        <p15:guide id="10" orient="horz" pos="4042" userDrawn="1">
          <p15:clr>
            <a:srgbClr val="A4A3A4"/>
          </p15:clr>
        </p15:guide>
        <p15:guide id="11" pos="3273" userDrawn="1">
          <p15:clr>
            <a:srgbClr val="A4A3A4"/>
          </p15:clr>
        </p15:guide>
        <p15:guide id="12" pos="2139" userDrawn="1">
          <p15:clr>
            <a:srgbClr val="A4A3A4"/>
          </p15:clr>
        </p15:guide>
        <p15:guide id="13" pos="1005" userDrawn="1">
          <p15:clr>
            <a:srgbClr val="A4A3A4"/>
          </p15:clr>
        </p15:guide>
        <p15:guide id="14" pos="4407" userDrawn="1">
          <p15:clr>
            <a:srgbClr val="A4A3A4"/>
          </p15:clr>
        </p15:guide>
        <p15:guide id="15" pos="5541" userDrawn="1">
          <p15:clr>
            <a:srgbClr val="A4A3A4"/>
          </p15:clr>
        </p15:guide>
        <p15:guide id="16" pos="6675" userDrawn="1">
          <p15:clr>
            <a:srgbClr val="A4A3A4"/>
          </p15:clr>
        </p15:guide>
        <p15:guide id="17" orient="horz" pos="459" userDrawn="1">
          <p15:clr>
            <a:srgbClr val="A4A3A4"/>
          </p15:clr>
        </p15:guide>
        <p15:guide id="18" orient="horz" pos="1026" userDrawn="1">
          <p15:clr>
            <a:srgbClr val="A4A3A4"/>
          </p15:clr>
        </p15:guide>
        <p15:guide id="19" orient="horz" pos="1570" userDrawn="1">
          <p15:clr>
            <a:srgbClr val="A4A3A4"/>
          </p15:clr>
        </p15:guide>
        <p15:guide id="20" orient="horz" pos="2727" userDrawn="1">
          <p15:clr>
            <a:srgbClr val="A4A3A4"/>
          </p15:clr>
        </p15:guide>
        <p15:guide id="21" orient="horz" pos="3294" userDrawn="1">
          <p15:clr>
            <a:srgbClr val="A4A3A4"/>
          </p15:clr>
        </p15:guide>
        <p15:guide id="22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94"/>
    <p:restoredTop sz="97273"/>
  </p:normalViewPr>
  <p:slideViewPr>
    <p:cSldViewPr snapToGrid="0" snapToObjects="1">
      <p:cViewPr>
        <p:scale>
          <a:sx n="110" d="100"/>
          <a:sy n="110" d="100"/>
        </p:scale>
        <p:origin x="874" y="77"/>
      </p:cViewPr>
      <p:guideLst>
        <p:guide orient="horz" pos="2183"/>
        <p:guide pos="6108"/>
        <p:guide pos="438"/>
        <p:guide pos="7242"/>
        <p:guide pos="2706"/>
        <p:guide pos="4974"/>
        <p:guide pos="3840"/>
        <p:guide pos="1572"/>
        <p:guide orient="horz" pos="278"/>
        <p:guide orient="horz" pos="4042"/>
        <p:guide pos="3273"/>
        <p:guide pos="2139"/>
        <p:guide pos="1005"/>
        <p:guide pos="4407"/>
        <p:guide pos="5541"/>
        <p:guide pos="6675"/>
        <p:guide orient="horz" pos="459"/>
        <p:guide orient="horz" pos="1026"/>
        <p:guide orient="horz" pos="1570"/>
        <p:guide orient="horz" pos="2727"/>
        <p:guide orient="horz" pos="3294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A6945-15E5-4D79-8B7E-4B432727C16B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A8724-1687-4871-853D-069290B59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7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8506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04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ECE9E-5663-4A73-BF4D-901D2460F6C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7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256B-512C-C94E-887A-1FF9C34F7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F180CF-8A68-764B-9307-5BD89A9DD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63923-AD62-9A4F-9D50-4F7AD224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A62BC-A2C1-3541-92BA-C5213CAF7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7EBF4-7D0C-7245-B0EA-2B4A5EAEA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60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55442-6F2C-264B-B2F7-EF1EA2D68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43A97-007E-3A45-8433-39604E346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8B103-EBD4-2B49-8A6F-D910F24E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18C0F-81FC-E745-831E-F35D2C64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D2F62-A90E-2B40-A795-BFC24B3D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9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F15F17-DFED-C949-A52B-0170A6D4D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60BFF-E84C-BB4A-8BE7-D3655587A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C9354-06F1-3744-AAAC-A7CEC55F2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901D3-7937-A349-85CC-604966CA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3CAD4-9112-4342-9605-D12A093E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4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1951927"/>
            <a:ext cx="1036320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97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F12A6-8EBE-B443-96C5-175395B2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F9E45-DF97-0546-BD79-E766F445E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F7AFF-EE54-A147-895B-16E160D3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93F6B-C4B3-1542-936C-6D05882E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A60BD-9310-E449-9CB6-C29D0E61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7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AE6CB-FB23-5345-BF1A-16B4D8B0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1529E-7A9F-3F46-BEF7-BD1107872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B737A-D8FD-4A4D-BBC5-9FC5B956A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1CF7C-FEF9-F545-ACD3-EB24925F5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750CE-95C1-EF48-A512-AF3F3E27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995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6652A-EBDA-0845-9D2A-4A27E366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B54F6-BDA3-8842-94C7-DEDD2153D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F5BEB-D191-104B-A92E-2A02F2C69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77EAD-1F4C-844A-BEAA-5D8E6271B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54CF1-0FA7-4C44-8823-B8CE748C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45459C-BFAF-AA4D-85BA-9447CFDAE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1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1E7BB-EB12-8C45-B70B-1A88BE73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2D5A8-1930-2744-B767-E0F147F58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E2F46-EAA8-EB45-8C82-57995BC9C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A62AA9-21AD-F94B-B12F-A7A56B75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5E918-80E3-9846-A96B-B4B2D976C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906A2A-B46C-E64D-8342-64928C816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BE5A3-342C-224D-8DFE-75D359EC9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764166-90E7-1E4A-914B-CBEA6657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72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26AA0-B228-3146-93E4-CEF78AAC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C6901F-C56D-BF47-9534-3C63D62F7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DE7D5-4640-DE41-9893-8B206368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9B925-F1D1-F34D-BC7F-3B965854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81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D1CD7-7F50-C04A-BCD3-B61F48CCC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EFBAF-27B2-6C42-A274-8E798D2B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529DA-3A72-D246-8D63-437FA431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08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6461C-939F-2E46-AF3E-5B99718EA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39F07-0893-F647-8F75-A1D26A100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AEA90-BF85-CE44-A21E-177DBA652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21244-3FFB-F24B-8440-8263B5AE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2122B-B7AA-DF4C-9484-63CACFD3A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C659D-2914-484B-A17D-7C5E5F9B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99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166B-D536-0548-95BC-D78369E94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940197-A368-D547-8A6F-EBE8255A9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A5860D-55F0-0142-9B16-BE8EE6365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B0BB5-35EA-094D-B5E4-4B469B94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B664B-0C80-7C4A-8E5B-C60C57CA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4CF66-8C5F-FF4B-9E5F-D94AD48E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977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0BBC5F-BCFA-3B48-B775-886C0B770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3F90D-A0F9-6E42-AB0C-9A2D34B65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60BE5-D660-F649-AD9A-AADC0AE94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A7B0-506D-974D-A4E4-95597FF39BC9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FA574-34D0-3344-8FFF-F49B3C253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00A9D-7B9A-5F46-91D2-F799378AD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3BAF9-E968-F848-9688-F0A3665EC1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0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www.smuit.ru/" TargetMode="External"/><Relationship Id="rId7" Type="http://schemas.openxmlformats.org/officeDocument/2006/relationships/image" Target="../media/image48.png"/><Relationship Id="rId2" Type="http://schemas.openxmlformats.org/officeDocument/2006/relationships/hyperlink" Target="http://www.samsmu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1.png"/><Relationship Id="rId4" Type="http://schemas.openxmlformats.org/officeDocument/2006/relationships/image" Target="../media/image45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9861550" y="-240"/>
            <a:ext cx="2330574" cy="6858096"/>
          </a:xfrm>
          <a:custGeom>
            <a:avLst/>
            <a:gdLst/>
            <a:ahLst/>
            <a:cxnLst/>
            <a:rect l="l" t="t" r="r" b="b"/>
            <a:pathLst>
              <a:path w="3843019" h="11308715">
                <a:moveTo>
                  <a:pt x="0" y="11308556"/>
                </a:moveTo>
                <a:lnTo>
                  <a:pt x="3842814" y="11308556"/>
                </a:lnTo>
                <a:lnTo>
                  <a:pt x="384281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3975"/>
          </a:solidFill>
        </p:spPr>
        <p:txBody>
          <a:bodyPr wrap="square" lIns="0" tIns="0" rIns="0" bIns="0" rtlCol="0"/>
          <a:lstStyle/>
          <a:p>
            <a:endParaRPr sz="1092" dirty="0">
              <a:latin typeface="Segoe UI" panose="020B05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77" y="887596"/>
            <a:ext cx="5472641" cy="596941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-3851" y="2550991"/>
            <a:ext cx="9418809" cy="2190786"/>
          </a:xfrm>
          <a:custGeom>
            <a:avLst/>
            <a:gdLst/>
            <a:ahLst/>
            <a:cxnLst/>
            <a:rect l="l" t="t" r="r" b="b"/>
            <a:pathLst>
              <a:path w="18554065" h="3612515">
                <a:moveTo>
                  <a:pt x="0" y="3612455"/>
                </a:moveTo>
                <a:lnTo>
                  <a:pt x="18553686" y="3612455"/>
                </a:lnTo>
                <a:lnTo>
                  <a:pt x="18553686" y="0"/>
                </a:lnTo>
                <a:lnTo>
                  <a:pt x="0" y="0"/>
                </a:lnTo>
                <a:lnTo>
                  <a:pt x="0" y="3612455"/>
                </a:lnTo>
                <a:close/>
              </a:path>
            </a:pathLst>
          </a:custGeom>
          <a:solidFill>
            <a:srgbClr val="C4CFEA">
              <a:alpha val="78824"/>
            </a:srgbClr>
          </a:solidFill>
        </p:spPr>
        <p:txBody>
          <a:bodyPr wrap="square" lIns="0" tIns="0" rIns="0" bIns="0" rtlCol="0"/>
          <a:lstStyle/>
          <a:p>
            <a:endParaRPr sz="1092" dirty="0">
              <a:latin typeface="Segoe UI" panose="020B0502040204020203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182" y="3363179"/>
            <a:ext cx="8392362" cy="45844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2">
              <a:spcBef>
                <a:spcPts val="82"/>
              </a:spcBef>
            </a:pPr>
            <a:r>
              <a:rPr lang="ru-RU" sz="2911" b="1" dirty="0">
                <a:latin typeface="Segoe UI"/>
                <a:cs typeface="Segoe UI"/>
              </a:rPr>
              <a:t>Современные средства обучения в медицине</a:t>
            </a:r>
            <a:endParaRPr lang="ru-RU" sz="2911" dirty="0">
              <a:latin typeface="Segoe UI"/>
              <a:cs typeface="Segoe UI"/>
            </a:endParaRPr>
          </a:p>
        </p:txBody>
      </p:sp>
      <p:sp>
        <p:nvSpPr>
          <p:cNvPr id="9" name="object 2"/>
          <p:cNvSpPr txBox="1"/>
          <p:nvPr/>
        </p:nvSpPr>
        <p:spPr>
          <a:xfrm>
            <a:off x="69272" y="5133140"/>
            <a:ext cx="5894642" cy="105661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2">
              <a:lnSpc>
                <a:spcPts val="2010"/>
              </a:lnSpc>
              <a:spcBef>
                <a:spcPts val="82"/>
              </a:spcBef>
            </a:pPr>
            <a:r>
              <a:rPr lang="ru-RU" sz="1577" b="1" spc="6" dirty="0">
                <a:latin typeface="Segoe UI"/>
                <a:cs typeface="Segoe UI"/>
              </a:rPr>
              <a:t>ЧАПЛЫГИН СЕРГЕЙ</a:t>
            </a:r>
            <a:endParaRPr lang="ru-RU" sz="1577" dirty="0">
              <a:latin typeface="Segoe UI"/>
              <a:cs typeface="Segoe UI"/>
            </a:endParaRPr>
          </a:p>
          <a:p>
            <a:pPr marL="7702">
              <a:lnSpc>
                <a:spcPts val="2010"/>
              </a:lnSpc>
              <a:spcBef>
                <a:spcPts val="82"/>
              </a:spcBef>
            </a:pPr>
            <a:endParaRPr lang="ru-RU" sz="1577" dirty="0">
              <a:latin typeface="Segoe UI"/>
              <a:cs typeface="Segoe UI"/>
            </a:endParaRPr>
          </a:p>
          <a:p>
            <a:pPr marL="7702">
              <a:lnSpc>
                <a:spcPts val="2010"/>
              </a:lnSpc>
              <a:spcBef>
                <a:spcPts val="82"/>
              </a:spcBef>
            </a:pPr>
            <a:r>
              <a:rPr lang="ru-RU" sz="1577" dirty="0">
                <a:latin typeface="Segoe UI"/>
                <a:cs typeface="Segoe UI"/>
              </a:rPr>
              <a:t>Директор Института инновационного развития</a:t>
            </a:r>
          </a:p>
          <a:p>
            <a:pPr marL="7702">
              <a:lnSpc>
                <a:spcPts val="2010"/>
              </a:lnSpc>
              <a:spcBef>
                <a:spcPts val="82"/>
              </a:spcBef>
            </a:pPr>
            <a:r>
              <a:rPr lang="ru-RU" sz="1577" dirty="0">
                <a:latin typeface="Segoe UI"/>
                <a:cs typeface="Segoe UI"/>
              </a:rPr>
              <a:t>Руководитель Лидирующего исследовательского центра </a:t>
            </a:r>
            <a:r>
              <a:rPr lang="en-US" sz="1577" dirty="0">
                <a:latin typeface="Segoe UI"/>
                <a:cs typeface="Segoe UI"/>
              </a:rPr>
              <a:t>AR\VR</a:t>
            </a:r>
            <a:endParaRPr sz="1577" dirty="0">
              <a:latin typeface="Segoe UI"/>
              <a:cs typeface="Segoe U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36895" y="287089"/>
            <a:ext cx="8928391" cy="46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13" dirty="0">
                <a:latin typeface="Segoe UI" panose="020B0502040204020203" pitchFamily="34" charset="0"/>
                <a:cs typeface="Segoe UI" panose="020B0502040204020203" pitchFamily="34" charset="0"/>
              </a:rPr>
              <a:t>Министерство здравоохранения Российской Федерации</a:t>
            </a:r>
          </a:p>
          <a:p>
            <a:pPr algn="ctr">
              <a:defRPr/>
            </a:pPr>
            <a:r>
              <a:rPr lang="ru-RU" sz="1213" dirty="0">
                <a:latin typeface="Segoe UI" panose="020B0502040204020203" pitchFamily="34" charset="0"/>
                <a:cs typeface="Segoe UI" panose="020B0502040204020203" pitchFamily="34" charset="0"/>
              </a:rPr>
              <a:t>ФГБОУ  ВО «Самарский государственный медицинский университет» Минздрава России </a:t>
            </a:r>
            <a:endParaRPr lang="ru-RU" sz="1213" dirty="0">
              <a:latin typeface="Segoe UI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3" y="543601"/>
            <a:ext cx="3266184" cy="16160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E245A6-31F4-B849-BBB7-7728F4E0475D}"/>
              </a:ext>
            </a:extLst>
          </p:cNvPr>
          <p:cNvSpPr/>
          <p:nvPr/>
        </p:nvSpPr>
        <p:spPr>
          <a:xfrm>
            <a:off x="701253" y="2725841"/>
            <a:ext cx="2694410" cy="101566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Специализированные хирургические инструменты </a:t>
            </a:r>
            <a:r>
              <a:rPr lang="ru-RU" sz="1200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с высокоточным трекингом для наиболее эффективного процесса обучения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A05D7D-15EE-2245-95D2-01E2746DEFDB}"/>
              </a:ext>
            </a:extLst>
          </p:cNvPr>
          <p:cNvSpPr/>
          <p:nvPr/>
        </p:nvSpPr>
        <p:spPr>
          <a:xfrm>
            <a:off x="701253" y="1652654"/>
            <a:ext cx="2696475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Обеспечивает максимальную реалистичность </a:t>
            </a:r>
            <a:b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</a:br>
            <a:r>
              <a:rPr lang="ru-RU" sz="1200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во время проведения смоделированных операций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C50896-C45A-D143-84FA-A34FB16B6FA3}"/>
              </a:ext>
            </a:extLst>
          </p:cNvPr>
          <p:cNvSpPr/>
          <p:nvPr/>
        </p:nvSpPr>
        <p:spPr>
          <a:xfrm>
            <a:off x="4299638" y="1652654"/>
            <a:ext cx="2696475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Разработка </a:t>
            </a:r>
            <a:r>
              <a:rPr lang="en-US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VR-</a:t>
            </a:r>
            <a: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сценариев операций </a:t>
            </a:r>
            <a:r>
              <a:rPr lang="ru-RU" sz="1200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для максимального вовлечения хирурга в операционный процесс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8A883F-3A12-F045-B657-7818F7401221}"/>
              </a:ext>
            </a:extLst>
          </p:cNvPr>
          <p:cNvSpPr/>
          <p:nvPr/>
        </p:nvSpPr>
        <p:spPr>
          <a:xfrm>
            <a:off x="4299638" y="2725842"/>
            <a:ext cx="2696475" cy="1015663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Использует физические модели собственной разработки, </a:t>
            </a:r>
            <a:r>
              <a:rPr lang="ru-RU" sz="1200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обеспечивающие реалистичное взаимодействие инструментов с моделью пациента</a:t>
            </a:r>
          </a:p>
        </p:txBody>
      </p:sp>
      <p:pic>
        <p:nvPicPr>
          <p:cNvPr id="22" name="Рисунок 24">
            <a:extLst>
              <a:ext uri="{FF2B5EF4-FFF2-40B4-BE49-F238E27FC236}">
                <a16:creationId xmlns:a16="http://schemas.microsoft.com/office/drawing/2014/main" id="{3F8D4FAC-66E5-F145-8C60-BBFFB3E6A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4" y="4586369"/>
            <a:ext cx="4295775" cy="211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4602895-F363-F14E-82D3-88AD9E20C6DA}"/>
              </a:ext>
            </a:extLst>
          </p:cNvPr>
          <p:cNvSpPr/>
          <p:nvPr/>
        </p:nvSpPr>
        <p:spPr>
          <a:xfrm>
            <a:off x="4301703" y="3983694"/>
            <a:ext cx="2694410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Возможность разработки разнообразных кейсов </a:t>
            </a:r>
            <a:r>
              <a:rPr lang="ru-RU" sz="1200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операционного вмешательства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2F9F29-0D7F-1D4F-A761-61FAFECD00B7}"/>
              </a:ext>
            </a:extLst>
          </p:cNvPr>
          <p:cNvSpPr/>
          <p:nvPr/>
        </p:nvSpPr>
        <p:spPr>
          <a:xfrm>
            <a:off x="701253" y="3983694"/>
            <a:ext cx="2696475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Многопользовательский режим </a:t>
            </a:r>
            <a:r>
              <a:rPr lang="ru-RU" sz="1200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для проведения совместных операций «хирург-ассистент» из разных точек мира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C6D403-3428-6B46-B1E2-C7EB7C5D8CE1}"/>
              </a:ext>
            </a:extLst>
          </p:cNvPr>
          <p:cNvSpPr/>
          <p:nvPr/>
        </p:nvSpPr>
        <p:spPr>
          <a:xfrm>
            <a:off x="701253" y="5056881"/>
            <a:ext cx="2694410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Решение представлено на площадке </a:t>
            </a:r>
            <a:r>
              <a:rPr lang="en-US" sz="12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Steam</a:t>
            </a:r>
          </a:p>
        </p:txBody>
      </p:sp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CB97C4E7-40B7-49D2-A250-404A31258576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B2342E0-31F3-4F32-8DF4-CD30959F8FFD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Симулятор открытой хирургии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CA5978-1B10-4172-BCC7-F3AB0E819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4ADF49-39CF-4142-B33A-FEDC982BAB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/>
          <a:stretch/>
        </p:blipFill>
        <p:spPr>
          <a:xfrm rot="5400000">
            <a:off x="8506789" y="1065207"/>
            <a:ext cx="3074643" cy="348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16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r="34965"/>
          <a:stretch/>
        </p:blipFill>
        <p:spPr>
          <a:xfrm>
            <a:off x="8971241" y="967568"/>
            <a:ext cx="1786814" cy="2014583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078878" y="-3397"/>
            <a:ext cx="5797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СААРСКИЙ ГОСУДАРСТВЕННЫЙ МЕДИЦИНСКИЙ УНИВЕРСИТЕТ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1905" y="1991270"/>
            <a:ext cx="49887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Первичная хирургическая обработка раны - тренажер для хирургов, имитирующий процесс обработки открытой загрязненной раны. 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7EBA72E4-4F98-4510-992C-31EBBD3B2790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C2F738F-5E03-4F61-BB9D-6C91EA2CA372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Хирургические симуляторы в </a:t>
            </a:r>
            <a:r>
              <a:rPr lang="en-US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VR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91BAB8-2082-4C5E-9C8D-777327226B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8879CCB-3130-459E-8244-3C2D6B88543C}"/>
              </a:ext>
            </a:extLst>
          </p:cNvPr>
          <p:cNvSpPr/>
          <p:nvPr/>
        </p:nvSpPr>
        <p:spPr>
          <a:xfrm>
            <a:off x="601904" y="2853622"/>
            <a:ext cx="49887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Ubuntu" panose="020B0504030602030204" pitchFamily="34" charset="0"/>
                <a:cs typeface="Segoe UI" panose="020B0502040204020203" pitchFamily="34" charset="0"/>
              </a:rPr>
              <a:t>Трахеостомия</a:t>
            </a:r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- классическое выполнение самой распространенной операции. Возможна в вариантах верхней и нижней </a:t>
            </a:r>
            <a:r>
              <a:rPr lang="ru-RU" sz="1400" dirty="0" err="1">
                <a:latin typeface="Ubuntu" panose="020B0504030602030204" pitchFamily="34" charset="0"/>
                <a:cs typeface="Segoe UI" panose="020B0502040204020203" pitchFamily="34" charset="0"/>
              </a:rPr>
              <a:t>трахеостомии</a:t>
            </a:r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B0014E-63F0-4717-A4A1-A38D898D0608}"/>
              </a:ext>
            </a:extLst>
          </p:cNvPr>
          <p:cNvSpPr/>
          <p:nvPr/>
        </p:nvSpPr>
        <p:spPr>
          <a:xfrm>
            <a:off x="601905" y="3699151"/>
            <a:ext cx="49887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Ubuntu" panose="020B0504030602030204" pitchFamily="34" charset="0"/>
                <a:cs typeface="Segoe UI" panose="020B0502040204020203" pitchFamily="34" charset="0"/>
              </a:rPr>
              <a:t>Коникотомия</a:t>
            </a:r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 – используется при обучении каждого студента. Фиксация и разбор типовых ошибок. </a:t>
            </a:r>
          </a:p>
        </p:txBody>
      </p:sp>
      <p:pic>
        <p:nvPicPr>
          <p:cNvPr id="4" name="Рисунок 3" descr="Изображение выглядит как внутренний, комната, живой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5F95444E-BBB5-4FB4-9C68-4F0C4E5A2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957" y="3019847"/>
            <a:ext cx="2854265" cy="15416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6B7604-0EE0-4D5A-9527-E9943EBB1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196" y="4746508"/>
            <a:ext cx="2854265" cy="174817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DE4A59-C011-40E6-A463-262D2299D36C}"/>
              </a:ext>
            </a:extLst>
          </p:cNvPr>
          <p:cNvSpPr/>
          <p:nvPr/>
        </p:nvSpPr>
        <p:spPr>
          <a:xfrm>
            <a:off x="601903" y="4561503"/>
            <a:ext cx="49887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Костно-пластическая и декомпрессионная трепанация – реализованы все основные этапы вмешательств. Вариативность использования инструментов (ручной, пневматический трепан). Различные клинические случаи. </a:t>
            </a:r>
          </a:p>
        </p:txBody>
      </p:sp>
    </p:spTree>
    <p:extLst>
      <p:ext uri="{BB962C8B-B14F-4D97-AF65-F5344CB8AC3E}">
        <p14:creationId xmlns:p14="http://schemas.microsoft.com/office/powerpoint/2010/main" val="2825802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r="26375"/>
          <a:stretch/>
        </p:blipFill>
        <p:spPr>
          <a:xfrm>
            <a:off x="7945619" y="1090777"/>
            <a:ext cx="1876105" cy="2061682"/>
          </a:xfrm>
          <a:prstGeom prst="rect">
            <a:avLst/>
          </a:prstGeom>
        </p:spPr>
      </p:pic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CB659983-E1E9-4F83-A1FF-EC248422AA8D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40108BC-6F13-4303-845F-2821AD58B9DD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VR-</a:t>
            </a: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ТРЕНАЖЕР «Виртуальная клиника»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45BFE6-A6B8-460D-A6A8-5240E4759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9821E7-BCA0-4DFF-92F5-E7CCF6488D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929" r="12988" b="5201"/>
          <a:stretch/>
        </p:blipFill>
        <p:spPr>
          <a:xfrm>
            <a:off x="7945619" y="3993084"/>
            <a:ext cx="3977503" cy="2353618"/>
          </a:xfrm>
          <a:prstGeom prst="rect">
            <a:avLst/>
          </a:prstGeom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id="{48BD2026-7BC1-473D-BF5E-7072C1A62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624" y="2760754"/>
            <a:ext cx="5096476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30204" pitchFamily="34" charset="0"/>
                <a:cs typeface="Arial" charset="0"/>
              </a:rPr>
              <a:t>Знакомство студентов с устройством современной клиники и ее оснащением</a:t>
            </a: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900" dirty="0">
              <a:solidFill>
                <a:schemeClr val="tx1">
                  <a:lumMod val="85000"/>
                  <a:lumOff val="15000"/>
                </a:schemeClr>
              </a:solidFill>
              <a:latin typeface="Ubuntu" panose="020B0504030602030204" pitchFamily="34" charset="0"/>
              <a:cs typeface="Arial" charset="0"/>
            </a:endParaRP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30204" pitchFamily="34" charset="0"/>
                <a:cs typeface="Arial" charset="0"/>
              </a:rPr>
              <a:t>Обучение алгоритмам диагностики и постановки диагноза</a:t>
            </a: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900" dirty="0">
              <a:solidFill>
                <a:schemeClr val="tx1">
                  <a:lumMod val="85000"/>
                  <a:lumOff val="15000"/>
                </a:schemeClr>
              </a:solidFill>
              <a:latin typeface="Ubuntu" panose="020B0504030602030204" pitchFamily="34" charset="0"/>
              <a:cs typeface="Arial" charset="0"/>
            </a:endParaRP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30204" pitchFamily="34" charset="0"/>
                <a:cs typeface="Arial" charset="0"/>
              </a:rPr>
              <a:t>Возможность работы в команде</a:t>
            </a: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900" dirty="0">
              <a:solidFill>
                <a:schemeClr val="tx1">
                  <a:lumMod val="85000"/>
                  <a:lumOff val="15000"/>
                </a:schemeClr>
              </a:solidFill>
              <a:latin typeface="Ubuntu" panose="020B0504030602030204" pitchFamily="34" charset="0"/>
              <a:cs typeface="Arial" charset="0"/>
            </a:endParaRP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30204" pitchFamily="34" charset="0"/>
                <a:cs typeface="Arial" charset="0"/>
              </a:rPr>
              <a:t>Обучение прошли более 2000 студентов, ординаторов и врачей</a:t>
            </a: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b="1" dirty="0">
              <a:solidFill>
                <a:schemeClr val="tx1">
                  <a:lumMod val="85000"/>
                  <a:lumOff val="15000"/>
                </a:schemeClr>
              </a:solidFill>
              <a:latin typeface="Ubuntu" panose="020B0504030602030204" pitchFamily="34" charset="0"/>
              <a:cs typeface="Arial" charset="0"/>
            </a:endParaRP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30204" pitchFamily="34" charset="0"/>
                <a:cs typeface="Arial" charset="0"/>
              </a:rPr>
              <a:t>Симуляция использования оборудования!</a:t>
            </a:r>
            <a:endParaRPr lang="ru-RU" altLang="ru-RU" sz="2000" b="1" dirty="0">
              <a:latin typeface="Ubuntu" panose="020B0504030602030204" pitchFamily="34" charset="0"/>
              <a:cs typeface="Arial" charset="0"/>
            </a:endParaRPr>
          </a:p>
        </p:txBody>
      </p:sp>
      <p:sp>
        <p:nvSpPr>
          <p:cNvPr id="13" name="Прямоугольник 10">
            <a:extLst>
              <a:ext uri="{FF2B5EF4-FFF2-40B4-BE49-F238E27FC236}">
                <a16:creationId xmlns:a16="http://schemas.microsoft.com/office/drawing/2014/main" id="{2CAC6A57-64E4-4FC7-A05E-60DF3D3FA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21361"/>
            <a:ext cx="825050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lvl="1" algn="ctr">
              <a:defRPr/>
            </a:pPr>
            <a:r>
              <a:rPr lang="ru-RU" alt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30204" pitchFamily="34" charset="0"/>
              </a:rPr>
              <a:t>ЛПУ от приемного покоя до ультрасовременной интегрированной гибридной операционной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2E1036-327B-4208-B342-6BEF8E42B4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24695" r="12589" b="5523"/>
          <a:stretch/>
        </p:blipFill>
        <p:spPr>
          <a:xfrm>
            <a:off x="9934370" y="1544582"/>
            <a:ext cx="2192103" cy="116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9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CB659983-E1E9-4F83-A1FF-EC248422AA8D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40108BC-6F13-4303-845F-2821AD58B9DD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VR-</a:t>
            </a: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ТРЕНАЖЕР «Диагностика»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45BFE6-A6B8-460D-A6A8-5240E4759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FDB8FF-1BC4-4F1A-B4B1-BDCDD29A499A}"/>
              </a:ext>
            </a:extLst>
          </p:cNvPr>
          <p:cNvSpPr/>
          <p:nvPr/>
        </p:nvSpPr>
        <p:spPr>
          <a:xfrm>
            <a:off x="601905" y="1991270"/>
            <a:ext cx="49887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Система </a:t>
            </a:r>
            <a:r>
              <a:rPr lang="ru-RU" sz="1400" dirty="0" err="1">
                <a:latin typeface="Ubuntu" panose="020B0504030602030204" pitchFamily="34" charset="0"/>
                <a:cs typeface="Segoe UI" panose="020B0502040204020203" pitchFamily="34" charset="0"/>
              </a:rPr>
              <a:t>акредитации</a:t>
            </a:r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 для дерматологии- более 60 различных ситуационных задач, полный сценарий приема пациента, диагностические элементы.</a:t>
            </a:r>
          </a:p>
        </p:txBody>
      </p:sp>
      <p:pic>
        <p:nvPicPr>
          <p:cNvPr id="3" name="Рисунок 2" descr="Изображение выглядит как мужчина, стоит, держит, игра&#10;&#10;Автоматически созданное описание">
            <a:extLst>
              <a:ext uri="{FF2B5EF4-FFF2-40B4-BE49-F238E27FC236}">
                <a16:creationId xmlns:a16="http://schemas.microsoft.com/office/drawing/2014/main" id="{5070975E-9DA9-46EE-B7C3-4FC6A8E1F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689" y="937249"/>
            <a:ext cx="3122838" cy="1868485"/>
          </a:xfrm>
          <a:prstGeom prst="rect">
            <a:avLst/>
          </a:prstGeom>
        </p:spPr>
      </p:pic>
      <p:pic>
        <p:nvPicPr>
          <p:cNvPr id="6" name="Рисунок 5" descr="Изображение выглядит как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8268C15F-B781-439B-9C4E-356CA2748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689" y="2840306"/>
            <a:ext cx="3122838" cy="20266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внутренний, мужчина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E2CFE2CC-6644-496B-8D3A-CFDCB5318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689" y="4908552"/>
            <a:ext cx="3096646" cy="186848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3612B24-32DA-4B04-B412-5DB6AF07C766}"/>
              </a:ext>
            </a:extLst>
          </p:cNvPr>
          <p:cNvSpPr/>
          <p:nvPr/>
        </p:nvSpPr>
        <p:spPr>
          <a:xfrm>
            <a:off x="601905" y="3115573"/>
            <a:ext cx="49887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Офтальмологический тренажер- реализованы диагностические сценарии осмотра глазного дна. Имитирован полный цикл приема пациента. </a:t>
            </a:r>
          </a:p>
        </p:txBody>
      </p:sp>
    </p:spTree>
    <p:extLst>
      <p:ext uri="{BB962C8B-B14F-4D97-AF65-F5344CB8AC3E}">
        <p14:creationId xmlns:p14="http://schemas.microsoft.com/office/powerpoint/2010/main" val="1470450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CB659983-E1E9-4F83-A1FF-EC248422AA8D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40108BC-6F13-4303-845F-2821AD58B9DD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VR-</a:t>
            </a: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ТРЕНАЖЕР «Коммуникация»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45BFE6-A6B8-460D-A6A8-5240E4759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FDB8FF-1BC4-4F1A-B4B1-BDCDD29A499A}"/>
              </a:ext>
            </a:extLst>
          </p:cNvPr>
          <p:cNvSpPr/>
          <p:nvPr/>
        </p:nvSpPr>
        <p:spPr>
          <a:xfrm>
            <a:off x="601905" y="1991270"/>
            <a:ext cx="498875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Коммуникативный тренажер для разных категорий медицинского персонала (врач, медсестра, регистратор)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Различные психотипы пациентов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Конструктор диалогов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Ubuntu" panose="020B0504030602030204" pitchFamily="34" charset="0"/>
                <a:cs typeface="Segoe UI" panose="020B0502040204020203" pitchFamily="34" charset="0"/>
              </a:rPr>
              <a:t>Модуль распознавания речи</a:t>
            </a:r>
          </a:p>
        </p:txBody>
      </p:sp>
      <p:pic>
        <p:nvPicPr>
          <p:cNvPr id="4" name="Рисунок 3" descr="Изображение выглядит как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id="{C83D1F35-DB5B-4B93-9747-8AE7E4866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636" y="968900"/>
            <a:ext cx="2970273" cy="194796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BB03B77-25D2-4906-8867-22202978F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636" y="2998370"/>
            <a:ext cx="2970273" cy="165486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мужчина, стоит, держит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C6D7EA28-EF96-4876-8983-EE0C0D9BB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635" y="4756138"/>
            <a:ext cx="2970273" cy="17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89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E245A6-31F4-B849-BBB7-7728F4E0475D}"/>
              </a:ext>
            </a:extLst>
          </p:cNvPr>
          <p:cNvSpPr/>
          <p:nvPr/>
        </p:nvSpPr>
        <p:spPr>
          <a:xfrm>
            <a:off x="687550" y="1823032"/>
            <a:ext cx="1800224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Задача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A05D7D-15EE-2245-95D2-01E2746DEFDB}"/>
              </a:ext>
            </a:extLst>
          </p:cNvPr>
          <p:cNvSpPr/>
          <p:nvPr/>
        </p:nvSpPr>
        <p:spPr>
          <a:xfrm>
            <a:off x="687550" y="2316145"/>
            <a:ext cx="6228184" cy="52322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Максимально быстрое обучение и практическая отработка навыков поведения в ЧС.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4228" y="355345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С помощью данного комплекса предполагается максимально быстрое обучение не медицинского персонала сценариям поведения и реагирования в ситуации пандемии на территории РФ. 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EC9752C3-C28C-4A48-81F6-7BC8B5EAC651}"/>
              </a:ext>
            </a:extLst>
          </p:cNvPr>
          <p:cNvSpPr/>
          <p:nvPr/>
        </p:nvSpPr>
        <p:spPr>
          <a:xfrm>
            <a:off x="687550" y="3096017"/>
            <a:ext cx="1800224" cy="3693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Решение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6567" y="5239746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• Дистанционное обучение аудитории в закрытом пространстве.</a:t>
            </a:r>
          </a:p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• Адаптируемые сцены виртуальной реальности под конкретную ЧС.</a:t>
            </a:r>
          </a:p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• Рекомендательная система, основанная на регламентах и апробированных процедурах поведения в ЧС. </a:t>
            </a:r>
          </a:p>
          <a:p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• Многопользовательский режим отработки навыков.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E07A47B-7329-074A-8D1C-85BB2EBC9AF9}"/>
              </a:ext>
            </a:extLst>
          </p:cNvPr>
          <p:cNvSpPr/>
          <p:nvPr/>
        </p:nvSpPr>
        <p:spPr>
          <a:xfrm>
            <a:off x="705577" y="4826435"/>
            <a:ext cx="2313543" cy="36933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Выгода бизнеса</a:t>
            </a:r>
          </a:p>
        </p:txBody>
      </p:sp>
      <p:pic>
        <p:nvPicPr>
          <p:cNvPr id="2050" name="Picture 2" descr="https://cdn5.vedomosti.ru/image/2020/1z/15z3v5/original-1i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61" y="4403669"/>
            <a:ext cx="4012389" cy="225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-s-msn-com.akamaized.net/tenant/amp/entityid/BB115vWk.img?h=414&amp;w=624&amp;m=6&amp;q=60&amp;o=f&amp;l=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61" y="1609519"/>
            <a:ext cx="4012389" cy="24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AF61CC75-D888-45B1-94E8-22A5F6E201DA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B9AAE34-16DF-452D-94D1-D680909A4585}"/>
              </a:ext>
            </a:extLst>
          </p:cNvPr>
          <p:cNvSpPr txBox="1">
            <a:spLocks/>
          </p:cNvSpPr>
          <p:nvPr/>
        </p:nvSpPr>
        <p:spPr>
          <a:xfrm>
            <a:off x="1418767" y="418547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Групповое поведение в условиях  ЧС с применением технологии VR</a:t>
            </a:r>
            <a:endParaRPr lang="en-US" altLang="ru-RU" sz="1698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D96BE2-3F4E-4879-9A61-B551648F7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37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A05D7D-15EE-2245-95D2-01E2746DEFDB}"/>
              </a:ext>
            </a:extLst>
          </p:cNvPr>
          <p:cNvSpPr/>
          <p:nvPr/>
        </p:nvSpPr>
        <p:spPr>
          <a:xfrm>
            <a:off x="870430" y="1147854"/>
            <a:ext cx="10802801" cy="1200329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dirty="0">
                <a:latin typeface="Ubuntu" panose="020B0504030602030204" pitchFamily="34" charset="0"/>
              </a:rPr>
              <a:t>Для формирования навыков проведения оперативных вмешательств, повышения точности действий врача, снижения вероятности ошибок и возникновения послеоперационных осложнений разрабатывается виртуальная образовательная платформа для подготовки врачей на базе лидирующего исследовательского центра.</a:t>
            </a:r>
            <a:endParaRPr lang="ru-RU" sz="1400" b="1" dirty="0">
              <a:solidFill>
                <a:schemeClr val="bg1">
                  <a:lumMod val="50000"/>
                </a:schemeClr>
              </a:solidFill>
              <a:latin typeface="Ubuntu" panose="020B0504030602030204" pitchFamily="34" charset="0"/>
              <a:ea typeface="Roboto" panose="02000000000000000000" pitchFamily="2" charset="0"/>
              <a:cs typeface="Futura Medium" panose="020B0602020204020303" pitchFamily="34" charset="-79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2316" y="2489283"/>
            <a:ext cx="6096000" cy="40031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6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Данное решение:</a:t>
            </a:r>
            <a:endParaRPr lang="ru-RU" sz="1400" dirty="0"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призвано обучать как базовым, так и узкоспециализированным навыкам проведения медицинских мероприятий;</a:t>
            </a:r>
            <a:endParaRPr lang="ru-RU" sz="1400" dirty="0"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обеспечивает </a:t>
            </a:r>
            <a:r>
              <a:rPr lang="ru-RU" sz="1600" dirty="0" err="1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высокодетализированные</a:t>
            </a:r>
            <a:r>
              <a:rPr lang="ru-RU" sz="16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сцены операций;</a:t>
            </a:r>
            <a:endParaRPr lang="ru-RU" sz="1400" dirty="0"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позволяет оценивать и совершенствовать групповое взаимодействие команды специалистов;</a:t>
            </a:r>
            <a:endParaRPr lang="ru-RU" sz="1400" dirty="0"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дает возможность отрабатывать критические ситуации (стресс-тест);</a:t>
            </a:r>
            <a:endParaRPr lang="ru-RU" sz="1400" dirty="0"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Ubuntu" panose="020B05040306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осуществлять разбор сложных случаев, проводить мастер-классы.</a:t>
            </a:r>
            <a:endParaRPr lang="ru-RU" sz="1400" dirty="0">
              <a:effectLst/>
              <a:latin typeface="Ubuntu" panose="020B05040306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bits.media/upload/resize_cache/iblock/b26/960_540_140cd750bba9870f18aada2478b24840a/vlasti_oae_zapustili_platformu_na_blokcheyne_dlya_khraneniya_meditsinskikh_dannyk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15" y="3188698"/>
            <a:ext cx="4638485" cy="26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CFD0A4B2-0F90-4C81-9411-9FC35EE76717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C31F2-1421-43E7-99C5-37B35D3A6437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Образовательная платформа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E161D4-18E5-4180-89C4-B13B6791C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4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48597" y="2461134"/>
            <a:ext cx="9728569" cy="3887586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2">
              <a:lnSpc>
                <a:spcPts val="2010"/>
              </a:lnSpc>
              <a:spcBef>
                <a:spcPts val="82"/>
              </a:spcBef>
            </a:pPr>
            <a:r>
              <a:rPr lang="ru-RU" sz="1698" b="1" spc="6" dirty="0">
                <a:latin typeface="Segoe UI"/>
                <a:cs typeface="Segoe UI"/>
              </a:rPr>
              <a:t>Чаплыгин Сергей</a:t>
            </a:r>
            <a:endParaRPr lang="ru-RU" sz="1698" b="1" dirty="0">
              <a:latin typeface="Segoe UI"/>
              <a:cs typeface="Segoe UI"/>
            </a:endParaRPr>
          </a:p>
          <a:p>
            <a:pPr marL="7702">
              <a:lnSpc>
                <a:spcPts val="2010"/>
              </a:lnSpc>
              <a:spcBef>
                <a:spcPts val="82"/>
              </a:spcBef>
            </a:pPr>
            <a:r>
              <a:rPr lang="ru-RU" sz="1698" spc="6" dirty="0">
                <a:latin typeface="Segoe UI"/>
                <a:cs typeface="Segoe UI"/>
              </a:rPr>
              <a:t>Директор ИИР СамГМУ, </a:t>
            </a:r>
            <a:r>
              <a:rPr lang="ru-RU" sz="1698" spc="9" dirty="0">
                <a:latin typeface="Segoe UI"/>
                <a:cs typeface="Segoe UI"/>
              </a:rPr>
              <a:t>к.м.</a:t>
            </a:r>
            <a:r>
              <a:rPr lang="ru-RU" sz="1698" spc="6" dirty="0">
                <a:latin typeface="Segoe UI"/>
                <a:cs typeface="Segoe UI"/>
              </a:rPr>
              <a:t>н.</a:t>
            </a:r>
            <a:endParaRPr lang="ru-RU" sz="1698" dirty="0">
              <a:latin typeface="Segoe UI"/>
              <a:cs typeface="Segoe UI"/>
            </a:endParaRPr>
          </a:p>
          <a:p>
            <a:pPr marL="7702">
              <a:spcBef>
                <a:spcPts val="82"/>
              </a:spcBef>
            </a:pPr>
            <a:endParaRPr lang="ru-RU" sz="1698" spc="15" dirty="0">
              <a:latin typeface="Segoe UI"/>
              <a:cs typeface="Segoe UI"/>
            </a:endParaRPr>
          </a:p>
          <a:p>
            <a:pPr marL="7702">
              <a:spcBef>
                <a:spcPts val="82"/>
              </a:spcBef>
            </a:pPr>
            <a:r>
              <a:rPr lang="ru-RU" sz="1698" spc="15" dirty="0">
                <a:latin typeface="Segoe UI"/>
                <a:cs typeface="Segoe UI"/>
              </a:rPr>
              <a:t>Самара, ул. Чапаевская, 89       </a:t>
            </a:r>
          </a:p>
          <a:p>
            <a:pPr marL="7702">
              <a:spcBef>
                <a:spcPts val="82"/>
              </a:spcBef>
            </a:pPr>
            <a:r>
              <a:rPr lang="en-US" sz="1698" spc="15" dirty="0">
                <a:latin typeface="Segoe UI"/>
                <a:cs typeface="Segoe UI"/>
              </a:rPr>
              <a:t>chaplygin@smuit.ru</a:t>
            </a:r>
            <a:endParaRPr lang="ru-RU" sz="1698" spc="15" dirty="0">
              <a:latin typeface="Segoe UI"/>
              <a:cs typeface="Segoe UI"/>
            </a:endParaRPr>
          </a:p>
          <a:p>
            <a:pPr marL="7702">
              <a:spcBef>
                <a:spcPts val="82"/>
              </a:spcBef>
            </a:pPr>
            <a:r>
              <a:rPr lang="ru-RU" sz="1698" b="1" spc="15" dirty="0">
                <a:latin typeface="Segoe UI"/>
                <a:cs typeface="Segoe UI"/>
              </a:rPr>
              <a:t>8</a:t>
            </a:r>
            <a:r>
              <a:rPr lang="en-US" sz="1698" b="1" spc="15" dirty="0">
                <a:latin typeface="Segoe UI"/>
                <a:cs typeface="Segoe UI"/>
              </a:rPr>
              <a:t>9277450001</a:t>
            </a:r>
          </a:p>
          <a:p>
            <a:pPr marL="7702">
              <a:spcBef>
                <a:spcPts val="82"/>
              </a:spcBef>
            </a:pPr>
            <a:r>
              <a:rPr lang="en-US" sz="1698" spc="15" dirty="0">
                <a:latin typeface="Segoe UI"/>
                <a:cs typeface="Segoe UI"/>
                <a:hlinkClick r:id="rId2"/>
              </a:rPr>
              <a:t>www.samsmu.ru</a:t>
            </a:r>
            <a:endParaRPr lang="en-US" sz="1698" spc="15" dirty="0">
              <a:latin typeface="Segoe UI"/>
              <a:cs typeface="Segoe UI"/>
            </a:endParaRPr>
          </a:p>
          <a:p>
            <a:pPr marL="7702">
              <a:spcBef>
                <a:spcPts val="82"/>
              </a:spcBef>
            </a:pPr>
            <a:r>
              <a:rPr lang="en-US" sz="1698" spc="15" dirty="0">
                <a:latin typeface="Segoe UI"/>
                <a:cs typeface="Segoe UI"/>
                <a:hlinkClick r:id="rId3"/>
              </a:rPr>
              <a:t>www.smuit.ru</a:t>
            </a:r>
            <a:r>
              <a:rPr lang="en-US" sz="1698" spc="15" dirty="0">
                <a:latin typeface="Segoe UI"/>
                <a:cs typeface="Segoe UI"/>
              </a:rPr>
              <a:t> </a:t>
            </a:r>
            <a:endParaRPr lang="ru-RU" sz="1698" spc="15" dirty="0">
              <a:latin typeface="Segoe UI"/>
              <a:cs typeface="Segoe UI"/>
            </a:endParaRPr>
          </a:p>
          <a:p>
            <a:pPr marL="7702">
              <a:spcBef>
                <a:spcPts val="82"/>
              </a:spcBef>
            </a:pPr>
            <a:endParaRPr lang="ru-RU" sz="1698" spc="15" dirty="0">
              <a:latin typeface="Segoe UI"/>
              <a:cs typeface="Segoe UI"/>
            </a:endParaRPr>
          </a:p>
          <a:p>
            <a:pPr marL="7702">
              <a:spcBef>
                <a:spcPts val="82"/>
              </a:spcBef>
            </a:pPr>
            <a:endParaRPr lang="en-US" sz="2426" spc="15" dirty="0">
              <a:latin typeface="Segoe UI"/>
              <a:cs typeface="Segoe UI"/>
            </a:endParaRPr>
          </a:p>
          <a:p>
            <a:pPr marL="7702">
              <a:spcBef>
                <a:spcPts val="82"/>
              </a:spcBef>
            </a:pPr>
            <a:endParaRPr lang="en-US" sz="2426" spc="15" dirty="0">
              <a:latin typeface="Segoe UI"/>
              <a:cs typeface="Segoe UI"/>
            </a:endParaRPr>
          </a:p>
          <a:p>
            <a:pPr marL="7702">
              <a:spcBef>
                <a:spcPts val="82"/>
              </a:spcBef>
            </a:pPr>
            <a:r>
              <a:rPr lang="ru-RU" sz="2426" b="1" spc="15" dirty="0">
                <a:latin typeface="Segoe UI"/>
                <a:cs typeface="Segoe UI"/>
              </a:rPr>
              <a:t>СПАСИБО ЗА ВНИМАНИЕ!</a:t>
            </a:r>
          </a:p>
          <a:p>
            <a:pPr marL="7702">
              <a:spcBef>
                <a:spcPts val="82"/>
              </a:spcBef>
            </a:pPr>
            <a:endParaRPr lang="ru-RU" sz="1698" spc="15" dirty="0">
              <a:latin typeface="Segoe UI"/>
              <a:cs typeface="Segoe U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0020" y="4842418"/>
            <a:ext cx="4183518" cy="61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98" b="1" dirty="0">
                <a:latin typeface="Segoe UI" panose="020B0502040204020203" pitchFamily="34" charset="0"/>
              </a:rPr>
              <a:t>s</a:t>
            </a:r>
            <a:r>
              <a:rPr lang="ru-RU" sz="1698" b="1" dirty="0" err="1">
                <a:latin typeface="Segoe UI" panose="020B0502040204020203" pitchFamily="34" charset="0"/>
              </a:rPr>
              <a:t>amgmu</a:t>
            </a:r>
            <a:r>
              <a:rPr lang="en-US" sz="1698" b="1" dirty="0">
                <a:latin typeface="Segoe UI" panose="020B0502040204020203" pitchFamily="34" charset="0"/>
              </a:rPr>
              <a:t>        </a:t>
            </a:r>
            <a:r>
              <a:rPr lang="ru-RU" sz="1698" b="1" dirty="0">
                <a:latin typeface="Segoe UI" panose="020B0502040204020203" pitchFamily="34" charset="0"/>
              </a:rPr>
              <a:t>     </a:t>
            </a:r>
            <a:r>
              <a:rPr lang="en-US" sz="1698" b="1" spc="15" dirty="0" err="1">
                <a:latin typeface="Segoe UI"/>
                <a:cs typeface="Segoe UI"/>
              </a:rPr>
              <a:t>samsmu</a:t>
            </a:r>
            <a:r>
              <a:rPr lang="ru-RU" sz="1698" b="1" spc="15" dirty="0">
                <a:latin typeface="Segoe UI"/>
                <a:cs typeface="Segoe UI"/>
              </a:rPr>
              <a:t>       </a:t>
            </a:r>
            <a:r>
              <a:rPr lang="en-US" sz="1698" b="1" spc="15" dirty="0" err="1">
                <a:latin typeface="Segoe UI"/>
                <a:cs typeface="Segoe UI"/>
              </a:rPr>
              <a:t>samsmuru</a:t>
            </a:r>
            <a:endParaRPr lang="ru-RU" sz="1698" b="1" dirty="0">
              <a:latin typeface="Segoe UI" panose="020B0502040204020203" pitchFamily="34" charset="0"/>
            </a:endParaRPr>
          </a:p>
          <a:p>
            <a:endParaRPr lang="ru-RU" sz="1698" b="1" dirty="0">
              <a:latin typeface="Segoe UI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7" y="4877813"/>
            <a:ext cx="246515" cy="2465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0" y="4877813"/>
            <a:ext cx="246515" cy="246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74" y="4877813"/>
            <a:ext cx="246515" cy="2465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36895" y="287089"/>
            <a:ext cx="8928391" cy="46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13" dirty="0">
                <a:latin typeface="Segoe UI" panose="020B0502040204020203" pitchFamily="34" charset="0"/>
                <a:cs typeface="Segoe UI" panose="020B0502040204020203" pitchFamily="34" charset="0"/>
              </a:rPr>
              <a:t>Министерство здравоохранения Российской Федерации</a:t>
            </a:r>
          </a:p>
          <a:p>
            <a:pPr algn="ctr">
              <a:defRPr/>
            </a:pPr>
            <a:r>
              <a:rPr lang="ru-RU" sz="1213" dirty="0">
                <a:latin typeface="Segoe UI" panose="020B0502040204020203" pitchFamily="34" charset="0"/>
                <a:cs typeface="Segoe UI" panose="020B0502040204020203" pitchFamily="34" charset="0"/>
              </a:rPr>
              <a:t>ФГБОУ  ВО «Самарский государственный медицинский университет» Минздрава России </a:t>
            </a:r>
            <a:endParaRPr lang="ru-RU" sz="1213" dirty="0">
              <a:latin typeface="Segoe UI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80" y="4880042"/>
            <a:ext cx="244286" cy="244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51" y="4874114"/>
            <a:ext cx="250213" cy="250213"/>
          </a:xfrm>
          <a:prstGeom prst="rect">
            <a:avLst/>
          </a:prstGeom>
        </p:spPr>
      </p:pic>
      <p:sp>
        <p:nvSpPr>
          <p:cNvPr id="14" name="object 2"/>
          <p:cNvSpPr/>
          <p:nvPr/>
        </p:nvSpPr>
        <p:spPr>
          <a:xfrm>
            <a:off x="9861550" y="-240"/>
            <a:ext cx="2330574" cy="6858096"/>
          </a:xfrm>
          <a:custGeom>
            <a:avLst/>
            <a:gdLst/>
            <a:ahLst/>
            <a:cxnLst/>
            <a:rect l="l" t="t" r="r" b="b"/>
            <a:pathLst>
              <a:path w="3843019" h="11308715">
                <a:moveTo>
                  <a:pt x="0" y="11308556"/>
                </a:moveTo>
                <a:lnTo>
                  <a:pt x="3842814" y="11308556"/>
                </a:lnTo>
                <a:lnTo>
                  <a:pt x="3842814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3975"/>
          </a:solidFill>
        </p:spPr>
        <p:txBody>
          <a:bodyPr wrap="square" lIns="0" tIns="0" rIns="0" bIns="0" rtlCol="0"/>
          <a:lstStyle/>
          <a:p>
            <a:endParaRPr sz="1092" dirty="0">
              <a:latin typeface="Segoe UI" panose="020B0502040204020203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83" y="543601"/>
            <a:ext cx="3266184" cy="1616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477" y="887596"/>
            <a:ext cx="5472641" cy="596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70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2"/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54" name="Прямоугольник 4"/>
          <p:cNvSpPr>
            <a:spLocks noChangeArrowheads="1"/>
          </p:cNvSpPr>
          <p:nvPr/>
        </p:nvSpPr>
        <p:spPr bwMode="auto">
          <a:xfrm>
            <a:off x="643534" y="1100643"/>
            <a:ext cx="8224907" cy="23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0" lvl="1">
              <a:lnSpc>
                <a:spcPct val="80000"/>
              </a:lnSpc>
              <a:buClr>
                <a:srgbClr val="014897"/>
              </a:buClr>
              <a:buSzPct val="100000"/>
              <a:defRPr/>
            </a:pPr>
            <a:r>
              <a:rPr lang="ru-RU" altLang="ru-RU" sz="1273" b="1" dirty="0">
                <a:solidFill>
                  <a:srgbClr val="5170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ВНУТРЕННЯЯ ИНФРАСТРУКТУРА: </a:t>
            </a:r>
          </a:p>
          <a:p>
            <a:pPr lvl="1" indent="-277274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273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5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Образовательные институты и факультеты: </a:t>
            </a:r>
            <a:r>
              <a:rPr lang="ru-RU" altLang="ru-RU" sz="145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более</a:t>
            </a:r>
            <a:r>
              <a:rPr lang="ru-RU" altLang="ru-RU" sz="145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45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8000 обучающихся, 850 ППС</a:t>
            </a: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455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5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Собственные Клиники </a:t>
            </a:r>
            <a:r>
              <a:rPr lang="ru-RU" altLang="ru-RU" sz="145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(более 1000 коек) – уникальная площадка для разработки               и внедрения инновационных разработок</a:t>
            </a: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455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5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научно-исследовательских институтов, 4 научно-образовательных центра</a:t>
            </a: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455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5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Центр прорывных исследований «</a:t>
            </a:r>
            <a:r>
              <a:rPr lang="en-US" altLang="ru-RU" sz="145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</a:t>
            </a:r>
            <a:r>
              <a:rPr lang="ru-RU" altLang="ru-RU" sz="145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-Медицина» </a:t>
            </a:r>
            <a:r>
              <a:rPr lang="ru-RU" altLang="ru-RU" sz="145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(штат разработчиков более 100 чел)</a:t>
            </a: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455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45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Научно-производственный Технопарк </a:t>
            </a:r>
            <a:r>
              <a:rPr lang="ru-RU" altLang="ru-RU" sz="145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(более 40 инженеров и электронщиков)</a:t>
            </a:r>
          </a:p>
          <a:p>
            <a:pPr marL="0" lvl="1">
              <a:lnSpc>
                <a:spcPct val="80000"/>
              </a:lnSpc>
              <a:buClr>
                <a:srgbClr val="014897"/>
              </a:buClr>
              <a:buSzPct val="100000"/>
              <a:defRPr/>
            </a:pPr>
            <a:endParaRPr lang="ru-RU" altLang="ru-RU" sz="1273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14540" y="425286"/>
            <a:ext cx="10562921" cy="261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/>
            <a:r>
              <a:rPr lang="ru-RU" sz="1698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САМАРСКИЙ ГОСУДАРСТВЕННЫЙ МЕДИЦИНСКИЙ УНИВЕРСИТЕТ </a:t>
            </a:r>
            <a:r>
              <a:rPr lang="ru-RU" sz="1698" kern="0" dirty="0">
                <a:solidFill>
                  <a:schemeClr val="bg1"/>
                </a:solidFill>
              </a:rPr>
              <a:t>СЕГОДНЯ</a:t>
            </a:r>
            <a:endParaRPr lang="ru-RU" sz="1698" b="0" kern="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3534" y="3416199"/>
            <a:ext cx="8363529" cy="365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80000"/>
              </a:lnSpc>
              <a:buClr>
                <a:srgbClr val="014897"/>
              </a:buClr>
              <a:buSzPct val="100000"/>
              <a:defRPr/>
            </a:pPr>
            <a:r>
              <a:rPr lang="ru-RU" altLang="ru-RU" sz="1273" b="1" dirty="0">
                <a:solidFill>
                  <a:srgbClr val="5170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ВНЕШНЯЯ ЭКОСИСТЕМА:</a:t>
            </a:r>
          </a:p>
          <a:p>
            <a:pPr marL="0" lvl="1">
              <a:lnSpc>
                <a:spcPct val="80000"/>
              </a:lnSpc>
              <a:buClr>
                <a:srgbClr val="014897"/>
              </a:buClr>
              <a:buSzPct val="100000"/>
              <a:defRPr/>
            </a:pPr>
            <a:endParaRPr lang="ru-RU" altLang="ru-RU" sz="1273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Нижневолжский научно-образовательного медицинский кластер: 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вузов-участников, СамГМУ – координатор</a:t>
            </a: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395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Инновационный территориальный кластер медицинских и фармацевтических технологий Самарской области: 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СамГМУ – координатор, 70 участников кластера</a:t>
            </a:r>
            <a:endParaRPr lang="ru-RU" altLang="ru-RU" sz="1395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395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Формирование новой отрасли экономики региона «Информационные технологии в медицине»: 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2014 года СамГМУ – инициатор и координатор, партнеры  </a:t>
            </a:r>
            <a:r>
              <a:rPr lang="en-US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IT-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компании </a:t>
            </a:r>
            <a:r>
              <a:rPr lang="en-US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(суммарный штат – более 5000 разработчиков)</a:t>
            </a: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395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95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СамГМУ</a:t>
            </a:r>
            <a:r>
              <a:rPr lang="ru-RU" altLang="ru-RU" sz="13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признан университетским центром инновационного и технологического развития 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(Минобрнауки, 2017 год)</a:t>
            </a: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395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Эффективное взаимодействие с предприятиями реального сектора экономики: 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ГК «Ростех», ГК «Роскосмос», ПАО «Газпром», ПАО «Сбербанк», ОАО «РЖД», АФК «Система» </a:t>
            </a:r>
            <a:r>
              <a:rPr lang="en-US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(более 50 российских  индустриальных партнеров)</a:t>
            </a: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altLang="ru-RU" sz="1395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lvl="1" indent="-207955">
              <a:lnSpc>
                <a:spcPct val="80000"/>
              </a:lnSpc>
              <a:buClr>
                <a:srgbClr val="5170C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sz="1395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Международное взаимодействие: </a:t>
            </a:r>
            <a:r>
              <a:rPr lang="ru-RU" altLang="ru-RU" sz="1395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университеты, компании-партнеры, компании-дилеры</a:t>
            </a:r>
          </a:p>
          <a:p>
            <a:pPr marL="0" lvl="1">
              <a:lnSpc>
                <a:spcPct val="80000"/>
              </a:lnSpc>
              <a:buClr>
                <a:srgbClr val="014897"/>
              </a:buClr>
              <a:buSzPct val="100000"/>
              <a:defRPr/>
            </a:pPr>
            <a:r>
              <a:rPr lang="ru-RU" altLang="ru-RU" sz="1273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10" name="Picture 12" descr="ÐÐ°ÑÑÐ¸Ð½ÐºÐ¸ Ð¿Ð¾ Ð·Ð°Ð¿ÑÐ¾ÑÑ ÐºÐ»Ð¸Ð½Ð¸ÐºÐ¸ ÑÐ°Ð¼Ð°ÑÑÐºÐ¾Ð³Ð¾ Ð³Ð¾ÑÑÐ´Ð°ÑÑÑÐ²ÐµÐ½Ð½Ð¾Ð³Ð¾ Ð¼ÐµÐ´Ð¸ÑÐ¸Ð½ÑÐºÐ¾Ð³Ð¾ ÑÐ½Ð¸Ð²ÐµÑÑÐ¸ÑÐµÑ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b="874"/>
          <a:stretch/>
        </p:blipFill>
        <p:spPr bwMode="auto">
          <a:xfrm>
            <a:off x="9053504" y="1290327"/>
            <a:ext cx="2313571" cy="138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525" y="4811042"/>
            <a:ext cx="2310550" cy="17342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04" y="2805059"/>
            <a:ext cx="2313571" cy="18730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19" y="1301257"/>
            <a:ext cx="2309494" cy="27726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19" y="1578523"/>
            <a:ext cx="1432541" cy="22380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74" y="1347468"/>
            <a:ext cx="1195519" cy="27418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40463" y="1717309"/>
            <a:ext cx="1756018" cy="1772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Аппаратно-программный комплекс для реабилитации </a:t>
            </a:r>
          </a:p>
          <a:p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</a:t>
            </a:r>
            <a:r>
              <a:rPr lang="en-US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VR</a:t>
            </a:r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пациентов </a:t>
            </a:r>
          </a:p>
          <a:p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 нарушениями движений в нижних конечностях </a:t>
            </a:r>
          </a:p>
          <a:p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 следствие инсультов</a:t>
            </a:r>
            <a:endParaRPr lang="ru-RU" sz="12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74490" y="1717309"/>
            <a:ext cx="1530930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3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Система автоматизированного планирования, управления </a:t>
            </a:r>
          </a:p>
          <a:p>
            <a:r>
              <a:rPr lang="ru-RU" sz="1213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и навигации </a:t>
            </a:r>
          </a:p>
          <a:p>
            <a:r>
              <a:rPr lang="ru-RU" sz="1213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с дополненной реальностью «AUTOPLAN» </a:t>
            </a:r>
            <a:endParaRPr lang="ru-RU" sz="12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17233" y="1717309"/>
            <a:ext cx="1293907" cy="1585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Аппаратно-программный комплекс для реабилитации детей с ДЦП с использованием виртуальной реальности </a:t>
            </a:r>
            <a:endParaRPr lang="ru-RU" sz="12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8315" y="4168317"/>
            <a:ext cx="7922882" cy="31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55" b="1" dirty="0">
                <a:solidFill>
                  <a:srgbClr val="5170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РАЗРАБОТКА ПРОГРАММНЫХ РЕШЕНИЙ ДЛЯ МЕДИЦИНЫ И ПРОМЫШЛЕННОСТИ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117233" y="4536026"/>
            <a:ext cx="2125706" cy="540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55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Медицинское образование</a:t>
            </a:r>
            <a:endParaRPr lang="ru-RU" sz="1455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574489" y="4536026"/>
            <a:ext cx="1848440" cy="31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55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Промышленность</a:t>
            </a:r>
            <a:endParaRPr lang="ru-RU" sz="1455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40463" y="4536026"/>
            <a:ext cx="1201920" cy="540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55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Бизнес</a:t>
            </a:r>
          </a:p>
          <a:p>
            <a:endParaRPr lang="ru-RU" sz="1455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17233" y="5044347"/>
            <a:ext cx="1571174" cy="1025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Разработка образовательных симуляторов в виртуальной реальности</a:t>
            </a:r>
            <a:endParaRPr lang="ru-RU" sz="12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74489" y="5065575"/>
            <a:ext cx="1571174" cy="1212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Разработка тренировочных курсов по промышленной безопасности в </a:t>
            </a:r>
            <a:r>
              <a:rPr lang="en-US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VR/AR</a:t>
            </a:r>
            <a:endParaRPr lang="ru-RU" sz="12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940463" y="5044348"/>
            <a:ext cx="1201920" cy="1212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3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Разработка систем тестирования и оценки поведения пользователя</a:t>
            </a:r>
            <a:endParaRPr lang="ru-RU" sz="12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79770630-DD90-44FA-B61C-61C195D00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25" t="27876" r="27286" b="12308"/>
          <a:stretch/>
        </p:blipFill>
        <p:spPr bwMode="auto">
          <a:xfrm flipH="1">
            <a:off x="640237" y="4582237"/>
            <a:ext cx="1367895" cy="198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59" y="5552668"/>
            <a:ext cx="1302447" cy="101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59" y="4582237"/>
            <a:ext cx="1302447" cy="99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577239" y="4595486"/>
            <a:ext cx="1340119" cy="1973594"/>
            <a:chOff x="5417930" y="7178675"/>
            <a:chExt cx="2209801" cy="3254375"/>
          </a:xfrm>
        </p:grpSpPr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3961" r="16852" b="4140"/>
            <a:stretch>
              <a:fillRect/>
            </a:stretch>
          </p:blipFill>
          <p:spPr bwMode="auto">
            <a:xfrm>
              <a:off x="5417930" y="7178675"/>
              <a:ext cx="2209800" cy="164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1111" t="3961" r="16852" b="414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72" t="3720" r="19693" b="2626"/>
            <a:stretch/>
          </p:blipFill>
          <p:spPr bwMode="auto">
            <a:xfrm>
              <a:off x="5417930" y="8840694"/>
              <a:ext cx="2209801" cy="15923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0972" t="-102" r="19693" b="11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9561824" y="1303463"/>
            <a:ext cx="2264339" cy="5265617"/>
          </a:xfrm>
          <a:prstGeom prst="rect">
            <a:avLst/>
          </a:pr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584930" y="1712434"/>
            <a:ext cx="2218128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98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 2019 ГОД:</a:t>
            </a:r>
          </a:p>
          <a:p>
            <a:pPr algn="ctr">
              <a:buClr>
                <a:srgbClr val="5170C2"/>
              </a:buClr>
            </a:pPr>
            <a:endParaRPr lang="ru-RU" sz="1213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indent="-207955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Коммерциализация инновационных</a:t>
            </a:r>
            <a:r>
              <a:rPr lang="en-US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разработок в </a:t>
            </a:r>
            <a:r>
              <a:rPr lang="ru-RU" sz="1213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СамГМУ</a:t>
            </a: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и </a:t>
            </a:r>
            <a:r>
              <a:rPr lang="ru-RU" sz="1213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МИПах</a:t>
            </a: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98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более</a:t>
            </a: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</a:t>
            </a:r>
            <a:r>
              <a:rPr lang="ru-RU" sz="1698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250 млн. руб.</a:t>
            </a:r>
          </a:p>
          <a:p>
            <a:pPr marL="207955" indent="-207955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sz="1213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indent="-207955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Заказчики в  более 10 регионах России</a:t>
            </a:r>
          </a:p>
          <a:p>
            <a:pPr marL="207955" indent="-207955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sz="1213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indent="-207955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Коммерциализация в 4 странах СНГ, перспективы – страны Восточной и Западной Европы, Индия, Сингапур, Малайзия</a:t>
            </a:r>
          </a:p>
          <a:p>
            <a:pPr marL="207955" indent="-207955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ru-RU" sz="1213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07955" indent="-207955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Количество зарегистрированных РИД по </a:t>
            </a:r>
            <a:r>
              <a:rPr lang="en-US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VR/AR</a:t>
            </a:r>
            <a:r>
              <a:rPr lang="ru-RU" sz="121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    </a:t>
            </a:r>
            <a:r>
              <a:rPr lang="ru-RU" sz="1698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 3 года </a:t>
            </a:r>
            <a:r>
              <a:rPr lang="ru-RU" sz="1698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1698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51</a:t>
            </a:r>
            <a:endParaRPr lang="ru-RU" sz="1698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Clr>
                <a:schemeClr val="bg1"/>
              </a:buClr>
            </a:pPr>
            <a:endParaRPr lang="ru-RU" sz="1213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213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Прямоугольник 2"/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814540" y="363314"/>
            <a:ext cx="10562921" cy="470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Реализация инновационных разработок </a:t>
            </a:r>
            <a:r>
              <a:rPr lang="ru-RU" altLang="ru-RU" sz="1698" dirty="0" err="1">
                <a:solidFill>
                  <a:schemeClr val="bg1"/>
                </a:solidFill>
                <a:latin typeface="Segoe UI" panose="020B0502040204020203" pitchFamily="34" charset="0"/>
              </a:rPr>
              <a:t>СамГМУ</a:t>
            </a: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</a:p>
          <a:p>
            <a:pPr algn="r">
              <a:lnSpc>
                <a:spcPct val="90000"/>
              </a:lnSpc>
            </a:pPr>
            <a:r>
              <a:rPr lang="ru-RU" altLang="ru-RU" sz="1698" b="0" dirty="0">
                <a:solidFill>
                  <a:schemeClr val="bg1"/>
                </a:solidFill>
                <a:latin typeface="Segoe UI" panose="020B0502040204020203" pitchFamily="34" charset="0"/>
              </a:rPr>
              <a:t>в сфере «сквозных технологий» для цифровой экономики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68315" y="1250241"/>
            <a:ext cx="7922882" cy="31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55" b="1" dirty="0">
                <a:solidFill>
                  <a:srgbClr val="5170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РЕАЛИЗАЦИЯ ПРОЕКТОВ «ОТ ИДЕИ К СЕРИИ» </a:t>
            </a:r>
          </a:p>
        </p:txBody>
      </p:sp>
    </p:spTree>
    <p:extLst>
      <p:ext uri="{BB962C8B-B14F-4D97-AF65-F5344CB8AC3E}">
        <p14:creationId xmlns:p14="http://schemas.microsoft.com/office/powerpoint/2010/main" val="480372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6452DF-4F05-471B-B8D9-6DDF5C53CDF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80923" y="1990089"/>
            <a:ext cx="7470225" cy="3761030"/>
          </a:xfrm>
        </p:spPr>
        <p:txBody>
          <a:bodyPr/>
          <a:lstStyle/>
          <a:p>
            <a:r>
              <a:rPr lang="ru-RU" sz="2400" spc="25" dirty="0"/>
              <a:t>ТРЕНАЖЁР </a:t>
            </a:r>
            <a:r>
              <a:rPr lang="ru-RU" sz="2400" spc="15" dirty="0"/>
              <a:t>ПО</a:t>
            </a:r>
            <a:r>
              <a:rPr lang="ru-RU" sz="2400" spc="-35" dirty="0"/>
              <a:t> </a:t>
            </a:r>
            <a:r>
              <a:rPr lang="ru-RU" sz="2400" spc="-10" dirty="0"/>
              <a:t>ЭНДОСКОПИИ</a:t>
            </a:r>
          </a:p>
          <a:p>
            <a:r>
              <a:rPr lang="ru-RU" sz="2400" spc="25" dirty="0"/>
              <a:t>ТРЕНАЖЁР </a:t>
            </a:r>
            <a:r>
              <a:rPr lang="ru-RU" sz="2400" spc="15" dirty="0"/>
              <a:t>ПО</a:t>
            </a:r>
            <a:r>
              <a:rPr lang="ru-RU" sz="2400" spc="-60" dirty="0"/>
              <a:t> </a:t>
            </a:r>
            <a:r>
              <a:rPr lang="ru-RU" sz="2400" spc="-70" dirty="0"/>
              <a:t>АУСКУЛЬТАЦИИ</a:t>
            </a:r>
          </a:p>
          <a:p>
            <a:r>
              <a:rPr lang="ru-RU" sz="2400" spc="25" dirty="0"/>
              <a:t>ТРЕНАЖЕР </a:t>
            </a:r>
            <a:r>
              <a:rPr lang="ru-RU" sz="2400" spc="10" dirty="0"/>
              <a:t>ДЛЯ ОБУЧЕНИЯ ИССЛЕДОВАНИЮ </a:t>
            </a:r>
            <a:r>
              <a:rPr lang="ru-RU" sz="2400" spc="-15" dirty="0"/>
              <a:t>ПРЕДСТАТЕЛЬНОЙ</a:t>
            </a:r>
            <a:r>
              <a:rPr lang="ru-RU" sz="2400" spc="55" dirty="0"/>
              <a:t> </a:t>
            </a:r>
            <a:r>
              <a:rPr lang="ru-RU" sz="2400" spc="30" dirty="0"/>
              <a:t>ЖЕЛЕЗЫ</a:t>
            </a:r>
          </a:p>
          <a:p>
            <a:r>
              <a:rPr lang="ru-RU" sz="2400" spc="10" dirty="0"/>
              <a:t>ТРЕНАЖЕР </a:t>
            </a:r>
            <a:r>
              <a:rPr lang="ru-RU" sz="2400" spc="-10" dirty="0"/>
              <a:t>ДЛЯ </a:t>
            </a:r>
            <a:r>
              <a:rPr lang="ru-RU" sz="2400" spc="-75" dirty="0"/>
              <a:t>ОТРАБОТКИ </a:t>
            </a:r>
            <a:r>
              <a:rPr lang="ru-RU" sz="2400" spc="-30" dirty="0"/>
              <a:t>НАВЫКОВ </a:t>
            </a:r>
            <a:r>
              <a:rPr lang="ru-RU" sz="2400" dirty="0"/>
              <a:t>ПАЛЬЦЕВОГО </a:t>
            </a:r>
            <a:r>
              <a:rPr lang="ru-RU" sz="2400" spc="-25" dirty="0"/>
              <a:t>РЕКТАЛЬНОГО</a:t>
            </a:r>
            <a:r>
              <a:rPr lang="ru-RU" sz="2400" spc="25" dirty="0"/>
              <a:t> </a:t>
            </a:r>
            <a:r>
              <a:rPr lang="ru-RU" sz="2400" spc="-5" dirty="0"/>
              <a:t>ИССЛЕДОВАНИЯ</a:t>
            </a:r>
          </a:p>
          <a:p>
            <a:r>
              <a:rPr lang="ru-RU" sz="2400" spc="25" dirty="0"/>
              <a:t>ТРЕНАЖЁР </a:t>
            </a:r>
            <a:r>
              <a:rPr lang="ru-RU" sz="2400" spc="10" dirty="0"/>
              <a:t>ДЛЯ</a:t>
            </a:r>
            <a:r>
              <a:rPr lang="ru-RU" sz="2400" spc="-75" dirty="0"/>
              <a:t> </a:t>
            </a:r>
            <a:r>
              <a:rPr lang="ru-RU" sz="2400" spc="-20" dirty="0"/>
              <a:t>КОСМЕТОЛОГИИ</a:t>
            </a:r>
          </a:p>
          <a:p>
            <a:r>
              <a:rPr lang="ru-RU" sz="2400" spc="25" dirty="0"/>
              <a:t>ТРЕНАЖЁР </a:t>
            </a:r>
            <a:r>
              <a:rPr lang="ru-RU" sz="2400" spc="15" dirty="0"/>
              <a:t>ПО</a:t>
            </a:r>
            <a:r>
              <a:rPr lang="ru-RU" sz="2400" spc="-80" dirty="0"/>
              <a:t> </a:t>
            </a:r>
            <a:r>
              <a:rPr lang="ru-RU" sz="2400" spc="5" dirty="0"/>
              <a:t>ХИРУРГИИ</a:t>
            </a:r>
          </a:p>
          <a:p>
            <a:r>
              <a:rPr lang="ru-RU" sz="2400" spc="-5" dirty="0"/>
              <a:t>СИЛИКОНОВЫЕ </a:t>
            </a:r>
            <a:r>
              <a:rPr lang="ru-RU" sz="2400" spc="30" dirty="0"/>
              <a:t>МОДЕЛИ </a:t>
            </a:r>
            <a:r>
              <a:rPr lang="ru-RU" sz="2400" spc="15" dirty="0"/>
              <a:t>И</a:t>
            </a:r>
            <a:r>
              <a:rPr lang="ru-RU" sz="2400" spc="-40" dirty="0"/>
              <a:t> </a:t>
            </a:r>
            <a:r>
              <a:rPr lang="ru-RU" sz="2400" spc="-35" dirty="0"/>
              <a:t>МУЛЯЖИ</a:t>
            </a:r>
            <a:endParaRPr lang="ru-RU" sz="2400" dirty="0"/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29D8F64E-221F-4881-BB9D-4E81CC8B7A39}"/>
              </a:ext>
            </a:extLst>
          </p:cNvPr>
          <p:cNvSpPr/>
          <p:nvPr/>
        </p:nvSpPr>
        <p:spPr>
          <a:xfrm>
            <a:off x="2491797" y="283363"/>
            <a:ext cx="9699777" cy="604212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ACD8E3A-BFC7-44C2-A8FB-1C86FCEDB729}"/>
              </a:ext>
            </a:extLst>
          </p:cNvPr>
          <p:cNvSpPr txBox="1">
            <a:spLocks/>
          </p:cNvSpPr>
          <p:nvPr/>
        </p:nvSpPr>
        <p:spPr>
          <a:xfrm>
            <a:off x="814911" y="363530"/>
            <a:ext cx="10562180" cy="470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Технопарк</a:t>
            </a:r>
          </a:p>
          <a:p>
            <a:pPr algn="r">
              <a:lnSpc>
                <a:spcPct val="90000"/>
              </a:lnSpc>
            </a:pPr>
            <a:r>
              <a:rPr lang="ru-RU" altLang="ru-RU" sz="1698" b="0" dirty="0" err="1">
                <a:solidFill>
                  <a:schemeClr val="bg1"/>
                </a:solidFill>
                <a:latin typeface="Segoe UI" panose="020B0502040204020203" pitchFamily="34" charset="0"/>
              </a:rPr>
              <a:t>Симуляционное</a:t>
            </a:r>
            <a:r>
              <a:rPr lang="ru-RU" altLang="ru-RU" sz="1698" b="0" dirty="0">
                <a:solidFill>
                  <a:schemeClr val="bg1"/>
                </a:solidFill>
                <a:latin typeface="Segoe UI" panose="020B0502040204020203" pitchFamily="34" charset="0"/>
              </a:rPr>
              <a:t> оборудование и расходные материалы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B075C9-CE54-4FDE-A046-19E89593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101714"/>
            <a:ext cx="1588320" cy="785861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1823317D-1743-4DF7-BEF5-53267038116B}"/>
              </a:ext>
            </a:extLst>
          </p:cNvPr>
          <p:cNvSpPr/>
          <p:nvPr/>
        </p:nvSpPr>
        <p:spPr>
          <a:xfrm rot="16200000">
            <a:off x="10788043" y="941385"/>
            <a:ext cx="1011453" cy="123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21F46542-A87D-4FB2-AB4D-9AAEA27E8AD3}"/>
              </a:ext>
            </a:extLst>
          </p:cNvPr>
          <p:cNvSpPr/>
          <p:nvPr/>
        </p:nvSpPr>
        <p:spPr>
          <a:xfrm>
            <a:off x="10324739" y="2249580"/>
            <a:ext cx="1712593" cy="1216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24137D3-7407-4A76-87B8-77AC9DCC3B1F}"/>
              </a:ext>
            </a:extLst>
          </p:cNvPr>
          <p:cNvSpPr/>
          <p:nvPr/>
        </p:nvSpPr>
        <p:spPr>
          <a:xfrm>
            <a:off x="8756586" y="2256506"/>
            <a:ext cx="1287683" cy="1327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2">
            <a:extLst>
              <a:ext uri="{FF2B5EF4-FFF2-40B4-BE49-F238E27FC236}">
                <a16:creationId xmlns:a16="http://schemas.microsoft.com/office/drawing/2014/main" id="{CDAF1C92-54CD-4AEA-8F48-4C3946AD4162}"/>
              </a:ext>
            </a:extLst>
          </p:cNvPr>
          <p:cNvSpPr/>
          <p:nvPr/>
        </p:nvSpPr>
        <p:spPr>
          <a:xfrm>
            <a:off x="8650720" y="5255100"/>
            <a:ext cx="1460082" cy="12130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5">
            <a:extLst>
              <a:ext uri="{FF2B5EF4-FFF2-40B4-BE49-F238E27FC236}">
                <a16:creationId xmlns:a16="http://schemas.microsoft.com/office/drawing/2014/main" id="{D2B06CAE-5C9D-4A24-A95C-27B97912261C}"/>
              </a:ext>
            </a:extLst>
          </p:cNvPr>
          <p:cNvSpPr/>
          <p:nvPr/>
        </p:nvSpPr>
        <p:spPr>
          <a:xfrm>
            <a:off x="10311941" y="5269020"/>
            <a:ext cx="1738188" cy="11852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B0201029-78A8-4C38-A5AB-F3DE83310919}"/>
              </a:ext>
            </a:extLst>
          </p:cNvPr>
          <p:cNvSpPr/>
          <p:nvPr/>
        </p:nvSpPr>
        <p:spPr>
          <a:xfrm>
            <a:off x="8534928" y="3774691"/>
            <a:ext cx="2090273" cy="12130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3445F8D2-C612-48B2-AFA3-CEFB4F72DD1F}"/>
              </a:ext>
            </a:extLst>
          </p:cNvPr>
          <p:cNvSpPr/>
          <p:nvPr/>
        </p:nvSpPr>
        <p:spPr>
          <a:xfrm>
            <a:off x="10411388" y="3774691"/>
            <a:ext cx="1388061" cy="12130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6">
            <a:extLst>
              <a:ext uri="{FF2B5EF4-FFF2-40B4-BE49-F238E27FC236}">
                <a16:creationId xmlns:a16="http://schemas.microsoft.com/office/drawing/2014/main" id="{FDCFDF9D-DD08-41B7-A324-81291AE669EF}"/>
              </a:ext>
            </a:extLst>
          </p:cNvPr>
          <p:cNvSpPr/>
          <p:nvPr/>
        </p:nvSpPr>
        <p:spPr>
          <a:xfrm>
            <a:off x="8650720" y="1052970"/>
            <a:ext cx="1499827" cy="1011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581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6452DF-4F05-471B-B8D9-6DDF5C53CDF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80923" y="1990089"/>
            <a:ext cx="7470225" cy="3761030"/>
          </a:xfrm>
        </p:spPr>
        <p:txBody>
          <a:bodyPr/>
          <a:lstStyle/>
          <a:p>
            <a:r>
              <a:rPr lang="ru-RU" sz="2400" spc="25" dirty="0"/>
              <a:t>ТРЕНАЖЁР </a:t>
            </a:r>
            <a:r>
              <a:rPr lang="ru-RU" sz="2400" spc="15" dirty="0"/>
              <a:t>ПО</a:t>
            </a:r>
            <a:r>
              <a:rPr lang="ru-RU" sz="2400" spc="-35" dirty="0"/>
              <a:t> </a:t>
            </a:r>
            <a:r>
              <a:rPr lang="ru-RU" sz="2400" spc="-10" dirty="0"/>
              <a:t>ЭНДОСКОПИИ</a:t>
            </a:r>
          </a:p>
          <a:p>
            <a:r>
              <a:rPr lang="ru-RU" sz="2400" spc="25" dirty="0"/>
              <a:t>ТРЕНАЖЁР </a:t>
            </a:r>
            <a:r>
              <a:rPr lang="ru-RU" sz="2400" spc="15" dirty="0"/>
              <a:t>ПО</a:t>
            </a:r>
            <a:r>
              <a:rPr lang="ru-RU" sz="2400" spc="-60" dirty="0"/>
              <a:t> </a:t>
            </a:r>
            <a:r>
              <a:rPr lang="ru-RU" sz="2400" spc="-70" dirty="0"/>
              <a:t>АУСКУЛЬТАЦИИ</a:t>
            </a:r>
          </a:p>
          <a:p>
            <a:r>
              <a:rPr lang="ru-RU" sz="2400" spc="25" dirty="0"/>
              <a:t>ТРЕНАЖЕР </a:t>
            </a:r>
            <a:r>
              <a:rPr lang="ru-RU" sz="2400" spc="10" dirty="0"/>
              <a:t>ДЛЯ ОБУЧЕНИЯ ИССЛЕДОВАНИЮ </a:t>
            </a:r>
            <a:r>
              <a:rPr lang="ru-RU" sz="2400" spc="-15" dirty="0"/>
              <a:t>ПРЕДСТАТЕЛЬНОЙ</a:t>
            </a:r>
            <a:r>
              <a:rPr lang="ru-RU" sz="2400" spc="55" dirty="0"/>
              <a:t> </a:t>
            </a:r>
            <a:r>
              <a:rPr lang="ru-RU" sz="2400" spc="30" dirty="0"/>
              <a:t>ЖЕЛЕЗЫ</a:t>
            </a:r>
          </a:p>
          <a:p>
            <a:r>
              <a:rPr lang="ru-RU" sz="2400" spc="10" dirty="0"/>
              <a:t>ТРЕНАЖЕР </a:t>
            </a:r>
            <a:r>
              <a:rPr lang="ru-RU" sz="2400" spc="-10" dirty="0"/>
              <a:t>ДЛЯ </a:t>
            </a:r>
            <a:r>
              <a:rPr lang="ru-RU" sz="2400" spc="-75" dirty="0"/>
              <a:t>ОТРАБОТКИ </a:t>
            </a:r>
            <a:r>
              <a:rPr lang="ru-RU" sz="2400" spc="-30" dirty="0"/>
              <a:t>НАВЫКОВ </a:t>
            </a:r>
            <a:r>
              <a:rPr lang="ru-RU" sz="2400" dirty="0"/>
              <a:t>ПАЛЬЦЕВОГО </a:t>
            </a:r>
            <a:r>
              <a:rPr lang="ru-RU" sz="2400" spc="-25" dirty="0"/>
              <a:t>РЕКТАЛЬНОГО</a:t>
            </a:r>
            <a:r>
              <a:rPr lang="ru-RU" sz="2400" spc="25" dirty="0"/>
              <a:t> </a:t>
            </a:r>
            <a:r>
              <a:rPr lang="ru-RU" sz="2400" spc="-5" dirty="0"/>
              <a:t>ИССЛЕДОВАНИЯ</a:t>
            </a:r>
          </a:p>
          <a:p>
            <a:r>
              <a:rPr lang="ru-RU" sz="2400" spc="25" dirty="0"/>
              <a:t>ТРЕНАЖЁР </a:t>
            </a:r>
            <a:r>
              <a:rPr lang="ru-RU" sz="2400" spc="10" dirty="0"/>
              <a:t>ДЛЯ</a:t>
            </a:r>
            <a:r>
              <a:rPr lang="ru-RU" sz="2400" spc="-75" dirty="0"/>
              <a:t> </a:t>
            </a:r>
            <a:r>
              <a:rPr lang="ru-RU" sz="2400" spc="-20" dirty="0"/>
              <a:t>КОСМЕТОЛОГИИ</a:t>
            </a:r>
          </a:p>
          <a:p>
            <a:r>
              <a:rPr lang="ru-RU" sz="2400" spc="25" dirty="0"/>
              <a:t>ТРЕНАЖЁР </a:t>
            </a:r>
            <a:r>
              <a:rPr lang="ru-RU" sz="2400" spc="15" dirty="0"/>
              <a:t>ПО</a:t>
            </a:r>
            <a:r>
              <a:rPr lang="ru-RU" sz="2400" spc="-80" dirty="0"/>
              <a:t> </a:t>
            </a:r>
            <a:r>
              <a:rPr lang="ru-RU" sz="2400" spc="5" dirty="0"/>
              <a:t>ХИРУРГИИ</a:t>
            </a:r>
          </a:p>
          <a:p>
            <a:r>
              <a:rPr lang="ru-RU" sz="2400" spc="-5" dirty="0"/>
              <a:t>СИЛИКОНОВЫЕ </a:t>
            </a:r>
            <a:r>
              <a:rPr lang="ru-RU" sz="2400" spc="30" dirty="0"/>
              <a:t>МОДЕЛИ </a:t>
            </a:r>
            <a:r>
              <a:rPr lang="ru-RU" sz="2400" spc="15" dirty="0"/>
              <a:t>И</a:t>
            </a:r>
            <a:r>
              <a:rPr lang="ru-RU" sz="2400" spc="-40" dirty="0"/>
              <a:t> </a:t>
            </a:r>
            <a:r>
              <a:rPr lang="ru-RU" sz="2400" spc="-35" dirty="0"/>
              <a:t>МУЛЯЖИ</a:t>
            </a:r>
            <a:endParaRPr lang="ru-RU" sz="2400" dirty="0"/>
          </a:p>
        </p:txBody>
      </p:sp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29D8F64E-221F-4881-BB9D-4E81CC8B7A39}"/>
              </a:ext>
            </a:extLst>
          </p:cNvPr>
          <p:cNvSpPr/>
          <p:nvPr/>
        </p:nvSpPr>
        <p:spPr>
          <a:xfrm>
            <a:off x="2491797" y="283363"/>
            <a:ext cx="9699777" cy="604212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ACD8E3A-BFC7-44C2-A8FB-1C86FCEDB729}"/>
              </a:ext>
            </a:extLst>
          </p:cNvPr>
          <p:cNvSpPr txBox="1">
            <a:spLocks/>
          </p:cNvSpPr>
          <p:nvPr/>
        </p:nvSpPr>
        <p:spPr>
          <a:xfrm>
            <a:off x="814911" y="363530"/>
            <a:ext cx="10562180" cy="470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Технопарк</a:t>
            </a:r>
          </a:p>
          <a:p>
            <a:pPr algn="r">
              <a:lnSpc>
                <a:spcPct val="90000"/>
              </a:lnSpc>
            </a:pPr>
            <a:r>
              <a:rPr lang="ru-RU" altLang="ru-RU" sz="1698" b="0" dirty="0" err="1">
                <a:solidFill>
                  <a:schemeClr val="bg1"/>
                </a:solidFill>
                <a:latin typeface="Segoe UI" panose="020B0502040204020203" pitchFamily="34" charset="0"/>
              </a:rPr>
              <a:t>Симуляционное</a:t>
            </a:r>
            <a:r>
              <a:rPr lang="ru-RU" altLang="ru-RU" sz="1698" b="0" dirty="0">
                <a:solidFill>
                  <a:schemeClr val="bg1"/>
                </a:solidFill>
                <a:latin typeface="Segoe UI" panose="020B0502040204020203" pitchFamily="34" charset="0"/>
              </a:rPr>
              <a:t> оборудование и расходные материалы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B075C9-CE54-4FDE-A046-19E895937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101714"/>
            <a:ext cx="1588320" cy="785861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1823317D-1743-4DF7-BEF5-53267038116B}"/>
              </a:ext>
            </a:extLst>
          </p:cNvPr>
          <p:cNvSpPr/>
          <p:nvPr/>
        </p:nvSpPr>
        <p:spPr>
          <a:xfrm rot="16200000">
            <a:off x="10788043" y="941385"/>
            <a:ext cx="1011453" cy="123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21F46542-A87D-4FB2-AB4D-9AAEA27E8AD3}"/>
              </a:ext>
            </a:extLst>
          </p:cNvPr>
          <p:cNvSpPr/>
          <p:nvPr/>
        </p:nvSpPr>
        <p:spPr>
          <a:xfrm>
            <a:off x="10324739" y="2249580"/>
            <a:ext cx="1712593" cy="1216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24137D3-7407-4A76-87B8-77AC9DCC3B1F}"/>
              </a:ext>
            </a:extLst>
          </p:cNvPr>
          <p:cNvSpPr/>
          <p:nvPr/>
        </p:nvSpPr>
        <p:spPr>
          <a:xfrm>
            <a:off x="8756586" y="2256506"/>
            <a:ext cx="1287683" cy="1327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2">
            <a:extLst>
              <a:ext uri="{FF2B5EF4-FFF2-40B4-BE49-F238E27FC236}">
                <a16:creationId xmlns:a16="http://schemas.microsoft.com/office/drawing/2014/main" id="{CDAF1C92-54CD-4AEA-8F48-4C3946AD4162}"/>
              </a:ext>
            </a:extLst>
          </p:cNvPr>
          <p:cNvSpPr/>
          <p:nvPr/>
        </p:nvSpPr>
        <p:spPr>
          <a:xfrm>
            <a:off x="8650720" y="5255100"/>
            <a:ext cx="1460082" cy="12130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5">
            <a:extLst>
              <a:ext uri="{FF2B5EF4-FFF2-40B4-BE49-F238E27FC236}">
                <a16:creationId xmlns:a16="http://schemas.microsoft.com/office/drawing/2014/main" id="{D2B06CAE-5C9D-4A24-A95C-27B97912261C}"/>
              </a:ext>
            </a:extLst>
          </p:cNvPr>
          <p:cNvSpPr/>
          <p:nvPr/>
        </p:nvSpPr>
        <p:spPr>
          <a:xfrm>
            <a:off x="10311941" y="5269020"/>
            <a:ext cx="1738188" cy="11852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B0201029-78A8-4C38-A5AB-F3DE83310919}"/>
              </a:ext>
            </a:extLst>
          </p:cNvPr>
          <p:cNvSpPr/>
          <p:nvPr/>
        </p:nvSpPr>
        <p:spPr>
          <a:xfrm>
            <a:off x="8534928" y="3774691"/>
            <a:ext cx="2090273" cy="12130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3445F8D2-C612-48B2-AFA3-CEFB4F72DD1F}"/>
              </a:ext>
            </a:extLst>
          </p:cNvPr>
          <p:cNvSpPr/>
          <p:nvPr/>
        </p:nvSpPr>
        <p:spPr>
          <a:xfrm>
            <a:off x="10411388" y="3774691"/>
            <a:ext cx="1388061" cy="12130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6">
            <a:extLst>
              <a:ext uri="{FF2B5EF4-FFF2-40B4-BE49-F238E27FC236}">
                <a16:creationId xmlns:a16="http://schemas.microsoft.com/office/drawing/2014/main" id="{FDCFDF9D-DD08-41B7-A324-81291AE669EF}"/>
              </a:ext>
            </a:extLst>
          </p:cNvPr>
          <p:cNvSpPr/>
          <p:nvPr/>
        </p:nvSpPr>
        <p:spPr>
          <a:xfrm>
            <a:off x="8650720" y="1052970"/>
            <a:ext cx="1499827" cy="1011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55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грамма Виртуальный хирург">
            <a:extLst>
              <a:ext uri="{FF2B5EF4-FFF2-40B4-BE49-F238E27FC236}">
                <a16:creationId xmlns:a16="http://schemas.microsoft.com/office/drawing/2014/main" id="{394DB7CD-B434-42F5-824F-04339FA9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92" y="1224607"/>
            <a:ext cx="2915830" cy="212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A1B984-8F3A-4A2B-ACDB-0FEFD6003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50" t="36682" r="31500" b="6104"/>
          <a:stretch/>
        </p:blipFill>
        <p:spPr>
          <a:xfrm>
            <a:off x="8470392" y="4024745"/>
            <a:ext cx="2917928" cy="22363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5A332B9-1CCB-4E86-B61B-FCA2A8478C02}"/>
              </a:ext>
            </a:extLst>
          </p:cNvPr>
          <p:cNvSpPr/>
          <p:nvPr/>
        </p:nvSpPr>
        <p:spPr>
          <a:xfrm>
            <a:off x="108071" y="983085"/>
            <a:ext cx="821436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 dirty="0">
                <a:latin typeface="Ubuntu" panose="020B05040306020A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Виртуальный хирург (2</a:t>
            </a:r>
            <a:r>
              <a:rPr lang="en-US" sz="1600" b="1" dirty="0">
                <a:latin typeface="Ubuntu" panose="020B05040306020A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D-</a:t>
            </a:r>
            <a:r>
              <a:rPr lang="ru-RU" sz="1600" b="1" dirty="0">
                <a:latin typeface="Ubuntu" panose="020B05040306020A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хирургия)</a:t>
            </a:r>
          </a:p>
          <a:p>
            <a:pPr algn="ctr">
              <a:spcBef>
                <a:spcPct val="20000"/>
              </a:spcBef>
            </a:pPr>
            <a:r>
              <a:rPr lang="ru-RU" sz="1600" b="1" dirty="0">
                <a:latin typeface="Ubuntu" panose="020B0504030602030204" pitchFamily="34" charset="0"/>
              </a:rPr>
              <a:t>Система для обучения студентов алгоритму выполнения различных операций</a:t>
            </a:r>
            <a:r>
              <a:rPr lang="ru-RU" sz="1600" dirty="0">
                <a:latin typeface="Ubuntu" panose="020B0504030602030204" pitchFamily="34" charset="0"/>
              </a:rPr>
              <a:t> </a:t>
            </a:r>
            <a:endParaRPr lang="ru-RU" sz="1600" b="1" dirty="0">
              <a:latin typeface="Ubuntu" panose="020B050403060203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1687F8-DB9B-4D7D-85C8-B0CCF92BEDB5}"/>
              </a:ext>
            </a:extLst>
          </p:cNvPr>
          <p:cNvSpPr/>
          <p:nvPr/>
        </p:nvSpPr>
        <p:spPr>
          <a:xfrm>
            <a:off x="642256" y="2548613"/>
            <a:ext cx="7143998" cy="16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600" b="1" dirty="0">
                <a:latin typeface="Ubuntu" panose="020B0504030602030204" pitchFamily="34" charset="0"/>
              </a:rPr>
              <a:t>Контрольный режим:</a:t>
            </a:r>
            <a:r>
              <a:rPr lang="ru-RU" sz="1600" dirty="0">
                <a:latin typeface="Ubuntu" panose="020B0504030602030204" pitchFamily="34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ru-RU" sz="1600" dirty="0"/>
              <a:t>В этом случае отсутствуют какие-либо подсказки или комментарии. Если студент все делает верно, то он переходит на следующий шаг, а количество баллов, заработанное им в ходе этой операции, увеличивается. Если пользователь совершает неверное действие, количество баллов уменьшается. При этом используется </a:t>
            </a:r>
            <a:r>
              <a:rPr lang="ru-RU" sz="1600" b="1" dirty="0"/>
              <a:t>интегральная система оценки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698438-6289-4F9C-848D-3CFACAA2209E}"/>
              </a:ext>
            </a:extLst>
          </p:cNvPr>
          <p:cNvSpPr/>
          <p:nvPr/>
        </p:nvSpPr>
        <p:spPr>
          <a:xfrm>
            <a:off x="642256" y="1696240"/>
            <a:ext cx="7077892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600" b="1" dirty="0"/>
              <a:t>Обучающий режим:</a:t>
            </a:r>
            <a:r>
              <a:rPr lang="ru-RU" sz="1600" dirty="0"/>
              <a:t> </a:t>
            </a:r>
          </a:p>
          <a:p>
            <a:pPr>
              <a:spcBef>
                <a:spcPct val="20000"/>
              </a:spcBef>
            </a:pPr>
            <a:r>
              <a:rPr lang="ru-RU" sz="1600" dirty="0"/>
              <a:t>Студенту </a:t>
            </a:r>
            <a:r>
              <a:rPr lang="ru-RU" sz="1600" b="1" dirty="0"/>
              <a:t>демонстрируется весь ход операции с аудио-комментариями специалиста</a:t>
            </a:r>
            <a:r>
              <a:rPr lang="ru-RU" sz="1600" dirty="0"/>
              <a:t>. </a:t>
            </a:r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EC685FEB-46C0-424C-ABF0-77094D05E966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E282F29-4CA1-4829-B50F-E0ED823818A0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Desktop </a:t>
            </a: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и </a:t>
            </a:r>
            <a:r>
              <a:rPr lang="en-US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Mobile</a:t>
            </a: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 решения </a:t>
            </a:r>
            <a:endParaRPr lang="ru-RU" altLang="ru-RU" sz="1698" b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F2755D-B5E2-426C-BBE5-4B6D36E7A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F2357A-2AF9-4D88-8DBF-66B827E1C578}"/>
              </a:ext>
            </a:extLst>
          </p:cNvPr>
          <p:cNvSpPr/>
          <p:nvPr/>
        </p:nvSpPr>
        <p:spPr>
          <a:xfrm>
            <a:off x="156562" y="4612739"/>
            <a:ext cx="82143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600" b="1" dirty="0">
                <a:latin typeface="Ubuntu" panose="020B05040306020A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Атлас хирургических инструментов</a:t>
            </a:r>
            <a:endParaRPr lang="ru-RU" sz="1600" b="1" dirty="0">
              <a:latin typeface="Ubuntu" panose="020B050403060203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913775-203A-4881-BF62-A7D0A7B95482}"/>
              </a:ext>
            </a:extLst>
          </p:cNvPr>
          <p:cNvSpPr/>
          <p:nvPr/>
        </p:nvSpPr>
        <p:spPr>
          <a:xfrm>
            <a:off x="691743" y="5036881"/>
            <a:ext cx="7143998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600" dirty="0">
                <a:latin typeface="Ubuntu" panose="020B0504030602030204" pitchFamily="34" charset="0"/>
              </a:rPr>
              <a:t>Обучающийся может рассмотреть трехмерные модели различных инструментов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Ubuntu" panose="020B0504030602030204" pitchFamily="34" charset="0"/>
              </a:rPr>
              <a:t>Более 200 трехмерных моделей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Демонстрация функции инструмента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Текстовое описание назначения инструмента</a:t>
            </a:r>
          </a:p>
        </p:txBody>
      </p:sp>
    </p:spTree>
    <p:extLst>
      <p:ext uri="{BB962C8B-B14F-4D97-AF65-F5344CB8AC3E}">
        <p14:creationId xmlns:p14="http://schemas.microsoft.com/office/powerpoint/2010/main" val="220438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endParaRPr lang="en-US" altLang="ru-RU" sz="2000" b="1" dirty="0">
              <a:solidFill>
                <a:srgbClr val="262626"/>
              </a:solidFill>
              <a:latin typeface="Ubuntu" panose="020B0504030602030204"/>
            </a:endParaRPr>
          </a:p>
          <a:p>
            <a:endParaRPr lang="ru-RU" dirty="0"/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1033645" y="1905736"/>
            <a:ext cx="5319712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lvl="1" indent="-28575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3Д-анатомия, или трехмерная анатомия</a:t>
            </a:r>
          </a:p>
          <a:p>
            <a:pPr marL="285750" lvl="1" indent="-28575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Динамическая анатомия</a:t>
            </a:r>
          </a:p>
          <a:p>
            <a:pPr marL="285750" lvl="1" indent="-28575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Лучевая анатомия</a:t>
            </a:r>
          </a:p>
          <a:p>
            <a:pPr marL="285750" lvl="1" indent="-285750">
              <a:lnSpc>
                <a:spcPct val="90000"/>
              </a:lnSpc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Персонифицированная анатомия</a:t>
            </a:r>
            <a:b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</a:br>
            <a:endParaRPr lang="ru-RU" sz="1200" b="1" dirty="0">
              <a:solidFill>
                <a:schemeClr val="bg1">
                  <a:lumMod val="50000"/>
                </a:schemeClr>
              </a:solidFill>
              <a:latin typeface="Ubuntu" panose="020B0504030602030204" pitchFamily="34" charset="0"/>
              <a:ea typeface="Roboto" panose="02000000000000000000" pitchFamily="2" charset="0"/>
              <a:cs typeface="Futura Medium" panose="020B0602020204020303" pitchFamily="34" charset="-79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200" y="3225800"/>
            <a:ext cx="6096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buClr>
                <a:schemeClr val="tx1">
                  <a:lumMod val="85000"/>
                  <a:lumOff val="15000"/>
                </a:schemeClr>
              </a:buClr>
              <a:buSzPct val="100000"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A0204" pitchFamily="34" charset="0"/>
                <a:cs typeface="Arial" charset="0"/>
              </a:rPr>
              <a:t>Используется в качестве визуального обучающего материала по дисциплинам:</a:t>
            </a: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sz="600" b="1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  <a:p>
            <a:pPr marL="458787" lvl="1" indent="-28575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Топографическая анатомия</a:t>
            </a:r>
          </a:p>
          <a:p>
            <a:pPr marL="458787" lvl="1" indent="-28575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Нормальная анатомия</a:t>
            </a:r>
          </a:p>
          <a:p>
            <a:pPr marL="458787" lvl="1" indent="-28575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Патологическая анатомия</a:t>
            </a:r>
          </a:p>
          <a:p>
            <a:pPr marL="458787" lvl="1" indent="-28575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Рентгенология</a:t>
            </a:r>
          </a:p>
          <a:p>
            <a:pPr marL="458787" lvl="1" indent="-28575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Оперативная хирургия</a:t>
            </a:r>
          </a:p>
          <a:p>
            <a:pPr marL="458787" lvl="1" indent="-285750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ea typeface="Roboto" panose="02000000000000000000" pitchFamily="2" charset="0"/>
                <a:cs typeface="Futura Medium" panose="020B0602020204020303" pitchFamily="34" charset="-79"/>
              </a:rPr>
              <a:t>Гистология</a:t>
            </a:r>
          </a:p>
          <a:p>
            <a:pPr marL="269875" lvl="1" indent="-96838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Calibri" panose="020F0502020204030204" pitchFamily="34" charset="0"/>
              <a:buChar char="-"/>
              <a:defRPr/>
            </a:pPr>
            <a:endParaRPr lang="en-US" sz="600" dirty="0">
              <a:latin typeface="Lato Medium" pitchFamily="34" charset="0"/>
            </a:endParaRPr>
          </a:p>
          <a:p>
            <a:pPr marL="180975" lvl="1" indent="-180975">
              <a:buClr>
                <a:schemeClr val="tx1">
                  <a:lumMod val="85000"/>
                  <a:lumOff val="1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ru-RU" sz="800" dirty="0">
              <a:solidFill>
                <a:schemeClr val="tx1">
                  <a:lumMod val="85000"/>
                  <a:lumOff val="15000"/>
                </a:schemeClr>
              </a:solidFill>
              <a:cs typeface="Arial" charset="0"/>
            </a:endParaRPr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4"/>
          <a:stretch>
            <a:fillRect/>
          </a:stretch>
        </p:blipFill>
        <p:spPr bwMode="auto">
          <a:xfrm>
            <a:off x="8318229" y="4318407"/>
            <a:ext cx="3869644" cy="2171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8200" y="5696949"/>
            <a:ext cx="884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tx1">
                  <a:lumMod val="85000"/>
                  <a:lumOff val="15000"/>
                </a:schemeClr>
              </a:buClr>
              <a:buSzPct val="100000"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A0204" pitchFamily="34" charset="0"/>
                <a:cs typeface="Arial" charset="0"/>
              </a:rPr>
              <a:t>Возможность использования на ПК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A0204" pitchFamily="34" charset="0"/>
                <a:cs typeface="Arial" charset="0"/>
              </a:rPr>
              <a:t>,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A0204" pitchFamily="34" charset="0"/>
                <a:cs typeface="Arial" charset="0"/>
              </a:rPr>
              <a:t>планшетах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A0204" pitchFamily="34" charset="0"/>
                <a:cs typeface="Arial" charset="0"/>
              </a:rPr>
              <a:t>,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A0204" pitchFamily="34" charset="0"/>
                <a:cs typeface="Arial" charset="0"/>
              </a:rPr>
              <a:t>реализация </a:t>
            </a:r>
          </a:p>
          <a:p>
            <a:pPr marL="0" lvl="1">
              <a:buClr>
                <a:schemeClr val="tx1">
                  <a:lumMod val="85000"/>
                  <a:lumOff val="15000"/>
                </a:schemeClr>
              </a:buClr>
              <a:buSzPct val="100000"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Ubuntu" panose="020B05040306020A0204" pitchFamily="34" charset="0"/>
                <a:cs typeface="Arial" charset="0"/>
              </a:rPr>
              <a:t>в виде автономного стенда</a:t>
            </a:r>
            <a:endParaRPr lang="ru-RU" sz="1900" b="1" dirty="0">
              <a:latin typeface="Ubuntu" panose="020B05040306020A0204" pitchFamily="34" charset="0"/>
            </a:endParaRPr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5FB3238C-B29C-4060-8CCC-E2D4695DFE73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33C9E65-896D-41AF-B8A1-21CBD980D548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3D-</a:t>
            </a: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анатомический атлас «Пирогов» </a:t>
            </a:r>
            <a:endParaRPr lang="ru-RU" altLang="ru-RU" sz="1698" b="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B233F3-863B-4E87-94BF-01F2D16A4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A613744-AD63-4ACE-9E80-2030B48F6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8" b="8037"/>
          <a:stretch/>
        </p:blipFill>
        <p:spPr bwMode="auto">
          <a:xfrm>
            <a:off x="8314101" y="1399238"/>
            <a:ext cx="3873772" cy="21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126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AC18095-6883-C342-B759-0F006B66C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124560" y="0"/>
            <a:ext cx="1027333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02F067-EF8D-FA45-A77C-D38140D92B0D}"/>
              </a:ext>
            </a:extLst>
          </p:cNvPr>
          <p:cNvSpPr/>
          <p:nvPr/>
        </p:nvSpPr>
        <p:spPr>
          <a:xfrm>
            <a:off x="0" y="0"/>
            <a:ext cx="5195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1AD3F-5211-684A-AA75-CBE28903B8CC}"/>
              </a:ext>
            </a:extLst>
          </p:cNvPr>
          <p:cNvSpPr txBox="1"/>
          <p:nvPr/>
        </p:nvSpPr>
        <p:spPr>
          <a:xfrm>
            <a:off x="695325" y="2297926"/>
            <a:ext cx="4025931" cy="19389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80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VR</a:t>
            </a:r>
            <a:r>
              <a:rPr lang="en-US" sz="40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 </a:t>
            </a:r>
            <a:r>
              <a:rPr lang="ru-RU" sz="4000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ТРЕНАЖЕРЫ</a:t>
            </a:r>
          </a:p>
        </p:txBody>
      </p:sp>
    </p:spTree>
    <p:extLst>
      <p:ext uri="{BB962C8B-B14F-4D97-AF65-F5344CB8AC3E}">
        <p14:creationId xmlns:p14="http://schemas.microsoft.com/office/powerpoint/2010/main" val="2224537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DDFA3E-C296-A948-A953-ED59A2772B77}"/>
              </a:ext>
            </a:extLst>
          </p:cNvPr>
          <p:cNvSpPr/>
          <p:nvPr/>
        </p:nvSpPr>
        <p:spPr>
          <a:xfrm>
            <a:off x="6096001" y="2065160"/>
            <a:ext cx="3612625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С помощью интерфейса мозг-компьютер (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BCI)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и методов точного трекинга обучение в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 VR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становится индивидуализированным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85BCF6-4A12-0B40-BF76-1C986627B5AD}"/>
              </a:ext>
            </a:extLst>
          </p:cNvPr>
          <p:cNvSpPr/>
          <p:nvPr/>
        </p:nvSpPr>
        <p:spPr>
          <a:xfrm>
            <a:off x="1595437" y="2127047"/>
            <a:ext cx="3600450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Обучение в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VR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позволяет повысить успеваемость на 25% по сравнению с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 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традиционными методами преподавания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B184902-CC37-6948-8AB2-B9A8D8FFAD27}"/>
              </a:ext>
            </a:extLst>
          </p:cNvPr>
          <p:cNvSpPr/>
          <p:nvPr/>
        </p:nvSpPr>
        <p:spPr>
          <a:xfrm>
            <a:off x="6096001" y="3573435"/>
            <a:ext cx="3396605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Курсы в виртуальной реальности не требуют расходных материалов, поездок и громоздких дорогостоящих стендов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4EA0137-AAEF-0F4B-BC0E-C62D8952F3E8}"/>
              </a:ext>
            </a:extLst>
          </p:cNvPr>
          <p:cNvSpPr/>
          <p:nvPr/>
        </p:nvSpPr>
        <p:spPr>
          <a:xfrm>
            <a:off x="1595437" y="3575534"/>
            <a:ext cx="3296279" cy="64633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Методика обучения позволяет значительно снизить время на освоение целевых компетенций (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hard, soft skills)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B29DB0F-75E1-5D46-A355-18BEFDE46FF7}"/>
              </a:ext>
            </a:extLst>
          </p:cNvPr>
          <p:cNvSpPr/>
          <p:nvPr/>
        </p:nvSpPr>
        <p:spPr>
          <a:xfrm>
            <a:off x="1595437" y="1627158"/>
            <a:ext cx="4492476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На 25% эффективнее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FE1258-456C-C748-9951-25736E0B2F4B}"/>
              </a:ext>
            </a:extLst>
          </p:cNvPr>
          <p:cNvSpPr/>
          <p:nvPr/>
        </p:nvSpPr>
        <p:spPr>
          <a:xfrm>
            <a:off x="1595437" y="3135543"/>
            <a:ext cx="2700337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Сокращение времени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D2FA03D-0264-A14A-8870-C90B48426A9B}"/>
              </a:ext>
            </a:extLst>
          </p:cNvPr>
          <p:cNvSpPr/>
          <p:nvPr/>
        </p:nvSpPr>
        <p:spPr>
          <a:xfrm>
            <a:off x="1595437" y="4637829"/>
            <a:ext cx="3511400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Различные режимы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6DF4AE-1E11-FE4E-96E8-3FD39F3CFCB6}"/>
              </a:ext>
            </a:extLst>
          </p:cNvPr>
          <p:cNvSpPr/>
          <p:nvPr/>
        </p:nvSpPr>
        <p:spPr>
          <a:xfrm>
            <a:off x="1595437" y="5076099"/>
            <a:ext cx="3364752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Учиться в виртуальной реальности можно индивидуально, с преподавателем или группой, развивая в том числе социальные компетенции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B5AE62-0005-EE4D-91A0-BFD73D1E4B8D}"/>
              </a:ext>
            </a:extLst>
          </p:cNvPr>
          <p:cNvSpPr/>
          <p:nvPr/>
        </p:nvSpPr>
        <p:spPr>
          <a:xfrm>
            <a:off x="6096001" y="5076099"/>
            <a:ext cx="3400110" cy="83099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Учебный процесс в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VR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может проходить как на площадке учебного заведения, так и удаленно, что актуально для  инклюзивного обучения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0A249-4CD5-8246-ACE2-CBBC69956677}"/>
              </a:ext>
            </a:extLst>
          </p:cNvPr>
          <p:cNvSpPr/>
          <p:nvPr/>
        </p:nvSpPr>
        <p:spPr>
          <a:xfrm>
            <a:off x="6096001" y="1628775"/>
            <a:ext cx="5400675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Индивидуализация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04387-3640-4B44-A3F5-32E7659E4C91}"/>
              </a:ext>
            </a:extLst>
          </p:cNvPr>
          <p:cNvSpPr/>
          <p:nvPr/>
        </p:nvSpPr>
        <p:spPr>
          <a:xfrm>
            <a:off x="6096001" y="3135543"/>
            <a:ext cx="2700337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Снижение расходов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98E22-57A1-9E49-96A0-8EFD5CFEB994}"/>
              </a:ext>
            </a:extLst>
          </p:cNvPr>
          <p:cNvSpPr/>
          <p:nvPr/>
        </p:nvSpPr>
        <p:spPr>
          <a:xfrm>
            <a:off x="6096001" y="4637829"/>
            <a:ext cx="3511400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b="1" dirty="0">
                <a:latin typeface="Ubuntu" panose="020B0504030602030204" pitchFamily="34" charset="0"/>
                <a:ea typeface="Roboto" panose="02000000000000000000" pitchFamily="2" charset="0"/>
                <a:cs typeface="Futura Medium" panose="020B0602020204020303" pitchFamily="34" charset="-79"/>
              </a:rPr>
              <a:t>Дистанционное обучение</a:t>
            </a:r>
          </a:p>
        </p:txBody>
      </p:sp>
      <p:sp>
        <p:nvSpPr>
          <p:cNvPr id="16" name="Прямоугольник 2">
            <a:extLst>
              <a:ext uri="{FF2B5EF4-FFF2-40B4-BE49-F238E27FC236}">
                <a16:creationId xmlns:a16="http://schemas.microsoft.com/office/drawing/2014/main" id="{1A102AC9-D26A-41E7-B386-B340ED02280F}"/>
              </a:ext>
            </a:extLst>
          </p:cNvPr>
          <p:cNvSpPr/>
          <p:nvPr/>
        </p:nvSpPr>
        <p:spPr>
          <a:xfrm>
            <a:off x="2491543" y="283142"/>
            <a:ext cx="9700458" cy="604254"/>
          </a:xfrm>
          <a:custGeom>
            <a:avLst/>
            <a:gdLst>
              <a:gd name="connsiteX0" fmla="*/ 0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0 w 16328081"/>
              <a:gd name="connsiteY4" fmla="*/ 0 h 1173784"/>
              <a:gd name="connsiteX0" fmla="*/ 689811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689811 w 16328081"/>
              <a:gd name="connsiteY4" fmla="*/ 0 h 1173784"/>
              <a:gd name="connsiteX0" fmla="*/ 460555 w 16328081"/>
              <a:gd name="connsiteY0" fmla="*/ 0 h 1173784"/>
              <a:gd name="connsiteX1" fmla="*/ 16328081 w 16328081"/>
              <a:gd name="connsiteY1" fmla="*/ 0 h 1173784"/>
              <a:gd name="connsiteX2" fmla="*/ 16328081 w 16328081"/>
              <a:gd name="connsiteY2" fmla="*/ 1173784 h 1173784"/>
              <a:gd name="connsiteX3" fmla="*/ 0 w 16328081"/>
              <a:gd name="connsiteY3" fmla="*/ 1173784 h 1173784"/>
              <a:gd name="connsiteX4" fmla="*/ 460555 w 16328081"/>
              <a:gd name="connsiteY4" fmla="*/ 0 h 117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28081" h="1173784">
                <a:moveTo>
                  <a:pt x="460555" y="0"/>
                </a:moveTo>
                <a:lnTo>
                  <a:pt x="16328081" y="0"/>
                </a:lnTo>
                <a:lnTo>
                  <a:pt x="16328081" y="1173784"/>
                </a:lnTo>
                <a:lnTo>
                  <a:pt x="0" y="1173784"/>
                </a:lnTo>
                <a:lnTo>
                  <a:pt x="460555" y="0"/>
                </a:lnTo>
                <a:close/>
              </a:path>
            </a:pathLst>
          </a:custGeom>
          <a:solidFill>
            <a:srgbClr val="517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92" dirty="0">
              <a:latin typeface="Segoe UI" panose="020B0502040204020203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BA4C33D-D563-4C91-B79E-D8F7B32E0320}"/>
              </a:ext>
            </a:extLst>
          </p:cNvPr>
          <p:cNvSpPr txBox="1">
            <a:spLocks/>
          </p:cNvSpPr>
          <p:nvPr/>
        </p:nvSpPr>
        <p:spPr>
          <a:xfrm>
            <a:off x="814540" y="363314"/>
            <a:ext cx="10562921" cy="235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Segoe UI"/>
                <a:ea typeface="+mj-ea"/>
                <a:cs typeface="Segoe UI"/>
              </a:defRPr>
            </a:lvl1pPr>
          </a:lstStyle>
          <a:p>
            <a:pPr algn="r">
              <a:lnSpc>
                <a:spcPct val="90000"/>
              </a:lnSpc>
            </a:pPr>
            <a:r>
              <a:rPr lang="ru-RU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Преимущества обучения </a:t>
            </a:r>
            <a:r>
              <a:rPr lang="en-US" altLang="ru-RU" sz="1698" dirty="0">
                <a:solidFill>
                  <a:schemeClr val="bg1"/>
                </a:solidFill>
                <a:latin typeface="Segoe UI" panose="020B0502040204020203" pitchFamily="34" charset="0"/>
              </a:rPr>
              <a:t>VR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FE325D8-E927-4943-8BF5-8814C2DD1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1" y="101480"/>
            <a:ext cx="1588431" cy="78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94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1195</Words>
  <Application>Microsoft Office PowerPoint</Application>
  <PresentationFormat>Широкоэкранный</PresentationFormat>
  <Paragraphs>186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Lato Medium</vt:lpstr>
      <vt:lpstr>Segoe UI</vt:lpstr>
      <vt:lpstr>Ubuntu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 Microsoft Office</dc:creator>
  <cp:lastModifiedBy>Sergei Chaplygin</cp:lastModifiedBy>
  <cp:revision>78</cp:revision>
  <dcterms:created xsi:type="dcterms:W3CDTF">2020-02-27T09:32:04Z</dcterms:created>
  <dcterms:modified xsi:type="dcterms:W3CDTF">2020-04-27T14:33:56Z</dcterms:modified>
</cp:coreProperties>
</file>