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95" r:id="rId5"/>
    <p:sldId id="292" r:id="rId6"/>
    <p:sldId id="293" r:id="rId7"/>
    <p:sldId id="294" r:id="rId8"/>
    <p:sldId id="260" r:id="rId9"/>
    <p:sldId id="262" r:id="rId10"/>
    <p:sldId id="261" r:id="rId11"/>
    <p:sldId id="275" r:id="rId12"/>
    <p:sldId id="282" r:id="rId13"/>
    <p:sldId id="283" r:id="rId14"/>
    <p:sldId id="284" r:id="rId15"/>
    <p:sldId id="279" r:id="rId16"/>
    <p:sldId id="280" r:id="rId17"/>
    <p:sldId id="281" r:id="rId18"/>
    <p:sldId id="289" r:id="rId19"/>
    <p:sldId id="287" r:id="rId20"/>
    <p:sldId id="285" r:id="rId21"/>
    <p:sldId id="286" r:id="rId22"/>
    <p:sldId id="288" r:id="rId23"/>
    <p:sldId id="299" r:id="rId24"/>
    <p:sldId id="296" r:id="rId25"/>
    <p:sldId id="297" r:id="rId26"/>
    <p:sldId id="298" r:id="rId27"/>
    <p:sldId id="300" r:id="rId28"/>
    <p:sldId id="301" r:id="rId29"/>
    <p:sldId id="274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 autoAdjust="0"/>
    <p:restoredTop sz="94660"/>
  </p:normalViewPr>
  <p:slideViewPr>
    <p:cSldViewPr snapToGrid="0">
      <p:cViewPr>
        <p:scale>
          <a:sx n="25" d="100"/>
          <a:sy n="25" d="100"/>
        </p:scale>
        <p:origin x="968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39575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Слайд рассказывающей о выявленной проблеме.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39575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Слайд рассказывающей о выявленной проблеме.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1625600"/>
            <a:ext cx="24384000" cy="1056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28799" y="4260851"/>
            <a:ext cx="20726403" cy="2940059"/>
          </a:xfrm>
          <a:prstGeom prst="rect">
            <a:avLst/>
          </a:prstGeom>
        </p:spPr>
        <p:txBody>
          <a:bodyPr lIns="105496" tIns="105496" rIns="105496" bIns="105496"/>
          <a:lstStyle>
            <a:lvl1pPr defTabSz="1172186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657599" y="7772400"/>
            <a:ext cx="17068801" cy="3505200"/>
          </a:xfrm>
          <a:prstGeom prst="rect">
            <a:avLst/>
          </a:prstGeom>
        </p:spPr>
        <p:txBody>
          <a:bodyPr lIns="105496" tIns="105496" rIns="105496" bIns="105496" anchor="t"/>
          <a:lstStyle>
            <a:lvl1pPr marL="0" indent="0" algn="ctr" defTabSz="1172186">
              <a:spcBef>
                <a:spcPts val="1600"/>
              </a:spcBef>
              <a:buSzTx/>
              <a:buNone/>
              <a:defRPr sz="8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172186">
              <a:spcBef>
                <a:spcPts val="1600"/>
              </a:spcBef>
              <a:buSzTx/>
              <a:buNone/>
              <a:defRPr sz="8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172186">
              <a:spcBef>
                <a:spcPts val="1600"/>
              </a:spcBef>
              <a:buSzTx/>
              <a:buNone/>
              <a:defRPr sz="8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172186">
              <a:spcBef>
                <a:spcPts val="1600"/>
              </a:spcBef>
              <a:buSzTx/>
              <a:buNone/>
              <a:defRPr sz="8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172186">
              <a:spcBef>
                <a:spcPts val="1600"/>
              </a:spcBef>
              <a:buSzTx/>
              <a:buNone/>
              <a:defRPr sz="8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554898" y="12737387"/>
            <a:ext cx="609904" cy="680895"/>
          </a:xfrm>
          <a:prstGeom prst="rect">
            <a:avLst/>
          </a:prstGeom>
        </p:spPr>
        <p:txBody>
          <a:bodyPr lIns="105496" tIns="105496" rIns="105496" bIns="105496" anchor="ctr"/>
          <a:lstStyle>
            <a:lvl1pPr algn="r" defTabSz="1054979"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екст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Линия"/>
          <p:cNvSpPr/>
          <p:nvPr/>
        </p:nvSpPr>
        <p:spPr>
          <a:xfrm>
            <a:off x="784547" y="1673225"/>
            <a:ext cx="22814903" cy="1"/>
          </a:xfrm>
          <a:prstGeom prst="line">
            <a:avLst/>
          </a:prstGeom>
          <a:ln w="25400">
            <a:solidFill>
              <a:srgbClr val="00CC99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109725" tIns="109725" rIns="109725" bIns="109725"/>
          <a:lstStyle/>
          <a:p>
            <a:pPr algn="l" defTabSz="1054979">
              <a:defRPr sz="4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9785" y="165098"/>
            <a:ext cx="20335035" cy="1509447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6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36239" y="1980539"/>
            <a:ext cx="22511523" cy="11735462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36813" indent="-636813" defTabSz="1828800">
              <a:spcBef>
                <a:spcPts val="1400"/>
              </a:spcBef>
              <a:buClr>
                <a:srgbClr val="000000"/>
              </a:buClr>
              <a:buSzPct val="100000"/>
              <a:defRPr>
                <a:latin typeface="Verdana"/>
                <a:ea typeface="Verdana"/>
                <a:cs typeface="Verdana"/>
                <a:sym typeface="Verdana"/>
              </a:defRPr>
            </a:lvl1pPr>
            <a:lvl2pPr marL="1110340" indent="-653140" defTabSz="1828800">
              <a:spcBef>
                <a:spcPts val="1400"/>
              </a:spcBef>
              <a:buClr>
                <a:srgbClr val="000000"/>
              </a:buClr>
              <a:buSzPct val="100000"/>
              <a:defRPr>
                <a:latin typeface="Verdana"/>
                <a:ea typeface="Verdana"/>
                <a:cs typeface="Verdana"/>
                <a:sym typeface="Verdana"/>
              </a:defRPr>
            </a:lvl2pPr>
            <a:lvl3pPr marL="1480455" indent="-566055" defTabSz="1828800">
              <a:spcBef>
                <a:spcPts val="1400"/>
              </a:spcBef>
              <a:buClr>
                <a:srgbClr val="000000"/>
              </a:buClr>
              <a:buSzPct val="100000"/>
              <a:defRPr>
                <a:latin typeface="Verdana"/>
                <a:ea typeface="Verdana"/>
                <a:cs typeface="Verdana"/>
                <a:sym typeface="Verdana"/>
              </a:defRPr>
            </a:lvl3pPr>
            <a:lvl4pPr marL="2050866" indent="-679266" defTabSz="1828800">
              <a:spcBef>
                <a:spcPts val="1400"/>
              </a:spcBef>
              <a:buClr>
                <a:srgbClr val="000000"/>
              </a:buClr>
              <a:buSzPct val="100000"/>
              <a:buChar char="–"/>
              <a:defRPr>
                <a:latin typeface="Verdana"/>
                <a:ea typeface="Verdana"/>
                <a:cs typeface="Verdana"/>
                <a:sym typeface="Verdana"/>
              </a:defRPr>
            </a:lvl4pPr>
            <a:lvl5pPr marL="2583542" indent="-754742" defTabSz="1828800">
              <a:spcBef>
                <a:spcPts val="1400"/>
              </a:spcBef>
              <a:buClr>
                <a:srgbClr val="000000"/>
              </a:buClr>
              <a:buSzPct val="100000"/>
              <a:buChar char="»"/>
              <a:defRPr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200301" y="12863181"/>
            <a:ext cx="712312" cy="67818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3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cap="all" spc="342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285" y="12985750"/>
            <a:ext cx="465430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35402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hyperlink" Target="http://facebook.com/dmitry.sati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A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468"/>
          <p:cNvSpPr txBox="1"/>
          <p:nvPr/>
        </p:nvSpPr>
        <p:spPr>
          <a:xfrm>
            <a:off x="2465934" y="3851039"/>
            <a:ext cx="19850851" cy="465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9725" tIns="109725" rIns="109725" bIns="109725">
            <a:spAutoFit/>
          </a:bodyPr>
          <a:lstStyle>
            <a:lvl1pPr algn="l" defTabSz="1054979">
              <a:defRPr sz="9600" spc="34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/>
              <a:t>Метод персон в проектировании медицинских сервисов</a:t>
            </a:r>
            <a:endParaRPr dirty="0"/>
          </a:p>
        </p:txBody>
      </p:sp>
      <p:pic>
        <p:nvPicPr>
          <p:cNvPr id="139" name="pasted-image.pdf" descr="pasted-image.pdf"/>
          <p:cNvPicPr>
            <a:picLocks noChangeAspect="1"/>
          </p:cNvPicPr>
          <p:nvPr/>
        </p:nvPicPr>
        <p:blipFill>
          <a:blip r:embed="rId3">
            <a:alphaModFix amt="54894"/>
            <a:extLst/>
          </a:blip>
          <a:stretch>
            <a:fillRect/>
          </a:stretch>
        </p:blipFill>
        <p:spPr>
          <a:xfrm>
            <a:off x="12019177" y="1327783"/>
            <a:ext cx="11419271" cy="1143855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469"/>
          <p:cNvSpPr txBox="1"/>
          <p:nvPr/>
        </p:nvSpPr>
        <p:spPr>
          <a:xfrm>
            <a:off x="2328347" y="8504615"/>
            <a:ext cx="12744989" cy="1222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9725" tIns="109725" rIns="109725" bIns="109725">
            <a:spAutoFit/>
          </a:bodyPr>
          <a:lstStyle>
            <a:lvl1pPr algn="l" defTabSz="1054979">
              <a:lnSpc>
                <a:spcPct val="150000"/>
              </a:lnSpc>
              <a:defRPr sz="66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Дмитрий Сатин, USABILITYLAB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355" y="135346"/>
            <a:ext cx="23825808" cy="13330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Персоны из анкетирования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07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086" y="50050"/>
            <a:ext cx="14042571" cy="136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4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9977"/>
            <a:ext cx="24384000" cy="3287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8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3177"/>
            <a:ext cx="24384000" cy="3287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0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002" r="100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7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-102" b="-102"/>
          <a:stretch/>
        </p:blipFill>
        <p:spPr>
          <a:xfrm>
            <a:off x="0" y="1092200"/>
            <a:ext cx="24384000" cy="116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0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504" b="-135"/>
          <a:stretch/>
        </p:blipFill>
        <p:spPr>
          <a:xfrm>
            <a:off x="0" y="990600"/>
            <a:ext cx="24384000" cy="1191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8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5652516"/>
          </a:xfrm>
        </p:spPr>
        <p:txBody>
          <a:bodyPr>
            <a:normAutofit/>
          </a:bodyPr>
          <a:lstStyle/>
          <a:p>
            <a:r>
              <a:rPr lang="ru-RU" dirty="0" smtClean="0"/>
              <a:t>Персоны </a:t>
            </a:r>
            <a:br>
              <a:rPr lang="ru-RU" dirty="0" smtClean="0"/>
            </a:br>
            <a:r>
              <a:rPr lang="ru-RU" dirty="0" smtClean="0"/>
              <a:t>из регистрационных </a:t>
            </a:r>
            <a:br>
              <a:rPr lang="ru-RU" dirty="0" smtClean="0"/>
            </a:br>
            <a:r>
              <a:rPr lang="ru-RU" dirty="0" smtClean="0"/>
              <a:t>данных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94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72" b="-8332"/>
          <a:stretch/>
        </p:blipFill>
        <p:spPr>
          <a:xfrm>
            <a:off x="0" y="-1170432"/>
            <a:ext cx="24384000" cy="16514064"/>
          </a:xfrm>
        </p:spPr>
      </p:pic>
    </p:spTree>
    <p:extLst>
      <p:ext uri="{BB962C8B-B14F-4D97-AF65-F5344CB8AC3E}">
        <p14:creationId xmlns:p14="http://schemas.microsoft.com/office/powerpoint/2010/main" val="89625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Обо мне"/>
          <p:cNvSpPr txBox="1">
            <a:spLocks noGrp="1"/>
          </p:cNvSpPr>
          <p:nvPr>
            <p:ph type="title"/>
          </p:nvPr>
        </p:nvSpPr>
        <p:spPr>
          <a:xfrm>
            <a:off x="679785" y="165098"/>
            <a:ext cx="19998273" cy="1509447"/>
          </a:xfrm>
          <a:prstGeom prst="rect">
            <a:avLst/>
          </a:prstGeom>
        </p:spPr>
        <p:txBody>
          <a:bodyPr/>
          <a:lstStyle/>
          <a:p>
            <a:r>
              <a:t>Обо мне</a:t>
            </a:r>
          </a:p>
        </p:txBody>
      </p:sp>
      <p:sp>
        <p:nvSpPr>
          <p:cNvPr id="146" name="Дмитрий САТИН…"/>
          <p:cNvSpPr txBox="1">
            <a:spLocks noGrp="1"/>
          </p:cNvSpPr>
          <p:nvPr>
            <p:ph type="body" idx="1"/>
          </p:nvPr>
        </p:nvSpPr>
        <p:spPr>
          <a:xfrm>
            <a:off x="679785" y="1269338"/>
            <a:ext cx="12631852" cy="11735462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None/>
              <a:defRPr sz="6600" b="1"/>
            </a:pPr>
            <a:r>
              <a:rPr dirty="0"/>
              <a:t>Дмитрий </a:t>
            </a:r>
            <a:r>
              <a:rPr dirty="0">
                <a:solidFill>
                  <a:srgbClr val="63CE9B"/>
                </a:solidFill>
              </a:rPr>
              <a:t>САТИН</a:t>
            </a:r>
            <a:endParaRPr sz="6200" dirty="0"/>
          </a:p>
          <a:p>
            <a:pPr marL="521366" indent="-521366"/>
            <a:r>
              <a:rPr dirty="0" err="1"/>
              <a:t>инженерный</a:t>
            </a:r>
            <a:r>
              <a:rPr dirty="0"/>
              <a:t> </a:t>
            </a:r>
            <a:r>
              <a:rPr dirty="0" err="1"/>
              <a:t>психолог</a:t>
            </a:r>
            <a:r>
              <a:rPr dirty="0"/>
              <a:t>,</a:t>
            </a:r>
          </a:p>
          <a:p>
            <a:pPr marL="521366" indent="-521366">
              <a:defRPr>
                <a:solidFill>
                  <a:srgbClr val="63CE9B"/>
                </a:solidFill>
              </a:defRPr>
            </a:pPr>
            <a:r>
              <a:rPr dirty="0"/>
              <a:t>в </a:t>
            </a:r>
            <a:r>
              <a:rPr dirty="0" err="1"/>
              <a:t>отрасли</a:t>
            </a:r>
            <a:r>
              <a:rPr dirty="0"/>
              <a:t> </a:t>
            </a:r>
            <a:r>
              <a:rPr dirty="0" err="1"/>
              <a:t>юзабилити</a:t>
            </a:r>
            <a:r>
              <a:rPr dirty="0"/>
              <a:t> с 1997 </a:t>
            </a:r>
            <a:r>
              <a:rPr dirty="0" err="1"/>
              <a:t>года</a:t>
            </a:r>
            <a:r>
              <a:rPr dirty="0"/>
              <a:t>,</a:t>
            </a:r>
          </a:p>
          <a:p>
            <a:pPr marL="521366" indent="-521366"/>
            <a:r>
              <a:rPr dirty="0" err="1"/>
              <a:t>основал</a:t>
            </a:r>
            <a:r>
              <a:rPr dirty="0"/>
              <a:t> </a:t>
            </a:r>
            <a:r>
              <a:rPr dirty="0" err="1"/>
              <a:t>компанию</a:t>
            </a:r>
            <a:r>
              <a:rPr dirty="0"/>
              <a:t> USABILITYLAB, </a:t>
            </a:r>
          </a:p>
          <a:p>
            <a:pPr marL="521366" indent="-521366">
              <a:defRPr>
                <a:solidFill>
                  <a:srgbClr val="63CE9B"/>
                </a:solidFill>
              </a:defRPr>
            </a:pPr>
            <a:r>
              <a:rPr dirty="0" err="1"/>
              <a:t>Советник</a:t>
            </a:r>
            <a:r>
              <a:rPr dirty="0"/>
              <a:t> </a:t>
            </a:r>
            <a:r>
              <a:rPr dirty="0" err="1"/>
              <a:t>Министра</a:t>
            </a:r>
            <a:r>
              <a:rPr dirty="0"/>
              <a:t> </a:t>
            </a:r>
            <a:r>
              <a:rPr dirty="0" err="1"/>
              <a:t>Связи</a:t>
            </a:r>
            <a:r>
              <a:rPr dirty="0"/>
              <a:t> и </a:t>
            </a:r>
            <a:r>
              <a:rPr dirty="0" err="1"/>
              <a:t>Массовых</a:t>
            </a:r>
            <a:r>
              <a:rPr dirty="0"/>
              <a:t> </a:t>
            </a:r>
            <a:r>
              <a:rPr dirty="0" err="1"/>
              <a:t>Коммуникаций</a:t>
            </a:r>
            <a:r>
              <a:rPr dirty="0"/>
              <a:t> РФ </a:t>
            </a:r>
            <a:r>
              <a:rPr dirty="0" err="1"/>
              <a:t>до</a:t>
            </a:r>
            <a:r>
              <a:rPr dirty="0"/>
              <a:t> 2015 </a:t>
            </a:r>
            <a:r>
              <a:rPr dirty="0" err="1"/>
              <a:t>года</a:t>
            </a:r>
            <a:r>
              <a:rPr dirty="0"/>
              <a:t>, </a:t>
            </a:r>
          </a:p>
          <a:p>
            <a:pPr marL="521366" indent="-521366"/>
            <a:r>
              <a:rPr lang="ru-RU" dirty="0" smtClean="0"/>
              <a:t>Управляющий партнёр </a:t>
            </a:r>
            <a:r>
              <a:rPr lang="en-US" dirty="0" smtClean="0"/>
              <a:t>USABILITYLAB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0" y="0"/>
            <a:ext cx="10287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24" b="-9470"/>
          <a:stretch/>
        </p:blipFill>
        <p:spPr>
          <a:xfrm>
            <a:off x="0" y="-585216"/>
            <a:ext cx="24384000" cy="16093440"/>
          </a:xfrm>
        </p:spPr>
      </p:pic>
    </p:spTree>
    <p:extLst>
      <p:ext uri="{BB962C8B-B14F-4D97-AF65-F5344CB8AC3E}">
        <p14:creationId xmlns:p14="http://schemas.microsoft.com/office/powerpoint/2010/main" val="29437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44" b="-8331"/>
          <a:stretch/>
        </p:blipFill>
        <p:spPr>
          <a:xfrm>
            <a:off x="0" y="-804672"/>
            <a:ext cx="24384000" cy="16148304"/>
          </a:xfrm>
        </p:spPr>
      </p:pic>
    </p:spTree>
    <p:extLst>
      <p:ext uri="{BB962C8B-B14F-4D97-AF65-F5344CB8AC3E}">
        <p14:creationId xmlns:p14="http://schemas.microsoft.com/office/powerpoint/2010/main" val="260029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4" b="-8332"/>
          <a:stretch/>
        </p:blipFill>
        <p:spPr>
          <a:xfrm>
            <a:off x="0" y="-640080"/>
            <a:ext cx="24384000" cy="15983712"/>
          </a:xfrm>
        </p:spPr>
      </p:pic>
    </p:spTree>
    <p:extLst>
      <p:ext uri="{BB962C8B-B14F-4D97-AF65-F5344CB8AC3E}">
        <p14:creationId xmlns:p14="http://schemas.microsoft.com/office/powerpoint/2010/main" val="314486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0" y="3875532"/>
            <a:ext cx="20828000" cy="5652516"/>
          </a:xfrm>
        </p:spPr>
        <p:txBody>
          <a:bodyPr>
            <a:normAutofit/>
          </a:bodyPr>
          <a:lstStyle/>
          <a:p>
            <a:r>
              <a:rPr lang="ru-RU" dirty="0" smtClean="0"/>
              <a:t>Социально-ориентированное проектирование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05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врачи"/>
          <p:cNvSpPr/>
          <p:nvPr/>
        </p:nvSpPr>
        <p:spPr>
          <a:xfrm>
            <a:off x="8492023" y="6945324"/>
            <a:ext cx="7399955" cy="1384128"/>
          </a:xfrm>
          <a:prstGeom prst="roundRect">
            <a:avLst>
              <a:gd name="adj" fmla="val 13763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800" cap="all" spc="9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врачи</a:t>
            </a:r>
          </a:p>
        </p:txBody>
      </p:sp>
      <p:pic>
        <p:nvPicPr>
          <p:cNvPr id="577" name="Снимок экрана 2017-06-15 в 10.04.49.png" descr="Снимок экрана 2017-06-15 в 10.04.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756" y="114674"/>
            <a:ext cx="8579033" cy="14125244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578" name="Пациенты"/>
          <p:cNvSpPr/>
          <p:nvPr/>
        </p:nvSpPr>
        <p:spPr>
          <a:xfrm>
            <a:off x="8492022" y="5386548"/>
            <a:ext cx="7399955" cy="1384128"/>
          </a:xfrm>
          <a:prstGeom prst="roundRect">
            <a:avLst>
              <a:gd name="adj" fmla="val 13763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800" cap="all" spc="9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Пациенты</a:t>
            </a:r>
          </a:p>
        </p:txBody>
      </p:sp>
    </p:spTree>
    <p:extLst>
      <p:ext uri="{BB962C8B-B14F-4D97-AF65-F5344CB8AC3E}">
        <p14:creationId xmlns:p14="http://schemas.microsoft.com/office/powerpoint/2010/main" val="420368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" grpId="0" animBg="1" advAuto="0"/>
      <p:bldP spid="578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Снимок экрана 2017-06-15 в 10.04.49.png" descr="Снимок экрана 2017-06-15 в 10.04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56" y="114674"/>
            <a:ext cx="8579033" cy="14125244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581" name="Снимок экрана 2017-06-15 в 10.04.00.png" descr="Снимок экрана 2017-06-15 в 10.04.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83712" y="114674"/>
            <a:ext cx="8579033" cy="14125244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582" name="Пациенты"/>
          <p:cNvSpPr/>
          <p:nvPr/>
        </p:nvSpPr>
        <p:spPr>
          <a:xfrm>
            <a:off x="8492022" y="4926456"/>
            <a:ext cx="7399955" cy="1384128"/>
          </a:xfrm>
          <a:prstGeom prst="roundRect">
            <a:avLst>
              <a:gd name="adj" fmla="val 13763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800" cap="all" spc="9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Пациенты</a:t>
            </a:r>
          </a:p>
        </p:txBody>
      </p:sp>
      <p:sp>
        <p:nvSpPr>
          <p:cNvPr id="583" name="Родственники"/>
          <p:cNvSpPr/>
          <p:nvPr/>
        </p:nvSpPr>
        <p:spPr>
          <a:xfrm>
            <a:off x="8492022" y="6485232"/>
            <a:ext cx="7399955" cy="1384128"/>
          </a:xfrm>
          <a:prstGeom prst="roundRect">
            <a:avLst>
              <a:gd name="adj" fmla="val 13763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800" cap="all" spc="9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Родственники</a:t>
            </a:r>
          </a:p>
        </p:txBody>
      </p:sp>
      <p:sp>
        <p:nvSpPr>
          <p:cNvPr id="584" name="врачи"/>
          <p:cNvSpPr/>
          <p:nvPr/>
        </p:nvSpPr>
        <p:spPr>
          <a:xfrm>
            <a:off x="8492022" y="8044009"/>
            <a:ext cx="7399955" cy="1384128"/>
          </a:xfrm>
          <a:prstGeom prst="roundRect">
            <a:avLst>
              <a:gd name="adj" fmla="val 13763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800" cap="all" spc="9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врачи</a:t>
            </a:r>
          </a:p>
        </p:txBody>
      </p:sp>
    </p:spTree>
    <p:extLst>
      <p:ext uri="{BB962C8B-B14F-4D97-AF65-F5344CB8AC3E}">
        <p14:creationId xmlns:p14="http://schemas.microsoft.com/office/powerpoint/2010/main" val="149020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" grpId="0" animBg="1" advAuto="0"/>
      <p:bldP spid="583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 r="42618" b="52323"/>
          <a:stretch>
            <a:fillRect/>
          </a:stretch>
        </p:blipFill>
        <p:spPr>
          <a:xfrm flipH="1">
            <a:off x="4690404" y="2973335"/>
            <a:ext cx="11052409" cy="911412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grpSp>
        <p:nvGrpSpPr>
          <p:cNvPr id="634" name="Группа"/>
          <p:cNvGrpSpPr/>
          <p:nvPr/>
        </p:nvGrpSpPr>
        <p:grpSpPr>
          <a:xfrm>
            <a:off x="14921126" y="2241628"/>
            <a:ext cx="10534639" cy="11273116"/>
            <a:chOff x="0" y="0"/>
            <a:chExt cx="10534637" cy="11273115"/>
          </a:xfrm>
        </p:grpSpPr>
        <p:pic>
          <p:nvPicPr>
            <p:cNvPr id="632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770" t="45284"/>
            <a:stretch>
              <a:fillRect/>
            </a:stretch>
          </p:blipFill>
          <p:spPr>
            <a:xfrm>
              <a:off x="0" y="3768312"/>
              <a:ext cx="10534638" cy="750480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633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2821" t="17845" r="9333" b="55593"/>
            <a:stretch>
              <a:fillRect/>
            </a:stretch>
          </p:blipFill>
          <p:spPr>
            <a:xfrm>
              <a:off x="5391981" y="0"/>
              <a:ext cx="3848042" cy="364309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</p:grpSp>
      <p:sp>
        <p:nvSpPr>
          <p:cNvPr id="635" name="заказчик"/>
          <p:cNvSpPr/>
          <p:nvPr/>
        </p:nvSpPr>
        <p:spPr>
          <a:xfrm>
            <a:off x="14580598" y="2859149"/>
            <a:ext cx="5451476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8" y="0"/>
                </a:moveTo>
                <a:cubicBezTo>
                  <a:pt x="1119" y="0"/>
                  <a:pt x="1006" y="484"/>
                  <a:pt x="1006" y="1080"/>
                </a:cubicBezTo>
                <a:lnTo>
                  <a:pt x="1006" y="8640"/>
                </a:lnTo>
                <a:lnTo>
                  <a:pt x="0" y="10800"/>
                </a:lnTo>
                <a:lnTo>
                  <a:pt x="1006" y="12960"/>
                </a:lnTo>
                <a:lnTo>
                  <a:pt x="1006" y="20520"/>
                </a:lnTo>
                <a:cubicBezTo>
                  <a:pt x="1006" y="21116"/>
                  <a:pt x="1119" y="21600"/>
                  <a:pt x="1258" y="21600"/>
                </a:cubicBezTo>
                <a:lnTo>
                  <a:pt x="21348" y="21600"/>
                </a:lnTo>
                <a:cubicBezTo>
                  <a:pt x="21487" y="21600"/>
                  <a:pt x="21600" y="21116"/>
                  <a:pt x="21600" y="20520"/>
                </a:cubicBezTo>
                <a:lnTo>
                  <a:pt x="21600" y="1080"/>
                </a:lnTo>
                <a:cubicBezTo>
                  <a:pt x="21600" y="484"/>
                  <a:pt x="21487" y="0"/>
                  <a:pt x="21348" y="0"/>
                </a:cubicBezTo>
                <a:lnTo>
                  <a:pt x="1258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800" cap="all" spc="9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dirty="0" err="1"/>
              <a:t>заказчик</a:t>
            </a:r>
            <a:endParaRPr dirty="0"/>
          </a:p>
        </p:txBody>
      </p:sp>
      <p:sp>
        <p:nvSpPr>
          <p:cNvPr id="636" name="покупатель"/>
          <p:cNvSpPr/>
          <p:nvPr/>
        </p:nvSpPr>
        <p:spPr>
          <a:xfrm>
            <a:off x="6842287" y="1146093"/>
            <a:ext cx="6058695" cy="1670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6" y="0"/>
                </a:moveTo>
                <a:cubicBezTo>
                  <a:pt x="101" y="0"/>
                  <a:pt x="0" y="368"/>
                  <a:pt x="0" y="821"/>
                </a:cubicBezTo>
                <a:lnTo>
                  <a:pt x="0" y="15597"/>
                </a:lnTo>
                <a:cubicBezTo>
                  <a:pt x="0" y="16051"/>
                  <a:pt x="101" y="16418"/>
                  <a:pt x="226" y="16418"/>
                </a:cubicBezTo>
                <a:lnTo>
                  <a:pt x="9934" y="16418"/>
                </a:lnTo>
                <a:lnTo>
                  <a:pt x="10387" y="21600"/>
                </a:lnTo>
                <a:lnTo>
                  <a:pt x="10840" y="16418"/>
                </a:lnTo>
                <a:lnTo>
                  <a:pt x="21374" y="16418"/>
                </a:lnTo>
                <a:cubicBezTo>
                  <a:pt x="21499" y="16418"/>
                  <a:pt x="21600" y="16051"/>
                  <a:pt x="21600" y="15597"/>
                </a:cubicBezTo>
                <a:lnTo>
                  <a:pt x="21600" y="821"/>
                </a:lnTo>
                <a:cubicBezTo>
                  <a:pt x="21600" y="368"/>
                  <a:pt x="21499" y="0"/>
                  <a:pt x="21374" y="0"/>
                </a:cubicBezTo>
                <a:lnTo>
                  <a:pt x="226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/>
          <a:lstStyle>
            <a:lvl1pPr>
              <a:defRPr sz="4800" cap="all" spc="9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>
              <a:lnSpc>
                <a:spcPct val="150000"/>
              </a:lnSpc>
            </a:pPr>
            <a:r>
              <a:rPr dirty="0" err="1"/>
              <a:t>покупатель</a:t>
            </a:r>
            <a:endParaRPr dirty="0"/>
          </a:p>
        </p:txBody>
      </p:sp>
      <p:sp>
        <p:nvSpPr>
          <p:cNvPr id="637" name="потребитель"/>
          <p:cNvSpPr/>
          <p:nvPr/>
        </p:nvSpPr>
        <p:spPr>
          <a:xfrm>
            <a:off x="1911493" y="4234432"/>
            <a:ext cx="5451476" cy="1589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2" y="0"/>
                </a:moveTo>
                <a:cubicBezTo>
                  <a:pt x="113" y="0"/>
                  <a:pt x="0" y="386"/>
                  <a:pt x="0" y="863"/>
                </a:cubicBezTo>
                <a:lnTo>
                  <a:pt x="0" y="16396"/>
                </a:lnTo>
                <a:cubicBezTo>
                  <a:pt x="0" y="16872"/>
                  <a:pt x="113" y="17258"/>
                  <a:pt x="252" y="17258"/>
                </a:cubicBezTo>
                <a:lnTo>
                  <a:pt x="16958" y="17258"/>
                </a:lnTo>
                <a:lnTo>
                  <a:pt x="17461" y="21600"/>
                </a:lnTo>
                <a:lnTo>
                  <a:pt x="17964" y="17258"/>
                </a:lnTo>
                <a:lnTo>
                  <a:pt x="21348" y="17258"/>
                </a:lnTo>
                <a:cubicBezTo>
                  <a:pt x="21487" y="17258"/>
                  <a:pt x="21600" y="16872"/>
                  <a:pt x="21600" y="16396"/>
                </a:cubicBezTo>
                <a:lnTo>
                  <a:pt x="21600" y="863"/>
                </a:lnTo>
                <a:cubicBezTo>
                  <a:pt x="21600" y="386"/>
                  <a:pt x="21487" y="0"/>
                  <a:pt x="21348" y="0"/>
                </a:cubicBezTo>
                <a:lnTo>
                  <a:pt x="252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/>
          <a:lstStyle>
            <a:lvl1pPr>
              <a:defRPr sz="4800" cap="all" spc="9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>
              <a:lnSpc>
                <a:spcPct val="150000"/>
              </a:lnSpc>
            </a:pPr>
            <a:r>
              <a:rPr dirty="0" err="1"/>
              <a:t>потребитель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519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0" y="3875532"/>
            <a:ext cx="20828000" cy="5652516"/>
          </a:xfrm>
        </p:spPr>
        <p:txBody>
          <a:bodyPr>
            <a:normAutofit/>
          </a:bodyPr>
          <a:lstStyle/>
          <a:p>
            <a:r>
              <a:rPr lang="ru-RU" dirty="0" smtClean="0"/>
              <a:t>Что делают женщины перед майскими праздниками?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99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842" y="118005"/>
            <a:ext cx="23806317" cy="134799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746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A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468"/>
          <p:cNvSpPr txBox="1"/>
          <p:nvPr/>
        </p:nvSpPr>
        <p:spPr>
          <a:xfrm>
            <a:off x="2093751" y="2641875"/>
            <a:ext cx="12074296" cy="3176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9725" tIns="109725" rIns="109725" bIns="109725">
            <a:spAutoFit/>
          </a:bodyPr>
          <a:lstStyle>
            <a:lvl1pPr algn="l" defTabSz="1054979">
              <a:defRPr sz="9600" spc="34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Спасибо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внимание</a:t>
            </a:r>
            <a:r>
              <a:rPr dirty="0"/>
              <a:t>!</a:t>
            </a:r>
          </a:p>
        </p:txBody>
      </p:sp>
      <p:pic>
        <p:nvPicPr>
          <p:cNvPr id="184" name="pasted-image.pdf" descr="pasted-image.pdf"/>
          <p:cNvPicPr>
            <a:picLocks noChangeAspect="1"/>
          </p:cNvPicPr>
          <p:nvPr/>
        </p:nvPicPr>
        <p:blipFill>
          <a:blip r:embed="rId3">
            <a:alphaModFix amt="54894"/>
            <a:extLst/>
          </a:blip>
          <a:stretch>
            <a:fillRect/>
          </a:stretch>
        </p:blipFill>
        <p:spPr>
          <a:xfrm>
            <a:off x="12019177" y="1327783"/>
            <a:ext cx="11419271" cy="1143855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469"/>
          <p:cNvSpPr txBox="1"/>
          <p:nvPr/>
        </p:nvSpPr>
        <p:spPr>
          <a:xfrm>
            <a:off x="2093751" y="6134443"/>
            <a:ext cx="10296467" cy="6315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9725" tIns="109725" rIns="109725" bIns="109725">
            <a:spAutoFit/>
          </a:bodyPr>
          <a:lstStyle/>
          <a:p>
            <a:pPr algn="l" defTabSz="1054979">
              <a:lnSpc>
                <a:spcPct val="150000"/>
              </a:lnSpc>
              <a:defRPr sz="66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Дмитрий </a:t>
            </a:r>
            <a:r>
              <a:rPr dirty="0" smtClean="0"/>
              <a:t>Сатин</a:t>
            </a:r>
            <a:endParaRPr lang="en-US" dirty="0" smtClean="0"/>
          </a:p>
          <a:p>
            <a:pPr algn="l" defTabSz="1054979">
              <a:lnSpc>
                <a:spcPct val="150000"/>
              </a:lnSpc>
              <a:defRPr sz="66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USABILITYLAB</a:t>
            </a:r>
            <a:endParaRPr dirty="0"/>
          </a:p>
          <a:p>
            <a:pPr algn="l" defTabSz="1054979">
              <a:lnSpc>
                <a:spcPct val="150000"/>
              </a:lnSpc>
              <a:defRPr sz="66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+7-903-130-0201</a:t>
            </a:r>
          </a:p>
          <a:p>
            <a:pPr algn="l" defTabSz="1054979">
              <a:lnSpc>
                <a:spcPct val="150000"/>
              </a:lnSpc>
              <a:defRPr sz="66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dirty="0">
                <a:hlinkClick r:id="rId4"/>
              </a:rPr>
              <a:t>facebook.com/</a:t>
            </a:r>
            <a:r>
              <a:rPr u="sng" dirty="0" err="1">
                <a:hlinkClick r:id="rId4"/>
              </a:rPr>
              <a:t>dmitry.satin</a:t>
            </a:r>
            <a:r>
              <a:rPr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8047" y="2806966"/>
            <a:ext cx="8650497" cy="8650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5011" y="1905510"/>
            <a:ext cx="19319611" cy="990498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Стрелка"/>
          <p:cNvSpPr/>
          <p:nvPr/>
        </p:nvSpPr>
        <p:spPr>
          <a:xfrm>
            <a:off x="2842864" y="10339868"/>
            <a:ext cx="6857910" cy="1270002"/>
          </a:xfrm>
          <a:prstGeom prst="rightArrow">
            <a:avLst>
              <a:gd name="adj1" fmla="val 100000"/>
              <a:gd name="adj2" fmla="val 92178"/>
            </a:avLst>
          </a:prstGeom>
          <a:solidFill>
            <a:srgbClr val="FFFB00"/>
          </a:solidFill>
          <a:ln w="88900">
            <a:solidFill>
              <a:srgbClr val="5B5854"/>
            </a:solidFill>
            <a:miter lim="400000"/>
          </a:ln>
          <a:effectLst>
            <a:outerShdw blurRad="1270000" dist="508000" dir="5400000" rotWithShape="0">
              <a:srgbClr val="000000">
                <a:alpha val="50000"/>
              </a:srgbClr>
            </a:outerShdw>
          </a:effectLst>
        </p:spPr>
        <p:txBody>
          <a:bodyPr lIns="109723" tIns="109723" rIns="109723" bIns="109723" anchor="ctr"/>
          <a:lstStyle/>
          <a:p>
            <a:pPr algn="l" defTabSz="1054979">
              <a:defRPr sz="2400" b="0" cap="all" spc="115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0" name="usability.satin.ru"/>
          <p:cNvSpPr txBox="1"/>
          <p:nvPr/>
        </p:nvSpPr>
        <p:spPr>
          <a:xfrm>
            <a:off x="3389793" y="10504967"/>
            <a:ext cx="346088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1054979">
              <a:defRPr sz="4800" b="0" u="sng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bit.ly/</a:t>
            </a:r>
            <a:r>
              <a:rPr lang="en-US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custpsy</a:t>
            </a:r>
            <a:endParaRPr u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портрет потребителя платной медицин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8000" dirty="0" err="1" smtClean="0"/>
              <a:t>П</a:t>
            </a:r>
            <a:r>
              <a:rPr sz="8000" dirty="0" err="1" smtClean="0"/>
              <a:t>ортрет</a:t>
            </a:r>
            <a:r>
              <a:rPr sz="8000" dirty="0" smtClean="0"/>
              <a:t> </a:t>
            </a:r>
            <a:r>
              <a:rPr sz="8000" dirty="0" err="1"/>
              <a:t>потребителя</a:t>
            </a:r>
            <a:r>
              <a:rPr sz="8000" dirty="0"/>
              <a:t> </a:t>
            </a:r>
            <a:r>
              <a:rPr sz="8000" dirty="0" err="1"/>
              <a:t>платной</a:t>
            </a:r>
            <a:r>
              <a:rPr sz="8000" dirty="0"/>
              <a:t> </a:t>
            </a:r>
            <a:r>
              <a:rPr sz="8000" dirty="0" err="1"/>
              <a:t>медицины</a:t>
            </a:r>
            <a:endParaRPr sz="8000" dirty="0"/>
          </a:p>
        </p:txBody>
      </p:sp>
      <p:sp>
        <p:nvSpPr>
          <p:cNvPr id="407" name="63% - женщины…"/>
          <p:cNvSpPr txBox="1">
            <a:spLocks noGrp="1"/>
          </p:cNvSpPr>
          <p:nvPr>
            <p:ph type="body" sz="half" idx="1"/>
          </p:nvPr>
        </p:nvSpPr>
        <p:spPr>
          <a:xfrm>
            <a:off x="1257300" y="2445434"/>
            <a:ext cx="12768292" cy="99751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6000" dirty="0"/>
              <a:t>63% - </a:t>
            </a:r>
            <a:r>
              <a:rPr sz="6000" dirty="0" err="1"/>
              <a:t>женщины</a:t>
            </a:r>
            <a:endParaRPr sz="6000" dirty="0"/>
          </a:p>
          <a:p>
            <a:r>
              <a:rPr sz="6000" dirty="0"/>
              <a:t>33% - </a:t>
            </a:r>
            <a:r>
              <a:rPr sz="6000" dirty="0" err="1"/>
              <a:t>возраст</a:t>
            </a:r>
            <a:r>
              <a:rPr sz="6000" dirty="0"/>
              <a:t> 24-35</a:t>
            </a:r>
          </a:p>
          <a:p>
            <a:r>
              <a:rPr sz="6000" dirty="0"/>
              <a:t>50% - </a:t>
            </a:r>
            <a:r>
              <a:rPr sz="6000" dirty="0" err="1"/>
              <a:t>доход</a:t>
            </a:r>
            <a:r>
              <a:rPr sz="6000" dirty="0"/>
              <a:t> 31-75 </a:t>
            </a:r>
            <a:r>
              <a:rPr sz="6000" dirty="0" err="1"/>
              <a:t>тысяч</a:t>
            </a:r>
            <a:r>
              <a:rPr sz="6000" dirty="0"/>
              <a:t> </a:t>
            </a:r>
            <a:r>
              <a:rPr sz="6000" dirty="0" err="1"/>
              <a:t>рублей</a:t>
            </a:r>
            <a:endParaRPr sz="6000" dirty="0"/>
          </a:p>
          <a:p>
            <a:r>
              <a:rPr sz="6000" dirty="0"/>
              <a:t>70% - в </a:t>
            </a:r>
            <a:r>
              <a:rPr sz="6000" dirty="0" err="1"/>
              <a:t>браке</a:t>
            </a:r>
            <a:endParaRPr sz="6000" dirty="0"/>
          </a:p>
          <a:p>
            <a:r>
              <a:rPr sz="6000" dirty="0"/>
              <a:t>67% - </a:t>
            </a:r>
            <a:r>
              <a:rPr sz="6000" dirty="0" err="1"/>
              <a:t>есть</a:t>
            </a:r>
            <a:r>
              <a:rPr sz="6000" dirty="0"/>
              <a:t> </a:t>
            </a:r>
            <a:r>
              <a:rPr sz="6000" dirty="0" err="1" smtClean="0"/>
              <a:t>дети</a:t>
            </a:r>
            <a:endParaRPr sz="6000" dirty="0"/>
          </a:p>
        </p:txBody>
      </p:sp>
      <p:pic>
        <p:nvPicPr>
          <p:cNvPr id="40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77872" y="2641600"/>
            <a:ext cx="8216901" cy="10287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158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859279"/>
            <a:ext cx="24384001" cy="99974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306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934" y="1656026"/>
            <a:ext cx="23846132" cy="107903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895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654" y="1686505"/>
            <a:ext cx="23580289" cy="106700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912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127" y="15340"/>
            <a:ext cx="2404196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448" y="292074"/>
            <a:ext cx="23489102" cy="13131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122</Words>
  <Application>Microsoft Office PowerPoint</Application>
  <PresentationFormat>Произвольный</PresentationFormat>
  <Paragraphs>35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Helvetica</vt:lpstr>
      <vt:lpstr>Helvetica Neue</vt:lpstr>
      <vt:lpstr>Helvetica Neue Light</vt:lpstr>
      <vt:lpstr>Helvetica Neue Medium</vt:lpstr>
      <vt:lpstr>Verdana</vt:lpstr>
      <vt:lpstr>White</vt:lpstr>
      <vt:lpstr>Презентация PowerPoint</vt:lpstr>
      <vt:lpstr>Обо мне</vt:lpstr>
      <vt:lpstr>Презентация PowerPoint</vt:lpstr>
      <vt:lpstr>Портрет потребителя платной медицины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Персоны из анкетирования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Персоны  из регистрационных  данных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Социально-ориентированное проектирование</vt:lpstr>
      <vt:lpstr>Презентация PowerPoint</vt:lpstr>
      <vt:lpstr>Презентация PowerPoint</vt:lpstr>
      <vt:lpstr>Презентация PowerPoint</vt:lpstr>
      <vt:lpstr>Что делают женщины перед майскими праздниками?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Дмитрий Сатин</cp:lastModifiedBy>
  <cp:revision>21</cp:revision>
  <dcterms:modified xsi:type="dcterms:W3CDTF">2020-04-16T21:40:37Z</dcterms:modified>
</cp:coreProperties>
</file>