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9" r:id="rId5"/>
    <p:sldId id="286" r:id="rId6"/>
    <p:sldId id="265" r:id="rId7"/>
    <p:sldId id="273" r:id="rId8"/>
    <p:sldId id="274" r:id="rId9"/>
    <p:sldId id="268" r:id="rId10"/>
    <p:sldId id="275" r:id="rId11"/>
    <p:sldId id="279" r:id="rId12"/>
    <p:sldId id="276" r:id="rId13"/>
    <p:sldId id="277" r:id="rId14"/>
    <p:sldId id="278" r:id="rId15"/>
    <p:sldId id="280" r:id="rId16"/>
    <p:sldId id="272" r:id="rId17"/>
    <p:sldId id="282" r:id="rId18"/>
    <p:sldId id="284" r:id="rId19"/>
    <p:sldId id="28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8C26"/>
    <a:srgbClr val="87FF5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340" autoAdjust="0"/>
    <p:restoredTop sz="94660"/>
  </p:normalViewPr>
  <p:slideViewPr>
    <p:cSldViewPr snapToGrid="0">
      <p:cViewPr>
        <p:scale>
          <a:sx n="66" d="100"/>
          <a:sy n="66" d="100"/>
        </p:scale>
        <p:origin x="48" y="10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3FD6C9-6802-4567-BF4A-382B1B24C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5152229-F2BB-4F58-90C7-ED5F96E6AA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01FCF4-0E1D-44AC-B389-41C0D184B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D612-D906-4745-BB32-F842F0F673D5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07A894-7066-4943-8DF0-D82FE1AE1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207A29-21B1-4C7E-B089-0D8FBF8E7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BBFA0-17C8-42BC-B9BC-B056D90B9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269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FA8D86-67ED-438B-A87B-DDC68532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BCD36B-0E29-45C0-BE00-27FBB70A1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A63223-50B9-45E6-A446-10DB2D694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D612-D906-4745-BB32-F842F0F673D5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3F6A9A-A510-4052-ADEC-A11D41FF6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80F037-8FF1-4A9B-A432-7FA28854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BBFA0-17C8-42BC-B9BC-B056D90B9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623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E8B9AF-A572-42A3-93C6-3C0243A5C9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92403DF-14F4-46BA-95AA-7C949F9D9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F1EA8B-8783-41F3-9F72-1AFAA6C5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D612-D906-4745-BB32-F842F0F673D5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F14A25-84C7-4785-B30B-6F9E74F3B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0BDD71-FA13-4441-B1F2-8E5B63E8D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BBFA0-17C8-42BC-B9BC-B056D90B9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796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ECED6-6986-4517-AF8E-A82355D01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B0A37A-5345-43CA-B0DE-69D08B0DC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9513BD-F5DF-44FE-949D-AD86C21BA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D612-D906-4745-BB32-F842F0F673D5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979600-25C4-45EF-ABCA-4992E7B8B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8B0BAD-C435-483E-87E2-C0967A945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BBFA0-17C8-42BC-B9BC-B056D90B9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761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EC12F-D91A-49A6-93B4-C4667A076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705D28-9EED-45DA-92FE-59CCF1A85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3600B3-4E67-478D-99CC-4511120D7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D612-D906-4745-BB32-F842F0F673D5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7AB308-FA0A-40F6-8FD2-B6E722EEF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442A21-2424-4807-A925-88CE348DC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BBFA0-17C8-42BC-B9BC-B056D90B9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136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4BA3BD-295F-4C28-803B-170D92520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4E7AFD-85E4-4C10-A0FE-EBA4F08424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734F91-F23B-4142-A7B7-75EBB749A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7F8224-FCF8-43E3-AD3B-8A39AFA8B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D612-D906-4745-BB32-F842F0F673D5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3763E8-2917-4358-A0C1-15CAF3B5D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F69FFE-E292-494F-8F0D-7641A1D0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BBFA0-17C8-42BC-B9BC-B056D90B9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887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9193B2-0395-4144-9FD4-45B577983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42FD44-DD67-479F-863A-7862C548F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38CCDA-E001-416B-8546-B1FBC7A736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197341-6339-4149-AC13-1E6EE9B712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4B223A8-FF2F-4952-BAA0-555454344B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6AF7FA1-31D0-46D1-AB80-2B7775AF9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D612-D906-4745-BB32-F842F0F673D5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1F90B4-5EE9-4F75-AE9B-E92FA9B03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98CF954-ABFA-47DF-A584-FD0B5DF31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BBFA0-17C8-42BC-B9BC-B056D90B9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297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9E942C-0341-4F46-8867-99FC062AD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702F9B-B9E8-4982-9EE9-EFA7667D0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D612-D906-4745-BB32-F842F0F673D5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2AA46AC-990F-4B12-82F7-E483A9786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2FCF41-796E-4B6D-8603-800DC25BC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BBFA0-17C8-42BC-B9BC-B056D90B9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46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D4B3F6E-5973-4590-9C89-E352694BD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D612-D906-4745-BB32-F842F0F673D5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98AD3AB-71EF-403F-A32A-14101FDE1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A89799-1C37-47DF-8E6D-52D0E7A5D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BBFA0-17C8-42BC-B9BC-B056D90B9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19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27C87-1CC1-4E68-8641-3D7F2097D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84D656-FD32-47BB-9223-E745789CD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C2959B-F233-43AF-80D5-342B3BCD0A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B83DC0-B891-46DD-BF50-CD95AF0E5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D612-D906-4745-BB32-F842F0F673D5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12CC12-F3B2-4F90-ABE3-788214A6F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1D44BD-25E2-40BD-B69B-AFD472C9D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BBFA0-17C8-42BC-B9BC-B056D90B9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539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3EB5AF-FBEB-4E38-A7FD-6276E86BB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5C4B73F-7529-4243-B595-8336C3E2EB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8BE35A-6D32-4FE1-90F6-39C3CCE78B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D57557-61EB-4D78-8BC2-0FC329218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D612-D906-4745-BB32-F842F0F673D5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F088E1-51FB-476A-A239-8668B34B6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2FC507-4028-406F-A509-319A2047C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BBFA0-17C8-42BC-B9BC-B056D90B9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197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DDBDE1-E33F-42A7-8AF3-3BDD251A3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CC96D5-B692-4F79-A513-C8CD96F62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B8F973-F3A0-48B7-94E8-D9EC61129C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0D612-D906-4745-BB32-F842F0F673D5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DC6081-0ECD-4C33-AA7F-94EC7C807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5DE363-A32E-4691-82C8-671D38A7BF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BBFA0-17C8-42BC-B9BC-B056D90B9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773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emf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BFE5B30C-E057-44D3-ACC6-C97F6A5730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8"/>
          <a:stretch/>
        </p:blipFill>
        <p:spPr>
          <a:xfrm>
            <a:off x="823985" y="751209"/>
            <a:ext cx="10322987" cy="610679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61F73F-43E0-4640-9811-36A6DFB3BF23}"/>
              </a:ext>
            </a:extLst>
          </p:cNvPr>
          <p:cNvSpPr/>
          <p:nvPr/>
        </p:nvSpPr>
        <p:spPr>
          <a:xfrm>
            <a:off x="4609" y="557950"/>
            <a:ext cx="11961737" cy="774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400" dirty="0"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Система </a:t>
            </a:r>
            <a:r>
              <a:rPr lang="ru-RU" sz="4400" dirty="0" err="1"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кардиомониторинга</a:t>
            </a:r>
            <a:r>
              <a:rPr lang="ru-RU" sz="4400" dirty="0"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CardioQVARK</a:t>
            </a:r>
            <a:endParaRPr lang="ru-RU" sz="4400" dirty="0">
              <a:effectLst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72B14CB-F575-4CCF-8DFE-41E285BFBCD3}"/>
              </a:ext>
            </a:extLst>
          </p:cNvPr>
          <p:cNvSpPr/>
          <p:nvPr/>
        </p:nvSpPr>
        <p:spPr>
          <a:xfrm>
            <a:off x="86438" y="6343594"/>
            <a:ext cx="2462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СДЕЛАНО В РОССИИ</a:t>
            </a: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803CDD-A455-45C9-8706-5681D70E2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8283" y="110241"/>
            <a:ext cx="2323948" cy="404165"/>
          </a:xfrm>
          <a:prstGeom prst="rect">
            <a:avLst/>
          </a:prstGeom>
        </p:spPr>
      </p:pic>
      <p:pic>
        <p:nvPicPr>
          <p:cNvPr id="6" name="Picture 2" descr="C:\Users\konoplev\Desktop\0000000\0001.jpg">
            <a:extLst>
              <a:ext uri="{FF2B5EF4-FFF2-40B4-BE49-F238E27FC236}">
                <a16:creationId xmlns:a16="http://schemas.microsoft.com/office/drawing/2014/main" id="{B63A1617-3D6B-48C1-A705-C4598FD82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8727" y="79151"/>
            <a:ext cx="1619250" cy="466344"/>
          </a:xfrm>
          <a:prstGeom prst="rect">
            <a:avLst/>
          </a:prstGeom>
          <a:noFill/>
        </p:spPr>
      </p:pic>
      <p:pic>
        <p:nvPicPr>
          <p:cNvPr id="9" name="Рисунок 8" descr="Изображение выглядит как мебель, стул, сидит, освещенный&#10;&#10;Автоматически созданное описание">
            <a:extLst>
              <a:ext uri="{FF2B5EF4-FFF2-40B4-BE49-F238E27FC236}">
                <a16:creationId xmlns:a16="http://schemas.microsoft.com/office/drawing/2014/main" id="{959134C7-B9BA-4BBA-BC98-644CCE1462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326" y="1688932"/>
            <a:ext cx="3025128" cy="4812978"/>
          </a:xfrm>
          <a:prstGeom prst="rect">
            <a:avLst/>
          </a:prstGeom>
        </p:spPr>
      </p:pic>
      <p:pic>
        <p:nvPicPr>
          <p:cNvPr id="8" name="Рисунок 7" descr="Изображение выглядит как стереосистема, электроника, внутренний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2DCE94FD-FA0B-486B-9E0E-B6B6CE7F29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63" y="1778732"/>
            <a:ext cx="4125152" cy="415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35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к, внутренний, мужчина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920E734D-BFA2-4D0E-A4FF-BA5C1EA016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20" t="-225" r="25437"/>
          <a:stretch/>
        </p:blipFill>
        <p:spPr>
          <a:xfrm>
            <a:off x="3734078" y="75600"/>
            <a:ext cx="4723845" cy="67068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716D5EB-163A-44F6-9D00-9EDD0A75B3A8}"/>
              </a:ext>
            </a:extLst>
          </p:cNvPr>
          <p:cNvSpPr/>
          <p:nvPr/>
        </p:nvSpPr>
        <p:spPr>
          <a:xfrm>
            <a:off x="4369951" y="6298495"/>
            <a:ext cx="3452097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Аптека «</a:t>
            </a:r>
            <a:r>
              <a:rPr lang="ru-RU" dirty="0" err="1">
                <a:latin typeface="Roboto Light" panose="02000000000000000000" pitchFamily="2" charset="0"/>
                <a:ea typeface="Roboto Light" panose="02000000000000000000" pitchFamily="2" charset="0"/>
              </a:rPr>
              <a:t>ЗдравСити</a:t>
            </a: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», Москва</a:t>
            </a:r>
          </a:p>
        </p:txBody>
      </p:sp>
    </p:spTree>
    <p:extLst>
      <p:ext uri="{BB962C8B-B14F-4D97-AF65-F5344CB8AC3E}">
        <p14:creationId xmlns:p14="http://schemas.microsoft.com/office/powerpoint/2010/main" val="2861913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внутренний, холодильник, мужчин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A08CF245-04C3-47C7-BDFC-4EC4BF7D41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5" r="3007"/>
          <a:stretch/>
        </p:blipFill>
        <p:spPr>
          <a:xfrm>
            <a:off x="3746533" y="75600"/>
            <a:ext cx="4698935" cy="67068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60A656A-8315-4077-B6B3-CAB832CAE911}"/>
              </a:ext>
            </a:extLst>
          </p:cNvPr>
          <p:cNvSpPr/>
          <p:nvPr/>
        </p:nvSpPr>
        <p:spPr>
          <a:xfrm>
            <a:off x="3935008" y="6285140"/>
            <a:ext cx="4321984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Холдинг «ШВАБЕ», Москва</a:t>
            </a:r>
          </a:p>
        </p:txBody>
      </p:sp>
    </p:spTree>
    <p:extLst>
      <p:ext uri="{BB962C8B-B14F-4D97-AF65-F5344CB8AC3E}">
        <p14:creationId xmlns:p14="http://schemas.microsoft.com/office/powerpoint/2010/main" val="983778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сидит, человек, мужчина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69DED3CA-F770-43E1-B9B3-C44E891220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8" r="1879"/>
          <a:stretch/>
        </p:blipFill>
        <p:spPr>
          <a:xfrm>
            <a:off x="3730235" y="75600"/>
            <a:ext cx="4731530" cy="67068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BA90B51-6605-4891-934A-CB1CAAF36B06}"/>
              </a:ext>
            </a:extLst>
          </p:cNvPr>
          <p:cNvSpPr/>
          <p:nvPr/>
        </p:nvSpPr>
        <p:spPr>
          <a:xfrm>
            <a:off x="3832621" y="6285140"/>
            <a:ext cx="4526757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АНО «ЦКБ Святителя Алексия», Москва</a:t>
            </a:r>
          </a:p>
        </p:txBody>
      </p:sp>
    </p:spTree>
    <p:extLst>
      <p:ext uri="{BB962C8B-B14F-4D97-AF65-F5344CB8AC3E}">
        <p14:creationId xmlns:p14="http://schemas.microsoft.com/office/powerpoint/2010/main" val="3462889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человек, стоит, мужчина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4CF37A2E-DD55-49D9-B1FF-545095B5F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00" y="75600"/>
            <a:ext cx="8942400" cy="67068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4D3D2B6-218A-4043-A944-0FE6BC90D8F1}"/>
              </a:ext>
            </a:extLst>
          </p:cNvPr>
          <p:cNvSpPr/>
          <p:nvPr/>
        </p:nvSpPr>
        <p:spPr>
          <a:xfrm>
            <a:off x="3447961" y="6270626"/>
            <a:ext cx="5296078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Воскресная школа Троицкий храм, Пушкино</a:t>
            </a:r>
          </a:p>
        </p:txBody>
      </p:sp>
    </p:spTree>
    <p:extLst>
      <p:ext uri="{BB962C8B-B14F-4D97-AF65-F5344CB8AC3E}">
        <p14:creationId xmlns:p14="http://schemas.microsoft.com/office/powerpoint/2010/main" val="2830964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женщина, сидит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D1B5D4E9-AAC1-4415-A6B6-C9A76CAD3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950" y="75600"/>
            <a:ext cx="5030100" cy="67068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A33950B-6735-4CED-B364-B51D688F6451}"/>
              </a:ext>
            </a:extLst>
          </p:cNvPr>
          <p:cNvSpPr/>
          <p:nvPr/>
        </p:nvSpPr>
        <p:spPr>
          <a:xfrm>
            <a:off x="3935008" y="6285140"/>
            <a:ext cx="4321984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Поликлиника №4, Южно-Сахалинск</a:t>
            </a:r>
          </a:p>
        </p:txBody>
      </p:sp>
    </p:spTree>
    <p:extLst>
      <p:ext uri="{BB962C8B-B14F-4D97-AF65-F5344CB8AC3E}">
        <p14:creationId xmlns:p14="http://schemas.microsoft.com/office/powerpoint/2010/main" val="1932586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A33950B-6735-4CED-B364-B51D688F6451}"/>
              </a:ext>
            </a:extLst>
          </p:cNvPr>
          <p:cNvSpPr/>
          <p:nvPr/>
        </p:nvSpPr>
        <p:spPr>
          <a:xfrm>
            <a:off x="3935008" y="6285140"/>
            <a:ext cx="4321984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 Narrow" panose="020B0606020202030204" pitchFamily="34" charset="0"/>
                <a:ea typeface="Roboto Light" panose="02000000000000000000" pitchFamily="2" charset="0"/>
              </a:rPr>
              <a:t>Поликлиника №4, Южно-Сахалинск</a:t>
            </a:r>
          </a:p>
        </p:txBody>
      </p:sp>
      <p:pic>
        <p:nvPicPr>
          <p:cNvPr id="7" name="Рисунок 6" descr="Изображение выглядит как человек, рука, монитор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D634896D-A026-47ED-A208-6BBE2BF72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812" y="75600"/>
            <a:ext cx="8628376" cy="67068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C3CAE87-3196-420C-8A28-FBFF3E3D9D28}"/>
              </a:ext>
            </a:extLst>
          </p:cNvPr>
          <p:cNvSpPr/>
          <p:nvPr/>
        </p:nvSpPr>
        <p:spPr>
          <a:xfrm>
            <a:off x="4087408" y="6306914"/>
            <a:ext cx="4321984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University of Bern</a:t>
            </a: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, Швейцария</a:t>
            </a:r>
          </a:p>
        </p:txBody>
      </p:sp>
    </p:spTree>
    <p:extLst>
      <p:ext uri="{BB962C8B-B14F-4D97-AF65-F5344CB8AC3E}">
        <p14:creationId xmlns:p14="http://schemas.microsoft.com/office/powerpoint/2010/main" val="1761819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человек, внутренний, сидит, стол&#10;&#10;Автоматически созданное описание">
            <a:extLst>
              <a:ext uri="{FF2B5EF4-FFF2-40B4-BE49-F238E27FC236}">
                <a16:creationId xmlns:a16="http://schemas.microsoft.com/office/drawing/2014/main" id="{2C7F2827-1969-4A33-AA9D-7E60FBD4D1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3" r="11010"/>
          <a:stretch/>
        </p:blipFill>
        <p:spPr>
          <a:xfrm>
            <a:off x="213676" y="803879"/>
            <a:ext cx="3737474" cy="59438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D67EAB-87E8-490D-AC05-1DB0CCDC2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8283" y="110241"/>
            <a:ext cx="2323948" cy="404165"/>
          </a:xfrm>
          <a:prstGeom prst="rect">
            <a:avLst/>
          </a:prstGeom>
        </p:spPr>
      </p:pic>
      <p:pic>
        <p:nvPicPr>
          <p:cNvPr id="7" name="Picture 2" descr="C:\Users\konoplev\Desktop\0000000\0001.jpg">
            <a:extLst>
              <a:ext uri="{FF2B5EF4-FFF2-40B4-BE49-F238E27FC236}">
                <a16:creationId xmlns:a16="http://schemas.microsoft.com/office/drawing/2014/main" id="{E2AF719A-B4C2-4C67-8AA6-9D0E8C7F3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8727" y="79151"/>
            <a:ext cx="1619250" cy="466344"/>
          </a:xfrm>
          <a:prstGeom prst="rect">
            <a:avLst/>
          </a:prstGeom>
          <a:noFill/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73FAAC6-3267-489A-B075-317162D8A776}"/>
              </a:ext>
            </a:extLst>
          </p:cNvPr>
          <p:cNvSpPr/>
          <p:nvPr/>
        </p:nvSpPr>
        <p:spPr>
          <a:xfrm>
            <a:off x="4363039" y="2063711"/>
            <a:ext cx="7533040" cy="4074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  <a:spcAft>
                <a:spcPts val="0"/>
              </a:spcAft>
            </a:pPr>
            <a:endParaRPr lang="ru-RU" sz="2800" dirty="0"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>
              <a:lnSpc>
                <a:spcPts val="4500"/>
              </a:lnSpc>
              <a:spcAft>
                <a:spcPts val="0"/>
              </a:spcAft>
            </a:pPr>
            <a:r>
              <a:rPr lang="ru-RU" sz="4400" dirty="0"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Выявлено</a:t>
            </a:r>
          </a:p>
          <a:p>
            <a:pPr marL="171450" indent="-171450">
              <a:lnSpc>
                <a:spcPts val="45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Фибрилляция предсердий</a:t>
            </a:r>
          </a:p>
          <a:p>
            <a:pPr marL="171450" indent="-171450">
              <a:lnSpc>
                <a:spcPts val="45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Иные нарушения ритма</a:t>
            </a:r>
          </a:p>
          <a:p>
            <a:pPr marL="171450" indent="-171450">
              <a:lnSpc>
                <a:spcPts val="45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Нарушения проводимости</a:t>
            </a:r>
          </a:p>
          <a:p>
            <a:pPr marL="171450" indent="-171450">
              <a:lnSpc>
                <a:spcPts val="45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Депрессия </a:t>
            </a:r>
            <a:r>
              <a:rPr lang="en-US" sz="2800" dirty="0"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ST</a:t>
            </a:r>
          </a:p>
          <a:p>
            <a:pPr marL="171450" indent="-171450">
              <a:lnSpc>
                <a:spcPts val="45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 err="1"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Кардиотоксичность</a:t>
            </a:r>
            <a:endParaRPr lang="ru-RU" sz="4400" dirty="0">
              <a:latin typeface="Arial Narrow" panose="020B0606020202030204" pitchFamily="34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9B1D213-074C-4EC6-8965-56707D7BE787}"/>
              </a:ext>
            </a:extLst>
          </p:cNvPr>
          <p:cNvSpPr/>
          <p:nvPr/>
        </p:nvSpPr>
        <p:spPr>
          <a:xfrm>
            <a:off x="7894684" y="2366853"/>
            <a:ext cx="4272323" cy="929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5400" dirty="0">
                <a:solidFill>
                  <a:srgbClr val="C0000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40 856 </a:t>
            </a:r>
            <a:r>
              <a:rPr lang="ru-RU" sz="5400" dirty="0"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(32%)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FA2012A-9B5D-401B-B3CC-DD0EA4AB21CB}"/>
              </a:ext>
            </a:extLst>
          </p:cNvPr>
          <p:cNvSpPr/>
          <p:nvPr/>
        </p:nvSpPr>
        <p:spPr>
          <a:xfrm>
            <a:off x="4304691" y="1293511"/>
            <a:ext cx="3725700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500"/>
              </a:lnSpc>
              <a:spcAft>
                <a:spcPts val="0"/>
              </a:spcAft>
            </a:pPr>
            <a:r>
              <a:rPr lang="ru-RU" sz="4400" dirty="0"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Обследовано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BA0C179-82F0-4180-B8D6-EC00567FDC10}"/>
              </a:ext>
            </a:extLst>
          </p:cNvPr>
          <p:cNvSpPr/>
          <p:nvPr/>
        </p:nvSpPr>
        <p:spPr>
          <a:xfrm>
            <a:off x="7894684" y="1303977"/>
            <a:ext cx="2723823" cy="6958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500"/>
              </a:lnSpc>
              <a:spcAft>
                <a:spcPts val="0"/>
              </a:spcAft>
            </a:pPr>
            <a:r>
              <a:rPr lang="ru-RU" sz="5400" dirty="0"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127 678</a:t>
            </a:r>
          </a:p>
        </p:txBody>
      </p:sp>
    </p:spTree>
    <p:extLst>
      <p:ext uri="{BB962C8B-B14F-4D97-AF65-F5344CB8AC3E}">
        <p14:creationId xmlns:p14="http://schemas.microsoft.com/office/powerpoint/2010/main" val="2368657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8E335A-90E3-4121-9A09-22B7D964E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8283" y="110241"/>
            <a:ext cx="2323948" cy="404165"/>
          </a:xfrm>
          <a:prstGeom prst="rect">
            <a:avLst/>
          </a:prstGeom>
        </p:spPr>
      </p:pic>
      <p:pic>
        <p:nvPicPr>
          <p:cNvPr id="6" name="Picture 2" descr="C:\Users\konoplev\Desktop\0000000\0001.jpg">
            <a:extLst>
              <a:ext uri="{FF2B5EF4-FFF2-40B4-BE49-F238E27FC236}">
                <a16:creationId xmlns:a16="http://schemas.microsoft.com/office/drawing/2014/main" id="{5583337F-257A-4F9F-8CF5-A9DAD8694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727" y="79151"/>
            <a:ext cx="1619250" cy="466344"/>
          </a:xfrm>
          <a:prstGeom prst="rect">
            <a:avLst/>
          </a:prstGeom>
          <a:noFill/>
        </p:spPr>
      </p:pic>
      <p:pic>
        <p:nvPicPr>
          <p:cNvPr id="7" name="Picture 3" descr="C:\Users\konoplev\Desktop\0000000\iPhone+braslet.jpg">
            <a:extLst>
              <a:ext uri="{FF2B5EF4-FFF2-40B4-BE49-F238E27FC236}">
                <a16:creationId xmlns:a16="http://schemas.microsoft.com/office/drawing/2014/main" id="{D22CA20D-9203-490A-BB7F-F02063FFB7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53503" t="32500" r="5127" b="10619"/>
          <a:stretch/>
        </p:blipFill>
        <p:spPr bwMode="auto">
          <a:xfrm>
            <a:off x="1364341" y="613906"/>
            <a:ext cx="4842559" cy="5997351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B97FC8-8787-4719-82BD-39168AC49230}"/>
              </a:ext>
            </a:extLst>
          </p:cNvPr>
          <p:cNvSpPr txBox="1"/>
          <p:nvPr/>
        </p:nvSpPr>
        <p:spPr>
          <a:xfrm>
            <a:off x="4413819" y="27461"/>
            <a:ext cx="2994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ЭКГ+Часы</a:t>
            </a:r>
            <a:endParaRPr lang="ru-RU" sz="44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pic>
        <p:nvPicPr>
          <p:cNvPr id="20" name="Рисунок 19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B67EB73D-60D8-45C9-8233-81CB5115A3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20"/>
          <a:stretch/>
        </p:blipFill>
        <p:spPr>
          <a:xfrm>
            <a:off x="7092463" y="628057"/>
            <a:ext cx="3440557" cy="59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03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konoplev\Desktop\0000000\iPhone+braslet.jpg">
            <a:extLst>
              <a:ext uri="{FF2B5EF4-FFF2-40B4-BE49-F238E27FC236}">
                <a16:creationId xmlns:a16="http://schemas.microsoft.com/office/drawing/2014/main" id="{7B6A729A-F362-45BF-B2EE-3882BEC058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53503" t="32500" r="5127" b="10619"/>
          <a:stretch/>
        </p:blipFill>
        <p:spPr bwMode="auto">
          <a:xfrm>
            <a:off x="1" y="613906"/>
            <a:ext cx="4842559" cy="5997351"/>
          </a:xfrm>
          <a:prstGeom prst="rect">
            <a:avLst/>
          </a:prstGeom>
          <a:noFill/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EEADBA5-3887-4718-8B73-5B7BD98B6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885" y="820592"/>
            <a:ext cx="3945344" cy="55839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Рисунок 5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9F5C07A8-2B11-4FDD-801B-A378FAEF0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2231" y="820229"/>
            <a:ext cx="3945600" cy="558434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6EDB867-2604-433C-9106-541E9A06A232}"/>
              </a:ext>
            </a:extLst>
          </p:cNvPr>
          <p:cNvSpPr/>
          <p:nvPr/>
        </p:nvSpPr>
        <p:spPr>
          <a:xfrm>
            <a:off x="8410926" y="4678417"/>
            <a:ext cx="3268209" cy="1359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6D722F-CC5F-4435-AB10-4FE951135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8283" y="110241"/>
            <a:ext cx="2323948" cy="404165"/>
          </a:xfrm>
          <a:prstGeom prst="rect">
            <a:avLst/>
          </a:prstGeom>
        </p:spPr>
      </p:pic>
      <p:pic>
        <p:nvPicPr>
          <p:cNvPr id="10" name="Picture 2" descr="C:\Users\konoplev\Desktop\0000000\0001.jpg">
            <a:extLst>
              <a:ext uri="{FF2B5EF4-FFF2-40B4-BE49-F238E27FC236}">
                <a16:creationId xmlns:a16="http://schemas.microsoft.com/office/drawing/2014/main" id="{8FAD2667-FC2E-4BF6-B9FD-0E7841676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8727" y="79151"/>
            <a:ext cx="1619250" cy="466344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E269A8-1314-4BF4-AAF2-A3B307EA6192}"/>
              </a:ext>
            </a:extLst>
          </p:cNvPr>
          <p:cNvSpPr txBox="1"/>
          <p:nvPr/>
        </p:nvSpPr>
        <p:spPr>
          <a:xfrm>
            <a:off x="4413819" y="27461"/>
            <a:ext cx="2994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ЭКГ+Часы</a:t>
            </a:r>
            <a:endParaRPr lang="ru-RU" sz="44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022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EDEE646-FAFE-4BA9-B1BB-EA261EE20D3F}"/>
              </a:ext>
            </a:extLst>
          </p:cNvPr>
          <p:cNvSpPr txBox="1"/>
          <p:nvPr/>
        </p:nvSpPr>
        <p:spPr>
          <a:xfrm>
            <a:off x="1690387" y="1484589"/>
            <a:ext cx="8232776" cy="3888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800" b="0" dirty="0"/>
              <a:t>САДОВСКИЙ СЕРГЕЙ</a:t>
            </a:r>
          </a:p>
          <a:p>
            <a:pPr>
              <a:lnSpc>
                <a:spcPct val="150000"/>
              </a:lnSpc>
            </a:pPr>
            <a:r>
              <a:rPr lang="ru-RU" sz="2800" b="0" dirty="0">
                <a:latin typeface="Roboto Light" panose="02000000000000000000" pitchFamily="2" charset="0"/>
                <a:ea typeface="Roboto Light" panose="02000000000000000000" pitchFamily="2" charset="0"/>
              </a:rPr>
              <a:t>зам. директора ООО «</a:t>
            </a:r>
            <a:r>
              <a:rPr lang="ru-RU" sz="2800" b="0" dirty="0" err="1">
                <a:latin typeface="Roboto Light" panose="02000000000000000000" pitchFamily="2" charset="0"/>
                <a:ea typeface="Roboto Light" panose="02000000000000000000" pitchFamily="2" charset="0"/>
              </a:rPr>
              <a:t>КардиоКВАРК</a:t>
            </a:r>
            <a:r>
              <a:rPr lang="ru-RU" sz="2800" b="0" dirty="0">
                <a:latin typeface="Roboto Light" panose="02000000000000000000" pitchFamily="2" charset="0"/>
                <a:ea typeface="Roboto Light" panose="02000000000000000000" pitchFamily="2" charset="0"/>
              </a:rPr>
              <a:t>», к.ф.-м.н.</a:t>
            </a:r>
          </a:p>
          <a:p>
            <a:pPr>
              <a:lnSpc>
                <a:spcPct val="150000"/>
              </a:lnSpc>
            </a:pPr>
            <a:r>
              <a:rPr lang="ru-RU" sz="2800" b="0" dirty="0">
                <a:latin typeface="Roboto Light" panose="02000000000000000000" pitchFamily="2" charset="0"/>
                <a:ea typeface="Roboto Light" panose="02000000000000000000" pitchFamily="2" charset="0"/>
              </a:rPr>
              <a:t>E-</a:t>
            </a:r>
            <a:r>
              <a:rPr lang="ru-RU" sz="2800" b="0" dirty="0" err="1">
                <a:latin typeface="Roboto Light" panose="02000000000000000000" pitchFamily="2" charset="0"/>
                <a:ea typeface="Roboto Light" panose="02000000000000000000" pitchFamily="2" charset="0"/>
              </a:rPr>
              <a:t>mail</a:t>
            </a:r>
            <a:r>
              <a:rPr lang="ru-RU" sz="2800" b="0" dirty="0">
                <a:latin typeface="Roboto Light" panose="02000000000000000000" pitchFamily="2" charset="0"/>
                <a:ea typeface="Roboto Light" panose="02000000000000000000" pitchFamily="2" charset="0"/>
              </a:rPr>
              <a:t>: spsadovskiy@gmail.com </a:t>
            </a:r>
          </a:p>
          <a:p>
            <a:pPr>
              <a:lnSpc>
                <a:spcPct val="150000"/>
              </a:lnSpc>
            </a:pPr>
            <a:r>
              <a:rPr lang="ru-RU" sz="2800" b="0" dirty="0">
                <a:latin typeface="Roboto Light" panose="02000000000000000000" pitchFamily="2" charset="0"/>
                <a:ea typeface="Roboto Light" panose="02000000000000000000" pitchFamily="2" charset="0"/>
              </a:rPr>
              <a:t>Тел.: +7 (926) 369 92 11</a:t>
            </a:r>
          </a:p>
          <a:p>
            <a:pPr>
              <a:lnSpc>
                <a:spcPct val="150000"/>
              </a:lnSpc>
            </a:pPr>
            <a:r>
              <a:rPr lang="ru-RU" sz="2800" b="0" dirty="0">
                <a:latin typeface="Roboto Light" panose="02000000000000000000" pitchFamily="2" charset="0"/>
                <a:ea typeface="Roboto Light" panose="02000000000000000000" pitchFamily="2" charset="0"/>
              </a:rPr>
              <a:t>Сайт: </a:t>
            </a:r>
            <a:r>
              <a:rPr lang="en-US" sz="2800" b="0" dirty="0">
                <a:latin typeface="Roboto Light" panose="02000000000000000000" pitchFamily="2" charset="0"/>
                <a:ea typeface="Roboto Light" panose="02000000000000000000" pitchFamily="2" charset="0"/>
              </a:rPr>
              <a:t>www.cardioqvark.ru</a:t>
            </a:r>
            <a:endParaRPr lang="ru-RU" sz="2800" b="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lnSpc>
                <a:spcPct val="150000"/>
              </a:lnSpc>
            </a:pPr>
            <a:endParaRPr lang="ru-RU" sz="2800" b="0" dirty="0">
              <a:latin typeface="Arial Narrow" panose="020B0606020202030204" pitchFamily="34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36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651084B-6CD3-4F0F-BEE6-ED3A46113F37}"/>
              </a:ext>
            </a:extLst>
          </p:cNvPr>
          <p:cNvSpPr/>
          <p:nvPr/>
        </p:nvSpPr>
        <p:spPr>
          <a:xfrm>
            <a:off x="23039" y="6489479"/>
            <a:ext cx="11969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https://www.who.int/news-room/photo-story/photo-story-detail/urgent-health-challenges-for-the-next-decade              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</a:rPr>
              <a:t>13.01.2020</a:t>
            </a:r>
            <a:endParaRPr lang="ru-RU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4BB36D-F38C-4963-9E86-A50630F12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8283" y="110241"/>
            <a:ext cx="2323948" cy="404165"/>
          </a:xfrm>
          <a:prstGeom prst="rect">
            <a:avLst/>
          </a:prstGeom>
        </p:spPr>
      </p:pic>
      <p:pic>
        <p:nvPicPr>
          <p:cNvPr id="8" name="Picture 2" descr="C:\Users\konoplev\Desktop\0000000\0001.jpg">
            <a:extLst>
              <a:ext uri="{FF2B5EF4-FFF2-40B4-BE49-F238E27FC236}">
                <a16:creationId xmlns:a16="http://schemas.microsoft.com/office/drawing/2014/main" id="{9BB7D443-D41B-4FB8-BD71-6D8E2C9B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727" y="79151"/>
            <a:ext cx="1619250" cy="466344"/>
          </a:xfrm>
          <a:prstGeom prst="rect">
            <a:avLst/>
          </a:prstGeom>
          <a:noFill/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DCB257F-E8AB-4662-BF08-4C0BEEF50F07}"/>
              </a:ext>
            </a:extLst>
          </p:cNvPr>
          <p:cNvSpPr/>
          <p:nvPr/>
        </p:nvSpPr>
        <p:spPr>
          <a:xfrm>
            <a:off x="16330" y="462424"/>
            <a:ext cx="12192000" cy="4335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7200" dirty="0"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lang="ru-RU" sz="6600" dirty="0"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ВОЗ предупреждает: </a:t>
            </a:r>
            <a:endParaRPr lang="ru-RU" sz="7200" dirty="0"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600" dirty="0"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6600" dirty="0"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18 000 000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000" dirty="0"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медицинских работников дополнительно потребуется к 2030 году   </a:t>
            </a:r>
            <a:endParaRPr lang="ru-RU" sz="1400" dirty="0">
              <a:effectLst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465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7951CF6-8323-4A7A-9DBA-D5A858ED185E}"/>
              </a:ext>
            </a:extLst>
          </p:cNvPr>
          <p:cNvSpPr/>
          <p:nvPr/>
        </p:nvSpPr>
        <p:spPr>
          <a:xfrm>
            <a:off x="21600" y="6473373"/>
            <a:ext cx="120465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https://www.fda.gov/media/136290/download</a:t>
            </a:r>
            <a:r>
              <a:rPr lang="ru-RU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                                                                                                                                 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</a:rPr>
              <a:t>20.03.2020 </a:t>
            </a: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</a:rPr>
              <a:t>    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CCC726-A6AF-4218-A352-7AF4AE656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8283" y="110241"/>
            <a:ext cx="2323948" cy="404165"/>
          </a:xfrm>
          <a:prstGeom prst="rect">
            <a:avLst/>
          </a:prstGeom>
        </p:spPr>
      </p:pic>
      <p:pic>
        <p:nvPicPr>
          <p:cNvPr id="8" name="Picture 2" descr="C:\Users\konoplev\Desktop\0000000\0001.jpg">
            <a:extLst>
              <a:ext uri="{FF2B5EF4-FFF2-40B4-BE49-F238E27FC236}">
                <a16:creationId xmlns:a16="http://schemas.microsoft.com/office/drawing/2014/main" id="{B3C38059-960C-45EB-AB12-49B12E2C7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727" y="79151"/>
            <a:ext cx="1619250" cy="466344"/>
          </a:xfrm>
          <a:prstGeom prst="rect">
            <a:avLst/>
          </a:prstGeom>
          <a:noFill/>
        </p:spPr>
      </p:pic>
      <p:graphicFrame>
        <p:nvGraphicFramePr>
          <p:cNvPr id="5" name="Таблица 9">
            <a:extLst>
              <a:ext uri="{FF2B5EF4-FFF2-40B4-BE49-F238E27FC236}">
                <a16:creationId xmlns:a16="http://schemas.microsoft.com/office/drawing/2014/main" id="{31ECE28A-6378-44B7-B09B-E5BF0BA269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630661"/>
              </p:ext>
            </p:extLst>
          </p:nvPr>
        </p:nvGraphicFramePr>
        <p:xfrm>
          <a:off x="464458" y="1676600"/>
          <a:ext cx="11603714" cy="466344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1603714">
                  <a:extLst>
                    <a:ext uri="{9D8B030D-6E8A-4147-A177-3AD203B41FA5}">
                      <a16:colId xmlns:a16="http://schemas.microsoft.com/office/drawing/2014/main" val="368425304"/>
                    </a:ext>
                  </a:extLst>
                </a:gridCol>
              </a:tblGrid>
              <a:tr h="4883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5355655"/>
                  </a:ext>
                </a:extLst>
              </a:tr>
              <a:tr h="4883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Clinical </a:t>
                      </a:r>
                      <a:r>
                        <a:rPr lang="ru-RU" sz="2800" dirty="0" err="1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electronic</a:t>
                      </a:r>
                      <a:r>
                        <a:rPr lang="ru-RU" sz="280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 </a:t>
                      </a:r>
                      <a:r>
                        <a:rPr lang="ru-RU" sz="2800" dirty="0" err="1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thermometer</a:t>
                      </a:r>
                      <a:r>
                        <a:rPr lang="ru-RU" sz="280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 </a:t>
                      </a:r>
                      <a:endParaRPr lang="ru-RU" sz="28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589779"/>
                  </a:ext>
                </a:extLst>
              </a:tr>
              <a:tr h="4883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err="1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Electrocardiograph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 (ECG) 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8C26">
                        <a:alpha val="4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615287"/>
                  </a:ext>
                </a:extLst>
              </a:tr>
              <a:tr h="4883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err="1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Cardiac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 </a:t>
                      </a:r>
                      <a:r>
                        <a:rPr lang="ru-RU" sz="2800" dirty="0" err="1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monitor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 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8C26">
                        <a:alpha val="4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956633"/>
                  </a:ext>
                </a:extLst>
              </a:tr>
              <a:tr h="4883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err="1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Electrocardiograph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 </a:t>
                      </a:r>
                      <a:r>
                        <a:rPr lang="ru-RU" sz="2800" dirty="0" err="1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software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8C26">
                        <a:alpha val="4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661371"/>
                  </a:ext>
                </a:extLst>
              </a:tr>
              <a:tr h="4883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err="1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Pulse</a:t>
                      </a:r>
                      <a:r>
                        <a:rPr lang="ru-RU" sz="280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 </a:t>
                      </a:r>
                      <a:r>
                        <a:rPr lang="ru-RU" sz="2800" dirty="0" err="1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Oximetry</a:t>
                      </a:r>
                      <a:endParaRPr lang="ru-RU" sz="28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626346"/>
                  </a:ext>
                </a:extLst>
              </a:tr>
              <a:tr h="4883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err="1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Non-invasive</a:t>
                      </a:r>
                      <a:r>
                        <a:rPr lang="ru-RU" sz="280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 </a:t>
                      </a:r>
                      <a:r>
                        <a:rPr lang="ru-RU" sz="2800" dirty="0" err="1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Blood</a:t>
                      </a:r>
                      <a:r>
                        <a:rPr lang="ru-RU" sz="280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 </a:t>
                      </a:r>
                      <a:r>
                        <a:rPr lang="ru-RU" sz="2800" dirty="0" err="1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Pressure</a:t>
                      </a:r>
                      <a:endParaRPr lang="ru-RU" sz="28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677766"/>
                  </a:ext>
                </a:extLst>
              </a:tr>
              <a:tr h="4883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err="1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Respiratory</a:t>
                      </a:r>
                      <a:r>
                        <a:rPr lang="ru-RU" sz="280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 </a:t>
                      </a:r>
                      <a:r>
                        <a:rPr lang="ru-RU" sz="2800" dirty="0" err="1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Rate</a:t>
                      </a:r>
                      <a:r>
                        <a:rPr lang="ru-RU" sz="280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/</a:t>
                      </a:r>
                      <a:r>
                        <a:rPr lang="ru-RU" sz="2800" dirty="0" err="1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Breathing</a:t>
                      </a:r>
                      <a:r>
                        <a:rPr lang="ru-RU" sz="280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 </a:t>
                      </a:r>
                      <a:r>
                        <a:rPr lang="ru-RU" sz="2800" dirty="0" err="1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Frequency</a:t>
                      </a:r>
                      <a:endParaRPr lang="ru-RU" sz="28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886334"/>
                  </a:ext>
                </a:extLst>
              </a:tr>
              <a:tr h="4883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err="1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Electronic</a:t>
                      </a:r>
                      <a:r>
                        <a:rPr lang="ru-RU" sz="280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 </a:t>
                      </a:r>
                      <a:r>
                        <a:rPr lang="ru-RU" sz="2800" dirty="0" err="1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Stethoscope</a:t>
                      </a:r>
                      <a:endParaRPr lang="ru-RU" sz="28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012389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61F73F-43E0-4640-9811-36A6DFB3BF23}"/>
              </a:ext>
            </a:extLst>
          </p:cNvPr>
          <p:cNvSpPr/>
          <p:nvPr/>
        </p:nvSpPr>
        <p:spPr>
          <a:xfrm>
            <a:off x="420953" y="781737"/>
            <a:ext cx="11538815" cy="1328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  <a:spcAft>
                <a:spcPts val="0"/>
              </a:spcAft>
            </a:pPr>
            <a:r>
              <a:rPr lang="en-US" sz="6600" dirty="0"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FDA</a:t>
            </a:r>
            <a:r>
              <a:rPr lang="ru-RU" sz="6600" dirty="0"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 рекомендует:</a:t>
            </a:r>
          </a:p>
          <a:p>
            <a:pPr>
              <a:lnSpc>
                <a:spcPts val="5000"/>
              </a:lnSpc>
              <a:spcAft>
                <a:spcPts val="0"/>
              </a:spcAft>
            </a:pPr>
            <a:r>
              <a:rPr lang="ru-RU" sz="3600" dirty="0"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расширить использование персональных устройств</a:t>
            </a:r>
          </a:p>
        </p:txBody>
      </p:sp>
    </p:spTree>
    <p:extLst>
      <p:ext uri="{BB962C8B-B14F-4D97-AF65-F5344CB8AC3E}">
        <p14:creationId xmlns:p14="http://schemas.microsoft.com/office/powerpoint/2010/main" val="1159268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Изображение выглядит как мебель, сиденье, стул&#10;&#10;Автоматически созданное описание">
            <a:extLst>
              <a:ext uri="{FF2B5EF4-FFF2-40B4-BE49-F238E27FC236}">
                <a16:creationId xmlns:a16="http://schemas.microsoft.com/office/drawing/2014/main" id="{7465F7A7-1346-4907-A755-EA369BF8E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96849"/>
            <a:ext cx="5227048" cy="61611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972C3E-0A00-45E6-821D-5EE9D0C0B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8283" y="110241"/>
            <a:ext cx="2323948" cy="404165"/>
          </a:xfrm>
          <a:prstGeom prst="rect">
            <a:avLst/>
          </a:prstGeom>
        </p:spPr>
      </p:pic>
      <p:pic>
        <p:nvPicPr>
          <p:cNvPr id="10" name="Picture 2" descr="C:\Users\konoplev\Desktop\0000000\0001.jpg">
            <a:extLst>
              <a:ext uri="{FF2B5EF4-FFF2-40B4-BE49-F238E27FC236}">
                <a16:creationId xmlns:a16="http://schemas.microsoft.com/office/drawing/2014/main" id="{3225D397-90F5-44BE-970F-DD4557A25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8727" y="79151"/>
            <a:ext cx="1619250" cy="466344"/>
          </a:xfrm>
          <a:prstGeom prst="rect">
            <a:avLst/>
          </a:prstGeom>
          <a:noFill/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672C360-2B4C-4CDF-AB6E-52EAC04E9F4D}"/>
              </a:ext>
            </a:extLst>
          </p:cNvPr>
          <p:cNvGrpSpPr>
            <a:grpSpLocks noChangeAspect="1"/>
          </p:cNvGrpSpPr>
          <p:nvPr/>
        </p:nvGrpSpPr>
        <p:grpSpPr>
          <a:xfrm>
            <a:off x="862121" y="1340715"/>
            <a:ext cx="5061259" cy="3880214"/>
            <a:chOff x="1112959" y="1468534"/>
            <a:chExt cx="2878016" cy="2206431"/>
          </a:xfrm>
        </p:grpSpPr>
        <p:pic>
          <p:nvPicPr>
            <p:cNvPr id="6" name="Рисунок 5" descr="Изображение выглядит как снимок экрана&#10;&#10;Автоматически созданное описание">
              <a:extLst>
                <a:ext uri="{FF2B5EF4-FFF2-40B4-BE49-F238E27FC236}">
                  <a16:creationId xmlns:a16="http://schemas.microsoft.com/office/drawing/2014/main" id="{E12352C2-0DE5-460F-9F7E-BE3F0A70B0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1581"/>
            <a:stretch/>
          </p:blipFill>
          <p:spPr>
            <a:xfrm>
              <a:off x="1112959" y="1468534"/>
              <a:ext cx="2735142" cy="2206431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D3C8843-55DA-445F-8216-D81A8469281D}"/>
                </a:ext>
              </a:extLst>
            </p:cNvPr>
            <p:cNvSpPr/>
            <p:nvPr/>
          </p:nvSpPr>
          <p:spPr>
            <a:xfrm>
              <a:off x="3845720" y="2085975"/>
              <a:ext cx="145255" cy="1381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DFEA1DE-36ED-4C6F-BB75-57C4B7D4129D}"/>
              </a:ext>
            </a:extLst>
          </p:cNvPr>
          <p:cNvSpPr txBox="1"/>
          <p:nvPr/>
        </p:nvSpPr>
        <p:spPr>
          <a:xfrm>
            <a:off x="3661680" y="0"/>
            <a:ext cx="48686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latin typeface="Roboto Medium" panose="02000000000000000000" pitchFamily="2" charset="0"/>
                <a:ea typeface="Roboto Medium" panose="02000000000000000000" pitchFamily="2" charset="0"/>
              </a:rPr>
              <a:t>КАРДИО-КРЕСЛО</a:t>
            </a:r>
          </a:p>
        </p:txBody>
      </p:sp>
    </p:spTree>
    <p:extLst>
      <p:ext uri="{BB962C8B-B14F-4D97-AF65-F5344CB8AC3E}">
        <p14:creationId xmlns:p14="http://schemas.microsoft.com/office/powerpoint/2010/main" val="2638036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683671-82F1-4090-8EFE-25E3D623B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8283" y="110241"/>
            <a:ext cx="2323948" cy="404165"/>
          </a:xfrm>
          <a:prstGeom prst="rect">
            <a:avLst/>
          </a:prstGeom>
        </p:spPr>
      </p:pic>
      <p:pic>
        <p:nvPicPr>
          <p:cNvPr id="6" name="Picture 2" descr="C:\Users\konoplev\Desktop\0000000\0001.jpg">
            <a:extLst>
              <a:ext uri="{FF2B5EF4-FFF2-40B4-BE49-F238E27FC236}">
                <a16:creationId xmlns:a16="http://schemas.microsoft.com/office/drawing/2014/main" id="{9E8536C5-2F5E-4225-B0BB-A3C53E62E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727" y="79151"/>
            <a:ext cx="1619250" cy="466344"/>
          </a:xfrm>
          <a:prstGeom prst="rect">
            <a:avLst/>
          </a:prstGeom>
          <a:noFill/>
        </p:spPr>
      </p:pic>
      <p:pic>
        <p:nvPicPr>
          <p:cNvPr id="3" name="Рисунок 2" descr="Изображение выглядит как компьютер, внутренний, электроника, рабочий стол&#10;&#10;Автоматически созданное описание">
            <a:extLst>
              <a:ext uri="{FF2B5EF4-FFF2-40B4-BE49-F238E27FC236}">
                <a16:creationId xmlns:a16="http://schemas.microsoft.com/office/drawing/2014/main" id="{0ACFEC9B-179B-4056-8C54-C10C968E6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9"/>
            <a:ext cx="12192000" cy="684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03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8B15DB4-CA09-4F70-BB58-D8D7987336E9}"/>
              </a:ext>
            </a:extLst>
          </p:cNvPr>
          <p:cNvSpPr/>
          <p:nvPr/>
        </p:nvSpPr>
        <p:spPr>
          <a:xfrm>
            <a:off x="7358063" y="1828001"/>
            <a:ext cx="1429045" cy="2398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B4CC66C2-B408-46B0-B319-CEA6F7F42C62}"/>
              </a:ext>
            </a:extLst>
          </p:cNvPr>
          <p:cNvGrpSpPr>
            <a:grpSpLocks noChangeAspect="1"/>
          </p:cNvGrpSpPr>
          <p:nvPr/>
        </p:nvGrpSpPr>
        <p:grpSpPr>
          <a:xfrm>
            <a:off x="4375722" y="711051"/>
            <a:ext cx="3440557" cy="5983200"/>
            <a:chOff x="3611146" y="1543565"/>
            <a:chExt cx="1953409" cy="3397019"/>
          </a:xfrm>
        </p:grpSpPr>
        <p:pic>
          <p:nvPicPr>
            <p:cNvPr id="24" name="Рисунок 23" descr="Изображение выглядит как снимок экрана&#10;&#10;Автоматически созданное описание">
              <a:extLst>
                <a:ext uri="{FF2B5EF4-FFF2-40B4-BE49-F238E27FC236}">
                  <a16:creationId xmlns:a16="http://schemas.microsoft.com/office/drawing/2014/main" id="{563D8ED6-DF5D-4943-99A4-3817F71635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720"/>
            <a:stretch/>
          </p:blipFill>
          <p:spPr>
            <a:xfrm>
              <a:off x="3611146" y="1543565"/>
              <a:ext cx="1953409" cy="3397019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снимок экрана&#10;&#10;Автоматически созданное описание">
              <a:extLst>
                <a:ext uri="{FF2B5EF4-FFF2-40B4-BE49-F238E27FC236}">
                  <a16:creationId xmlns:a16="http://schemas.microsoft.com/office/drawing/2014/main" id="{4E51F82C-291C-4534-AE0A-9A803E150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9698"/>
            <a:stretch/>
          </p:blipFill>
          <p:spPr>
            <a:xfrm>
              <a:off x="3867958" y="1975403"/>
              <a:ext cx="1421467" cy="251987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6" name="Рисунок 25" descr="Изображение выглядит как руба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56C7F2AC-BAB6-4314-AE27-A82CFD9D58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6037"/>
            <a:stretch/>
          </p:blipFill>
          <p:spPr>
            <a:xfrm>
              <a:off x="3866649" y="4296116"/>
              <a:ext cx="1422775" cy="19916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893344F-CA14-4880-B71A-78818D0CC788}"/>
              </a:ext>
            </a:extLst>
          </p:cNvPr>
          <p:cNvGrpSpPr>
            <a:grpSpLocks noChangeAspect="1"/>
          </p:cNvGrpSpPr>
          <p:nvPr/>
        </p:nvGrpSpPr>
        <p:grpSpPr>
          <a:xfrm>
            <a:off x="8310658" y="711051"/>
            <a:ext cx="3440557" cy="5983200"/>
            <a:chOff x="5432687" y="1543565"/>
            <a:chExt cx="1953409" cy="3397019"/>
          </a:xfrm>
        </p:grpSpPr>
        <p:pic>
          <p:nvPicPr>
            <p:cNvPr id="28" name="Рисунок 27" descr="Изображение выглядит как снимок экрана&#10;&#10;Автоматически созданное описание">
              <a:extLst>
                <a:ext uri="{FF2B5EF4-FFF2-40B4-BE49-F238E27FC236}">
                  <a16:creationId xmlns:a16="http://schemas.microsoft.com/office/drawing/2014/main" id="{40FD5FAB-3626-4C3E-92A2-0C87463E66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720"/>
            <a:stretch/>
          </p:blipFill>
          <p:spPr>
            <a:xfrm>
              <a:off x="5432687" y="1543565"/>
              <a:ext cx="1953409" cy="3397019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снимок экрана&#10;&#10;Автоматически созданное описание">
              <a:extLst>
                <a:ext uri="{FF2B5EF4-FFF2-40B4-BE49-F238E27FC236}">
                  <a16:creationId xmlns:a16="http://schemas.microsoft.com/office/drawing/2014/main" id="{474ED06A-3091-4232-8298-7A80BBE1E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505" b="35618"/>
            <a:stretch/>
          </p:blipFill>
          <p:spPr>
            <a:xfrm>
              <a:off x="5688922" y="1975403"/>
              <a:ext cx="1421467" cy="79533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Рисунок 29" descr="Изображение выглядит как снимок экрана&#10;&#10;Автоматически созданное описание">
              <a:extLst>
                <a:ext uri="{FF2B5EF4-FFF2-40B4-BE49-F238E27FC236}">
                  <a16:creationId xmlns:a16="http://schemas.microsoft.com/office/drawing/2014/main" id="{77FC8D53-64D5-42CE-BB39-64B71ABED3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0009" b="11259"/>
            <a:stretch/>
          </p:blipFill>
          <p:spPr>
            <a:xfrm>
              <a:off x="5688922" y="2770740"/>
              <a:ext cx="1421467" cy="43741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Рисунок 30" descr="Изображение выглядит как снимок экрана&#10;&#10;Автоматически созданное описание">
              <a:extLst>
                <a:ext uri="{FF2B5EF4-FFF2-40B4-BE49-F238E27FC236}">
                  <a16:creationId xmlns:a16="http://schemas.microsoft.com/office/drawing/2014/main" id="{99E208AF-BBFF-4BFD-A940-36A0BDE082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5537" b="-141"/>
            <a:stretch/>
          </p:blipFill>
          <p:spPr>
            <a:xfrm>
              <a:off x="5688922" y="3202578"/>
              <a:ext cx="1421467" cy="23063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Рисунок 33" descr="Изображение выглядит как устрой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6FC62D89-1EE3-4B09-B8A4-B88ADA9D86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-1" b="78661"/>
            <a:stretch/>
          </p:blipFill>
          <p:spPr>
            <a:xfrm>
              <a:off x="5688193" y="3426963"/>
              <a:ext cx="1417303" cy="10683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35" name="Рисунок 34" descr="Изображение выглядит как руба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7732247C-9F5C-40B9-A19A-D97F94AF4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6504"/>
            <a:stretch/>
          </p:blipFill>
          <p:spPr>
            <a:xfrm>
              <a:off x="5687837" y="4319587"/>
              <a:ext cx="1422775" cy="17569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0F7B2B8-A675-46F0-8EEE-E8DCCF795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8283" y="110241"/>
            <a:ext cx="2323948" cy="404165"/>
          </a:xfrm>
          <a:prstGeom prst="rect">
            <a:avLst/>
          </a:prstGeom>
        </p:spPr>
      </p:pic>
      <p:pic>
        <p:nvPicPr>
          <p:cNvPr id="37" name="Picture 2" descr="C:\Users\konoplev\Desktop\0000000\0001.jpg">
            <a:extLst>
              <a:ext uri="{FF2B5EF4-FFF2-40B4-BE49-F238E27FC236}">
                <a16:creationId xmlns:a16="http://schemas.microsoft.com/office/drawing/2014/main" id="{ED8DB549-E508-4ADD-96E5-6EC7A1F39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8727" y="79151"/>
            <a:ext cx="1619250" cy="466344"/>
          </a:xfrm>
          <a:prstGeom prst="rect">
            <a:avLst/>
          </a:prstGeom>
          <a:noFill/>
        </p:spPr>
      </p:pic>
      <p:pic>
        <p:nvPicPr>
          <p:cNvPr id="16" name="Рисунок 15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1B485848-AC06-4BCA-8362-3439AF8B31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20"/>
          <a:stretch/>
        </p:blipFill>
        <p:spPr>
          <a:xfrm>
            <a:off x="440785" y="711051"/>
            <a:ext cx="3440557" cy="59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11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человек, внутренний, костюм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C173D68C-02EC-433A-8691-ECD879005C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52" r="1293"/>
          <a:stretch/>
        </p:blipFill>
        <p:spPr>
          <a:xfrm>
            <a:off x="3725549" y="76007"/>
            <a:ext cx="4740901" cy="670598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503A28E-5BC2-4FE8-9FD4-CB39317EAB1E}"/>
              </a:ext>
            </a:extLst>
          </p:cNvPr>
          <p:cNvSpPr/>
          <p:nvPr/>
        </p:nvSpPr>
        <p:spPr>
          <a:xfrm>
            <a:off x="3857535" y="6298395"/>
            <a:ext cx="4476928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С.А. Бойцов тестирует КАРДИО-КРЕСЛО</a:t>
            </a:r>
          </a:p>
        </p:txBody>
      </p:sp>
    </p:spTree>
    <p:extLst>
      <p:ext uri="{BB962C8B-B14F-4D97-AF65-F5344CB8AC3E}">
        <p14:creationId xmlns:p14="http://schemas.microsoft.com/office/powerpoint/2010/main" val="3774498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внутренний, стул, сидит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5D9AFCF3-D23C-4486-85CC-E08D03B2A4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37" r="9550" b="7323"/>
          <a:stretch/>
        </p:blipFill>
        <p:spPr>
          <a:xfrm>
            <a:off x="3832395" y="75600"/>
            <a:ext cx="4527211" cy="67068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7D12ED2-873D-4D0D-AE0C-7ACABF913DB2}"/>
              </a:ext>
            </a:extLst>
          </p:cNvPr>
          <p:cNvSpPr/>
          <p:nvPr/>
        </p:nvSpPr>
        <p:spPr>
          <a:xfrm>
            <a:off x="4128955" y="6299654"/>
            <a:ext cx="3934090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Сеченовский Университет, Москва</a:t>
            </a:r>
          </a:p>
        </p:txBody>
      </p:sp>
    </p:spTree>
    <p:extLst>
      <p:ext uri="{BB962C8B-B14F-4D97-AF65-F5344CB8AC3E}">
        <p14:creationId xmlns:p14="http://schemas.microsoft.com/office/powerpoint/2010/main" val="3241985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Изображение выглядит как человек, внутренний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07E7AF08-0974-49C4-A90E-EFEED23761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4" r="1516"/>
          <a:stretch/>
        </p:blipFill>
        <p:spPr>
          <a:xfrm>
            <a:off x="3724091" y="75600"/>
            <a:ext cx="4743819" cy="6706800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38B83E8-9F71-4C09-B925-79D30A58BCBA}"/>
              </a:ext>
            </a:extLst>
          </p:cNvPr>
          <p:cNvSpPr/>
          <p:nvPr/>
        </p:nvSpPr>
        <p:spPr>
          <a:xfrm>
            <a:off x="4128955" y="6282193"/>
            <a:ext cx="3934090" cy="3693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</a:rPr>
              <a:t>Сеченовский Университет, Москва</a:t>
            </a:r>
          </a:p>
        </p:txBody>
      </p:sp>
    </p:spTree>
    <p:extLst>
      <p:ext uri="{BB962C8B-B14F-4D97-AF65-F5344CB8AC3E}">
        <p14:creationId xmlns:p14="http://schemas.microsoft.com/office/powerpoint/2010/main" val="280987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200</Words>
  <Application>Microsoft Office PowerPoint</Application>
  <PresentationFormat>Широкоэкранный</PresentationFormat>
  <Paragraphs>46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Arial Narrow</vt:lpstr>
      <vt:lpstr>Calibri</vt:lpstr>
      <vt:lpstr>Calibri Light</vt:lpstr>
      <vt:lpstr>Roboto</vt:lpstr>
      <vt:lpstr>Roboto Light</vt:lpstr>
      <vt:lpstr>Roboto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Садовский</dc:creator>
  <cp:lastModifiedBy>Сергей Садовский</cp:lastModifiedBy>
  <cp:revision>38</cp:revision>
  <dcterms:created xsi:type="dcterms:W3CDTF">2020-04-08T14:26:43Z</dcterms:created>
  <dcterms:modified xsi:type="dcterms:W3CDTF">2020-04-09T13:51:33Z</dcterms:modified>
</cp:coreProperties>
</file>