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402" r:id="rId10"/>
    <p:sldId id="403" r:id="rId11"/>
    <p:sldId id="405" r:id="rId12"/>
    <p:sldId id="406" r:id="rId13"/>
    <p:sldId id="40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325E"/>
    <a:srgbClr val="DCEBFF"/>
    <a:srgbClr val="1F32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738" autoAdjust="0"/>
  </p:normalViewPr>
  <p:slideViewPr>
    <p:cSldViewPr snapToGrid="0" snapToObjects="1">
      <p:cViewPr varScale="1">
        <p:scale>
          <a:sx n="84" d="100"/>
          <a:sy n="84" d="100"/>
        </p:scale>
        <p:origin x="-9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BE3D-1E4F-EA40-A915-9853E90AA5F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77FD-9B29-3244-98CD-B2FFD024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9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16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3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7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3"/>
          <p:cNvSpPr/>
          <p:nvPr userDrawn="1"/>
        </p:nvSpPr>
        <p:spPr>
          <a:xfrm>
            <a:off x="0" y="0"/>
            <a:ext cx="4106795" cy="5143500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2987747" y="3537098"/>
            <a:ext cx="5882502" cy="1479660"/>
          </a:xfrm>
        </p:spPr>
        <p:txBody>
          <a:bodyPr>
            <a:normAutofit fontScale="92500" lnSpcReduction="10000"/>
          </a:bodyPr>
          <a:lstStyle>
            <a:lvl1pPr>
              <a:buNone/>
              <a:defRPr/>
            </a:lvl1pPr>
          </a:lstStyle>
          <a:p>
            <a:pPr algn="r"/>
            <a:r>
              <a:rPr lang="ru-RU" sz="1600" i="1" smtClean="0">
                <a:solidFill>
                  <a:srgbClr val="1F325E"/>
                </a:solidFill>
                <a:latin typeface="Arial" charset="0"/>
                <a:cs typeface="Arial" charset="0"/>
              </a:rPr>
              <a:t>Образец подзаголовка</a:t>
            </a:r>
            <a:endParaRPr lang="en-US" sz="1600" b="1" i="1" dirty="0" smtClean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402616" y="2211572"/>
            <a:ext cx="5467633" cy="105888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r"/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Образец заголовка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56" y="209057"/>
            <a:ext cx="3271016" cy="2312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8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50734"/>
            <a:ext cx="1971675" cy="3681989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25372"/>
            <a:ext cx="5800725" cy="38073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8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9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11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62C9-8DF8-6A43-9E99-7B6BB597142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6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evercare.r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r.nlm.nih.gov/RxNav/" TargetMode="External"/><Relationship Id="rId5" Type="http://schemas.openxmlformats.org/officeDocument/2006/relationships/hyperlink" Target="https://pharmgkb.org/" TargetMode="External"/><Relationship Id="rId4" Type="http://schemas.openxmlformats.org/officeDocument/2006/relationships/hyperlink" Target="https://www.drugbank.c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ebedev@d-health.institu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0285" y="1995285"/>
            <a:ext cx="5467633" cy="5265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/>
            <a:r>
              <a:rPr lang="ru-RU" sz="2800" b="1" dirty="0" err="1" smtClean="0">
                <a:solidFill>
                  <a:srgbClr val="002060"/>
                </a:solidFill>
              </a:rPr>
              <a:t>ИТ-образование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</a:rPr>
              <a:t>Сеченовском</a:t>
            </a:r>
            <a:r>
              <a:rPr lang="ru-RU" sz="2800" b="1" dirty="0" smtClean="0">
                <a:solidFill>
                  <a:srgbClr val="002060"/>
                </a:solidFill>
              </a:rPr>
              <a:t> Университете</a:t>
            </a:r>
            <a:endParaRPr lang="en-US" sz="28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95104" y="3702843"/>
            <a:ext cx="5467633" cy="1241822"/>
          </a:xfrm>
        </p:spPr>
        <p:txBody>
          <a:bodyPr>
            <a:normAutofit fontScale="92500" lnSpcReduction="10000"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Заведующий кафедрой информационных и интернет технологий, Директор института цифровой медицины</a:t>
            </a:r>
          </a:p>
          <a:p>
            <a:r>
              <a:rPr lang="ru-RU" sz="1600" i="1" dirty="0" err="1" smtClean="0">
                <a:solidFill>
                  <a:srgbClr val="002060"/>
                </a:solidFill>
              </a:rPr>
              <a:t>Сеченовский</a:t>
            </a:r>
            <a:r>
              <a:rPr lang="ru-RU" sz="1600" i="1" dirty="0" smtClean="0">
                <a:solidFill>
                  <a:srgbClr val="002060"/>
                </a:solidFill>
              </a:rPr>
              <a:t> Университет, Москва, Россия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Георгий Лебедев, </a:t>
            </a:r>
            <a:r>
              <a:rPr lang="ru-RU" sz="1600" b="1" dirty="0" err="1" smtClean="0">
                <a:solidFill>
                  <a:srgbClr val="002060"/>
                </a:solidFill>
              </a:rPr>
              <a:t>д.т.н</a:t>
            </a:r>
            <a:endParaRPr lang="en-US" sz="1600" b="1" i="1" dirty="0" smtClean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0"/>
            <a:ext cx="4106795" cy="5143500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56" y="209057"/>
            <a:ext cx="3271016" cy="23127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17156" y="722489"/>
            <a:ext cx="452684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Образование в здравоохранении</a:t>
            </a:r>
            <a:r>
              <a:rPr lang="ru-RU" dirty="0" smtClean="0">
                <a:solidFill>
                  <a:srgbClr val="002060"/>
                </a:solidFill>
              </a:rPr>
              <a:t>» 28.04.2020 </a:t>
            </a:r>
            <a:r>
              <a:rPr lang="ru-RU" dirty="0" smtClean="0">
                <a:solidFill>
                  <a:srgbClr val="002060"/>
                </a:solidFill>
              </a:rPr>
              <a:t>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6" name="AutoShape 6" descr="Evercar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Ever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http://evercare.ru/sites/default/files/bl-logo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5156" y="0"/>
            <a:ext cx="2912534" cy="72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3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916513B-0A0E-224F-A5D6-AE47D63B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398" y="0"/>
            <a:ext cx="5361656" cy="456351"/>
          </a:xfrm>
        </p:spPr>
        <p:txBody>
          <a:bodyPr/>
          <a:lstStyle/>
          <a:p>
            <a:r>
              <a:rPr lang="ru-RU" sz="1600" dirty="0"/>
              <a:t>Справочная система доказательной медицины для врачей </a:t>
            </a:r>
            <a:r>
              <a:rPr lang="ru-RU" sz="1600" dirty="0" smtClean="0"/>
              <a:t>специалистов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000" dirty="0" smtClean="0"/>
              <a:t>Разработано при поддержке Программы «Исследования и разработки по приоритетным направлениям развития научно-технологического комплекса России на 2014-2020 годы» Соглашение </a:t>
            </a:r>
            <a:r>
              <a:rPr lang="en-US" sz="1000" smtClean="0"/>
              <a:t>RFMEFI60819X0278</a:t>
            </a:r>
            <a:endParaRPr lang="ru-RU" sz="1000" dirty="0"/>
          </a:p>
        </p:txBody>
      </p:sp>
      <p:pic>
        <p:nvPicPr>
          <p:cNvPr id="5" name="Picture 6" descr="ÐÐ°Ð·Ð° ÐÐ½Ð°Ð½Ð¸Ð¹">
            <a:extLst>
              <a:ext uri="{FF2B5EF4-FFF2-40B4-BE49-F238E27FC236}">
                <a16:creationId xmlns="" xmlns:a16="http://schemas.microsoft.com/office/drawing/2014/main" id="{E397CD2A-DD42-1E4C-8E2C-D664500B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4" y="98784"/>
            <a:ext cx="2182068" cy="64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472A346-4B91-5643-A835-7CF406BDB08B}"/>
              </a:ext>
            </a:extLst>
          </p:cNvPr>
          <p:cNvSpPr/>
          <p:nvPr/>
        </p:nvSpPr>
        <p:spPr>
          <a:xfrm>
            <a:off x="3818843" y="889556"/>
            <a:ext cx="4276942" cy="1350012"/>
          </a:xfrm>
          <a:prstGeom prst="rect">
            <a:avLst/>
          </a:prstGeom>
          <a:noFill/>
          <a:ln>
            <a:solidFill>
              <a:srgbClr val="0E5A8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31600"/>
            <a:r>
              <a:rPr lang="ru-RU" sz="900" b="1" dirty="0">
                <a:solidFill>
                  <a:srgbClr val="0E5A8B"/>
                </a:solidFill>
              </a:rPr>
              <a:t>Тематическая информация, соответствующая запросу пользователя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Клинические рекомендации и руководства </a:t>
            </a:r>
            <a:r>
              <a:rPr lang="en-US" sz="900" dirty="0">
                <a:solidFill>
                  <a:srgbClr val="0E5A8B"/>
                </a:solidFill>
              </a:rPr>
              <a:t>EBM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Резюме доказательств со ссылками </a:t>
            </a:r>
            <a:r>
              <a:rPr lang="ru-RU" sz="900" dirty="0" err="1">
                <a:solidFill>
                  <a:srgbClr val="0E5A8B"/>
                </a:solidFill>
              </a:rPr>
              <a:t>нв</a:t>
            </a:r>
            <a:r>
              <a:rPr lang="ru-RU" sz="900" dirty="0">
                <a:solidFill>
                  <a:srgbClr val="0E5A8B"/>
                </a:solidFill>
              </a:rPr>
              <a:t> источники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Стандарты первичной медико-санитарной помощи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Стандарты специализированной медико-санитарной помощи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Национальные клинические рекомендации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Критерии оценки качества медицинской помощи9</a:t>
            </a:r>
          </a:p>
        </p:txBody>
      </p:sp>
      <p:grpSp>
        <p:nvGrpSpPr>
          <p:cNvPr id="2" name="Группа 40">
            <a:extLst>
              <a:ext uri="{FF2B5EF4-FFF2-40B4-BE49-F238E27FC236}">
                <a16:creationId xmlns="" xmlns:a16="http://schemas.microsoft.com/office/drawing/2014/main" id="{0CB6CECB-F75F-B343-8D2B-429537B0C4C8}"/>
              </a:ext>
            </a:extLst>
          </p:cNvPr>
          <p:cNvGrpSpPr/>
          <p:nvPr/>
        </p:nvGrpSpPr>
        <p:grpSpPr>
          <a:xfrm>
            <a:off x="136262" y="1131577"/>
            <a:ext cx="1448242" cy="1223204"/>
            <a:chOff x="136262" y="1131577"/>
            <a:chExt cx="1448242" cy="1223204"/>
          </a:xfrm>
        </p:grpSpPr>
        <p:sp>
          <p:nvSpPr>
            <p:cNvPr id="20" name="Блок-схема: магнитный диск 19">
              <a:extLst>
                <a:ext uri="{FF2B5EF4-FFF2-40B4-BE49-F238E27FC236}">
                  <a16:creationId xmlns="" xmlns:a16="http://schemas.microsoft.com/office/drawing/2014/main" id="{D0801854-65DA-F045-A51A-3C4D1EA891A7}"/>
                </a:ext>
              </a:extLst>
            </p:cNvPr>
            <p:cNvSpPr/>
            <p:nvPr/>
          </p:nvSpPr>
          <p:spPr>
            <a:xfrm>
              <a:off x="241159" y="1131577"/>
              <a:ext cx="1246940" cy="1107991"/>
            </a:xfrm>
            <a:prstGeom prst="flowChartMagneticDisk">
              <a:avLst/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BA13558-27BD-BD42-898C-974227921EF3}"/>
                </a:ext>
              </a:extLst>
            </p:cNvPr>
            <p:cNvSpPr txBox="1"/>
            <p:nvPr/>
          </p:nvSpPr>
          <p:spPr>
            <a:xfrm>
              <a:off x="136262" y="1493007"/>
              <a:ext cx="14482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1600"/>
              <a:r>
                <a:rPr lang="ru-RU" sz="1000" b="1" dirty="0">
                  <a:solidFill>
                    <a:srgbClr val="0E5A8B"/>
                  </a:solidFill>
                </a:rPr>
                <a:t>БД</a:t>
              </a:r>
            </a:p>
            <a:p>
              <a:pPr algn="ctr" defTabSz="1031600"/>
              <a:r>
                <a:rPr lang="ru-RU" sz="1000" b="1" dirty="0">
                  <a:solidFill>
                    <a:srgbClr val="0E5A8B"/>
                  </a:solidFill>
                </a:rPr>
                <a:t>(</a:t>
              </a:r>
              <a:r>
                <a:rPr lang="ru-RU" sz="1000" b="1" dirty="0" err="1">
                  <a:solidFill>
                    <a:srgbClr val="0E5A8B"/>
                  </a:solidFill>
                </a:rPr>
                <a:t>Репозиторий</a:t>
              </a:r>
              <a:r>
                <a:rPr lang="ru-RU" sz="1000" b="1" dirty="0">
                  <a:solidFill>
                    <a:srgbClr val="0E5A8B"/>
                  </a:solidFill>
                </a:rPr>
                <a:t>. Единое хранилище данных)</a:t>
              </a:r>
            </a:p>
            <a:p>
              <a:pPr defTabSz="1031600"/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39">
            <a:extLst>
              <a:ext uri="{FF2B5EF4-FFF2-40B4-BE49-F238E27FC236}">
                <a16:creationId xmlns="" xmlns:a16="http://schemas.microsoft.com/office/drawing/2014/main" id="{4BC55A71-3B22-2846-8995-03ABDCD86875}"/>
              </a:ext>
            </a:extLst>
          </p:cNvPr>
          <p:cNvGrpSpPr/>
          <p:nvPr/>
        </p:nvGrpSpPr>
        <p:grpSpPr>
          <a:xfrm>
            <a:off x="1646127" y="1016362"/>
            <a:ext cx="679201" cy="1286894"/>
            <a:chOff x="1646127" y="1016362"/>
            <a:chExt cx="679201" cy="1286894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="" xmlns:a16="http://schemas.microsoft.com/office/drawing/2014/main" id="{B8D224CD-939C-B549-811D-2CDB1BA7C0F9}"/>
                </a:ext>
              </a:extLst>
            </p:cNvPr>
            <p:cNvSpPr/>
            <p:nvPr/>
          </p:nvSpPr>
          <p:spPr>
            <a:xfrm>
              <a:off x="1785753" y="1016362"/>
              <a:ext cx="428377" cy="1286894"/>
            </a:xfrm>
            <a:prstGeom prst="roundRect">
              <a:avLst/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98EF086-62B6-AB46-AEFC-ADFE0705D6D6}"/>
                </a:ext>
              </a:extLst>
            </p:cNvPr>
            <p:cNvSpPr txBox="1"/>
            <p:nvPr/>
          </p:nvSpPr>
          <p:spPr>
            <a:xfrm>
              <a:off x="1646127" y="1536699"/>
              <a:ext cx="6792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1600"/>
              <a:r>
                <a:rPr lang="ru-RU" sz="1000" b="1" dirty="0">
                  <a:solidFill>
                    <a:srgbClr val="0E5A8B"/>
                  </a:solidFill>
                </a:rPr>
                <a:t>СУБД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Группа 38">
            <a:extLst>
              <a:ext uri="{FF2B5EF4-FFF2-40B4-BE49-F238E27FC236}">
                <a16:creationId xmlns="" xmlns:a16="http://schemas.microsoft.com/office/drawing/2014/main" id="{C8DB4048-4AFD-214D-A445-0861B4FC8FC8}"/>
              </a:ext>
            </a:extLst>
          </p:cNvPr>
          <p:cNvGrpSpPr/>
          <p:nvPr/>
        </p:nvGrpSpPr>
        <p:grpSpPr>
          <a:xfrm>
            <a:off x="2325328" y="1016360"/>
            <a:ext cx="1185971" cy="1286894"/>
            <a:chOff x="2325328" y="1016360"/>
            <a:chExt cx="1185971" cy="1286894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="" xmlns:a16="http://schemas.microsoft.com/office/drawing/2014/main" id="{BB7F8BB5-59BF-1A4E-B9A4-A93E3717C10E}"/>
                </a:ext>
              </a:extLst>
            </p:cNvPr>
            <p:cNvSpPr/>
            <p:nvPr/>
          </p:nvSpPr>
          <p:spPr>
            <a:xfrm>
              <a:off x="2450151" y="1016360"/>
              <a:ext cx="894660" cy="1286894"/>
            </a:xfrm>
            <a:prstGeom prst="roundRect">
              <a:avLst/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E2E7A90-A54F-7941-9B3E-8FE993EF4475}"/>
                </a:ext>
              </a:extLst>
            </p:cNvPr>
            <p:cNvSpPr txBox="1"/>
            <p:nvPr/>
          </p:nvSpPr>
          <p:spPr>
            <a:xfrm>
              <a:off x="2325328" y="1328233"/>
              <a:ext cx="1185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1600"/>
              <a:r>
                <a:rPr lang="ru-RU" sz="1000" dirty="0">
                  <a:solidFill>
                    <a:srgbClr val="0E5A8B"/>
                  </a:solidFill>
                </a:rPr>
                <a:t>Программная реализация (компоненты) Системы</a:t>
              </a:r>
              <a:endParaRPr lang="ru-RU" sz="1000" b="1" dirty="0">
                <a:solidFill>
                  <a:srgbClr val="0E5A8B"/>
                </a:solidFill>
              </a:endParaRPr>
            </a:p>
          </p:txBody>
        </p:sp>
      </p:grpSp>
      <p:grpSp>
        <p:nvGrpSpPr>
          <p:cNvPr id="7" name="Группа 37">
            <a:extLst>
              <a:ext uri="{FF2B5EF4-FFF2-40B4-BE49-F238E27FC236}">
                <a16:creationId xmlns="" xmlns:a16="http://schemas.microsoft.com/office/drawing/2014/main" id="{79FA9C01-5D89-7441-B354-9EFE450482AB}"/>
              </a:ext>
            </a:extLst>
          </p:cNvPr>
          <p:cNvGrpSpPr/>
          <p:nvPr/>
        </p:nvGrpSpPr>
        <p:grpSpPr>
          <a:xfrm>
            <a:off x="654725" y="2571751"/>
            <a:ext cx="2827419" cy="2419494"/>
            <a:chOff x="654725" y="2571751"/>
            <a:chExt cx="2827419" cy="2419494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="" xmlns:a16="http://schemas.microsoft.com/office/drawing/2014/main" id="{93D49550-68BB-8141-9745-C9746B7E3CA7}"/>
                </a:ext>
              </a:extLst>
            </p:cNvPr>
            <p:cNvSpPr/>
            <p:nvPr/>
          </p:nvSpPr>
          <p:spPr>
            <a:xfrm>
              <a:off x="654725" y="2571751"/>
              <a:ext cx="2827419" cy="2346185"/>
            </a:xfrm>
            <a:prstGeom prst="roundRect">
              <a:avLst>
                <a:gd name="adj" fmla="val 3642"/>
              </a:avLst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129F32F-C592-1541-80AE-59D7864D40C3}"/>
                </a:ext>
              </a:extLst>
            </p:cNvPr>
            <p:cNvSpPr txBox="1"/>
            <p:nvPr/>
          </p:nvSpPr>
          <p:spPr>
            <a:xfrm>
              <a:off x="719330" y="2590588"/>
              <a:ext cx="276281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1600"/>
              <a:r>
                <a:rPr lang="ru-RU" sz="1000" b="1" dirty="0">
                  <a:solidFill>
                    <a:srgbClr val="0E5A8B"/>
                  </a:solidFill>
                </a:rPr>
                <a:t>Сервисы и механизмы Системы: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Машинное обучение для поиска похожих;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 err="1">
                  <a:solidFill>
                    <a:srgbClr val="0E5A8B"/>
                  </a:solidFill>
                </a:rPr>
                <a:t>Мультимодальные</a:t>
              </a:r>
              <a:r>
                <a:rPr lang="ru-RU" sz="1000" dirty="0">
                  <a:solidFill>
                    <a:srgbClr val="0E5A8B"/>
                  </a:solidFill>
                </a:rPr>
                <a:t> математические 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модели для поиска;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интеллектуальные поисковые средства 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для семантического поиска;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обработка запросов на естественном языке 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механизм голосового поиска;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интерфейсы для работы системы с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мобильных устройств и гаджетов;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кросс-языковая поддержка; 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работа системы с международными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онтологиями и тезаурусами</a:t>
              </a:r>
              <a:r>
                <a:rPr lang="en-US" sz="1000" dirty="0">
                  <a:solidFill>
                    <a:srgbClr val="0E5A8B"/>
                  </a:solidFill>
                </a:rPr>
                <a:t>.</a:t>
              </a:r>
              <a:endParaRPr lang="ru-RU" sz="1000" dirty="0">
                <a:solidFill>
                  <a:srgbClr val="0E5A8B"/>
                </a:solidFill>
              </a:endParaRPr>
            </a:p>
          </p:txBody>
        </p:sp>
      </p:grp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0247E82E-FB16-444E-B378-81A1B28C7444}"/>
              </a:ext>
            </a:extLst>
          </p:cNvPr>
          <p:cNvSpPr/>
          <p:nvPr/>
        </p:nvSpPr>
        <p:spPr>
          <a:xfrm>
            <a:off x="136261" y="909623"/>
            <a:ext cx="3596738" cy="4079321"/>
          </a:xfrm>
          <a:prstGeom prst="roundRect">
            <a:avLst>
              <a:gd name="adj" fmla="val 2782"/>
            </a:avLst>
          </a:prstGeom>
          <a:noFill/>
          <a:ln>
            <a:solidFill>
              <a:srgbClr val="0E5A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31600"/>
            <a:endParaRPr lang="ru-RU" sz="1000" dirty="0">
              <a:solidFill>
                <a:srgbClr val="0E5A8B"/>
              </a:solidFill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75B88275-7BC7-2045-8217-7D4661262C57}"/>
              </a:ext>
            </a:extLst>
          </p:cNvPr>
          <p:cNvCxnSpPr/>
          <p:nvPr/>
        </p:nvCxnSpPr>
        <p:spPr>
          <a:xfrm>
            <a:off x="1488098" y="1601444"/>
            <a:ext cx="297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0B294D07-ABB7-4A4F-9756-1B2926B7E00D}"/>
              </a:ext>
            </a:extLst>
          </p:cNvPr>
          <p:cNvCxnSpPr/>
          <p:nvPr/>
        </p:nvCxnSpPr>
        <p:spPr>
          <a:xfrm>
            <a:off x="2214130" y="1601444"/>
            <a:ext cx="223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A24D7138-8D2A-0744-A529-B9088D877576}"/>
              </a:ext>
            </a:extLst>
          </p:cNvPr>
          <p:cNvCxnSpPr/>
          <p:nvPr/>
        </p:nvCxnSpPr>
        <p:spPr>
          <a:xfrm>
            <a:off x="2901397" y="2303256"/>
            <a:ext cx="0" cy="21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E1D3EFA-728E-D649-A5C9-0E94D478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68" y="2316640"/>
            <a:ext cx="4128876" cy="2657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77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695CB0C-0912-7140-AA51-D5E08032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76" y="209847"/>
            <a:ext cx="6137753" cy="456351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ru-RU" dirty="0"/>
              <a:t>Поиск прецедентов в ресурсах </a:t>
            </a:r>
            <a:r>
              <a:rPr lang="en-US" dirty="0"/>
              <a:t>EBM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C8DD94-55E1-8645-AC64-4633D805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423" y="61374"/>
            <a:ext cx="2050772" cy="703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68462-0735-DB4C-BA86-DE304F25A914}"/>
              </a:ext>
            </a:extLst>
          </p:cNvPr>
          <p:cNvSpPr txBox="1"/>
          <p:nvPr/>
        </p:nvSpPr>
        <p:spPr>
          <a:xfrm>
            <a:off x="1172334" y="846221"/>
            <a:ext cx="806385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Интеллектуальный поиск по информационным ресурсам доказательной медицины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2D5EE265-3840-E44E-8305-82B8C6A92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3326522"/>
              </p:ext>
            </p:extLst>
          </p:nvPr>
        </p:nvGraphicFramePr>
        <p:xfrm>
          <a:off x="1230491" y="1223722"/>
          <a:ext cx="6570133" cy="54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422">
                  <a:extLst>
                    <a:ext uri="{9D8B030D-6E8A-4147-A177-3AD203B41FA5}">
                      <a16:colId xmlns="" xmlns:a16="http://schemas.microsoft.com/office/drawing/2014/main" val="420187515"/>
                    </a:ext>
                  </a:extLst>
                </a:gridCol>
                <a:gridCol w="3013978">
                  <a:extLst>
                    <a:ext uri="{9D8B030D-6E8A-4147-A177-3AD203B41FA5}">
                      <a16:colId xmlns="" xmlns:a16="http://schemas.microsoft.com/office/drawing/2014/main" val="3866225776"/>
                    </a:ext>
                  </a:extLst>
                </a:gridCol>
                <a:gridCol w="2054733">
                  <a:extLst>
                    <a:ext uri="{9D8B030D-6E8A-4147-A177-3AD203B41FA5}">
                      <a16:colId xmlns="" xmlns:a16="http://schemas.microsoft.com/office/drawing/2014/main" val="1815217748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URL </a:t>
                      </a:r>
                      <a:r>
                        <a:rPr lang="ru-RU" dirty="0"/>
                        <a:t>адрес ресурса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Качество (</a:t>
                      </a:r>
                      <a:r>
                        <a:rPr lang="en-US" dirty="0">
                          <a:sym typeface="Wingdings" pitchFamily="2" charset="2"/>
                        </a:rPr>
                        <a:t>%</a:t>
                      </a:r>
                      <a:r>
                        <a:rPr lang="ru-RU" dirty="0">
                          <a:sym typeface="Wingdings" pitchFamily="2" charset="2"/>
                        </a:rPr>
                        <a:t>) </a:t>
                      </a:r>
                    </a:p>
                    <a:p>
                      <a:pPr algn="ctr"/>
                      <a:r>
                        <a:rPr lang="ru-RU" dirty="0"/>
                        <a:t>покрытия знаний  </a:t>
                      </a:r>
                      <a:r>
                        <a:rPr lang="ru-RU" baseline="30000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2229838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68102BC-BC1F-3D41-A7B1-1FF83BD3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58" y="1799088"/>
            <a:ext cx="5009444" cy="26995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5FA4C42-C8E9-D940-AB21-5046DAD15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2" y="1774394"/>
            <a:ext cx="1090908" cy="26995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99393C7-310C-BD47-B922-990CD37F66EF}"/>
              </a:ext>
            </a:extLst>
          </p:cNvPr>
          <p:cNvSpPr txBox="1"/>
          <p:nvPr/>
        </p:nvSpPr>
        <p:spPr>
          <a:xfrm>
            <a:off x="1172334" y="4498622"/>
            <a:ext cx="599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baseline="30000" dirty="0"/>
              <a:t>1</a:t>
            </a:r>
            <a:r>
              <a:rPr lang="ru-RU" sz="1200" i="1" dirty="0"/>
              <a:t>)  -  </a:t>
            </a:r>
            <a:r>
              <a:rPr lang="en-US" sz="1200" i="1" dirty="0"/>
              <a:t>Prorok JC, </a:t>
            </a:r>
            <a:r>
              <a:rPr lang="en-US" sz="1200" i="1" dirty="0" err="1"/>
              <a:t>Iserman</a:t>
            </a:r>
            <a:r>
              <a:rPr lang="en-US" sz="1200" i="1" dirty="0"/>
              <a:t> EC, </a:t>
            </a:r>
            <a:r>
              <a:rPr lang="en-US" sz="1200" i="1" dirty="0" err="1"/>
              <a:t>Wilczynski</a:t>
            </a:r>
            <a:r>
              <a:rPr lang="en-US" sz="1200" i="1" dirty="0"/>
              <a:t> NL, Haynes RB. The quality, breadth, </a:t>
            </a:r>
            <a:endParaRPr lang="ru-RU" sz="1200" i="1" dirty="0"/>
          </a:p>
          <a:p>
            <a:r>
              <a:rPr lang="ru-RU" sz="1200" i="1" dirty="0"/>
              <a:t>       </a:t>
            </a:r>
            <a:r>
              <a:rPr lang="en-US" sz="1200" i="1" dirty="0"/>
              <a:t>and timeliness of content updating vary substantially for 10 online medical texts: </a:t>
            </a:r>
            <a:r>
              <a:rPr lang="ru-RU" sz="1200" i="1" dirty="0"/>
              <a:t> </a:t>
            </a:r>
          </a:p>
          <a:p>
            <a:r>
              <a:rPr lang="ru-RU" sz="1200" i="1" dirty="0"/>
              <a:t>       </a:t>
            </a:r>
            <a:r>
              <a:rPr lang="en-US" sz="1200" i="1" dirty="0"/>
              <a:t>an analytic survey. J Clin Epidemiol. 2012;65(12):1289-1295. </a:t>
            </a:r>
            <a:endParaRPr lang="ru-RU" sz="1200" i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73273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1776E45-8C8F-4145-98B5-BBB7E422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Взаимодействие лекарственных средств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96F70EE-3965-D846-95F7-489D9F133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5088203"/>
              </p:ext>
            </p:extLst>
          </p:nvPr>
        </p:nvGraphicFramePr>
        <p:xfrm>
          <a:off x="596611" y="1482264"/>
          <a:ext cx="824345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42">
                  <a:extLst>
                    <a:ext uri="{9D8B030D-6E8A-4147-A177-3AD203B41FA5}">
                      <a16:colId xmlns="" xmlns:a16="http://schemas.microsoft.com/office/drawing/2014/main" val="966473710"/>
                    </a:ext>
                  </a:extLst>
                </a:gridCol>
                <a:gridCol w="1790785">
                  <a:extLst>
                    <a:ext uri="{9D8B030D-6E8A-4147-A177-3AD203B41FA5}">
                      <a16:colId xmlns="" xmlns:a16="http://schemas.microsoft.com/office/drawing/2014/main" val="68484821"/>
                    </a:ext>
                  </a:extLst>
                </a:gridCol>
                <a:gridCol w="1586347">
                  <a:extLst>
                    <a:ext uri="{9D8B030D-6E8A-4147-A177-3AD203B41FA5}">
                      <a16:colId xmlns="" xmlns:a16="http://schemas.microsoft.com/office/drawing/2014/main" val="273757054"/>
                    </a:ext>
                  </a:extLst>
                </a:gridCol>
                <a:gridCol w="2535381">
                  <a:extLst>
                    <a:ext uri="{9D8B030D-6E8A-4147-A177-3AD203B41FA5}">
                      <a16:colId xmlns="" xmlns:a16="http://schemas.microsoft.com/office/drawing/2014/main" val="3638758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Регулятор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Наполнение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867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ГРЛС – </a:t>
                      </a:r>
                      <a:r>
                        <a:rPr lang="ru-RU" b="1" dirty="0" err="1"/>
                        <a:t>осн</a:t>
                      </a:r>
                      <a:r>
                        <a:rPr lang="en-US" b="1" dirty="0"/>
                        <a:t>.</a:t>
                      </a:r>
                      <a:r>
                        <a:rPr lang="ru-RU" b="1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43 484 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МЗ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 мере внесения информации</a:t>
                      </a:r>
                      <a:r>
                        <a:rPr lang="en-US" b="1" dirty="0"/>
                        <a:t> </a:t>
                      </a:r>
                      <a:r>
                        <a:rPr lang="en-US" dirty="0">
                          <a:hlinkClick r:id="rId3"/>
                        </a:rPr>
                        <a:t>http://grls.rosminzdrav.ru/Default.aspx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095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DrugBank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доп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65 40</a:t>
                      </a:r>
                      <a:r>
                        <a:rPr lang="ru-RU" dirty="0"/>
                        <a:t>2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FBA, EMA, Health Canada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Обновляется ежедневно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4"/>
                        </a:rPr>
                        <a:t>https://www.drugbank.ca/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45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PharmGKB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доп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22 592</a:t>
                      </a:r>
                      <a:r>
                        <a:rPr lang="ru-RU" dirty="0"/>
                        <a:t> аннотаций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NIH, NIGMS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https://PharmGKB.org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382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RxNORM</a:t>
                      </a:r>
                      <a:r>
                        <a:rPr lang="ru-RU" dirty="0"/>
                        <a:t>  (</a:t>
                      </a:r>
                      <a:r>
                        <a:rPr lang="ru-RU" dirty="0" err="1"/>
                        <a:t>доп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70 000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NCBI, NLA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Ежедневно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6"/>
                        </a:rPr>
                        <a:t>https://mor.nlm.nih.gov/RxNav/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7031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7C0E1C-BEA8-EF47-8533-E410AD1E3558}"/>
              </a:ext>
            </a:extLst>
          </p:cNvPr>
          <p:cNvSpPr txBox="1"/>
          <p:nvPr/>
        </p:nvSpPr>
        <p:spPr>
          <a:xfrm>
            <a:off x="596611" y="877883"/>
            <a:ext cx="83075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Обработка текста  - наличие предупреждений, противопоказаний,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побочных эффектов и взаимодействий лекарств.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AB605F-FB6A-6D4A-ACAF-70249DA12159}"/>
              </a:ext>
            </a:extLst>
          </p:cNvPr>
          <p:cNvSpPr txBox="1"/>
          <p:nvPr/>
        </p:nvSpPr>
        <p:spPr>
          <a:xfrm>
            <a:off x="564574" y="4177299"/>
            <a:ext cx="830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Технологическое решение  -  автоматическое обнаружение и выделение именованных сущностей в описании к ЛС (наименование ЛС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хим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соедиенение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заболевание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ICD-10),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выявление взаимодействия посредством кластеризации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061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1998133"/>
            <a:ext cx="8255706" cy="11369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Основные направления развития цифровой медицины в </a:t>
            </a:r>
            <a:r>
              <a:rPr lang="ru-RU" sz="1600" dirty="0" err="1" smtClean="0">
                <a:solidFill>
                  <a:srgbClr val="002060"/>
                </a:solidFill>
              </a:rPr>
              <a:t>Сеченовском</a:t>
            </a:r>
            <a:r>
              <a:rPr lang="ru-RU" sz="1600" dirty="0" smtClean="0">
                <a:solidFill>
                  <a:srgbClr val="002060"/>
                </a:solidFill>
              </a:rPr>
              <a:t> Университете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235" y="4220170"/>
            <a:ext cx="364715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Лебедев Георгий Станиславович</a:t>
            </a:r>
          </a:p>
          <a:p>
            <a:r>
              <a:rPr lang="en-US" dirty="0" smtClean="0">
                <a:hlinkClick r:id="rId2"/>
              </a:rPr>
              <a:t>lebedev@d-health.institute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+7(903) 722-2393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/>
              <a:t>			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 развитии искусственного интеллекта в РФ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9Mh30519l84LA2DouNZYxOcHUZzoY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3068"/>
            <a:ext cx="2901244" cy="1790768"/>
          </a:xfrm>
        </p:spPr>
      </p:pic>
      <p:sp>
        <p:nvSpPr>
          <p:cNvPr id="5" name="Прямоугольник 4"/>
          <p:cNvSpPr/>
          <p:nvPr/>
        </p:nvSpPr>
        <p:spPr>
          <a:xfrm>
            <a:off x="3036712" y="803067"/>
            <a:ext cx="6107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Искусственный интеллект </a:t>
            </a:r>
            <a:r>
              <a:rPr lang="ru-RU" sz="1800" dirty="0" smtClean="0"/>
              <a:t>– «…одно из ключевых направлений технологического развития, которые определяют и будут определять будущее всего мира –если кто - то сможет обеспечить монополию в сфере искусственного интеллекта, – ну последствия нам всем понятны – тот станет властелином мира»</a:t>
            </a:r>
          </a:p>
          <a:p>
            <a:r>
              <a:rPr lang="ru-RU" sz="1200" dirty="0" smtClean="0"/>
              <a:t>(Совещании по вопросам развития технологий в области искусственного интеллекта с Президентом Российской Федерации В.В. Путиным </a:t>
            </a:r>
            <a:r>
              <a:rPr lang="ru-RU" sz="1200" b="1" dirty="0" smtClean="0"/>
              <a:t>30.05.2019 г.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926725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Указ Президента Российской Федерации от 10.10.2019 г. №490 «О развитии искусственного интеллекта в РФ». Утверждена «</a:t>
            </a:r>
            <a:r>
              <a:rPr lang="ru-RU" sz="1400" dirty="0" smtClean="0">
                <a:solidFill>
                  <a:srgbClr val="0070C0"/>
                </a:solidFill>
              </a:rPr>
              <a:t>Национальная стратегия развития искусственного интеллекта на период до 2030 г.</a:t>
            </a:r>
            <a:r>
              <a:rPr lang="ru-RU" sz="1400" dirty="0" smtClean="0"/>
              <a:t>»:</a:t>
            </a:r>
          </a:p>
          <a:p>
            <a:r>
              <a:rPr lang="ru-RU" sz="1800" dirty="0" smtClean="0"/>
              <a:t>22.а) Повышение качества услуг в сфере здравоохранения (включая профилактические обследования, диагностику, основанную на анализе изображений, прогнозирование возникновения и развития заболеваний, подбор оптимальных дозировок лекарственных препаратов, сокращение угроз пандемий, автоматизацию и точность хирургических вмешательств).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3110"/>
            <a:ext cx="7217647" cy="456351"/>
          </a:xfrm>
        </p:spPr>
        <p:txBody>
          <a:bodyPr lIns="68580" tIns="34290" rIns="68580" bIns="34290"/>
          <a:lstStyle/>
          <a:p>
            <a:r>
              <a:rPr lang="ru-RU" dirty="0" smtClean="0">
                <a:solidFill>
                  <a:srgbClr val="002060"/>
                </a:solidFill>
              </a:rPr>
              <a:t>Цель Института цифровой медицины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857238"/>
            <a:ext cx="8515351" cy="40308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Цель ИЦМ </a:t>
            </a:r>
            <a:r>
              <a:rPr lang="ru-RU" sz="1800" dirty="0" smtClean="0"/>
              <a:t>– разработка, внедрение и сопровождение цифровых технологий в </a:t>
            </a:r>
            <a:r>
              <a:rPr lang="ru-RU" sz="1800" dirty="0" err="1" smtClean="0"/>
              <a:t>Сеченовском</a:t>
            </a:r>
            <a:r>
              <a:rPr lang="ru-RU" sz="1800" dirty="0" smtClean="0"/>
              <a:t> Университете и Российской Федерации, создание цифровой экосистемы Университета и интеграция ее в систему здравоохранения РФ, обучение слушателей Университета цифровым технологиям в здравоохранении.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1127" y="549461"/>
            <a:ext cx="2648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Институт создан 26.04.2018 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059832" y="1545636"/>
            <a:ext cx="3996444" cy="2214246"/>
          </a:xfrm>
          <a:prstGeom prst="ellipse">
            <a:avLst/>
          </a:prstGeom>
          <a:noFill/>
          <a:ln w="28575" cmpd="sng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направления развития ИЦМ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1275606"/>
            <a:ext cx="2862318" cy="156617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 smtClean="0"/>
              <a:t>Исследования</a:t>
            </a:r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3059832" y="3165816"/>
            <a:ext cx="2862318" cy="1512168"/>
          </a:xfrm>
          <a:prstGeom prst="ellipse">
            <a:avLst/>
          </a:prstGeom>
          <a:solidFill>
            <a:srgbClr val="03E3DE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 smtClean="0"/>
              <a:t>Образование</a:t>
            </a:r>
            <a:endParaRPr lang="ru-RU" sz="1800" dirty="0"/>
          </a:p>
        </p:txBody>
      </p:sp>
      <p:sp>
        <p:nvSpPr>
          <p:cNvPr id="6" name="Овал 5"/>
          <p:cNvSpPr/>
          <p:nvPr/>
        </p:nvSpPr>
        <p:spPr>
          <a:xfrm>
            <a:off x="5814138" y="1599642"/>
            <a:ext cx="2916324" cy="1458162"/>
          </a:xfrm>
          <a:prstGeom prst="ellipse">
            <a:avLst/>
          </a:prstGeom>
          <a:solidFill>
            <a:srgbClr val="00B0F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 smtClean="0"/>
              <a:t>Инновации</a:t>
            </a:r>
            <a:endParaRPr lang="ru-RU" sz="1800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169622" y="2463738"/>
            <a:ext cx="378042" cy="1782198"/>
          </a:xfrm>
          <a:prstGeom prst="rightBrace">
            <a:avLst/>
          </a:prstGeom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735796" y="3111810"/>
            <a:ext cx="378042" cy="1782198"/>
          </a:xfrm>
          <a:prstGeom prst="rightBrace">
            <a:avLst/>
          </a:prstGeom>
          <a:noFill/>
          <a:ln w="28575">
            <a:solidFill>
              <a:srgbClr val="03E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7218294" y="3057804"/>
            <a:ext cx="378042" cy="1512168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2787774"/>
            <a:ext cx="1134126" cy="692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1670" y="3435846"/>
            <a:ext cx="140415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</a:t>
            </a:r>
            <a:endParaRPr lang="ru-RU" sz="1200" dirty="0">
              <a:solidFill>
                <a:srgbClr val="03E3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8325" y="3219822"/>
            <a:ext cx="1101905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Кооперация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627784" y="1437624"/>
            <a:ext cx="3726414" cy="2484276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1059582"/>
            <a:ext cx="3240360" cy="1512168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rgbClr val="03E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Образование медицинских специалистов:</a:t>
            </a:r>
          </a:p>
          <a:p>
            <a:pPr lvl="1"/>
            <a:r>
              <a:rPr lang="ru-RU" sz="1200" dirty="0" smtClean="0">
                <a:solidFill>
                  <a:srgbClr val="FFFF00"/>
                </a:solidFill>
              </a:rPr>
              <a:t>Информационные системы и технологии </a:t>
            </a:r>
          </a:p>
          <a:p>
            <a:pPr lvl="1"/>
            <a:r>
              <a:rPr lang="ru-RU" sz="1200" dirty="0" smtClean="0">
                <a:solidFill>
                  <a:srgbClr val="FFFF00"/>
                </a:solidFill>
              </a:rPr>
              <a:t>Информационные технологии в профессиональной деятельности (МИС)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6036" y="1113588"/>
            <a:ext cx="3240360" cy="1512168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Образование слушателей «Медицины будущего», старшие курсы</a:t>
            </a:r>
          </a:p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IT</a:t>
            </a:r>
            <a:r>
              <a:rPr lang="ru-RU" sz="1100" dirty="0" smtClean="0">
                <a:solidFill>
                  <a:srgbClr val="FFFF00"/>
                </a:solidFill>
              </a:rPr>
              <a:t>-технологии и </a:t>
            </a:r>
            <a:r>
              <a:rPr lang="en-US" sz="1100" dirty="0" smtClean="0">
                <a:solidFill>
                  <a:srgbClr val="FFFF00"/>
                </a:solidFill>
              </a:rPr>
              <a:t>e</a:t>
            </a:r>
            <a:r>
              <a:rPr lang="ru-RU" sz="1100" dirty="0" smtClean="0">
                <a:solidFill>
                  <a:srgbClr val="FFFF00"/>
                </a:solidFill>
              </a:rPr>
              <a:t>-</a:t>
            </a:r>
            <a:r>
              <a:rPr lang="en-US" sz="1100" dirty="0" smtClean="0">
                <a:solidFill>
                  <a:srgbClr val="FFFF00"/>
                </a:solidFill>
              </a:rPr>
              <a:t>health</a:t>
            </a:r>
            <a:r>
              <a:rPr lang="ru-RU" sz="1100" dirty="0" smtClean="0">
                <a:solidFill>
                  <a:srgbClr val="FFFF00"/>
                </a:solidFill>
              </a:rPr>
              <a:t>: планирование, реализация и менеджмент  (Цифровая медицина)</a:t>
            </a:r>
          </a:p>
          <a:p>
            <a:pPr marL="0" lvl="1" algn="ctr"/>
            <a:r>
              <a:rPr lang="ru-RU" sz="1100" dirty="0" err="1" smtClean="0">
                <a:solidFill>
                  <a:srgbClr val="FFFF00"/>
                </a:solidFill>
              </a:rPr>
              <a:t>Биоинформатика</a:t>
            </a:r>
            <a:r>
              <a:rPr lang="ru-RU" sz="1100" dirty="0" smtClean="0">
                <a:solidFill>
                  <a:srgbClr val="FFFF00"/>
                </a:solidFill>
              </a:rPr>
              <a:t> и </a:t>
            </a:r>
            <a:r>
              <a:rPr lang="ru-RU" sz="1100" dirty="0" err="1" smtClean="0">
                <a:solidFill>
                  <a:srgbClr val="FFFF00"/>
                </a:solidFill>
              </a:rPr>
              <a:t>биостатистика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604" y="2949792"/>
            <a:ext cx="3240360" cy="1512168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Дополнительная специализация врачей (школа мастерства):</a:t>
            </a:r>
          </a:p>
          <a:p>
            <a:pPr lvl="1"/>
            <a:r>
              <a:rPr lang="ru-RU" dirty="0" err="1" smtClean="0">
                <a:solidFill>
                  <a:srgbClr val="FFFF00"/>
                </a:solidFill>
              </a:rPr>
              <a:t>ИТ-медик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</a:p>
          <a:p>
            <a:r>
              <a:rPr lang="ru-RU" b="1" dirty="0" smtClean="0"/>
              <a:t>Повышение квалификации врачей:</a:t>
            </a:r>
          </a:p>
          <a:p>
            <a:pPr lvl="1"/>
            <a:r>
              <a:rPr lang="ru-RU" dirty="0" smtClean="0">
                <a:solidFill>
                  <a:srgbClr val="FFFF00"/>
                </a:solidFill>
              </a:rPr>
              <a:t>Внедрение </a:t>
            </a:r>
            <a:r>
              <a:rPr lang="ru-RU" dirty="0" err="1" smtClean="0">
                <a:solidFill>
                  <a:srgbClr val="FFFF00"/>
                </a:solidFill>
              </a:rPr>
              <a:t>телемедицинских</a:t>
            </a:r>
            <a:r>
              <a:rPr lang="ru-RU" dirty="0" smtClean="0">
                <a:solidFill>
                  <a:srgbClr val="FFFF00"/>
                </a:solidFill>
              </a:rPr>
              <a:t> технологий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6036" y="2949792"/>
            <a:ext cx="3240360" cy="1512168"/>
          </a:xfrm>
          <a:prstGeom prst="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Высшее техническое образование:</a:t>
            </a:r>
          </a:p>
          <a:p>
            <a:pPr lvl="1"/>
            <a:r>
              <a:rPr lang="ru-RU" sz="1200" b="1" dirty="0" err="1" smtClean="0">
                <a:solidFill>
                  <a:srgbClr val="FFFF00"/>
                </a:solidFill>
              </a:rPr>
              <a:t>Бакалавриат</a:t>
            </a:r>
            <a:r>
              <a:rPr lang="ru-RU" sz="1200" dirty="0" smtClean="0">
                <a:solidFill>
                  <a:srgbClr val="FFFF00"/>
                </a:solidFill>
              </a:rPr>
              <a:t> «Информационные системы и технологии» , «Математическое моделирование»</a:t>
            </a:r>
          </a:p>
          <a:p>
            <a:pPr lvl="1"/>
            <a:r>
              <a:rPr lang="ru-RU" sz="1200" b="1" dirty="0" smtClean="0">
                <a:solidFill>
                  <a:srgbClr val="FFFF00"/>
                </a:solidFill>
              </a:rPr>
              <a:t>Магистратура</a:t>
            </a:r>
            <a:r>
              <a:rPr lang="ru-RU" sz="1200" dirty="0" smtClean="0">
                <a:solidFill>
                  <a:srgbClr val="FFFF00"/>
                </a:solidFill>
              </a:rPr>
              <a:t>  «Информационные системы и технологии в медицине»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Школа мастерства «</a:t>
            </a:r>
            <a:r>
              <a:rPr lang="ru-RU" dirty="0" err="1" smtClean="0">
                <a:solidFill>
                  <a:srgbClr val="002060"/>
                </a:solidFill>
              </a:rPr>
              <a:t>ИТ-медик</a:t>
            </a:r>
            <a:r>
              <a:rPr lang="ru-RU" dirty="0" smtClean="0">
                <a:solidFill>
                  <a:srgbClr val="002060"/>
                </a:solidFill>
              </a:rPr>
              <a:t>» 2019-2020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8650" y="1006549"/>
          <a:ext cx="7804150" cy="3510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04150"/>
              </a:tblGrid>
              <a:tr h="1315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ИС в фармации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</a:rPr>
                        <a:t> и фармакологии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93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</a:rPr>
                        <a:t>Телемедицинские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системы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Применение математических методов в медицине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38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Сбор и анализ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</a:rPr>
                        <a:t> медицинской статистики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Использование медицинских показателей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</a:rPr>
                        <a:t> в управлении здравоохранением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3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Поддержка принятия врачебных решений, 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Глубокое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обучение нейронных сетей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Системы виртуальной реальности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9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Медицинские информационные системы,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PACS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Статистическая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обработка медицинских данных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7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</a:rPr>
                        <a:t>Биоинформатика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1912" y="880533"/>
          <a:ext cx="8715022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200"/>
                <a:gridCol w="24158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темы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Партнеры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solidFill>
                            <a:srgbClr val="002060"/>
                          </a:solidFill>
                        </a:rPr>
                        <a:t>Проспективное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 сравнительное клиническое исследование оценки возможностей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дистанционного мониторинга пациентов в период проведения им химиотерапии по поводу онкологических заболеваний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Кафедра онкологии, радиотерапии и пластической хирургии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solidFill>
                            <a:srgbClr val="002060"/>
                          </a:solidFill>
                        </a:rPr>
                        <a:t>Проспективное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 сравнительное клиническое исследование по созданию и внедрению </a:t>
                      </a:r>
                      <a:r>
                        <a:rPr lang="ru-RU" sz="1300" b="0" dirty="0" err="1" smtClean="0">
                          <a:solidFill>
                            <a:srgbClr val="002060"/>
                          </a:solidFill>
                        </a:rPr>
                        <a:t>телемедицинской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 системы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мониторинга за состоянием и лечением пациентов с мочекаменной болезнью 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с последующей оценкой эффективности, безопасности и экономической применимости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Институт</a:t>
                      </a:r>
                      <a:r>
                        <a:rPr lang="ru-RU" sz="1300" baseline="0" dirty="0" smtClean="0"/>
                        <a:t> урологии и репродуктивного здоровья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solidFill>
                            <a:srgbClr val="002060"/>
                          </a:solidFill>
                        </a:rPr>
                        <a:t>Проспективное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 сравнительное клиническое исследование возможностей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дистанционного мониторинга студентов для коррекции избыточной массы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Кафедра физической культуры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solidFill>
                            <a:srgbClr val="002060"/>
                          </a:solidFill>
                        </a:rPr>
                        <a:t>Проспективное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 сравнительное клиническое исследование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дистанционного мониторинга беременных находящихся в зоне риска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Клиника Акушерства и гинекологии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solidFill>
                            <a:srgbClr val="002060"/>
                          </a:solidFill>
                        </a:rPr>
                        <a:t>Телемедицинская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</a:rPr>
                        <a:t> система</a:t>
                      </a:r>
                      <a:r>
                        <a:rPr lang="ru-RU" sz="1300" b="0" baseline="0" dirty="0" smtClean="0">
                          <a:solidFill>
                            <a:srgbClr val="002060"/>
                          </a:solidFill>
                        </a:rPr>
                        <a:t> мониторинга 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детей с расстройствами </a:t>
                      </a:r>
                      <a:r>
                        <a:rPr lang="ru-RU" sz="1300" b="1" baseline="0" dirty="0" err="1" smtClean="0">
                          <a:solidFill>
                            <a:srgbClr val="002060"/>
                          </a:solidFill>
                        </a:rPr>
                        <a:t>аутистического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спектра</a:t>
                      </a:r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УДКБ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 err="1" smtClean="0">
                <a:solidFill>
                  <a:srgbClr val="002060"/>
                </a:solidFill>
              </a:rPr>
              <a:t>телемедицинских</a:t>
            </a:r>
            <a:r>
              <a:rPr lang="ru-RU" dirty="0" smtClean="0">
                <a:solidFill>
                  <a:srgbClr val="002060"/>
                </a:solidFill>
              </a:rPr>
              <a:t> технологий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лежачих пациентов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787" y="942753"/>
            <a:ext cx="7237228" cy="41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Мониторинг оборота операционных столов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551" y="2883656"/>
            <a:ext cx="3013125" cy="22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65736" y="1356750"/>
            <a:ext cx="384763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«Пациент на столе»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«Работает операционная бригада»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«Операционная бригада закончила работу»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«Стол свободен»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Информирование о событии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отчета о загрузке столов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Интеграция с системой управления </a:t>
            </a:r>
            <a:r>
              <a:rPr lang="ru-RU" dirty="0" err="1" smtClean="0"/>
              <a:t>оперблоком</a:t>
            </a:r>
            <a:endParaRPr lang="ru-RU" dirty="0" smtClean="0"/>
          </a:p>
          <a:p>
            <a:r>
              <a:rPr lang="ru-RU" dirty="0" smtClean="0"/>
              <a:t>----------------------------------------------------------------</a:t>
            </a:r>
          </a:p>
          <a:p>
            <a:r>
              <a:rPr lang="ru-RU" dirty="0" smtClean="0"/>
              <a:t>Нужен сервер в защищенной сети:</a:t>
            </a:r>
          </a:p>
          <a:p>
            <a:r>
              <a:rPr lang="en-US" sz="900" dirty="0" smtClean="0"/>
              <a:t>P4U, 2x Scalable/205W, 16 DIMMs, 4 x 3.5 </a:t>
            </a:r>
            <a:r>
              <a:rPr lang="en-US" sz="900" dirty="0" err="1" smtClean="0"/>
              <a:t>Fx</a:t>
            </a:r>
            <a:r>
              <a:rPr lang="en-US" sz="900" dirty="0" smtClean="0"/>
              <a:t>, 10 SATA, 1 x1200W, 2 </a:t>
            </a:r>
            <a:r>
              <a:rPr lang="en-US" sz="900" dirty="0" err="1" smtClean="0"/>
              <a:t>GbE</a:t>
            </a:r>
            <a:r>
              <a:rPr lang="en-US" sz="900" dirty="0" smtClean="0"/>
              <a:t>, 6 </a:t>
            </a:r>
            <a:r>
              <a:rPr lang="en-US" sz="900" dirty="0" err="1" smtClean="0"/>
              <a:t>PCIe</a:t>
            </a:r>
            <a:r>
              <a:rPr lang="en-US" sz="900" dirty="0" smtClean="0"/>
              <a:t> FHFL [SYS-7039A-I]</a:t>
            </a:r>
            <a:endParaRPr lang="ru-RU" sz="900" dirty="0" smtClean="0"/>
          </a:p>
          <a:p>
            <a:r>
              <a:rPr lang="en-US" sz="900" dirty="0" smtClean="0"/>
              <a:t>Xeon Silver 4209T 2.2/3.2 GHz, 8C/16T, 11.00 MB L3, DDR4-2400/1.0 TB, 9.6 GT/s UPI(2), 70 W</a:t>
            </a:r>
            <a:endParaRPr lang="ru-RU" sz="900" dirty="0" smtClean="0"/>
          </a:p>
          <a:p>
            <a:endParaRPr lang="ru-RU" dirty="0"/>
          </a:p>
        </p:txBody>
      </p:sp>
      <p:pic>
        <p:nvPicPr>
          <p:cNvPr id="5" name="Picture 2" descr="C:\Users\1\AppData\Local\Microsoft\Windows\INetCache\Content.Outlook\75JI211A\каме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7702"/>
            <a:ext cx="3461114" cy="276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ченвский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32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867</Words>
  <Application>Microsoft Office PowerPoint</Application>
  <PresentationFormat>Экран (16:9)</PresentationFormat>
  <Paragraphs>146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Сеченвский</vt:lpstr>
      <vt:lpstr>ИТ-образование в Сеченовском Университете</vt:lpstr>
      <vt:lpstr>О развитии искусственного интеллекта в РФ</vt:lpstr>
      <vt:lpstr>Цель Института цифровой медицины  </vt:lpstr>
      <vt:lpstr>Основные направления развития ИЦМ </vt:lpstr>
      <vt:lpstr>Образование</vt:lpstr>
      <vt:lpstr>Школа мастерства «ИТ-медик» 2019-2020</vt:lpstr>
      <vt:lpstr>Развитие телемедицинских технологий</vt:lpstr>
      <vt:lpstr>Мониторинг лежачих пациентов</vt:lpstr>
      <vt:lpstr>Мониторинг оборота операционных столов </vt:lpstr>
      <vt:lpstr>Справочная система доказательной медицины для врачей специалистов Разработано при поддержке Программы «Исследования и разработки по приоритетным направлениям развития научно-технологического комплекса России на 2014-2020 годы» Соглашение RFMEFI60819X0278</vt:lpstr>
      <vt:lpstr> Поиск прецедентов в ресурсах EBM</vt:lpstr>
      <vt:lpstr>Взаимодействие лекарственных средств</vt:lpstr>
      <vt:lpstr>Основные направления развития цифровой медицины в Сеченовском Университете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здравоохранение в РФ</dc:title>
  <dc:creator>КИИТ</dc:creator>
  <cp:lastModifiedBy>1</cp:lastModifiedBy>
  <cp:revision>30</cp:revision>
  <dcterms:created xsi:type="dcterms:W3CDTF">2019-02-06T07:23:19Z</dcterms:created>
  <dcterms:modified xsi:type="dcterms:W3CDTF">2020-04-27T16:42:53Z</dcterms:modified>
</cp:coreProperties>
</file>