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8" r:id="rId2"/>
    <p:sldId id="345" r:id="rId3"/>
    <p:sldId id="317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4" r:id="rId12"/>
    <p:sldId id="417" r:id="rId13"/>
    <p:sldId id="418" r:id="rId14"/>
    <p:sldId id="419" r:id="rId15"/>
    <p:sldId id="424" r:id="rId16"/>
    <p:sldId id="430" r:id="rId17"/>
    <p:sldId id="431" r:id="rId18"/>
    <p:sldId id="432" r:id="rId19"/>
    <p:sldId id="376" r:id="rId2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orient="horz" pos="2976">
          <p15:clr>
            <a:srgbClr val="A4A3A4"/>
          </p15:clr>
        </p15:guide>
        <p15:guide id="3" orient="horz" pos="3360">
          <p15:clr>
            <a:srgbClr val="A4A3A4"/>
          </p15:clr>
        </p15:guide>
        <p15:guide id="4" pos="336">
          <p15:clr>
            <a:srgbClr val="A4A3A4"/>
          </p15:clr>
        </p15:guide>
        <p15:guide id="5" pos="56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D36"/>
    <a:srgbClr val="C3E0F3"/>
    <a:srgbClr val="FFE9E9"/>
    <a:srgbClr val="FFF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78"/>
  </p:normalViewPr>
  <p:slideViewPr>
    <p:cSldViewPr>
      <p:cViewPr varScale="1">
        <p:scale>
          <a:sx n="108" d="100"/>
          <a:sy n="108" d="100"/>
        </p:scale>
        <p:origin x="736" y="200"/>
      </p:cViewPr>
      <p:guideLst>
        <p:guide orient="horz" pos="1344"/>
        <p:guide orient="horz" pos="2976"/>
        <p:guide orient="horz" pos="3360"/>
        <p:guide pos="336"/>
        <p:guide pos="56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1172" y="-64"/>
      </p:cViewPr>
      <p:guideLst>
        <p:guide orient="horz" pos="2160"/>
        <p:guide pos="38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6B91D-0342-4A56-92D2-DA621421777C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0104-B492-43DC-8B85-0CC34E820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13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10C28-5C9C-485B-9613-F478B5B2CAC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A3732-B2BD-4606-ADBF-94787CE2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1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38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8D2CC3-4EB5-44C3-ABE6-E16FCE26319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1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1538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2254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E4535D-5656-4FF6-9B59-5ACEE35BBB6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12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E4535D-5656-4FF6-9B59-5ACEE35BBB6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43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E4535D-5656-4FF6-9B59-5ACEE35BBB6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60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E4535D-5656-4FF6-9B59-5ACEE35BBB6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360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748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3843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2397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44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7594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9873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26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61871-B804-46A1-A7D6-816F2ECE6086}" type="datetime1">
              <a:rPr lang="en-US" smtClean="0"/>
              <a:t>4/20/20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595958"/>
                </a:solidFill>
                <a:latin typeface="Calibri"/>
                <a:cs typeface="Calibri"/>
              </a:defRPr>
            </a:lvl1pPr>
          </a:lstStyle>
          <a:p>
            <a:pPr marL="1092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595958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2754A-45E3-43EB-821D-D0C548700E42}" type="datetime1">
              <a:rPr lang="en-US" smtClean="0"/>
              <a:t>4/20/20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42753" y="6480068"/>
            <a:ext cx="568247" cy="225532"/>
          </a:xfrm>
        </p:spPr>
        <p:txBody>
          <a:bodyPr lIns="0" tIns="0" rIns="0" bIns="0"/>
          <a:lstStyle>
            <a:lvl1pPr>
              <a:defRPr sz="1300" b="0" i="0">
                <a:solidFill>
                  <a:srgbClr val="595958"/>
                </a:solidFill>
                <a:latin typeface="Calibri"/>
                <a:cs typeface="Calibri"/>
              </a:defRPr>
            </a:lvl1pPr>
          </a:lstStyle>
          <a:p>
            <a:pPr marL="1092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5959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65289" y="1891518"/>
            <a:ext cx="5034915" cy="4779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5959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00195-6259-4D85-8307-1D1F1CDDE341}" type="datetime1">
              <a:rPr lang="en-US" smtClean="0"/>
              <a:t>4/20/20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595958"/>
                </a:solidFill>
                <a:latin typeface="Calibri"/>
                <a:cs typeface="Calibri"/>
              </a:defRPr>
            </a:lvl1pPr>
          </a:lstStyle>
          <a:p>
            <a:pPr marL="1092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5959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EC21A-B861-4AA4-BA7C-A6A05AAC022D}" type="datetime1">
              <a:rPr lang="en-US" smtClean="0"/>
              <a:t>4/20/20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595958"/>
                </a:solidFill>
                <a:latin typeface="Calibri"/>
                <a:cs typeface="Calibri"/>
              </a:defRPr>
            </a:lvl1pPr>
          </a:lstStyle>
          <a:p>
            <a:pPr marL="1092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ACDB0-FFC1-4C34-B55B-33D7CC764599}" type="datetime1">
              <a:rPr lang="en-US" smtClean="0"/>
              <a:t>4/20/20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595958"/>
                </a:solidFill>
                <a:latin typeface="Calibri"/>
                <a:cs typeface="Calibri"/>
              </a:defRPr>
            </a:lvl1pPr>
          </a:lstStyle>
          <a:p>
            <a:pPr marL="1092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60B9-5AFF-4DEE-A530-F4FD936BB37C}" type="datetime1">
              <a:rPr lang="en-US" smtClean="0"/>
              <a:t>4/20/20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C3D-1C49-C84E-8729-6A356FBD9B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33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 userDrawn="1"/>
        </p:nvSpPr>
        <p:spPr>
          <a:xfrm>
            <a:off x="0" y="2"/>
            <a:ext cx="12192000" cy="747713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/>
              <a:cs typeface="Arial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2" y="1825625"/>
            <a:ext cx="4167753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127" y="46760"/>
            <a:ext cx="8655628" cy="654627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4EC96-1C01-4EFD-AF7A-B2F316560D13}" type="datetimeFigureOut">
              <a:rPr lang="ru-RU"/>
              <a:pPr>
                <a:defRPr/>
              </a:pPr>
              <a:t>20.04.2020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6A479-19C4-426B-8695-D3AAECBC6D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10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1730355" cy="6858000"/>
          </a:xfrm>
          <a:custGeom>
            <a:avLst/>
            <a:gdLst/>
            <a:ahLst/>
            <a:cxnLst/>
            <a:rect l="l" t="t" r="r" b="b"/>
            <a:pathLst>
              <a:path w="11730355" h="6858000">
                <a:moveTo>
                  <a:pt x="0" y="6858000"/>
                </a:moveTo>
                <a:lnTo>
                  <a:pt x="11730228" y="6858000"/>
                </a:lnTo>
                <a:lnTo>
                  <a:pt x="1173022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9409" y="411493"/>
            <a:ext cx="10573181" cy="956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5959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3085" y="3277984"/>
            <a:ext cx="10345828" cy="266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8C852-4E04-47EE-8F27-87849D5EF96B}" type="datetime1">
              <a:rPr lang="en-US" smtClean="0"/>
              <a:t>4/20/20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94007" y="6480068"/>
            <a:ext cx="218440" cy="190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595958"/>
                </a:solidFill>
                <a:latin typeface="Calibri"/>
                <a:cs typeface="Calibri"/>
              </a:defRPr>
            </a:lvl1pPr>
          </a:lstStyle>
          <a:p>
            <a:pPr marL="1092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jpeg"/><Relationship Id="rId3" Type="http://schemas.openxmlformats.org/officeDocument/2006/relationships/image" Target="../media/image18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11" Type="http://schemas.openxmlformats.org/officeDocument/2006/relationships/image" Target="../media/image22.png"/><Relationship Id="rId5" Type="http://schemas.openxmlformats.org/officeDocument/2006/relationships/image" Target="../media/image20.jpeg"/><Relationship Id="rId15" Type="http://schemas.openxmlformats.org/officeDocument/2006/relationships/image" Target="../media/image26.jpeg"/><Relationship Id="rId10" Type="http://schemas.openxmlformats.org/officeDocument/2006/relationships/image" Target="../media/image17.png"/><Relationship Id="rId4" Type="http://schemas.openxmlformats.org/officeDocument/2006/relationships/image" Target="../media/image19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1140" y="3200400"/>
            <a:ext cx="11343660" cy="1201781"/>
          </a:xfrm>
        </p:spPr>
        <p:txBody>
          <a:bodyPr rtlCol="0" anchor="ctr">
            <a:no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ru-RU" sz="3600" b="1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elvetica" panose="020B0604020202020204" pitchFamily="34" charset="0"/>
              </a:rPr>
              <a:t>Практика использования телемедицинских решений в удаленных регионах</a:t>
            </a:r>
            <a:br>
              <a:rPr lang="ru-RU" sz="8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ru-RU" sz="1800" dirty="0">
                <a:solidFill>
                  <a:schemeClr val="tx1"/>
                </a:solidFill>
                <a:latin typeface="+mn-lt"/>
                <a:cs typeface="Arial"/>
              </a:rPr>
            </a:br>
            <a:r>
              <a:rPr lang="ru-RU" sz="2800" dirty="0">
                <a:solidFill>
                  <a:schemeClr val="tx1"/>
                </a:solidFill>
                <a:latin typeface="+mn-lt"/>
                <a:cs typeface="Arial"/>
              </a:rPr>
              <a:t>Вячеслав </a:t>
            </a:r>
            <a:r>
              <a:rPr lang="ru-RU" sz="2800" dirty="0" err="1">
                <a:solidFill>
                  <a:schemeClr val="tx1"/>
                </a:solidFill>
                <a:latin typeface="+mn-lt"/>
                <a:cs typeface="Arial"/>
              </a:rPr>
              <a:t>Кадников</a:t>
            </a:r>
            <a:r>
              <a:rPr lang="ru-RU" sz="2800" dirty="0">
                <a:solidFill>
                  <a:schemeClr val="tx1"/>
                </a:solidFill>
                <a:latin typeface="+mn-lt"/>
                <a:cs typeface="Arial"/>
              </a:rPr>
              <a:t>, технический директор, </a:t>
            </a:r>
            <a:r>
              <a:rPr lang="en-US" sz="2800" dirty="0" err="1">
                <a:solidFill>
                  <a:schemeClr val="tx1"/>
                </a:solidFill>
                <a:latin typeface="+mn-lt"/>
                <a:cs typeface="Arial"/>
              </a:rPr>
              <a:t>CorpMD</a:t>
            </a:r>
            <a:br>
              <a:rPr lang="ru-RU" sz="2000" dirty="0">
                <a:solidFill>
                  <a:schemeClr val="tx1"/>
                </a:solidFill>
                <a:latin typeface="+mn-lt"/>
                <a:cs typeface="Arial"/>
              </a:rPr>
            </a:br>
            <a:br>
              <a:rPr lang="ru-RU" sz="2000" dirty="0">
                <a:solidFill>
                  <a:schemeClr val="tx1"/>
                </a:solidFill>
                <a:latin typeface="+mn-lt"/>
                <a:cs typeface="Arial"/>
              </a:rPr>
            </a:br>
            <a:br>
              <a:rPr lang="ru-RU" sz="2000" dirty="0">
                <a:solidFill>
                  <a:schemeClr val="tx1"/>
                </a:solidFill>
                <a:latin typeface="+mn-lt"/>
                <a:cs typeface="Arial"/>
              </a:rPr>
            </a:br>
            <a:endParaRPr lang="ru-RU" sz="2000" dirty="0">
              <a:solidFill>
                <a:schemeClr val="tx1"/>
              </a:solidFill>
              <a:latin typeface="+mn-lt"/>
              <a:cs typeface="Arial"/>
            </a:endParaRPr>
          </a:p>
        </p:txBody>
      </p:sp>
      <p:sp>
        <p:nvSpPr>
          <p:cNvPr id="10" name="object 5"/>
          <p:cNvSpPr/>
          <p:nvPr/>
        </p:nvSpPr>
        <p:spPr>
          <a:xfrm>
            <a:off x="397002" y="332993"/>
            <a:ext cx="0" cy="981075"/>
          </a:xfrm>
          <a:custGeom>
            <a:avLst/>
            <a:gdLst/>
            <a:ahLst/>
            <a:cxnLst/>
            <a:rect l="l" t="t" r="r" b="b"/>
            <a:pathLst>
              <a:path w="11429" h="981075">
                <a:moveTo>
                  <a:pt x="0" y="0"/>
                </a:moveTo>
                <a:lnTo>
                  <a:pt x="11379" y="980681"/>
                </a:lnTo>
              </a:path>
            </a:pathLst>
          </a:custGeom>
          <a:ln w="99060">
            <a:solidFill>
              <a:srgbClr val="2C56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B529FA-F59E-BC46-BF65-B3E226A55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299867"/>
            <a:ext cx="31369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7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9976" y="0"/>
            <a:ext cx="192405" cy="6858000"/>
          </a:xfrm>
          <a:custGeom>
            <a:avLst/>
            <a:gdLst/>
            <a:ahLst/>
            <a:cxnLst/>
            <a:rect l="l" t="t" r="r" b="b"/>
            <a:pathLst>
              <a:path w="192404" h="6858000">
                <a:moveTo>
                  <a:pt x="0" y="6858000"/>
                </a:moveTo>
                <a:lnTo>
                  <a:pt x="192024" y="6858000"/>
                </a:lnTo>
                <a:lnTo>
                  <a:pt x="1920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30228" y="0"/>
            <a:ext cx="269875" cy="6858000"/>
          </a:xfrm>
          <a:custGeom>
            <a:avLst/>
            <a:gdLst/>
            <a:ahLst/>
            <a:cxnLst/>
            <a:rect l="l" t="t" r="r" b="b"/>
            <a:pathLst>
              <a:path w="269875" h="6858000">
                <a:moveTo>
                  <a:pt x="0" y="6858000"/>
                </a:moveTo>
                <a:lnTo>
                  <a:pt x="269748" y="6858000"/>
                </a:lnTo>
                <a:lnTo>
                  <a:pt x="2697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5"/>
          <p:cNvSpPr txBox="1">
            <a:spLocks/>
          </p:cNvSpPr>
          <p:nvPr/>
        </p:nvSpPr>
        <p:spPr>
          <a:xfrm>
            <a:off x="531814" y="198528"/>
            <a:ext cx="10573181" cy="962407"/>
          </a:xfrm>
          <a:prstGeom prst="rect">
            <a:avLst/>
          </a:prstGeom>
        </p:spPr>
        <p:txBody>
          <a:bodyPr vert="horz" wrap="square" lIns="0" tIns="271609" rIns="0" bIns="0" rtlCol="0">
            <a:noAutofit/>
          </a:bodyPr>
          <a:lstStyle>
            <a:lvl1pPr>
              <a:defRPr sz="2200" b="0" i="0">
                <a:solidFill>
                  <a:srgbClr val="59595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3600" dirty="0">
                <a:solidFill>
                  <a:schemeClr val="tx1"/>
                </a:solidFill>
                <a:latin typeface="+mn-lt"/>
                <a:ea typeface="Quattrocento Sans"/>
                <a:cs typeface="Helvetica" panose="020B0604020202020204" pitchFamily="34" charset="0"/>
                <a:sym typeface="Quattrocento Sans"/>
              </a:rPr>
              <a:t>Консультационный центр</a:t>
            </a:r>
            <a:endParaRPr lang="ru-RU" sz="3600" b="1" spc="-15" dirty="0">
              <a:solidFill>
                <a:schemeClr val="tx1"/>
              </a:solidFill>
              <a:latin typeface="+mn-lt"/>
              <a:cs typeface="Leelawadee"/>
            </a:endParaRPr>
          </a:p>
        </p:txBody>
      </p:sp>
      <p:sp>
        <p:nvSpPr>
          <p:cNvPr id="72" name="object 5"/>
          <p:cNvSpPr/>
          <p:nvPr/>
        </p:nvSpPr>
        <p:spPr>
          <a:xfrm>
            <a:off x="397002" y="332993"/>
            <a:ext cx="0" cy="981075"/>
          </a:xfrm>
          <a:custGeom>
            <a:avLst/>
            <a:gdLst/>
            <a:ahLst/>
            <a:cxnLst/>
            <a:rect l="l" t="t" r="r" b="b"/>
            <a:pathLst>
              <a:path w="11429" h="981075">
                <a:moveTo>
                  <a:pt x="0" y="0"/>
                </a:moveTo>
                <a:lnTo>
                  <a:pt x="11379" y="980681"/>
                </a:lnTo>
              </a:path>
            </a:pathLst>
          </a:custGeom>
          <a:ln w="99060">
            <a:solidFill>
              <a:srgbClr val="2C56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27273D-8DFD-2F4E-ABC3-116753AA8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88" y="2483857"/>
            <a:ext cx="4887103" cy="3459743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F6EF63E2-0096-BF4F-B74E-81DB3551A607}"/>
              </a:ext>
            </a:extLst>
          </p:cNvPr>
          <p:cNvSpPr/>
          <p:nvPr/>
        </p:nvSpPr>
        <p:spPr>
          <a:xfrm>
            <a:off x="167246" y="1295399"/>
            <a:ext cx="6630251" cy="6007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cs typeface="Helvetica" panose="020B0604020202020204" pitchFamily="34" charset="0"/>
              </a:rPr>
              <a:t>Консультационный центр может располагаться на базе любого крупного медицинского центра. Центр включает рабочие места врачей-консультантов по различным медицинским профилям, в том числе врачей – рентгенологов, врачей ультразвуковой диагностики и других.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cs typeface="Helvetica" panose="020B0604020202020204" pitchFamily="34" charset="0"/>
              </a:rPr>
              <a:t>Анализ данных и консультация специалиста может быть произведена как в режиме </a:t>
            </a:r>
            <a:r>
              <a:rPr lang="ru-RU" sz="2000" dirty="0" err="1">
                <a:cs typeface="Helvetica" panose="020B0604020202020204" pitchFamily="34" charset="0"/>
              </a:rPr>
              <a:t>оффлайн</a:t>
            </a:r>
            <a:r>
              <a:rPr lang="ru-RU" sz="2000" dirty="0">
                <a:cs typeface="Helvetica" panose="020B0604020202020204" pitchFamily="34" charset="0"/>
              </a:rPr>
              <a:t>, так и в режиме онлайн.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cs typeface="Helvetica" panose="020B0604020202020204" pitchFamily="34" charset="0"/>
              </a:rPr>
              <a:t>При работе онлайн врач-консультант или группа врачей могут провести видео-конференцсвязь с фельдшером медицинского пункта. Можно подключить видео выход аппарата УЗИ из комплекта  к системе видеоконференцсвязи для диагностики неотложных состояний и коллективного принятия решения.</a:t>
            </a:r>
          </a:p>
          <a:p>
            <a:pPr>
              <a:lnSpc>
                <a:spcPct val="150000"/>
              </a:lnSpc>
            </a:pPr>
            <a:endParaRPr lang="ru-RU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775F69B-A6DA-2A48-9AA1-660C515D8625}"/>
              </a:ext>
            </a:extLst>
          </p:cNvPr>
          <p:cNvSpPr/>
          <p:nvPr/>
        </p:nvSpPr>
        <p:spPr>
          <a:xfrm>
            <a:off x="6932309" y="1295399"/>
            <a:ext cx="4556631" cy="65001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17AA9C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Helvetica" panose="020B0604020202020204" pitchFamily="34" charset="0"/>
                <a:cs typeface="Helvetica" panose="020B0604020202020204" pitchFamily="34" charset="0"/>
              </a:rPr>
              <a:t>Консультационный центр</a:t>
            </a:r>
          </a:p>
        </p:txBody>
      </p:sp>
    </p:spTree>
    <p:extLst>
      <p:ext uri="{BB962C8B-B14F-4D97-AF65-F5344CB8AC3E}">
        <p14:creationId xmlns:p14="http://schemas.microsoft.com/office/powerpoint/2010/main" val="882620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9976" y="0"/>
            <a:ext cx="192405" cy="6858000"/>
          </a:xfrm>
          <a:custGeom>
            <a:avLst/>
            <a:gdLst/>
            <a:ahLst/>
            <a:cxnLst/>
            <a:rect l="l" t="t" r="r" b="b"/>
            <a:pathLst>
              <a:path w="192404" h="6858000">
                <a:moveTo>
                  <a:pt x="0" y="6858000"/>
                </a:moveTo>
                <a:lnTo>
                  <a:pt x="192024" y="6858000"/>
                </a:lnTo>
                <a:lnTo>
                  <a:pt x="1920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30228" y="0"/>
            <a:ext cx="269875" cy="6858000"/>
          </a:xfrm>
          <a:custGeom>
            <a:avLst/>
            <a:gdLst/>
            <a:ahLst/>
            <a:cxnLst/>
            <a:rect l="l" t="t" r="r" b="b"/>
            <a:pathLst>
              <a:path w="269875" h="6858000">
                <a:moveTo>
                  <a:pt x="0" y="6858000"/>
                </a:moveTo>
                <a:lnTo>
                  <a:pt x="269748" y="6858000"/>
                </a:lnTo>
                <a:lnTo>
                  <a:pt x="2697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5"/>
          <p:cNvSpPr txBox="1">
            <a:spLocks/>
          </p:cNvSpPr>
          <p:nvPr/>
        </p:nvSpPr>
        <p:spPr>
          <a:xfrm>
            <a:off x="533400" y="332992"/>
            <a:ext cx="10573181" cy="962407"/>
          </a:xfrm>
          <a:prstGeom prst="rect">
            <a:avLst/>
          </a:prstGeom>
        </p:spPr>
        <p:txBody>
          <a:bodyPr vert="horz" wrap="square" lIns="0" tIns="271609" rIns="0" bIns="0" rtlCol="0">
            <a:noAutofit/>
          </a:bodyPr>
          <a:lstStyle>
            <a:lvl1pPr>
              <a:defRPr sz="2200" b="0" i="0">
                <a:solidFill>
                  <a:srgbClr val="59595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3600" dirty="0">
                <a:solidFill>
                  <a:schemeClr val="tx1"/>
                </a:solidFill>
                <a:latin typeface="+mn-lt"/>
                <a:ea typeface="Quattrocento Sans"/>
                <a:cs typeface="Helvetica" panose="020B0604020202020204" pitchFamily="34" charset="0"/>
                <a:sym typeface="Quattrocento Sans"/>
              </a:rPr>
              <a:t>Удаленные консультации</a:t>
            </a:r>
            <a:endParaRPr lang="ru-RU" sz="3600" b="1" spc="-15" dirty="0">
              <a:solidFill>
                <a:schemeClr val="tx1"/>
              </a:solidFill>
              <a:latin typeface="+mn-lt"/>
              <a:cs typeface="Leelawadee"/>
            </a:endParaRPr>
          </a:p>
        </p:txBody>
      </p:sp>
      <p:sp>
        <p:nvSpPr>
          <p:cNvPr id="72" name="object 5"/>
          <p:cNvSpPr/>
          <p:nvPr/>
        </p:nvSpPr>
        <p:spPr>
          <a:xfrm>
            <a:off x="397002" y="332993"/>
            <a:ext cx="0" cy="981075"/>
          </a:xfrm>
          <a:custGeom>
            <a:avLst/>
            <a:gdLst/>
            <a:ahLst/>
            <a:cxnLst/>
            <a:rect l="l" t="t" r="r" b="b"/>
            <a:pathLst>
              <a:path w="11429" h="981075">
                <a:moveTo>
                  <a:pt x="0" y="0"/>
                </a:moveTo>
                <a:lnTo>
                  <a:pt x="11379" y="980681"/>
                </a:lnTo>
              </a:path>
            </a:pathLst>
          </a:custGeom>
          <a:ln w="99060">
            <a:solidFill>
              <a:srgbClr val="2C56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458EF8C-0C05-914B-91DC-036B288795E0}"/>
              </a:ext>
            </a:extLst>
          </p:cNvPr>
          <p:cNvGrpSpPr/>
          <p:nvPr/>
        </p:nvGrpSpPr>
        <p:grpSpPr>
          <a:xfrm>
            <a:off x="171158" y="1295399"/>
            <a:ext cx="11559070" cy="5130045"/>
            <a:chOff x="171158" y="1295399"/>
            <a:chExt cx="11559070" cy="513004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E350546-F863-7A41-8D37-67B1C444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784" y="2570692"/>
              <a:ext cx="5071444" cy="3854752"/>
            </a:xfrm>
            <a:prstGeom prst="rect">
              <a:avLst/>
            </a:prstGeom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3E11B708-0E13-974E-BA4A-A7DFE652341C}"/>
                </a:ext>
              </a:extLst>
            </p:cNvPr>
            <p:cNvSpPr/>
            <p:nvPr/>
          </p:nvSpPr>
          <p:spPr>
            <a:xfrm>
              <a:off x="171158" y="1324891"/>
              <a:ext cx="6725788" cy="5056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ru-RU" dirty="0">
                  <a:cs typeface="Helvetica" panose="020B0604020202020204" pitchFamily="34" charset="0"/>
                </a:rPr>
                <a:t>При </a:t>
              </a:r>
              <a:r>
                <a:rPr lang="ru-RU" dirty="0" err="1">
                  <a:cs typeface="Helvetica" panose="020B0604020202020204" pitchFamily="34" charset="0"/>
                </a:rPr>
                <a:t>оффлайн</a:t>
              </a:r>
              <a:r>
                <a:rPr lang="ru-RU" dirty="0">
                  <a:cs typeface="Helvetica" panose="020B0604020202020204" pitchFamily="34" charset="0"/>
                </a:rPr>
                <a:t> режиме врач-консультант  или несколько врачей одновременно  в Центральной системе могут обрабатывать заявки на консультации рентгеновских снимков, поступающих из разных медпунктов, оперативно возвращая описания исследований с рекомендациями. </a:t>
              </a:r>
            </a:p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ru-RU" dirty="0">
                  <a:cs typeface="Helvetica" panose="020B0604020202020204" pitchFamily="34" charset="0"/>
                </a:rPr>
                <a:t>Управление и диспетчеризацией заявок на консультации производится в едином центре диспетчеризации. </a:t>
              </a:r>
            </a:p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ru-RU" dirty="0">
                  <a:cs typeface="Helvetica" panose="020B0604020202020204" pitchFamily="34" charset="0"/>
                </a:rPr>
                <a:t>Для анализа диагностических исследований вида рентгена и УЗИ врач-консультант имеет встроенный в систему  удобный и многофункциональный инструмент просмотра цифровых изображений в формате </a:t>
              </a:r>
              <a:r>
                <a:rPr lang="en-US" dirty="0">
                  <a:cs typeface="Helvetica" panose="020B0604020202020204" pitchFamily="34" charset="0"/>
                </a:rPr>
                <a:t>DICOM</a:t>
              </a:r>
              <a:r>
                <a:rPr lang="ru-RU" dirty="0">
                  <a:cs typeface="Helvetica" panose="020B0604020202020204" pitchFamily="34" charset="0"/>
                </a:rPr>
                <a:t> (международный отраслевой формат передачи и хранения цифровых изображений в медицине). С помощью данного инструмента можно анализировать данные рентгена, УЗИ, КТ, ангиографии и иных цифровых источников медицинских изображений.</a:t>
              </a:r>
            </a:p>
          </p:txBody>
        </p:sp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21E8814B-D3A4-E942-B77C-548384E25566}"/>
                </a:ext>
              </a:extLst>
            </p:cNvPr>
            <p:cNvSpPr/>
            <p:nvPr/>
          </p:nvSpPr>
          <p:spPr>
            <a:xfrm>
              <a:off x="7352632" y="1295399"/>
              <a:ext cx="3850088" cy="88168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17AA9C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Рабочее место профильного врача-консультанта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970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35131" y="0"/>
            <a:ext cx="10784654" cy="654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800" dirty="0">
                <a:latin typeface="Arial Unicode MS"/>
                <a:cs typeface="Arial Unicode MS"/>
              </a:rPr>
              <a:t>Производственная медицина в удаленных регионах</a:t>
            </a:r>
            <a:endParaRPr lang="en-US" sz="2800" dirty="0">
              <a:latin typeface="Arial Unicode MS"/>
              <a:cs typeface="Arial Unicode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688" y="1116008"/>
            <a:ext cx="11494444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ru-RU" sz="2800" dirty="0"/>
              <a:t>Увеличение производительности труда</a:t>
            </a:r>
            <a:r>
              <a:rPr lang="en-US" sz="2800" dirty="0"/>
              <a:t>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ru-RU" sz="2800" dirty="0"/>
              <a:t>Снижение количества случаев невыхода сотрудников на работу по причине временной нетрудоспособности</a:t>
            </a:r>
            <a:r>
              <a:rPr lang="en-US" sz="2800" dirty="0"/>
              <a:t>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ru-RU" sz="2800" dirty="0"/>
              <a:t>Повышение эффективности расходования средств на медицинское страхование персонала</a:t>
            </a:r>
            <a:r>
              <a:rPr lang="en-US" sz="2800" dirty="0"/>
              <a:t>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ru-RU" sz="2800" dirty="0"/>
              <a:t>Снижение риска несчастных случаев на производстве</a:t>
            </a:r>
            <a:r>
              <a:rPr lang="en-US" sz="2800" dirty="0"/>
              <a:t>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ru-RU" sz="2800" dirty="0"/>
              <a:t>Медицинское обслуживание в удаленных точках.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858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35131" y="0"/>
            <a:ext cx="10784654" cy="654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800" dirty="0">
                <a:latin typeface="Arial Unicode MS"/>
                <a:cs typeface="Arial Unicode MS"/>
              </a:rPr>
              <a:t>Определение групп риска развития заболеваний</a:t>
            </a:r>
            <a:endParaRPr lang="en-US" sz="2800" dirty="0">
              <a:latin typeface="Arial Unicode MS"/>
              <a:cs typeface="Arial Unicode MS"/>
            </a:endParaRPr>
          </a:p>
        </p:txBody>
      </p:sp>
      <p:pic>
        <p:nvPicPr>
          <p:cNvPr id="6" name="Изображение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4858"/>
          <a:stretch>
            <a:fillRect/>
          </a:stretch>
        </p:blipFill>
        <p:spPr bwMode="auto">
          <a:xfrm>
            <a:off x="7231923" y="946616"/>
            <a:ext cx="677669" cy="85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458" y="924655"/>
            <a:ext cx="806448" cy="88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2913" r="6725" b="10909"/>
          <a:stretch>
            <a:fillRect/>
          </a:stretch>
        </p:blipFill>
        <p:spPr bwMode="auto">
          <a:xfrm>
            <a:off x="4125412" y="979517"/>
            <a:ext cx="712502" cy="7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0"/>
          <p:cNvSpPr txBox="1">
            <a:spLocks noChangeArrowheads="1"/>
          </p:cNvSpPr>
          <p:nvPr/>
        </p:nvSpPr>
        <p:spPr bwMode="auto">
          <a:xfrm>
            <a:off x="5540917" y="1900117"/>
            <a:ext cx="1517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400" b="1" dirty="0">
                <a:latin typeface="Etelka Light Pro" charset="0"/>
                <a:ea typeface="Etelka Light Pro" charset="0"/>
                <a:cs typeface="Etelka Light Pro" charset="0"/>
              </a:rPr>
              <a:t>Работодатель</a:t>
            </a:r>
          </a:p>
        </p:txBody>
      </p:sp>
      <p:sp>
        <p:nvSpPr>
          <p:cNvPr id="10" name="TextBox 41"/>
          <p:cNvSpPr txBox="1">
            <a:spLocks noChangeArrowheads="1"/>
          </p:cNvSpPr>
          <p:nvPr/>
        </p:nvSpPr>
        <p:spPr bwMode="auto">
          <a:xfrm>
            <a:off x="7004994" y="1935665"/>
            <a:ext cx="121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b="1" dirty="0">
                <a:latin typeface="Etelka Light Pro" charset="0"/>
                <a:ea typeface="Etelka Light Pro" charset="0"/>
                <a:cs typeface="Etelka Light Pro" charset="0"/>
              </a:rPr>
              <a:t>Страховщик</a:t>
            </a:r>
          </a:p>
        </p:txBody>
      </p:sp>
      <p:sp>
        <p:nvSpPr>
          <p:cNvPr id="11" name="TextBox 42"/>
          <p:cNvSpPr txBox="1">
            <a:spLocks noChangeArrowheads="1"/>
          </p:cNvSpPr>
          <p:nvPr/>
        </p:nvSpPr>
        <p:spPr bwMode="auto">
          <a:xfrm>
            <a:off x="3934207" y="1827944"/>
            <a:ext cx="1350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b="1" dirty="0">
                <a:latin typeface="Etelka Light Pro" charset="0"/>
                <a:ea typeface="Etelka Light Pro" charset="0"/>
                <a:cs typeface="Etelka Light Pro" charset="0"/>
              </a:rPr>
              <a:t>Медицинская организация</a:t>
            </a:r>
          </a:p>
        </p:txBody>
      </p:sp>
      <p:sp>
        <p:nvSpPr>
          <p:cNvPr id="12" name="Прямоугольник 43"/>
          <p:cNvSpPr>
            <a:spLocks noChangeArrowheads="1"/>
          </p:cNvSpPr>
          <p:nvPr/>
        </p:nvSpPr>
        <p:spPr bwMode="auto">
          <a:xfrm>
            <a:off x="5366751" y="2412718"/>
            <a:ext cx="16002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>
                <a:latin typeface="Etelka Light Pro" charset="0"/>
                <a:ea typeface="Etelka Light Pro" charset="0"/>
                <a:cs typeface="Etelka Light Pro" charset="0"/>
              </a:rPr>
              <a:t>Автоматическая </a:t>
            </a:r>
          </a:p>
          <a:p>
            <a:pPr algn="ctr" eaLnBrk="1" hangingPunct="1"/>
            <a:r>
              <a:rPr lang="ru-RU" altLang="ru-RU" sz="1400" dirty="0">
                <a:latin typeface="Etelka Light Pro" charset="0"/>
                <a:ea typeface="Etelka Light Pro" charset="0"/>
                <a:cs typeface="Etelka Light Pro" charset="0"/>
              </a:rPr>
              <a:t>передача</a:t>
            </a:r>
          </a:p>
          <a:p>
            <a:pPr algn="ctr" eaLnBrk="1" hangingPunct="1"/>
            <a:r>
              <a:rPr lang="ru-RU" altLang="ru-RU" sz="1400" dirty="0">
                <a:latin typeface="Etelka Light Pro" charset="0"/>
                <a:ea typeface="Etelka Light Pro" charset="0"/>
                <a:cs typeface="Etelka Light Pro" charset="0"/>
              </a:rPr>
              <a:t>информации о сотрудниках</a:t>
            </a:r>
            <a:endParaRPr lang="ru-RU" altLang="ru-RU" sz="1400" dirty="0"/>
          </a:p>
        </p:txBody>
      </p:sp>
      <p:sp>
        <p:nvSpPr>
          <p:cNvPr id="13" name="Стрелка влево 12"/>
          <p:cNvSpPr/>
          <p:nvPr/>
        </p:nvSpPr>
        <p:spPr>
          <a:xfrm rot="16200000">
            <a:off x="4913771" y="2650673"/>
            <a:ext cx="684290" cy="22166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altLang="ru-RU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1970" y="3418055"/>
            <a:ext cx="1914786" cy="16459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0145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4717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9289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3861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1600" dirty="0">
                <a:solidFill>
                  <a:srgbClr val="000000"/>
                </a:solidFill>
                <a:latin typeface="Etelka Light Pro"/>
                <a:ea typeface="Etelka Light Pro"/>
                <a:cs typeface="Etelka Light Pro"/>
              </a:rPr>
              <a:t>Личный кабинет;</a:t>
            </a:r>
          </a:p>
          <a:p>
            <a:pPr marL="0" indent="0" eaLnBrk="1" hangingPunct="1">
              <a:defRPr/>
            </a:pPr>
            <a:endParaRPr lang="ru-RU" altLang="ru-RU" sz="1600" dirty="0">
              <a:solidFill>
                <a:srgbClr val="000000"/>
              </a:solidFill>
              <a:latin typeface="Etelka Light Pro"/>
              <a:ea typeface="Etelka Light Pro"/>
              <a:cs typeface="Etelka Light Pro"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1600" dirty="0">
                <a:solidFill>
                  <a:srgbClr val="000000"/>
                </a:solidFill>
                <a:latin typeface="Etelka Light Pro"/>
                <a:ea typeface="Etelka Light Pro"/>
                <a:cs typeface="Etelka Light Pro"/>
              </a:rPr>
              <a:t>Персональный мониторинг.</a:t>
            </a:r>
          </a:p>
        </p:txBody>
      </p:sp>
      <p:sp>
        <p:nvSpPr>
          <p:cNvPr id="15" name="Стрелка влево 14"/>
          <p:cNvSpPr/>
          <p:nvPr/>
        </p:nvSpPr>
        <p:spPr>
          <a:xfrm>
            <a:off x="4125412" y="3062040"/>
            <a:ext cx="624891" cy="242739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altLang="ru-RU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6" name="Изображение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59" y="2884032"/>
            <a:ext cx="468669" cy="66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50"/>
          <p:cNvSpPr>
            <a:spLocks noChangeArrowheads="1"/>
          </p:cNvSpPr>
          <p:nvPr/>
        </p:nvSpPr>
        <p:spPr bwMode="auto">
          <a:xfrm>
            <a:off x="780177" y="1950476"/>
            <a:ext cx="27426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000" dirty="0">
                <a:latin typeface="Etelka Light Pro" charset="0"/>
                <a:ea typeface="Etelka Light Pro" charset="0"/>
                <a:cs typeface="Etelka Light Pro" charset="0"/>
              </a:rPr>
              <a:t>Аналитический модуль</a:t>
            </a:r>
            <a:endParaRPr lang="ru-RU" altLang="ru-RU" sz="2000" dirty="0"/>
          </a:p>
        </p:txBody>
      </p:sp>
      <p:sp>
        <p:nvSpPr>
          <p:cNvPr id="18" name="Прямоугольник 51"/>
          <p:cNvSpPr>
            <a:spLocks noChangeArrowheads="1"/>
          </p:cNvSpPr>
          <p:nvPr/>
        </p:nvSpPr>
        <p:spPr bwMode="auto">
          <a:xfrm>
            <a:off x="8561944" y="1949225"/>
            <a:ext cx="28943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000" dirty="0">
                <a:latin typeface="Etelka Light Pro" charset="0"/>
                <a:ea typeface="Etelka Light Pro" charset="0"/>
                <a:cs typeface="Etelka Light Pro" charset="0"/>
              </a:rPr>
              <a:t>Работа с группами риска</a:t>
            </a:r>
            <a:endParaRPr lang="ru-RU" altLang="ru-RU" sz="20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8063" y="2417051"/>
            <a:ext cx="3626904" cy="216383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0145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4717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9289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3861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endParaRPr lang="en-US" altLang="ru-RU" sz="1200">
              <a:solidFill>
                <a:srgbClr val="000000"/>
              </a:solidFill>
              <a:latin typeface="Etelka Light Pro"/>
              <a:ea typeface="Etelka Light Pro"/>
              <a:cs typeface="Etelka Light Pro"/>
            </a:endParaRPr>
          </a:p>
        </p:txBody>
      </p:sp>
      <p:sp>
        <p:nvSpPr>
          <p:cNvPr id="20" name="Стрелка влево 19"/>
          <p:cNvSpPr/>
          <p:nvPr/>
        </p:nvSpPr>
        <p:spPr>
          <a:xfrm rot="10800000">
            <a:off x="6985978" y="3062040"/>
            <a:ext cx="624891" cy="242739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altLang="ru-RU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95651" y="2417051"/>
            <a:ext cx="3626904" cy="21638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0145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4717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9289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3861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endParaRPr lang="en-US" altLang="ru-RU" sz="1200">
              <a:solidFill>
                <a:srgbClr val="000000"/>
              </a:solidFill>
              <a:latin typeface="Etelka Light Pro"/>
              <a:ea typeface="Etelka Light Pro"/>
              <a:cs typeface="Etelka Light Pro"/>
            </a:endParaRPr>
          </a:p>
        </p:txBody>
      </p:sp>
      <p:graphicFrame>
        <p:nvGraphicFramePr>
          <p:cNvPr id="22" name="Диаграмма 55"/>
          <p:cNvGraphicFramePr>
            <a:graphicFrameLocks/>
          </p:cNvGraphicFramePr>
          <p:nvPr>
            <p:extLst/>
          </p:nvPr>
        </p:nvGraphicFramePr>
        <p:xfrm>
          <a:off x="327506" y="2393933"/>
          <a:ext cx="1629785" cy="1105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Диаграмма" r:id="rId7" imgW="1231290" imgH="761937" progId="Excel.Chart.8">
                  <p:embed/>
                </p:oleObj>
              </mc:Choice>
              <mc:Fallback>
                <p:oleObj name="Диаграмма" r:id="rId7" imgW="1231290" imgH="761937" progId="Excel.Chart.8">
                  <p:embed/>
                  <p:pic>
                    <p:nvPicPr>
                      <p:cNvPr id="22" name="Диаграмма 5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06" y="2393933"/>
                        <a:ext cx="1629785" cy="11050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56"/>
          <p:cNvSpPr txBox="1">
            <a:spLocks noChangeArrowheads="1"/>
          </p:cNvSpPr>
          <p:nvPr/>
        </p:nvSpPr>
        <p:spPr bwMode="auto">
          <a:xfrm>
            <a:off x="2324626" y="2562693"/>
            <a:ext cx="15543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dirty="0">
                <a:latin typeface="Etelka Light Pro" charset="0"/>
                <a:ea typeface="Etelka Light Pro" charset="0"/>
                <a:cs typeface="Etelka Light Pro" charset="0"/>
              </a:rPr>
              <a:t>Таблица рисков</a:t>
            </a:r>
          </a:p>
        </p:txBody>
      </p:sp>
      <p:graphicFrame>
        <p:nvGraphicFramePr>
          <p:cNvPr id="24" name="Диаграмма 57"/>
          <p:cNvGraphicFramePr>
            <a:graphicFrameLocks/>
          </p:cNvGraphicFramePr>
          <p:nvPr>
            <p:extLst/>
          </p:nvPr>
        </p:nvGraphicFramePr>
        <p:xfrm>
          <a:off x="291618" y="3351014"/>
          <a:ext cx="1701563" cy="110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Диаграмма" r:id="rId9" imgW="1286150" imgH="768033" progId="Excel.Chart.8">
                  <p:embed/>
                </p:oleObj>
              </mc:Choice>
              <mc:Fallback>
                <p:oleObj name="Диаграмма" r:id="rId9" imgW="1286150" imgH="768033" progId="Excel.Chart.8">
                  <p:embed/>
                  <p:pic>
                    <p:nvPicPr>
                      <p:cNvPr id="24" name="Диаграмма 5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18" y="3351014"/>
                        <a:ext cx="1701563" cy="1109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 стрелкой 24"/>
          <p:cNvCxnSpPr/>
          <p:nvPr/>
        </p:nvCxnSpPr>
        <p:spPr>
          <a:xfrm flipH="1" flipV="1">
            <a:off x="1693402" y="2971880"/>
            <a:ext cx="631224" cy="180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693402" y="3716277"/>
            <a:ext cx="631224" cy="168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Изображение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16" y="3105964"/>
            <a:ext cx="1154782" cy="63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61"/>
          <p:cNvSpPr txBox="1">
            <a:spLocks noChangeArrowheads="1"/>
          </p:cNvSpPr>
          <p:nvPr/>
        </p:nvSpPr>
        <p:spPr bwMode="auto">
          <a:xfrm>
            <a:off x="8277982" y="2644198"/>
            <a:ext cx="356357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0145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717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289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861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ru-RU" altLang="ru-RU" sz="1600" dirty="0">
                <a:latin typeface="Etelka Light Pro" charset="0"/>
                <a:ea typeface="Etelka Light Pro" charset="0"/>
                <a:cs typeface="Etelka Light Pro" charset="0"/>
              </a:rPr>
              <a:t>Перечень мероприятия по каждому работнику из группы риска;</a:t>
            </a:r>
            <a:endParaRPr lang="en-US" altLang="ru-RU" sz="1600" dirty="0">
              <a:latin typeface="Etelka Light Pro" charset="0"/>
              <a:ea typeface="Etelka Light Pro" charset="0"/>
              <a:cs typeface="Etelka Light Pro" charset="0"/>
            </a:endParaRPr>
          </a:p>
          <a:p>
            <a:pPr eaLnBrk="1" hangingPunct="1">
              <a:buFont typeface="Wingdings" charset="2"/>
              <a:buChar char="ü"/>
            </a:pPr>
            <a:endParaRPr lang="ru-RU" altLang="ru-RU" sz="1600" dirty="0">
              <a:latin typeface="Etelka Light Pro" charset="0"/>
              <a:ea typeface="Etelka Light Pro" charset="0"/>
              <a:cs typeface="Etelka Light Pro" charset="0"/>
            </a:endParaRPr>
          </a:p>
          <a:p>
            <a:pPr eaLnBrk="1" hangingPunct="1">
              <a:buFont typeface="Wingdings" charset="2"/>
              <a:buChar char="ü"/>
            </a:pPr>
            <a:r>
              <a:rPr lang="ru-RU" altLang="ru-RU" sz="1600" dirty="0">
                <a:latin typeface="Etelka Light Pro" charset="0"/>
                <a:ea typeface="Etelka Light Pro" charset="0"/>
                <a:cs typeface="Etelka Light Pro" charset="0"/>
              </a:rPr>
              <a:t>Врач и работник взаимодействуют для улучшения показателей здоровья.</a:t>
            </a:r>
          </a:p>
        </p:txBody>
      </p:sp>
      <p:pic>
        <p:nvPicPr>
          <p:cNvPr id="29" name="Изображение 6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2913" r="6725" b="10909"/>
          <a:stretch>
            <a:fillRect/>
          </a:stretch>
        </p:blipFill>
        <p:spPr bwMode="auto">
          <a:xfrm>
            <a:off x="572396" y="4701100"/>
            <a:ext cx="432780" cy="4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Изображение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4858"/>
          <a:stretch>
            <a:fillRect/>
          </a:stretch>
        </p:blipFill>
        <p:spPr bwMode="auto">
          <a:xfrm>
            <a:off x="1104399" y="4682606"/>
            <a:ext cx="415891" cy="51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Изображение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73" y="4622499"/>
            <a:ext cx="496114" cy="54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68"/>
          <p:cNvSpPr txBox="1">
            <a:spLocks noChangeArrowheads="1"/>
          </p:cNvSpPr>
          <p:nvPr/>
        </p:nvSpPr>
        <p:spPr bwMode="auto">
          <a:xfrm>
            <a:off x="107950" y="5195823"/>
            <a:ext cx="2328566" cy="143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0145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717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289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861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ru-RU" altLang="ru-RU" sz="1400" b="0" dirty="0">
                <a:latin typeface="Etelka Light Pro" charset="0"/>
                <a:ea typeface="Etelka Light Pro" charset="0"/>
                <a:cs typeface="Etelka Light Pro" charset="0"/>
              </a:rPr>
              <a:t>Перечень работников;</a:t>
            </a:r>
          </a:p>
          <a:p>
            <a:pPr eaLnBrk="1" hangingPunct="1">
              <a:buFont typeface="Wingdings" charset="2"/>
              <a:buChar char="ü"/>
            </a:pPr>
            <a:r>
              <a:rPr lang="ru-RU" altLang="ru-RU" sz="1400" b="0" dirty="0">
                <a:latin typeface="Etelka Light Pro" charset="0"/>
                <a:ea typeface="Etelka Light Pro" charset="0"/>
                <a:cs typeface="Etelka Light Pro" charset="0"/>
              </a:rPr>
              <a:t>список рисков развития заболеваний;</a:t>
            </a:r>
          </a:p>
          <a:p>
            <a:pPr eaLnBrk="1" hangingPunct="1">
              <a:buFont typeface="Wingdings" charset="2"/>
              <a:buChar char="ü"/>
            </a:pPr>
            <a:r>
              <a:rPr lang="ru-RU" altLang="ru-RU" sz="1400" b="0" dirty="0">
                <a:latin typeface="Etelka Light Pro" charset="0"/>
                <a:ea typeface="Etelka Light Pro" charset="0"/>
                <a:cs typeface="Etelka Light Pro" charset="0"/>
              </a:rPr>
              <a:t>динамика показателей.</a:t>
            </a:r>
          </a:p>
          <a:p>
            <a:pPr eaLnBrk="1" hangingPunct="1">
              <a:buFont typeface="Wingdings" charset="2"/>
              <a:buChar char="ü"/>
            </a:pPr>
            <a:r>
              <a:rPr lang="ru-RU" altLang="ru-RU" sz="1400" b="0" dirty="0">
                <a:latin typeface="Etelka Light Pro" charset="0"/>
                <a:ea typeface="Etelka Light Pro" charset="0"/>
                <a:cs typeface="Etelka Light Pro" charset="0"/>
              </a:rPr>
              <a:t>и др.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33" name="TextBox 69"/>
          <p:cNvSpPr txBox="1">
            <a:spLocks noChangeArrowheads="1"/>
          </p:cNvSpPr>
          <p:nvPr/>
        </p:nvSpPr>
        <p:spPr bwMode="auto">
          <a:xfrm>
            <a:off x="2240181" y="5207381"/>
            <a:ext cx="2731789" cy="143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1400" dirty="0" err="1">
                <a:latin typeface="Etelka Light Pro"/>
                <a:ea typeface="Etelka Light Pro"/>
                <a:cs typeface="Etelka Light Pro"/>
              </a:rPr>
              <a:t>Деперсонифицированный</a:t>
            </a:r>
            <a:r>
              <a:rPr lang="ru-RU" altLang="ru-RU" sz="1400" dirty="0">
                <a:latin typeface="Etelka Light Pro"/>
                <a:ea typeface="Etelka Light Pro"/>
                <a:cs typeface="Etelka Light Pro"/>
              </a:rPr>
              <a:t> вывод информации: 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altLang="ru-RU" sz="1400" dirty="0">
                <a:latin typeface="Etelka Light Pro"/>
                <a:ea typeface="Etelka Light Pro"/>
                <a:cs typeface="Etelka Light Pro"/>
              </a:rPr>
              <a:t>количество работников в                  разных группах риска;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altLang="ru-RU" sz="1400" dirty="0">
                <a:latin typeface="Etelka Light Pro"/>
                <a:ea typeface="Etelka Light Pro"/>
                <a:cs typeface="Etelka Light Pro"/>
              </a:rPr>
              <a:t>динамика показателей.</a:t>
            </a:r>
          </a:p>
          <a:p>
            <a:pPr eaLnBrk="1" hangingPunct="1">
              <a:defRPr/>
            </a:pPr>
            <a:endParaRPr lang="ru-RU" altLang="ru-RU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4" name="Изображение 7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874" y="4721905"/>
            <a:ext cx="407445" cy="44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Изображение 7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662" y="4687229"/>
            <a:ext cx="508781" cy="55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Изображение 7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10474" r="10248" b="10657"/>
          <a:stretch>
            <a:fillRect/>
          </a:stretch>
        </p:blipFill>
        <p:spPr bwMode="auto">
          <a:xfrm>
            <a:off x="9806435" y="4728841"/>
            <a:ext cx="439113" cy="47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73"/>
          <p:cNvSpPr txBox="1">
            <a:spLocks noChangeArrowheads="1"/>
          </p:cNvSpPr>
          <p:nvPr/>
        </p:nvSpPr>
        <p:spPr bwMode="auto">
          <a:xfrm>
            <a:off x="8039428" y="5244370"/>
            <a:ext cx="1323671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0145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717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289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861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ru-RU" altLang="ru-RU" sz="1400" dirty="0">
                <a:latin typeface="Etelka Light Pro" charset="0"/>
                <a:ea typeface="Etelka Light Pro" charset="0"/>
                <a:cs typeface="Etelka Light Pro" charset="0"/>
              </a:rPr>
              <a:t>Контроль глюкозы крови;</a:t>
            </a:r>
          </a:p>
          <a:p>
            <a:pPr eaLnBrk="1" hangingPunct="1">
              <a:buFont typeface="Wingdings" charset="2"/>
              <a:buChar char="ü"/>
            </a:pPr>
            <a:r>
              <a:rPr lang="ru-RU" altLang="ru-RU" sz="1400" dirty="0">
                <a:latin typeface="Etelka Light Pro" charset="0"/>
                <a:ea typeface="Etelka Light Pro" charset="0"/>
                <a:cs typeface="Etelka Light Pro" charset="0"/>
              </a:rPr>
              <a:t>Школа сахарного диабета.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38" name="TextBox 74"/>
          <p:cNvSpPr txBox="1">
            <a:spLocks noChangeArrowheads="1"/>
          </p:cNvSpPr>
          <p:nvPr/>
        </p:nvSpPr>
        <p:spPr bwMode="auto">
          <a:xfrm>
            <a:off x="9276544" y="5251306"/>
            <a:ext cx="149889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0145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717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289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861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ru-RU" altLang="ru-RU" sz="1400" dirty="0">
                <a:latin typeface="Etelka Light Pro" charset="0"/>
                <a:ea typeface="Etelka Light Pro" charset="0"/>
                <a:cs typeface="Etelka Light Pro" charset="0"/>
              </a:rPr>
              <a:t>Ежедневный контроль АД;</a:t>
            </a:r>
          </a:p>
          <a:p>
            <a:pPr eaLnBrk="1" hangingPunct="1">
              <a:buFont typeface="Wingdings" charset="2"/>
              <a:buChar char="ü"/>
            </a:pPr>
            <a:r>
              <a:rPr lang="ru-RU" altLang="ru-RU" sz="1400" dirty="0">
                <a:latin typeface="Etelka Light Pro" charset="0"/>
                <a:ea typeface="Etelka Light Pro" charset="0"/>
                <a:cs typeface="Etelka Light Pro" charset="0"/>
              </a:rPr>
              <a:t>Школа артериальной гипертензии.</a:t>
            </a:r>
          </a:p>
          <a:p>
            <a:pPr eaLnBrk="1" hangingPunct="1"/>
            <a:endParaRPr lang="ru-RU" altLang="ru-RU" sz="800" dirty="0"/>
          </a:p>
        </p:txBody>
      </p:sp>
      <p:sp>
        <p:nvSpPr>
          <p:cNvPr id="39" name="TextBox 75"/>
          <p:cNvSpPr txBox="1">
            <a:spLocks noChangeArrowheads="1"/>
          </p:cNvSpPr>
          <p:nvPr/>
        </p:nvSpPr>
        <p:spPr bwMode="auto">
          <a:xfrm>
            <a:off x="10667771" y="5272273"/>
            <a:ext cx="134478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0145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717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289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86138" indent="2714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ru-RU" altLang="ru-RU" sz="1400" dirty="0">
                <a:latin typeface="Etelka Light Pro" charset="0"/>
                <a:ea typeface="Etelka Light Pro" charset="0"/>
                <a:cs typeface="Etelka Light Pro" charset="0"/>
              </a:rPr>
              <a:t>Контроль ФВД;</a:t>
            </a:r>
          </a:p>
          <a:p>
            <a:pPr eaLnBrk="1" hangingPunct="1">
              <a:buFont typeface="Wingdings" charset="2"/>
              <a:buChar char="ü"/>
            </a:pPr>
            <a:r>
              <a:rPr lang="ru-RU" altLang="ru-RU" sz="1400" dirty="0">
                <a:latin typeface="Etelka Light Pro" charset="0"/>
                <a:ea typeface="Etelka Light Pro" charset="0"/>
                <a:cs typeface="Etelka Light Pro" charset="0"/>
              </a:rPr>
              <a:t>Спирометрия.</a:t>
            </a:r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0734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35131" y="0"/>
            <a:ext cx="10784654" cy="654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800" dirty="0">
                <a:latin typeface="Arial Unicode MS"/>
                <a:cs typeface="Arial Unicode MS"/>
              </a:rPr>
              <a:t>Информация для работодателя</a:t>
            </a:r>
            <a:endParaRPr lang="en-US" sz="2800" dirty="0">
              <a:latin typeface="Arial Unicode MS"/>
              <a:cs typeface="Arial Unicode MS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69863" y="817561"/>
            <a:ext cx="11834568" cy="5923207"/>
            <a:chOff x="169863" y="817563"/>
            <a:chExt cx="8670925" cy="3789362"/>
          </a:xfrm>
        </p:grpSpPr>
        <p:sp>
          <p:nvSpPr>
            <p:cNvPr id="23" name="Прямоугольник 1"/>
            <p:cNvSpPr>
              <a:spLocks noChangeArrowheads="1"/>
            </p:cNvSpPr>
            <p:nvPr/>
          </p:nvSpPr>
          <p:spPr bwMode="auto">
            <a:xfrm>
              <a:off x="169863" y="817563"/>
              <a:ext cx="5653087" cy="297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indent="449263"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014538" indent="27146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471738" indent="27146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928938" indent="27146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386138" indent="27146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ru-RU" altLang="ru-RU" sz="1600" dirty="0">
                  <a:latin typeface="Times New Roman" charset="0"/>
                  <a:ea typeface="Times New Roman" charset="0"/>
                  <a:cs typeface="Times New Roman" charset="0"/>
                </a:rPr>
                <a:t> </a:t>
              </a:r>
              <a:r>
                <a:rPr lang="ru-RU" altLang="ru-RU" sz="1600" b="0" dirty="0">
                  <a:solidFill>
                    <a:srgbClr val="000000"/>
                  </a:solidFill>
                  <a:latin typeface="Etelka Light Pro" charset="0"/>
                  <a:ea typeface="Etelka Light Pro" charset="0"/>
                  <a:cs typeface="Etelka Light Pro" charset="0"/>
                </a:rPr>
                <a:t>Позволяет представителям работодателя иметь полную картину рисков развития заболеваний у сотрудников предприятия. </a:t>
              </a:r>
              <a:endParaRPr lang="en-US" altLang="ru-RU" sz="1600" b="0" dirty="0">
                <a:solidFill>
                  <a:srgbClr val="000000"/>
                </a:solidFill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>
                <a:buFont typeface="Arial" charset="0"/>
                <a:buChar char="•"/>
              </a:pPr>
              <a:endParaRPr lang="ru-RU" altLang="ru-RU" sz="160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>
                <a:buFont typeface="Arial" charset="0"/>
                <a:buChar char="•"/>
              </a:pPr>
              <a:r>
                <a:rPr lang="en-US" altLang="ru-RU" sz="1600" dirty="0">
                  <a:latin typeface="Etelka Light Pro" charset="0"/>
                  <a:ea typeface="Etelka Light Pro" charset="0"/>
                  <a:cs typeface="Etelka Light Pro" charset="0"/>
                </a:rPr>
                <a:t> </a:t>
              </a:r>
              <a:r>
                <a:rPr lang="ru-RU" altLang="ru-RU" sz="1600" dirty="0">
                  <a:latin typeface="Etelka Light Pro" charset="0"/>
                  <a:ea typeface="Etelka Light Pro" charset="0"/>
                  <a:cs typeface="Etelka Light Pro" charset="0"/>
                </a:rPr>
                <a:t>Суммарный риск</a:t>
              </a:r>
              <a:r>
                <a:rPr lang="ru-RU" altLang="ru-RU" sz="1600" b="0" dirty="0">
                  <a:latin typeface="Etelka Light Pro" charset="0"/>
                  <a:ea typeface="Etelka Light Pro" charset="0"/>
                  <a:cs typeface="Etelka Light Pro" charset="0"/>
                </a:rPr>
                <a:t> возникновения заболеваний разных типов;</a:t>
              </a:r>
              <a:endParaRPr lang="en-US" altLang="ru-RU" sz="16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>
                <a:buFont typeface="Arial" charset="0"/>
                <a:buChar char="•"/>
              </a:pPr>
              <a:endParaRPr lang="ru-RU" altLang="ru-RU" sz="16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>
                <a:buFont typeface="Arial" charset="0"/>
                <a:buChar char="•"/>
              </a:pPr>
              <a:r>
                <a:rPr lang="ru-RU" altLang="ru-RU" sz="1600" dirty="0">
                  <a:latin typeface="Etelka Light Pro" charset="0"/>
                  <a:ea typeface="Etelka Light Pro" charset="0"/>
                  <a:cs typeface="Etelka Light Pro" charset="0"/>
                </a:rPr>
                <a:t> Динамика изменения</a:t>
              </a:r>
              <a:r>
                <a:rPr lang="ru-RU" altLang="ru-RU" sz="1600" b="0" dirty="0">
                  <a:latin typeface="Etelka Light Pro" charset="0"/>
                  <a:ea typeface="Etelka Light Pro" charset="0"/>
                  <a:cs typeface="Etelka Light Pro" charset="0"/>
                </a:rPr>
                <a:t> численности сотрудников в группах риска за год (по месяцам);</a:t>
              </a:r>
              <a:endParaRPr lang="en-US" altLang="ru-RU" sz="16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>
                <a:buFont typeface="Arial" charset="0"/>
                <a:buChar char="•"/>
              </a:pPr>
              <a:endParaRPr lang="en-US" altLang="ru-RU" sz="16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>
                <a:buFont typeface="Arial" charset="0"/>
                <a:buChar char="•"/>
              </a:pPr>
              <a:r>
                <a:rPr lang="ru-RU" altLang="ru-RU" sz="1600" dirty="0">
                  <a:latin typeface="Etelka Light Pro" charset="0"/>
                  <a:ea typeface="Etelka Light Pro" charset="0"/>
                  <a:cs typeface="Etelka Light Pro" charset="0"/>
                </a:rPr>
                <a:t> Информация о структуре</a:t>
              </a:r>
              <a:r>
                <a:rPr lang="ru-RU" altLang="ru-RU" sz="1600" b="0" dirty="0">
                  <a:latin typeface="Etelka Light Pro" charset="0"/>
                  <a:ea typeface="Etelka Light Pro" charset="0"/>
                  <a:cs typeface="Etelka Light Pro" charset="0"/>
                </a:rPr>
                <a:t> распределения сотрудников по группам риска; Динамика изменения количества сотрудников в группах риска за заданный период;</a:t>
              </a:r>
              <a:endParaRPr lang="en-US" altLang="ru-RU" sz="16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>
                <a:buFont typeface="Arial" charset="0"/>
                <a:buChar char="•"/>
              </a:pPr>
              <a:endParaRPr lang="en-US" altLang="ru-RU" sz="16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>
                <a:buFont typeface="Arial" charset="0"/>
                <a:buChar char="•"/>
              </a:pPr>
              <a:r>
                <a:rPr lang="ru-RU" altLang="ru-RU" sz="1600" dirty="0">
                  <a:latin typeface="Etelka Light Pro" charset="0"/>
                  <a:ea typeface="Etelka Light Pro" charset="0"/>
                  <a:cs typeface="Etelka Light Pro" charset="0"/>
                </a:rPr>
                <a:t> Оценка эффективности </a:t>
              </a:r>
              <a:r>
                <a:rPr lang="ru-RU" altLang="ru-RU" sz="1600" b="0" dirty="0">
                  <a:latin typeface="Etelka Light Pro" charset="0"/>
                  <a:ea typeface="Etelka Light Pro" charset="0"/>
                  <a:cs typeface="Etelka Light Pro" charset="0"/>
                </a:rPr>
                <a:t>проводимых медицинской службой мероприятий в динамике;</a:t>
              </a:r>
              <a:endParaRPr lang="en-US" altLang="ru-RU" sz="16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>
                <a:buFont typeface="Arial" charset="0"/>
                <a:buChar char="•"/>
              </a:pPr>
              <a:endParaRPr lang="en-US" altLang="ru-RU" sz="16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>
                <a:buFont typeface="Arial" charset="0"/>
                <a:buChar char="•"/>
              </a:pPr>
              <a:r>
                <a:rPr lang="ru-RU" altLang="ru-RU" sz="1600" dirty="0">
                  <a:latin typeface="Etelka Light Pro" charset="0"/>
                  <a:ea typeface="Etelka Light Pro" charset="0"/>
                  <a:cs typeface="Etelka Light Pro" charset="0"/>
                </a:rPr>
                <a:t> Инструмент </a:t>
              </a:r>
              <a:r>
                <a:rPr lang="ru-RU" altLang="ru-RU" sz="1600" b="0" dirty="0">
                  <a:latin typeface="Etelka Light Pro" charset="0"/>
                  <a:ea typeface="Etelka Light Pro" charset="0"/>
                  <a:cs typeface="Etelka Light Pro" charset="0"/>
                </a:rPr>
                <a:t>для принятия управленческих решений</a:t>
              </a:r>
              <a:r>
                <a:rPr lang="en-US" altLang="ru-RU" sz="1600" b="0" dirty="0">
                  <a:latin typeface="Etelka Light Pro" charset="0"/>
                  <a:ea typeface="Etelka Light Pro" charset="0"/>
                  <a:cs typeface="Etelka Light Pro" charset="0"/>
                </a:rPr>
                <a:t>.</a:t>
              </a:r>
              <a:endParaRPr lang="ru-RU" altLang="ru-RU" sz="16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endParaRPr lang="ru-RU" altLang="ru-RU" sz="9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endParaRPr lang="ru-RU" altLang="ru-RU" sz="9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 marL="0" lvl="2" algn="just"/>
              <a:endParaRPr lang="en-US" altLang="ru-RU" sz="9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 marL="0" lvl="2" algn="just"/>
              <a:endParaRPr lang="ru-RU" altLang="ru-RU" sz="900" b="0" dirty="0"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 algn="just"/>
              <a:endParaRPr lang="en-US" altLang="ru-RU" sz="1000" b="0" dirty="0">
                <a:solidFill>
                  <a:srgbClr val="000000"/>
                </a:solidFill>
                <a:latin typeface="Etelka Light Pro" charset="0"/>
                <a:ea typeface="Etelka Light Pro" charset="0"/>
                <a:cs typeface="Etelka Light Pro" charset="0"/>
              </a:endParaRPr>
            </a:p>
            <a:p>
              <a:pPr algn="just"/>
              <a:endParaRPr lang="ru-RU" altLang="ru-RU" sz="1000" b="0" dirty="0">
                <a:latin typeface="Etelka Light Pro" charset="0"/>
                <a:ea typeface="Etelka Light Pro" charset="0"/>
                <a:cs typeface="Etelka Light Pro" charset="0"/>
              </a:endParaRPr>
            </a:p>
          </p:txBody>
        </p:sp>
        <p:pic>
          <p:nvPicPr>
            <p:cNvPr id="25" name="Изображение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99" y="3444454"/>
              <a:ext cx="3104564" cy="116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Изображение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513" y="3444454"/>
              <a:ext cx="1335087" cy="116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Изображение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50" y="3444454"/>
              <a:ext cx="2109788" cy="116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Изображение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528" y="1938338"/>
              <a:ext cx="2682659" cy="1288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Изображение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528" y="817563"/>
              <a:ext cx="2682659" cy="103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Изображение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288" y="3444454"/>
              <a:ext cx="1714500" cy="1156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5413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2"/>
          <p:cNvSpPr>
            <a:spLocks noGrp="1"/>
          </p:cNvSpPr>
          <p:nvPr>
            <p:ph type="title"/>
          </p:nvPr>
        </p:nvSpPr>
        <p:spPr>
          <a:xfrm>
            <a:off x="188145" y="74141"/>
            <a:ext cx="9763125" cy="655637"/>
          </a:xfrm>
        </p:spPr>
        <p:txBody>
          <a:bodyPr>
            <a:normAutofit/>
          </a:bodyPr>
          <a:lstStyle/>
          <a:p>
            <a:pPr>
              <a:buSzPct val="25000"/>
            </a:pPr>
            <a:r>
              <a:rPr lang="ru-RU" sz="2400" dirty="0">
                <a:solidFill>
                  <a:schemeClr val="lt1"/>
                </a:solidFill>
                <a:latin typeface="Helvetica" panose="020B0604020202020204" pitchFamily="34" charset="0"/>
                <a:ea typeface="Quattrocento Sans"/>
                <a:cs typeface="Helvetica" panose="020B0604020202020204" pitchFamily="34" charset="0"/>
                <a:sym typeface="Quattrocento Sans"/>
              </a:rPr>
              <a:t>Мониторинг беременных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144" y="747812"/>
            <a:ext cx="12003856" cy="510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/>
              <a:t>Основные цели автоматизации мониторинга беременных: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800" dirty="0"/>
              <a:t>Контроль правильности ведения беременной на амбулаторном этапе оказания помощи;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800" dirty="0"/>
              <a:t>Контроль принадлежности беременной к группе риска</a:t>
            </a:r>
            <a:r>
              <a:rPr lang="en-US" sz="2800" dirty="0"/>
              <a:t>;</a:t>
            </a:r>
            <a:endParaRPr lang="ru-RU" sz="28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800" dirty="0"/>
              <a:t>Контроль соблюдения порядка маршрутизации беременных, рожениц, родильниц и их новорожденных;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800" dirty="0"/>
              <a:t>Оценка исходов беременности в реальном режиме времени. 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455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2"/>
          <p:cNvSpPr>
            <a:spLocks noGrp="1"/>
          </p:cNvSpPr>
          <p:nvPr>
            <p:ph type="title"/>
          </p:nvPr>
        </p:nvSpPr>
        <p:spPr>
          <a:xfrm>
            <a:off x="188145" y="74141"/>
            <a:ext cx="9763125" cy="655637"/>
          </a:xfrm>
        </p:spPr>
        <p:txBody>
          <a:bodyPr>
            <a:normAutofit/>
          </a:bodyPr>
          <a:lstStyle/>
          <a:p>
            <a:pPr>
              <a:buSzPct val="25000"/>
            </a:pPr>
            <a:r>
              <a:rPr lang="ru-RU" sz="2400" dirty="0">
                <a:solidFill>
                  <a:schemeClr val="lt1"/>
                </a:solidFill>
                <a:latin typeface="Helvetica" panose="020B0604020202020204" pitchFamily="34" charset="0"/>
                <a:ea typeface="Quattrocento Sans"/>
                <a:cs typeface="Helvetica" panose="020B0604020202020204" pitchFamily="34" charset="0"/>
                <a:sym typeface="Quattrocento Sans"/>
              </a:rPr>
              <a:t>Мониторинг пациентов после операций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180" y="1005082"/>
            <a:ext cx="11906251" cy="5250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dirty="0">
                <a:latin typeface="Arial Narrow" panose="020B0606020202030204" pitchFamily="34" charset="0"/>
              </a:rPr>
              <a:t>Основная задача – </a:t>
            </a:r>
            <a:r>
              <a:rPr lang="ru-RU" b="1" dirty="0">
                <a:latin typeface="Arial Narrow" panose="020B0606020202030204" pitchFamily="34" charset="0"/>
              </a:rPr>
              <a:t>вернуть пациента к активной социальной жизни </a:t>
            </a:r>
            <a:r>
              <a:rPr lang="ru-RU" dirty="0">
                <a:latin typeface="Arial Narrow" panose="020B0606020202030204" pitchFamily="34" charset="0"/>
              </a:rPr>
              <a:t>после операции.  Для этого важно, чтобы пациент выполнял все рекомендации врача в послеоперационный период, чтобы свести к минимуму риск развития тяжелых осложнений. Поэтому важно мотивировать пациента соблюдать все рекомендации, но при этом немаловажным и экономически обоснованным является и возможность удаленно взаимодействовать с врачом.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dirty="0">
                <a:latin typeface="Arial Narrow" panose="020B0606020202030204" pitchFamily="34" charset="0"/>
              </a:rPr>
              <a:t>Для каждого типа операции вырабатываются маркеры, измерение и наблюдение за которыми необходимо проводить в регулярном режиме. Таковыми параметрами могут являться: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Измерение артериального давления (для отслеживания развития болезни и контроля приема препаратов)</a:t>
            </a:r>
            <a:r>
              <a:rPr lang="en-US" dirty="0">
                <a:latin typeface="Arial Narrow" panose="020B0606020202030204" pitchFamily="34" charset="0"/>
              </a:rPr>
              <a:t>;</a:t>
            </a:r>
            <a:endParaRPr lang="ru-RU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Измерения параметров свертываемости крови (</a:t>
            </a:r>
            <a:r>
              <a:rPr lang="ru-RU" dirty="0" err="1">
                <a:latin typeface="Arial Narrow" panose="020B0606020202030204" pitchFamily="34" charset="0"/>
              </a:rPr>
              <a:t>протромбиновое</a:t>
            </a:r>
            <a:r>
              <a:rPr lang="ru-RU" dirty="0">
                <a:latin typeface="Arial Narrow" panose="020B0606020202030204" pitchFamily="34" charset="0"/>
              </a:rPr>
              <a:t> время и МНО) (для отслеживания физического состояния крови и риска осложнений)</a:t>
            </a:r>
            <a:r>
              <a:rPr lang="en-US" dirty="0">
                <a:latin typeface="Arial Narrow" panose="020B0606020202030204" pitchFamily="34" charset="0"/>
              </a:rPr>
              <a:t>;</a:t>
            </a:r>
            <a:endParaRPr lang="ru-RU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Наблюдение за раной</a:t>
            </a:r>
            <a:r>
              <a:rPr lang="en-US" dirty="0">
                <a:latin typeface="Arial Narrow" panose="020B0606020202030204" pitchFamily="34" charset="0"/>
              </a:rPr>
              <a:t>;</a:t>
            </a:r>
            <a:endParaRPr lang="ru-RU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Параметры, передаваемые с имплантируемого или носимого устройства</a:t>
            </a:r>
            <a:r>
              <a:rPr lang="en-US" dirty="0">
                <a:latin typeface="Arial Narrow" panose="020B0606020202030204" pitchFamily="34" charset="0"/>
              </a:rPr>
              <a:t>;</a:t>
            </a:r>
            <a:endParaRPr lang="ru-RU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Исследование ЭКГ</a:t>
            </a:r>
            <a:r>
              <a:rPr lang="en-US" dirty="0"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dirty="0">
                <a:latin typeface="Arial Narrow" panose="020B0606020202030204" pitchFamily="34" charset="0"/>
              </a:rPr>
              <a:t>Помимо измерений параметров и возможности отслеживать их динамику необходимо для врачей и пациентов иметь четкие механизмы оповещений (особенно по критическим ситуациям), связи в режиме чата\звонка, полной информации об имплантируемом устройстве и его обслуживании.</a:t>
            </a:r>
          </a:p>
        </p:txBody>
      </p:sp>
    </p:spTree>
    <p:extLst>
      <p:ext uri="{BB962C8B-B14F-4D97-AF65-F5344CB8AC3E}">
        <p14:creationId xmlns:p14="http://schemas.microsoft.com/office/powerpoint/2010/main" val="1969580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2"/>
          <p:cNvSpPr>
            <a:spLocks noGrp="1"/>
          </p:cNvSpPr>
          <p:nvPr>
            <p:ph type="title"/>
          </p:nvPr>
        </p:nvSpPr>
        <p:spPr>
          <a:xfrm>
            <a:off x="188145" y="74141"/>
            <a:ext cx="10128163" cy="655637"/>
          </a:xfrm>
        </p:spPr>
        <p:txBody>
          <a:bodyPr>
            <a:normAutofit/>
          </a:bodyPr>
          <a:lstStyle/>
          <a:p>
            <a:pPr>
              <a:buSzPct val="25000"/>
            </a:pPr>
            <a:r>
              <a:rPr lang="ru-RU" sz="2400" dirty="0">
                <a:solidFill>
                  <a:schemeClr val="lt1"/>
                </a:solidFill>
                <a:latin typeface="Helvetica" panose="020B0604020202020204" pitchFamily="34" charset="0"/>
                <a:ea typeface="Quattrocento Sans"/>
                <a:cs typeface="Helvetica" panose="020B0604020202020204" pitchFamily="34" charset="0"/>
                <a:sym typeface="Quattrocento Sans"/>
              </a:rPr>
              <a:t>Мониторинг пациентов с хроническими заболеваниями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145" y="876429"/>
            <a:ext cx="1185416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Подключение к системе медицинских датчиков различных производителей; 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Обеспечение сбора показаний и измерений с подключенных датчиков; 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Организация личных кабинетов для пациента, врача и исследователя; 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Реализация сервисов персонального мониторинга пациентов; 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Статистическая и динамическая обработка всех собранных данных без привязки к персонифицированным данным пациентов; 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Создание, управление и ведение научных и медико-клинических исследований; 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Разработка новых подходов к созданию превентивной и персонифицированной медицины.</a:t>
            </a:r>
          </a:p>
          <a:p>
            <a:pPr marL="342900" indent="-342900">
              <a:buFont typeface="Arial" charset="0"/>
              <a:buChar char="•"/>
            </a:pPr>
            <a:endParaRPr lang="ru-RU" sz="2400" dirty="0"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Современная технологическая платформа для автоматического ежедневного  удаленного скрининга диагностических данных является основой создания и постоянного развития превентивной медицины с применением многопараметрических алгоритмов предсказания ухудшения состояния пациента. </a:t>
            </a:r>
          </a:p>
          <a:p>
            <a:pPr marL="342900" indent="-342900">
              <a:buFont typeface="Arial" charset="0"/>
              <a:buChar char="•"/>
            </a:pPr>
            <a:endParaRPr lang="ru-RU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37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2"/>
          <p:cNvSpPr>
            <a:spLocks noGrp="1"/>
          </p:cNvSpPr>
          <p:nvPr>
            <p:ph type="title"/>
          </p:nvPr>
        </p:nvSpPr>
        <p:spPr>
          <a:xfrm>
            <a:off x="188145" y="74141"/>
            <a:ext cx="10128163" cy="655637"/>
          </a:xfrm>
        </p:spPr>
        <p:txBody>
          <a:bodyPr>
            <a:normAutofit/>
          </a:bodyPr>
          <a:lstStyle/>
          <a:p>
            <a:pPr>
              <a:buSzPct val="25000"/>
            </a:pPr>
            <a:r>
              <a:rPr lang="ru-RU" sz="2400" dirty="0">
                <a:solidFill>
                  <a:schemeClr val="lt1"/>
                </a:solidFill>
                <a:latin typeface="Helvetica" panose="020B0604020202020204" pitchFamily="34" charset="0"/>
                <a:ea typeface="Quattrocento Sans"/>
                <a:cs typeface="Helvetica" panose="020B0604020202020204" pitchFamily="34" charset="0"/>
                <a:sym typeface="Quattrocento Sans"/>
              </a:rPr>
              <a:t>Пример </a:t>
            </a:r>
            <a:r>
              <a:rPr lang="mr-IN" sz="2400" dirty="0">
                <a:solidFill>
                  <a:schemeClr val="lt1"/>
                </a:solidFill>
                <a:latin typeface="Helvetica" panose="020B0604020202020204" pitchFamily="34" charset="0"/>
                <a:ea typeface="Quattrocento Sans"/>
                <a:cs typeface="Helvetica" panose="020B0604020202020204" pitchFamily="34" charset="0"/>
                <a:sym typeface="Quattrocento Sans"/>
              </a:rPr>
              <a:t>–</a:t>
            </a:r>
            <a:r>
              <a:rPr lang="ru-RU" sz="2400" dirty="0">
                <a:solidFill>
                  <a:schemeClr val="lt1"/>
                </a:solidFill>
                <a:latin typeface="Helvetica" panose="020B0604020202020204" pitchFamily="34" charset="0"/>
                <a:ea typeface="Quattrocento Sans"/>
                <a:cs typeface="Helvetica" panose="020B0604020202020204" pitchFamily="34" charset="0"/>
                <a:sym typeface="Quattrocento Sans"/>
              </a:rPr>
              <a:t> мониторинг пациентов с нарушениями сердечного ритма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0010" y="2641600"/>
            <a:ext cx="1142675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9882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40000"/>
              </a:spcBef>
              <a:buBlip>
                <a:blip r:embed="rId3"/>
              </a:buBlip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40000"/>
              </a:spcBef>
              <a:buBlip>
                <a:blip r:embed="rId3"/>
              </a:buBlip>
              <a:defRPr sz="22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40000"/>
              </a:spcBef>
              <a:buBlip>
                <a:blip r:embed="rId3"/>
              </a:buBlip>
              <a:defRPr sz="20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40000"/>
              </a:spcBef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chemeClr val="tx1"/>
              </a:solidFill>
              <a:latin typeface="Verdana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835104" y="3132138"/>
            <a:ext cx="1152650" cy="825500"/>
            <a:chOff x="1824" y="2688"/>
            <a:chExt cx="1200" cy="1200"/>
          </a:xfrm>
        </p:grpSpPr>
        <p:sp>
          <p:nvSpPr>
            <p:cNvPr id="249" name="Oval 5"/>
            <p:cNvSpPr>
              <a:spLocks noChangeArrowheads="1"/>
            </p:cNvSpPr>
            <p:nvPr/>
          </p:nvSpPr>
          <p:spPr bwMode="auto">
            <a:xfrm>
              <a:off x="1824" y="2736"/>
              <a:ext cx="1152" cy="1152"/>
            </a:xfrm>
            <a:prstGeom prst="ellipse">
              <a:avLst/>
            </a:prstGeom>
            <a:solidFill>
              <a:srgbClr val="7474E2"/>
            </a:solidFill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40000"/>
                </a:spcBef>
                <a:buChar char="•"/>
                <a:defRPr sz="24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40000"/>
                </a:spcBef>
                <a:buBlip>
                  <a:blip r:embed="rId3"/>
                </a:buBlip>
                <a:defRPr sz="24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40000"/>
                </a:spcBef>
                <a:buBlip>
                  <a:blip r:embed="rId3"/>
                </a:buBlip>
                <a:defRPr sz="22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40000"/>
                </a:spcBef>
                <a:buBlip>
                  <a:blip r:embed="rId3"/>
                </a:buBlip>
                <a:defRPr sz="20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40000"/>
                </a:spcBef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>
                <a:solidFill>
                  <a:schemeClr val="tx1"/>
                </a:solidFill>
                <a:latin typeface="Verdana" charset="0"/>
              </a:endParaRPr>
            </a:p>
          </p:txBody>
        </p:sp>
        <p:sp>
          <p:nvSpPr>
            <p:cNvPr id="250" name="Oval 6"/>
            <p:cNvSpPr>
              <a:spLocks noChangeArrowheads="1"/>
            </p:cNvSpPr>
            <p:nvPr/>
          </p:nvSpPr>
          <p:spPr bwMode="auto">
            <a:xfrm>
              <a:off x="1872" y="2688"/>
              <a:ext cx="1152" cy="1152"/>
            </a:xfrm>
            <a:prstGeom prst="ellipse">
              <a:avLst/>
            </a:prstGeom>
            <a:solidFill>
              <a:srgbClr val="C3C3FF"/>
            </a:solidFill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40000"/>
                </a:spcBef>
                <a:buChar char="•"/>
                <a:defRPr sz="24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40000"/>
                </a:spcBef>
                <a:buBlip>
                  <a:blip r:embed="rId3"/>
                </a:buBlip>
                <a:defRPr sz="24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40000"/>
                </a:spcBef>
                <a:buBlip>
                  <a:blip r:embed="rId3"/>
                </a:buBlip>
                <a:defRPr sz="22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40000"/>
                </a:spcBef>
                <a:buBlip>
                  <a:blip r:embed="rId3"/>
                </a:buBlip>
                <a:defRPr sz="20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40000"/>
                </a:spcBef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>
                <a:solidFill>
                  <a:schemeClr val="tx1"/>
                </a:solidFill>
                <a:latin typeface="Verdana" charset="0"/>
              </a:endParaRPr>
            </a:p>
          </p:txBody>
        </p:sp>
        <p:sp>
          <p:nvSpPr>
            <p:cNvPr id="251" name="Line 7"/>
            <p:cNvSpPr>
              <a:spLocks noChangeShapeType="1"/>
            </p:cNvSpPr>
            <p:nvPr/>
          </p:nvSpPr>
          <p:spPr bwMode="auto">
            <a:xfrm flipV="1">
              <a:off x="2448" y="2832"/>
              <a:ext cx="288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252" name="Line 8"/>
            <p:cNvSpPr>
              <a:spLocks noChangeShapeType="1"/>
            </p:cNvSpPr>
            <p:nvPr/>
          </p:nvSpPr>
          <p:spPr bwMode="auto">
            <a:xfrm>
              <a:off x="2448" y="3264"/>
              <a:ext cx="384" cy="48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grpSp>
          <p:nvGrpSpPr>
            <p:cNvPr id="253" name="Group 9"/>
            <p:cNvGrpSpPr>
              <a:grpSpLocks/>
            </p:cNvGrpSpPr>
            <p:nvPr/>
          </p:nvGrpSpPr>
          <p:grpSpPr bwMode="auto">
            <a:xfrm>
              <a:off x="1920" y="2736"/>
              <a:ext cx="1056" cy="1056"/>
              <a:chOff x="1920" y="2736"/>
              <a:chExt cx="1056" cy="1056"/>
            </a:xfrm>
          </p:grpSpPr>
          <p:sp>
            <p:nvSpPr>
              <p:cNvPr id="264" name="Line 10"/>
              <p:cNvSpPr>
                <a:spLocks noChangeShapeType="1"/>
              </p:cNvSpPr>
              <p:nvPr/>
            </p:nvSpPr>
            <p:spPr bwMode="auto">
              <a:xfrm>
                <a:off x="2448" y="273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65" name="Line 11"/>
              <p:cNvSpPr>
                <a:spLocks noChangeShapeType="1"/>
              </p:cNvSpPr>
              <p:nvPr/>
            </p:nvSpPr>
            <p:spPr bwMode="auto">
              <a:xfrm>
                <a:off x="2448" y="369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66" name="Line 12"/>
              <p:cNvSpPr>
                <a:spLocks noChangeShapeType="1"/>
              </p:cNvSpPr>
              <p:nvPr/>
            </p:nvSpPr>
            <p:spPr bwMode="auto">
              <a:xfrm flipH="1">
                <a:off x="2880" y="3264"/>
                <a:ext cx="96" cy="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67" name="Line 13"/>
              <p:cNvSpPr>
                <a:spLocks noChangeShapeType="1"/>
              </p:cNvSpPr>
              <p:nvPr/>
            </p:nvSpPr>
            <p:spPr bwMode="auto">
              <a:xfrm flipH="1">
                <a:off x="1920" y="3264"/>
                <a:ext cx="96" cy="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254" name="Group 14"/>
            <p:cNvGrpSpPr>
              <a:grpSpLocks/>
            </p:cNvGrpSpPr>
            <p:nvPr/>
          </p:nvGrpSpPr>
          <p:grpSpPr bwMode="auto">
            <a:xfrm rot="1800000">
              <a:off x="1920" y="2736"/>
              <a:ext cx="1056" cy="1056"/>
              <a:chOff x="1920" y="2736"/>
              <a:chExt cx="1056" cy="1056"/>
            </a:xfrm>
          </p:grpSpPr>
          <p:sp>
            <p:nvSpPr>
              <p:cNvPr id="260" name="Line 15"/>
              <p:cNvSpPr>
                <a:spLocks noChangeShapeType="1"/>
              </p:cNvSpPr>
              <p:nvPr/>
            </p:nvSpPr>
            <p:spPr bwMode="auto">
              <a:xfrm>
                <a:off x="2448" y="2736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61" name="Line 16"/>
              <p:cNvSpPr>
                <a:spLocks noChangeShapeType="1"/>
              </p:cNvSpPr>
              <p:nvPr/>
            </p:nvSpPr>
            <p:spPr bwMode="auto">
              <a:xfrm>
                <a:off x="2448" y="3696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62" name="Line 17"/>
              <p:cNvSpPr>
                <a:spLocks noChangeShapeType="1"/>
              </p:cNvSpPr>
              <p:nvPr/>
            </p:nvSpPr>
            <p:spPr bwMode="auto">
              <a:xfrm flipH="1">
                <a:off x="2880" y="32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63" name="Line 18"/>
              <p:cNvSpPr>
                <a:spLocks noChangeShapeType="1"/>
              </p:cNvSpPr>
              <p:nvPr/>
            </p:nvSpPr>
            <p:spPr bwMode="auto">
              <a:xfrm flipH="1">
                <a:off x="1920" y="32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255" name="Group 19"/>
            <p:cNvGrpSpPr>
              <a:grpSpLocks/>
            </p:cNvGrpSpPr>
            <p:nvPr/>
          </p:nvGrpSpPr>
          <p:grpSpPr bwMode="auto">
            <a:xfrm rot="3600000">
              <a:off x="1920" y="2736"/>
              <a:ext cx="1056" cy="1056"/>
              <a:chOff x="1920" y="2736"/>
              <a:chExt cx="1056" cy="1056"/>
            </a:xfrm>
          </p:grpSpPr>
          <p:sp>
            <p:nvSpPr>
              <p:cNvPr id="256" name="Line 20"/>
              <p:cNvSpPr>
                <a:spLocks noChangeShapeType="1"/>
              </p:cNvSpPr>
              <p:nvPr/>
            </p:nvSpPr>
            <p:spPr bwMode="auto">
              <a:xfrm>
                <a:off x="2448" y="2736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57" name="Line 21"/>
              <p:cNvSpPr>
                <a:spLocks noChangeShapeType="1"/>
              </p:cNvSpPr>
              <p:nvPr/>
            </p:nvSpPr>
            <p:spPr bwMode="auto">
              <a:xfrm>
                <a:off x="2448" y="3696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58" name="Line 22"/>
              <p:cNvSpPr>
                <a:spLocks noChangeShapeType="1"/>
              </p:cNvSpPr>
              <p:nvPr/>
            </p:nvSpPr>
            <p:spPr bwMode="auto">
              <a:xfrm flipH="1">
                <a:off x="2880" y="32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59" name="Line 23"/>
              <p:cNvSpPr>
                <a:spLocks noChangeShapeType="1"/>
              </p:cNvSpPr>
              <p:nvPr/>
            </p:nvSpPr>
            <p:spPr bwMode="auto">
              <a:xfrm flipH="1">
                <a:off x="1920" y="32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ru-RU"/>
              </a:p>
            </p:txBody>
          </p:sp>
        </p:grpSp>
      </p:grp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7161678" y="3395663"/>
            <a:ext cx="766956" cy="304800"/>
          </a:xfrm>
          <a:prstGeom prst="rightArrow">
            <a:avLst>
              <a:gd name="adj1" fmla="val 50000"/>
              <a:gd name="adj2" fmla="val 450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40000"/>
              </a:spcBef>
              <a:buBlip>
                <a:blip r:embed="rId3"/>
              </a:buBlip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40000"/>
              </a:spcBef>
              <a:buBlip>
                <a:blip r:embed="rId3"/>
              </a:buBlip>
              <a:defRPr sz="22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40000"/>
              </a:spcBef>
              <a:buBlip>
                <a:blip r:embed="rId3"/>
              </a:buBlip>
              <a:defRPr sz="20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40000"/>
              </a:spcBef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 flipH="1">
            <a:off x="9449245" y="3395663"/>
            <a:ext cx="784689" cy="304800"/>
          </a:xfrm>
          <a:prstGeom prst="rightArrow">
            <a:avLst>
              <a:gd name="adj1" fmla="val 50000"/>
              <a:gd name="adj2" fmla="val 460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40000"/>
              </a:spcBef>
              <a:buBlip>
                <a:blip r:embed="rId3"/>
              </a:buBlip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40000"/>
              </a:spcBef>
              <a:buBlip>
                <a:blip r:embed="rId3"/>
              </a:buBlip>
              <a:defRPr sz="22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40000"/>
              </a:spcBef>
              <a:buBlip>
                <a:blip r:embed="rId3"/>
              </a:buBlip>
              <a:defRPr sz="20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40000"/>
              </a:spcBef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chemeClr val="tx1"/>
              </a:solidFill>
              <a:latin typeface="Verdana" charset="0"/>
            </a:endParaRPr>
          </a:p>
        </p:txBody>
      </p: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8205712" y="2943225"/>
            <a:ext cx="1061769" cy="1203325"/>
            <a:chOff x="3696" y="2941"/>
            <a:chExt cx="597" cy="945"/>
          </a:xfrm>
        </p:grpSpPr>
        <p:grpSp>
          <p:nvGrpSpPr>
            <p:cNvPr id="168" name="Group 27"/>
            <p:cNvGrpSpPr>
              <a:grpSpLocks/>
            </p:cNvGrpSpPr>
            <p:nvPr/>
          </p:nvGrpSpPr>
          <p:grpSpPr bwMode="auto">
            <a:xfrm>
              <a:off x="3696" y="2941"/>
              <a:ext cx="597" cy="918"/>
              <a:chOff x="3696" y="2941"/>
              <a:chExt cx="597" cy="918"/>
            </a:xfrm>
          </p:grpSpPr>
          <p:grpSp>
            <p:nvGrpSpPr>
              <p:cNvPr id="170" name="Group 28"/>
              <p:cNvGrpSpPr>
                <a:grpSpLocks/>
              </p:cNvGrpSpPr>
              <p:nvPr/>
            </p:nvGrpSpPr>
            <p:grpSpPr bwMode="auto">
              <a:xfrm>
                <a:off x="3696" y="3239"/>
                <a:ext cx="276" cy="331"/>
                <a:chOff x="3696" y="3239"/>
                <a:chExt cx="276" cy="331"/>
              </a:xfrm>
            </p:grpSpPr>
            <p:grpSp>
              <p:nvGrpSpPr>
                <p:cNvPr id="212" name="Group 29"/>
                <p:cNvGrpSpPr>
                  <a:grpSpLocks/>
                </p:cNvGrpSpPr>
                <p:nvPr/>
              </p:nvGrpSpPr>
              <p:grpSpPr bwMode="auto">
                <a:xfrm>
                  <a:off x="3721" y="3239"/>
                  <a:ext cx="228" cy="194"/>
                  <a:chOff x="3721" y="3239"/>
                  <a:chExt cx="228" cy="194"/>
                </a:xfrm>
              </p:grpSpPr>
              <p:sp>
                <p:nvSpPr>
                  <p:cNvPr id="241" name="Arc 30"/>
                  <p:cNvSpPr>
                    <a:spLocks/>
                  </p:cNvSpPr>
                  <p:nvPr/>
                </p:nvSpPr>
                <p:spPr bwMode="auto">
                  <a:xfrm flipH="1">
                    <a:off x="3721" y="3239"/>
                    <a:ext cx="53" cy="5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4445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42" name="Arc 31"/>
                  <p:cNvSpPr>
                    <a:spLocks/>
                  </p:cNvSpPr>
                  <p:nvPr/>
                </p:nvSpPr>
                <p:spPr bwMode="auto">
                  <a:xfrm>
                    <a:off x="3896" y="3239"/>
                    <a:ext cx="53" cy="5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4445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43" name="Arc 32"/>
                  <p:cNvSpPr>
                    <a:spLocks/>
                  </p:cNvSpPr>
                  <p:nvPr/>
                </p:nvSpPr>
                <p:spPr bwMode="auto">
                  <a:xfrm flipH="1" flipV="1">
                    <a:off x="3721" y="3380"/>
                    <a:ext cx="53" cy="5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4445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44" name="Arc 33"/>
                  <p:cNvSpPr>
                    <a:spLocks/>
                  </p:cNvSpPr>
                  <p:nvPr/>
                </p:nvSpPr>
                <p:spPr bwMode="auto">
                  <a:xfrm flipV="1">
                    <a:off x="3896" y="3380"/>
                    <a:ext cx="53" cy="5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4445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45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3771" y="3239"/>
                    <a:ext cx="129" cy="0"/>
                  </a:xfrm>
                  <a:prstGeom prst="line">
                    <a:avLst/>
                  </a:prstGeom>
                  <a:noFill/>
                  <a:ln w="4445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46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3721" y="3287"/>
                    <a:ext cx="0" cy="100"/>
                  </a:xfrm>
                  <a:prstGeom prst="line">
                    <a:avLst/>
                  </a:prstGeom>
                  <a:noFill/>
                  <a:ln w="4445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47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3764" y="3433"/>
                    <a:ext cx="140" cy="0"/>
                  </a:xfrm>
                  <a:prstGeom prst="line">
                    <a:avLst/>
                  </a:prstGeom>
                  <a:noFill/>
                  <a:ln w="4445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48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949" y="3292"/>
                    <a:ext cx="0" cy="93"/>
                  </a:xfrm>
                  <a:prstGeom prst="line">
                    <a:avLst/>
                  </a:prstGeom>
                  <a:noFill/>
                  <a:ln w="4445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13" name="Group 38"/>
                <p:cNvGrpSpPr>
                  <a:grpSpLocks/>
                </p:cNvGrpSpPr>
                <p:nvPr/>
              </p:nvGrpSpPr>
              <p:grpSpPr bwMode="auto">
                <a:xfrm>
                  <a:off x="3696" y="3464"/>
                  <a:ext cx="276" cy="106"/>
                  <a:chOff x="3696" y="3468"/>
                  <a:chExt cx="276" cy="106"/>
                </a:xfrm>
              </p:grpSpPr>
              <p:grpSp>
                <p:nvGrpSpPr>
                  <p:cNvPr id="21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3696" y="3468"/>
                    <a:ext cx="276" cy="106"/>
                    <a:chOff x="3720" y="3495"/>
                    <a:chExt cx="247" cy="95"/>
                  </a:xfrm>
                </p:grpSpPr>
                <p:sp>
                  <p:nvSpPr>
                    <p:cNvPr id="233" name="Line 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26" y="3512"/>
                      <a:ext cx="31" cy="62"/>
                    </a:xfrm>
                    <a:prstGeom prst="line">
                      <a:avLst/>
                    </a:prstGeom>
                    <a:noFill/>
                    <a:ln w="444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34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30" y="3512"/>
                      <a:ext cx="31" cy="62"/>
                    </a:xfrm>
                    <a:prstGeom prst="line">
                      <a:avLst/>
                    </a:prstGeom>
                    <a:noFill/>
                    <a:ln w="444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35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2" y="3590"/>
                      <a:ext cx="204" cy="0"/>
                    </a:xfrm>
                    <a:prstGeom prst="line">
                      <a:avLst/>
                    </a:prstGeom>
                    <a:noFill/>
                    <a:ln w="444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36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73" y="3496"/>
                      <a:ext cx="141" cy="0"/>
                    </a:xfrm>
                    <a:prstGeom prst="line">
                      <a:avLst/>
                    </a:prstGeom>
                    <a:noFill/>
                    <a:ln w="444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37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3906" y="3495"/>
                      <a:ext cx="25" cy="19"/>
                    </a:xfrm>
                    <a:custGeom>
                      <a:avLst/>
                      <a:gdLst>
                        <a:gd name="T0" fmla="*/ 0 w 75"/>
                        <a:gd name="T1" fmla="*/ 0 h 57"/>
                        <a:gd name="T2" fmla="*/ 0 w 75"/>
                        <a:gd name="T3" fmla="*/ 0 h 57"/>
                        <a:gd name="T4" fmla="*/ 0 w 75"/>
                        <a:gd name="T5" fmla="*/ 0 h 57"/>
                        <a:gd name="T6" fmla="*/ 0 w 75"/>
                        <a:gd name="T7" fmla="*/ 0 h 57"/>
                        <a:gd name="T8" fmla="*/ 0 w 7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5" h="57">
                          <a:moveTo>
                            <a:pt x="75" y="57"/>
                          </a:moveTo>
                          <a:cubicBezTo>
                            <a:pt x="75" y="56"/>
                            <a:pt x="74" y="56"/>
                            <a:pt x="71" y="50"/>
                          </a:cubicBezTo>
                          <a:cubicBezTo>
                            <a:pt x="68" y="44"/>
                            <a:pt x="65" y="31"/>
                            <a:pt x="57" y="23"/>
                          </a:cubicBezTo>
                          <a:cubicBezTo>
                            <a:pt x="49" y="15"/>
                            <a:pt x="33" y="6"/>
                            <a:pt x="24" y="3"/>
                          </a:cubicBezTo>
                          <a:cubicBezTo>
                            <a:pt x="15" y="0"/>
                            <a:pt x="5" y="3"/>
                            <a:pt x="0" y="3"/>
                          </a:cubicBezTo>
                        </a:path>
                      </a:pathLst>
                    </a:custGeom>
                    <a:noFill/>
                    <a:ln w="44450" cap="flat" cmpd="sng">
                      <a:solidFill>
                        <a:schemeClr val="folHlink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38" name="Freeform 45"/>
                    <p:cNvSpPr>
                      <a:spLocks/>
                    </p:cNvSpPr>
                    <p:nvPr/>
                  </p:nvSpPr>
                  <p:spPr bwMode="auto">
                    <a:xfrm flipH="1">
                      <a:off x="3757" y="3495"/>
                      <a:ext cx="24" cy="19"/>
                    </a:xfrm>
                    <a:custGeom>
                      <a:avLst/>
                      <a:gdLst>
                        <a:gd name="T0" fmla="*/ 0 w 75"/>
                        <a:gd name="T1" fmla="*/ 0 h 57"/>
                        <a:gd name="T2" fmla="*/ 0 w 75"/>
                        <a:gd name="T3" fmla="*/ 0 h 57"/>
                        <a:gd name="T4" fmla="*/ 0 w 75"/>
                        <a:gd name="T5" fmla="*/ 0 h 57"/>
                        <a:gd name="T6" fmla="*/ 0 w 75"/>
                        <a:gd name="T7" fmla="*/ 0 h 57"/>
                        <a:gd name="T8" fmla="*/ 0 w 7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5" h="57">
                          <a:moveTo>
                            <a:pt x="75" y="57"/>
                          </a:moveTo>
                          <a:cubicBezTo>
                            <a:pt x="75" y="56"/>
                            <a:pt x="74" y="56"/>
                            <a:pt x="71" y="50"/>
                          </a:cubicBezTo>
                          <a:cubicBezTo>
                            <a:pt x="68" y="44"/>
                            <a:pt x="65" y="31"/>
                            <a:pt x="57" y="23"/>
                          </a:cubicBezTo>
                          <a:cubicBezTo>
                            <a:pt x="49" y="15"/>
                            <a:pt x="33" y="6"/>
                            <a:pt x="24" y="3"/>
                          </a:cubicBezTo>
                          <a:cubicBezTo>
                            <a:pt x="15" y="0"/>
                            <a:pt x="5" y="3"/>
                            <a:pt x="0" y="3"/>
                          </a:cubicBezTo>
                        </a:path>
                      </a:pathLst>
                    </a:custGeom>
                    <a:noFill/>
                    <a:ln w="44450" cap="flat" cmpd="sng">
                      <a:solidFill>
                        <a:schemeClr val="folHlink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39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41" y="3570"/>
                      <a:ext cx="26" cy="20"/>
                    </a:xfrm>
                    <a:custGeom>
                      <a:avLst/>
                      <a:gdLst>
                        <a:gd name="T0" fmla="*/ 0 w 81"/>
                        <a:gd name="T1" fmla="*/ 0 h 60"/>
                        <a:gd name="T2" fmla="*/ 0 w 81"/>
                        <a:gd name="T3" fmla="*/ 0 h 60"/>
                        <a:gd name="T4" fmla="*/ 0 w 81"/>
                        <a:gd name="T5" fmla="*/ 0 h 60"/>
                        <a:gd name="T6" fmla="*/ 0 w 81"/>
                        <a:gd name="T7" fmla="*/ 0 h 60"/>
                        <a:gd name="T8" fmla="*/ 0 w 81"/>
                        <a:gd name="T9" fmla="*/ 0 h 60"/>
                        <a:gd name="T10" fmla="*/ 0 w 81"/>
                        <a:gd name="T11" fmla="*/ 0 h 6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81" h="60">
                          <a:moveTo>
                            <a:pt x="58" y="0"/>
                          </a:moveTo>
                          <a:cubicBezTo>
                            <a:pt x="60" y="4"/>
                            <a:pt x="67" y="19"/>
                            <a:pt x="70" y="27"/>
                          </a:cubicBezTo>
                          <a:cubicBezTo>
                            <a:pt x="73" y="35"/>
                            <a:pt x="81" y="46"/>
                            <a:pt x="79" y="51"/>
                          </a:cubicBezTo>
                          <a:cubicBezTo>
                            <a:pt x="77" y="56"/>
                            <a:pt x="71" y="58"/>
                            <a:pt x="59" y="59"/>
                          </a:cubicBezTo>
                          <a:cubicBezTo>
                            <a:pt x="47" y="60"/>
                            <a:pt x="14" y="60"/>
                            <a:pt x="7" y="60"/>
                          </a:cubicBezTo>
                          <a:cubicBezTo>
                            <a:pt x="0" y="60"/>
                            <a:pt x="17" y="60"/>
                            <a:pt x="19" y="60"/>
                          </a:cubicBezTo>
                        </a:path>
                      </a:pathLst>
                    </a:custGeom>
                    <a:noFill/>
                    <a:ln w="44450" cap="flat" cmpd="sng">
                      <a:solidFill>
                        <a:schemeClr val="folHlink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40" name="Freeform 47"/>
                    <p:cNvSpPr>
                      <a:spLocks/>
                    </p:cNvSpPr>
                    <p:nvPr/>
                  </p:nvSpPr>
                  <p:spPr bwMode="auto">
                    <a:xfrm flipH="1">
                      <a:off x="3720" y="3570"/>
                      <a:ext cx="26" cy="20"/>
                    </a:xfrm>
                    <a:custGeom>
                      <a:avLst/>
                      <a:gdLst>
                        <a:gd name="T0" fmla="*/ 0 w 81"/>
                        <a:gd name="T1" fmla="*/ 0 h 60"/>
                        <a:gd name="T2" fmla="*/ 0 w 81"/>
                        <a:gd name="T3" fmla="*/ 0 h 60"/>
                        <a:gd name="T4" fmla="*/ 0 w 81"/>
                        <a:gd name="T5" fmla="*/ 0 h 60"/>
                        <a:gd name="T6" fmla="*/ 0 w 81"/>
                        <a:gd name="T7" fmla="*/ 0 h 60"/>
                        <a:gd name="T8" fmla="*/ 0 w 81"/>
                        <a:gd name="T9" fmla="*/ 0 h 60"/>
                        <a:gd name="T10" fmla="*/ 0 w 81"/>
                        <a:gd name="T11" fmla="*/ 0 h 6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81" h="60">
                          <a:moveTo>
                            <a:pt x="58" y="0"/>
                          </a:moveTo>
                          <a:cubicBezTo>
                            <a:pt x="60" y="4"/>
                            <a:pt x="67" y="19"/>
                            <a:pt x="70" y="27"/>
                          </a:cubicBezTo>
                          <a:cubicBezTo>
                            <a:pt x="73" y="35"/>
                            <a:pt x="81" y="46"/>
                            <a:pt x="79" y="51"/>
                          </a:cubicBezTo>
                          <a:cubicBezTo>
                            <a:pt x="77" y="56"/>
                            <a:pt x="71" y="58"/>
                            <a:pt x="59" y="59"/>
                          </a:cubicBezTo>
                          <a:cubicBezTo>
                            <a:pt x="47" y="60"/>
                            <a:pt x="14" y="60"/>
                            <a:pt x="7" y="60"/>
                          </a:cubicBezTo>
                          <a:cubicBezTo>
                            <a:pt x="0" y="60"/>
                            <a:pt x="17" y="60"/>
                            <a:pt x="19" y="60"/>
                          </a:cubicBezTo>
                        </a:path>
                      </a:pathLst>
                    </a:custGeom>
                    <a:noFill/>
                    <a:ln w="44450" cap="flat" cmpd="sng">
                      <a:solidFill>
                        <a:schemeClr val="folHlink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15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3703" y="3487"/>
                    <a:ext cx="262" cy="69"/>
                    <a:chOff x="3726" y="3512"/>
                    <a:chExt cx="235" cy="62"/>
                  </a:xfrm>
                </p:grpSpPr>
                <p:sp>
                  <p:nvSpPr>
                    <p:cNvPr id="228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7" y="3512"/>
                      <a:ext cx="17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29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9" y="3528"/>
                      <a:ext cx="18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30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2" y="3543"/>
                      <a:ext cx="203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31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4" y="3559"/>
                      <a:ext cx="21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32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26" y="3574"/>
                      <a:ext cx="23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16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3698" y="3469"/>
                    <a:ext cx="272" cy="105"/>
                    <a:chOff x="3722" y="3496"/>
                    <a:chExt cx="243" cy="94"/>
                  </a:xfrm>
                </p:grpSpPr>
                <p:cxnSp>
                  <p:nvCxnSpPr>
                    <p:cNvPr id="217" name="AutoShape 55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722" y="3496"/>
                      <a:ext cx="43" cy="9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18" name="AutoShape 5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746" y="3496"/>
                      <a:ext cx="35" cy="9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19" name="AutoShape 57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771" y="3496"/>
                      <a:ext cx="25" cy="9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0" name="AutoShape 5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795" y="3496"/>
                      <a:ext cx="17" cy="9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1" name="AutoShape 59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819" y="3496"/>
                      <a:ext cx="9" cy="9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2" name="AutoShape 6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859" y="3496"/>
                      <a:ext cx="9" cy="9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3" name="AutoShape 6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844" y="3496"/>
                      <a:ext cx="0" cy="9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4" name="AutoShape 6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875" y="3496"/>
                      <a:ext cx="17" cy="9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5" name="AutoShape 6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891" y="3496"/>
                      <a:ext cx="26" cy="9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6" name="AutoShape 6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906" y="3496"/>
                      <a:ext cx="35" cy="9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7" name="AutoShape 6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922" y="3496"/>
                      <a:ext cx="43" cy="9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171" name="Group 66"/>
              <p:cNvGrpSpPr>
                <a:grpSpLocks/>
              </p:cNvGrpSpPr>
              <p:nvPr/>
            </p:nvGrpSpPr>
            <p:grpSpPr bwMode="auto">
              <a:xfrm>
                <a:off x="3837" y="2941"/>
                <a:ext cx="456" cy="918"/>
                <a:chOff x="3837" y="2941"/>
                <a:chExt cx="456" cy="918"/>
              </a:xfrm>
            </p:grpSpPr>
            <p:sp>
              <p:nvSpPr>
                <p:cNvPr id="172" name="Line 67"/>
                <p:cNvSpPr>
                  <a:spLocks noChangeShapeType="1"/>
                </p:cNvSpPr>
                <p:nvPr/>
              </p:nvSpPr>
              <p:spPr bwMode="auto">
                <a:xfrm>
                  <a:off x="3837" y="3002"/>
                  <a:ext cx="0" cy="237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3" name="Arc 68"/>
                <p:cNvSpPr>
                  <a:spLocks/>
                </p:cNvSpPr>
                <p:nvPr/>
              </p:nvSpPr>
              <p:spPr bwMode="auto">
                <a:xfrm flipH="1">
                  <a:off x="3837" y="2941"/>
                  <a:ext cx="70" cy="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4" name="Line 69"/>
                <p:cNvSpPr>
                  <a:spLocks noChangeShapeType="1"/>
                </p:cNvSpPr>
                <p:nvPr/>
              </p:nvSpPr>
              <p:spPr bwMode="auto">
                <a:xfrm>
                  <a:off x="3903" y="2941"/>
                  <a:ext cx="325" cy="0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5" name="Line 70"/>
                <p:cNvSpPr>
                  <a:spLocks noChangeShapeType="1"/>
                </p:cNvSpPr>
                <p:nvPr/>
              </p:nvSpPr>
              <p:spPr bwMode="auto">
                <a:xfrm>
                  <a:off x="3837" y="3046"/>
                  <a:ext cx="456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6" name="Rectangle 71"/>
                <p:cNvSpPr>
                  <a:spLocks noChangeArrowheads="1"/>
                </p:cNvSpPr>
                <p:nvPr/>
              </p:nvSpPr>
              <p:spPr bwMode="auto">
                <a:xfrm>
                  <a:off x="3837" y="3082"/>
                  <a:ext cx="53" cy="34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77" name="Arc 72"/>
                <p:cNvSpPr>
                  <a:spLocks/>
                </p:cNvSpPr>
                <p:nvPr/>
              </p:nvSpPr>
              <p:spPr bwMode="auto">
                <a:xfrm>
                  <a:off x="4223" y="2941"/>
                  <a:ext cx="70" cy="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8" name="Arc 73"/>
                <p:cNvSpPr>
                  <a:spLocks/>
                </p:cNvSpPr>
                <p:nvPr/>
              </p:nvSpPr>
              <p:spPr bwMode="auto">
                <a:xfrm flipH="1" flipV="1">
                  <a:off x="3837" y="3789"/>
                  <a:ext cx="70" cy="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9" name="Line 74"/>
                <p:cNvSpPr>
                  <a:spLocks noChangeShapeType="1"/>
                </p:cNvSpPr>
                <p:nvPr/>
              </p:nvSpPr>
              <p:spPr bwMode="auto">
                <a:xfrm>
                  <a:off x="3902" y="3859"/>
                  <a:ext cx="330" cy="0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0" name="Arc 75"/>
                <p:cNvSpPr>
                  <a:spLocks/>
                </p:cNvSpPr>
                <p:nvPr/>
              </p:nvSpPr>
              <p:spPr bwMode="auto">
                <a:xfrm flipV="1">
                  <a:off x="4223" y="3789"/>
                  <a:ext cx="70" cy="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1" name="Line 76"/>
                <p:cNvSpPr>
                  <a:spLocks noChangeShapeType="1"/>
                </p:cNvSpPr>
                <p:nvPr/>
              </p:nvSpPr>
              <p:spPr bwMode="auto">
                <a:xfrm>
                  <a:off x="4293" y="3006"/>
                  <a:ext cx="0" cy="786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2" name="Line 77"/>
                <p:cNvSpPr>
                  <a:spLocks noChangeShapeType="1"/>
                </p:cNvSpPr>
                <p:nvPr/>
              </p:nvSpPr>
              <p:spPr bwMode="auto">
                <a:xfrm>
                  <a:off x="3837" y="3082"/>
                  <a:ext cx="456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3" name="Rectangle 78"/>
                <p:cNvSpPr>
                  <a:spLocks noChangeArrowheads="1"/>
                </p:cNvSpPr>
                <p:nvPr/>
              </p:nvSpPr>
              <p:spPr bwMode="auto">
                <a:xfrm>
                  <a:off x="3890" y="3116"/>
                  <a:ext cx="52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84" name="Rectangle 79"/>
                <p:cNvSpPr>
                  <a:spLocks noChangeArrowheads="1"/>
                </p:cNvSpPr>
                <p:nvPr/>
              </p:nvSpPr>
              <p:spPr bwMode="auto">
                <a:xfrm>
                  <a:off x="4012" y="3082"/>
                  <a:ext cx="53" cy="34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85" name="Rectangle 80"/>
                <p:cNvSpPr>
                  <a:spLocks noChangeArrowheads="1"/>
                </p:cNvSpPr>
                <p:nvPr/>
              </p:nvSpPr>
              <p:spPr bwMode="auto">
                <a:xfrm>
                  <a:off x="4118" y="3082"/>
                  <a:ext cx="52" cy="34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86" name="Rectangle 81"/>
                <p:cNvSpPr>
                  <a:spLocks noChangeArrowheads="1"/>
                </p:cNvSpPr>
                <p:nvPr/>
              </p:nvSpPr>
              <p:spPr bwMode="auto">
                <a:xfrm>
                  <a:off x="4223" y="3082"/>
                  <a:ext cx="52" cy="34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87" name="Rectangle 82"/>
                <p:cNvSpPr>
                  <a:spLocks noChangeArrowheads="1"/>
                </p:cNvSpPr>
                <p:nvPr/>
              </p:nvSpPr>
              <p:spPr bwMode="auto">
                <a:xfrm>
                  <a:off x="4170" y="3116"/>
                  <a:ext cx="53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88" name="Line 83"/>
                <p:cNvSpPr>
                  <a:spLocks noChangeShapeType="1"/>
                </p:cNvSpPr>
                <p:nvPr/>
              </p:nvSpPr>
              <p:spPr bwMode="auto">
                <a:xfrm>
                  <a:off x="3837" y="3151"/>
                  <a:ext cx="456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9" name="Line 84"/>
                <p:cNvSpPr>
                  <a:spLocks noChangeShapeType="1"/>
                </p:cNvSpPr>
                <p:nvPr/>
              </p:nvSpPr>
              <p:spPr bwMode="auto">
                <a:xfrm>
                  <a:off x="3924" y="3256"/>
                  <a:ext cx="369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0" name="Rectangle 85"/>
                <p:cNvSpPr>
                  <a:spLocks noChangeArrowheads="1"/>
                </p:cNvSpPr>
                <p:nvPr/>
              </p:nvSpPr>
              <p:spPr bwMode="auto">
                <a:xfrm>
                  <a:off x="3942" y="3292"/>
                  <a:ext cx="53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91" name="Rectangle 86"/>
                <p:cNvSpPr>
                  <a:spLocks noChangeArrowheads="1"/>
                </p:cNvSpPr>
                <p:nvPr/>
              </p:nvSpPr>
              <p:spPr bwMode="auto">
                <a:xfrm>
                  <a:off x="4012" y="3256"/>
                  <a:ext cx="53" cy="3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92" name="Rectangle 87"/>
                <p:cNvSpPr>
                  <a:spLocks noChangeArrowheads="1"/>
                </p:cNvSpPr>
                <p:nvPr/>
              </p:nvSpPr>
              <p:spPr bwMode="auto">
                <a:xfrm>
                  <a:off x="4118" y="3256"/>
                  <a:ext cx="52" cy="3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93" name="Rectangle 88"/>
                <p:cNvSpPr>
                  <a:spLocks noChangeArrowheads="1"/>
                </p:cNvSpPr>
                <p:nvPr/>
              </p:nvSpPr>
              <p:spPr bwMode="auto">
                <a:xfrm>
                  <a:off x="4065" y="3292"/>
                  <a:ext cx="53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94" name="Rectangle 89"/>
                <p:cNvSpPr>
                  <a:spLocks noChangeArrowheads="1"/>
                </p:cNvSpPr>
                <p:nvPr/>
              </p:nvSpPr>
              <p:spPr bwMode="auto">
                <a:xfrm>
                  <a:off x="4170" y="3292"/>
                  <a:ext cx="53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95" name="Line 90"/>
                <p:cNvSpPr>
                  <a:spLocks noChangeShapeType="1"/>
                </p:cNvSpPr>
                <p:nvPr/>
              </p:nvSpPr>
              <p:spPr bwMode="auto">
                <a:xfrm>
                  <a:off x="3942" y="3327"/>
                  <a:ext cx="351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6" name="Line 91"/>
                <p:cNvSpPr>
                  <a:spLocks noChangeShapeType="1"/>
                </p:cNvSpPr>
                <p:nvPr/>
              </p:nvSpPr>
              <p:spPr bwMode="auto">
                <a:xfrm>
                  <a:off x="3837" y="3432"/>
                  <a:ext cx="456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7" name="Rectangle 92"/>
                <p:cNvSpPr>
                  <a:spLocks noChangeArrowheads="1"/>
                </p:cNvSpPr>
                <p:nvPr/>
              </p:nvSpPr>
              <p:spPr bwMode="auto">
                <a:xfrm>
                  <a:off x="4012" y="3432"/>
                  <a:ext cx="53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98" name="Rectangle 93"/>
                <p:cNvSpPr>
                  <a:spLocks noChangeArrowheads="1"/>
                </p:cNvSpPr>
                <p:nvPr/>
              </p:nvSpPr>
              <p:spPr bwMode="auto">
                <a:xfrm>
                  <a:off x="4223" y="3432"/>
                  <a:ext cx="52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199" name="Rectangle 94"/>
                <p:cNvSpPr>
                  <a:spLocks noChangeArrowheads="1"/>
                </p:cNvSpPr>
                <p:nvPr/>
              </p:nvSpPr>
              <p:spPr bwMode="auto">
                <a:xfrm>
                  <a:off x="4170" y="3467"/>
                  <a:ext cx="53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200" name="Line 95"/>
                <p:cNvSpPr>
                  <a:spLocks noChangeShapeType="1"/>
                </p:cNvSpPr>
                <p:nvPr/>
              </p:nvSpPr>
              <p:spPr bwMode="auto">
                <a:xfrm>
                  <a:off x="3942" y="3502"/>
                  <a:ext cx="351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1" name="Rectangle 96"/>
                <p:cNvSpPr>
                  <a:spLocks noChangeArrowheads="1"/>
                </p:cNvSpPr>
                <p:nvPr/>
              </p:nvSpPr>
              <p:spPr bwMode="auto">
                <a:xfrm>
                  <a:off x="3837" y="3590"/>
                  <a:ext cx="53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202" name="Line 97"/>
                <p:cNvSpPr>
                  <a:spLocks noChangeShapeType="1"/>
                </p:cNvSpPr>
                <p:nvPr/>
              </p:nvSpPr>
              <p:spPr bwMode="auto">
                <a:xfrm>
                  <a:off x="3837" y="3590"/>
                  <a:ext cx="456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3" name="Rectangle 98"/>
                <p:cNvSpPr>
                  <a:spLocks noChangeArrowheads="1"/>
                </p:cNvSpPr>
                <p:nvPr/>
              </p:nvSpPr>
              <p:spPr bwMode="auto">
                <a:xfrm>
                  <a:off x="3890" y="3625"/>
                  <a:ext cx="52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204" name="Rectangle 99"/>
                <p:cNvSpPr>
                  <a:spLocks noChangeArrowheads="1"/>
                </p:cNvSpPr>
                <p:nvPr/>
              </p:nvSpPr>
              <p:spPr bwMode="auto">
                <a:xfrm>
                  <a:off x="3942" y="3590"/>
                  <a:ext cx="53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205" name="Rectangle 100"/>
                <p:cNvSpPr>
                  <a:spLocks noChangeArrowheads="1"/>
                </p:cNvSpPr>
                <p:nvPr/>
              </p:nvSpPr>
              <p:spPr bwMode="auto">
                <a:xfrm>
                  <a:off x="4118" y="3625"/>
                  <a:ext cx="52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206" name="Rectangle 101"/>
                <p:cNvSpPr>
                  <a:spLocks noChangeArrowheads="1"/>
                </p:cNvSpPr>
                <p:nvPr/>
              </p:nvSpPr>
              <p:spPr bwMode="auto">
                <a:xfrm>
                  <a:off x="4223" y="3625"/>
                  <a:ext cx="52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207" name="Rectangle 102"/>
                <p:cNvSpPr>
                  <a:spLocks noChangeArrowheads="1"/>
                </p:cNvSpPr>
                <p:nvPr/>
              </p:nvSpPr>
              <p:spPr bwMode="auto">
                <a:xfrm>
                  <a:off x="4170" y="3590"/>
                  <a:ext cx="53" cy="35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208" name="Line 103"/>
                <p:cNvSpPr>
                  <a:spLocks noChangeShapeType="1"/>
                </p:cNvSpPr>
                <p:nvPr/>
              </p:nvSpPr>
              <p:spPr bwMode="auto">
                <a:xfrm>
                  <a:off x="3837" y="3660"/>
                  <a:ext cx="456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9" name="Line 104"/>
                <p:cNvSpPr>
                  <a:spLocks noChangeShapeType="1"/>
                </p:cNvSpPr>
                <p:nvPr/>
              </p:nvSpPr>
              <p:spPr bwMode="auto">
                <a:xfrm>
                  <a:off x="3837" y="3695"/>
                  <a:ext cx="456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0" name="Line 105"/>
                <p:cNvSpPr>
                  <a:spLocks noChangeShapeType="1"/>
                </p:cNvSpPr>
                <p:nvPr/>
              </p:nvSpPr>
              <p:spPr bwMode="auto">
                <a:xfrm>
                  <a:off x="3837" y="3572"/>
                  <a:ext cx="0" cy="218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1" name="Line 106"/>
                <p:cNvSpPr>
                  <a:spLocks noChangeShapeType="1"/>
                </p:cNvSpPr>
                <p:nvPr/>
              </p:nvSpPr>
              <p:spPr bwMode="auto">
                <a:xfrm>
                  <a:off x="3837" y="3432"/>
                  <a:ext cx="0" cy="35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</p:grpSp>
        </p:grpSp>
        <p:sp>
          <p:nvSpPr>
            <p:cNvPr id="169" name="Text Box 107"/>
            <p:cNvSpPr txBox="1">
              <a:spLocks noChangeArrowheads="1"/>
            </p:cNvSpPr>
            <p:nvPr/>
          </p:nvSpPr>
          <p:spPr bwMode="auto">
            <a:xfrm>
              <a:off x="3875" y="3679"/>
              <a:ext cx="393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har char="•"/>
                <a:defRPr sz="24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40000"/>
                </a:spcBef>
                <a:buBlip>
                  <a:blip r:embed="rId3"/>
                </a:buBlip>
                <a:defRPr sz="24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40000"/>
                </a:spcBef>
                <a:buBlip>
                  <a:blip r:embed="rId3"/>
                </a:buBlip>
                <a:defRPr sz="22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40000"/>
                </a:spcBef>
                <a:buBlip>
                  <a:blip r:embed="rId3"/>
                </a:buBlip>
                <a:defRPr sz="20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40000"/>
                </a:spcBef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700" b="1"/>
                <a:t>Service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700" b="1"/>
                <a:t>Center</a:t>
              </a:r>
            </a:p>
          </p:txBody>
        </p:sp>
      </p:grpSp>
      <p:grpSp>
        <p:nvGrpSpPr>
          <p:cNvPr id="10" name="Group 108"/>
          <p:cNvGrpSpPr>
            <a:grpSpLocks/>
          </p:cNvGrpSpPr>
          <p:nvPr/>
        </p:nvGrpSpPr>
        <p:grpSpPr bwMode="auto">
          <a:xfrm>
            <a:off x="10584162" y="2955925"/>
            <a:ext cx="855621" cy="1130300"/>
            <a:chOff x="3696" y="2736"/>
            <a:chExt cx="624" cy="1152"/>
          </a:xfrm>
        </p:grpSpPr>
        <p:grpSp>
          <p:nvGrpSpPr>
            <p:cNvPr id="146" name="Group 109"/>
            <p:cNvGrpSpPr>
              <a:grpSpLocks/>
            </p:cNvGrpSpPr>
            <p:nvPr/>
          </p:nvGrpSpPr>
          <p:grpSpPr bwMode="auto">
            <a:xfrm>
              <a:off x="3696" y="2736"/>
              <a:ext cx="624" cy="1152"/>
              <a:chOff x="3696" y="2736"/>
              <a:chExt cx="624" cy="1152"/>
            </a:xfrm>
          </p:grpSpPr>
          <p:sp>
            <p:nvSpPr>
              <p:cNvPr id="150" name="Oval 110"/>
              <p:cNvSpPr>
                <a:spLocks noChangeArrowheads="1"/>
              </p:cNvSpPr>
              <p:nvPr/>
            </p:nvSpPr>
            <p:spPr bwMode="auto">
              <a:xfrm>
                <a:off x="3864" y="2736"/>
                <a:ext cx="288" cy="288"/>
              </a:xfrm>
              <a:prstGeom prst="ellips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40000"/>
                  </a:spcBef>
                  <a:buChar char="•"/>
                  <a:defRPr sz="2400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spcBef>
                    <a:spcPct val="40000"/>
                  </a:spcBef>
                  <a:buBlip>
                    <a:blip r:embed="rId3"/>
                  </a:buBlip>
                  <a:defRPr sz="2400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40000"/>
                  </a:spcBef>
                  <a:buBlip>
                    <a:blip r:embed="rId3"/>
                  </a:buBlip>
                  <a:defRPr sz="2200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40000"/>
                  </a:spcBef>
                  <a:buBlip>
                    <a:blip r:embed="rId3"/>
                  </a:buBlip>
                  <a:defRPr sz="2000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40000"/>
                  </a:spcBef>
                  <a:buBlip>
                    <a:blip r:embed="rId3"/>
                  </a:buBlip>
                  <a:defRPr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Blip>
                    <a:blip r:embed="rId3"/>
                  </a:buBlip>
                  <a:defRPr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Blip>
                    <a:blip r:embed="rId3"/>
                  </a:buBlip>
                  <a:defRPr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Blip>
                    <a:blip r:embed="rId3"/>
                  </a:buBlip>
                  <a:defRPr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Blip>
                    <a:blip r:embed="rId3"/>
                  </a:buBlip>
                  <a:defRPr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de-DE" sz="1800">
                  <a:solidFill>
                    <a:schemeClr val="tx1"/>
                  </a:solidFill>
                  <a:latin typeface="Verdana" charset="0"/>
                </a:endParaRPr>
              </a:p>
            </p:txBody>
          </p:sp>
          <p:grpSp>
            <p:nvGrpSpPr>
              <p:cNvPr id="151" name="Group 111"/>
              <p:cNvGrpSpPr>
                <a:grpSpLocks/>
              </p:cNvGrpSpPr>
              <p:nvPr/>
            </p:nvGrpSpPr>
            <p:grpSpPr bwMode="auto">
              <a:xfrm>
                <a:off x="3696" y="3072"/>
                <a:ext cx="624" cy="816"/>
                <a:chOff x="3696" y="3072"/>
                <a:chExt cx="624" cy="816"/>
              </a:xfrm>
            </p:grpSpPr>
            <p:sp>
              <p:nvSpPr>
                <p:cNvPr id="158" name="Arc 112"/>
                <p:cNvSpPr>
                  <a:spLocks/>
                </p:cNvSpPr>
                <p:nvPr/>
              </p:nvSpPr>
              <p:spPr bwMode="auto">
                <a:xfrm flipH="1">
                  <a:off x="3696" y="3072"/>
                  <a:ext cx="9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59" name="Arc 113"/>
                <p:cNvSpPr>
                  <a:spLocks/>
                </p:cNvSpPr>
                <p:nvPr/>
              </p:nvSpPr>
              <p:spPr bwMode="auto">
                <a:xfrm rot="10800000" flipH="1">
                  <a:off x="4224" y="3792"/>
                  <a:ext cx="9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0" name="Arc 114"/>
                <p:cNvSpPr>
                  <a:spLocks/>
                </p:cNvSpPr>
                <p:nvPr/>
              </p:nvSpPr>
              <p:spPr bwMode="auto">
                <a:xfrm rot="5400000" flipH="1">
                  <a:off x="4224" y="3072"/>
                  <a:ext cx="9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1" name="Arc 115"/>
                <p:cNvSpPr>
                  <a:spLocks/>
                </p:cNvSpPr>
                <p:nvPr/>
              </p:nvSpPr>
              <p:spPr bwMode="auto">
                <a:xfrm rot="16200000" flipH="1">
                  <a:off x="3696" y="3792"/>
                  <a:ext cx="9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2" name="Line 116"/>
                <p:cNvSpPr>
                  <a:spLocks noChangeShapeType="1"/>
                </p:cNvSpPr>
                <p:nvPr/>
              </p:nvSpPr>
              <p:spPr bwMode="auto">
                <a:xfrm>
                  <a:off x="3792" y="3888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3" name="Line 117"/>
                <p:cNvSpPr>
                  <a:spLocks noChangeShapeType="1"/>
                </p:cNvSpPr>
                <p:nvPr/>
              </p:nvSpPr>
              <p:spPr bwMode="auto">
                <a:xfrm>
                  <a:off x="3696" y="3168"/>
                  <a:ext cx="0" cy="624"/>
                </a:xfrm>
                <a:prstGeom prst="line">
                  <a:avLst/>
                </a:prstGeom>
                <a:noFill/>
                <a:ln w="381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4" name="Line 118"/>
                <p:cNvSpPr>
                  <a:spLocks noChangeShapeType="1"/>
                </p:cNvSpPr>
                <p:nvPr/>
              </p:nvSpPr>
              <p:spPr bwMode="auto">
                <a:xfrm>
                  <a:off x="4320" y="3168"/>
                  <a:ext cx="0" cy="624"/>
                </a:xfrm>
                <a:prstGeom prst="line">
                  <a:avLst/>
                </a:prstGeom>
                <a:noFill/>
                <a:ln w="381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5" name="Line 119"/>
                <p:cNvSpPr>
                  <a:spLocks noChangeShapeType="1"/>
                </p:cNvSpPr>
                <p:nvPr/>
              </p:nvSpPr>
              <p:spPr bwMode="auto">
                <a:xfrm>
                  <a:off x="3792" y="3072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6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3840" y="3360"/>
                  <a:ext cx="0" cy="528"/>
                </a:xfrm>
                <a:prstGeom prst="line">
                  <a:avLst/>
                </a:prstGeom>
                <a:noFill/>
                <a:ln w="381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7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4176" y="3360"/>
                  <a:ext cx="0" cy="528"/>
                </a:xfrm>
                <a:prstGeom prst="line">
                  <a:avLst/>
                </a:prstGeom>
                <a:noFill/>
                <a:ln w="381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52" name="Group 122"/>
              <p:cNvGrpSpPr>
                <a:grpSpLocks/>
              </p:cNvGrpSpPr>
              <p:nvPr/>
            </p:nvGrpSpPr>
            <p:grpSpPr bwMode="auto">
              <a:xfrm>
                <a:off x="3816" y="3072"/>
                <a:ext cx="384" cy="507"/>
                <a:chOff x="3840" y="3120"/>
                <a:chExt cx="384" cy="507"/>
              </a:xfrm>
            </p:grpSpPr>
            <p:sp>
              <p:nvSpPr>
                <p:cNvPr id="153" name="Oval 123"/>
                <p:cNvSpPr>
                  <a:spLocks noChangeArrowheads="1"/>
                </p:cNvSpPr>
                <p:nvPr/>
              </p:nvSpPr>
              <p:spPr bwMode="auto">
                <a:xfrm flipH="1">
                  <a:off x="3994" y="3552"/>
                  <a:ext cx="75" cy="75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grpSp>
              <p:nvGrpSpPr>
                <p:cNvPr id="154" name="Group 124"/>
                <p:cNvGrpSpPr>
                  <a:grpSpLocks/>
                </p:cNvGrpSpPr>
                <p:nvPr/>
              </p:nvGrpSpPr>
              <p:grpSpPr bwMode="auto">
                <a:xfrm>
                  <a:off x="3840" y="3120"/>
                  <a:ext cx="384" cy="432"/>
                  <a:chOff x="3840" y="3120"/>
                  <a:chExt cx="384" cy="432"/>
                </a:xfrm>
              </p:grpSpPr>
              <p:sp>
                <p:nvSpPr>
                  <p:cNvPr id="155" name="Line 1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32" y="3312"/>
                    <a:ext cx="0" cy="240"/>
                  </a:xfrm>
                  <a:prstGeom prst="line">
                    <a:avLst/>
                  </a:prstGeom>
                  <a:noFill/>
                  <a:ln w="3810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56" name="Arc 126"/>
                  <p:cNvSpPr>
                    <a:spLocks/>
                  </p:cNvSpPr>
                  <p:nvPr/>
                </p:nvSpPr>
                <p:spPr bwMode="auto">
                  <a:xfrm rot="5400000">
                    <a:off x="4032" y="3120"/>
                    <a:ext cx="192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57" name="Arc 127"/>
                  <p:cNvSpPr>
                    <a:spLocks/>
                  </p:cNvSpPr>
                  <p:nvPr/>
                </p:nvSpPr>
                <p:spPr bwMode="auto">
                  <a:xfrm rot="16200000" flipH="1">
                    <a:off x="3840" y="3120"/>
                    <a:ext cx="192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47" name="Group 128"/>
            <p:cNvGrpSpPr>
              <a:grpSpLocks/>
            </p:cNvGrpSpPr>
            <p:nvPr/>
          </p:nvGrpSpPr>
          <p:grpSpPr bwMode="auto">
            <a:xfrm>
              <a:off x="4050" y="3312"/>
              <a:ext cx="96" cy="96"/>
              <a:chOff x="3936" y="3984"/>
              <a:chExt cx="96" cy="96"/>
            </a:xfrm>
          </p:grpSpPr>
          <p:sp>
            <p:nvSpPr>
              <p:cNvPr id="148" name="Line 129"/>
              <p:cNvSpPr>
                <a:spLocks noChangeShapeType="1"/>
              </p:cNvSpPr>
              <p:nvPr/>
            </p:nvSpPr>
            <p:spPr bwMode="auto">
              <a:xfrm>
                <a:off x="3936" y="403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" name="Line 130"/>
              <p:cNvSpPr>
                <a:spLocks noChangeShapeType="1"/>
              </p:cNvSpPr>
              <p:nvPr/>
            </p:nvSpPr>
            <p:spPr bwMode="auto">
              <a:xfrm>
                <a:off x="3984" y="3984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/>
              </a:p>
            </p:txBody>
          </p:sp>
        </p:grpSp>
      </p:grpSp>
      <p:sp>
        <p:nvSpPr>
          <p:cNvPr id="11" name="Freeform 131"/>
          <p:cNvSpPr>
            <a:spLocks/>
          </p:cNvSpPr>
          <p:nvPr/>
        </p:nvSpPr>
        <p:spPr bwMode="auto">
          <a:xfrm>
            <a:off x="4964992" y="3319463"/>
            <a:ext cx="937637" cy="427037"/>
          </a:xfrm>
          <a:custGeom>
            <a:avLst/>
            <a:gdLst>
              <a:gd name="T0" fmla="*/ 0 w 3624"/>
              <a:gd name="T1" fmla="*/ 2147483646 h 3615"/>
              <a:gd name="T2" fmla="*/ 2147483646 w 3624"/>
              <a:gd name="T3" fmla="*/ 2147483646 h 3615"/>
              <a:gd name="T4" fmla="*/ 2147483646 w 3624"/>
              <a:gd name="T5" fmla="*/ 2147483646 h 3615"/>
              <a:gd name="T6" fmla="*/ 2147483646 w 3624"/>
              <a:gd name="T7" fmla="*/ 2147483646 h 3615"/>
              <a:gd name="T8" fmla="*/ 2147483646 w 3624"/>
              <a:gd name="T9" fmla="*/ 2147483646 h 3615"/>
              <a:gd name="T10" fmla="*/ 2147483646 w 3624"/>
              <a:gd name="T11" fmla="*/ 2147483646 h 3615"/>
              <a:gd name="T12" fmla="*/ 2147483646 w 3624"/>
              <a:gd name="T13" fmla="*/ 2147483646 h 3615"/>
              <a:gd name="T14" fmla="*/ 2147483646 w 3624"/>
              <a:gd name="T15" fmla="*/ 2147483646 h 3615"/>
              <a:gd name="T16" fmla="*/ 2147483646 w 3624"/>
              <a:gd name="T17" fmla="*/ 2147483646 h 3615"/>
              <a:gd name="T18" fmla="*/ 2147483646 w 3624"/>
              <a:gd name="T19" fmla="*/ 2147483646 h 3615"/>
              <a:gd name="T20" fmla="*/ 2147483646 w 3624"/>
              <a:gd name="T21" fmla="*/ 2147483646 h 3615"/>
              <a:gd name="T22" fmla="*/ 2147483646 w 3624"/>
              <a:gd name="T23" fmla="*/ 2147483646 h 3615"/>
              <a:gd name="T24" fmla="*/ 2147483646 w 3624"/>
              <a:gd name="T25" fmla="*/ 2147483646 h 3615"/>
              <a:gd name="T26" fmla="*/ 2147483646 w 3624"/>
              <a:gd name="T27" fmla="*/ 2147483646 h 3615"/>
              <a:gd name="T28" fmla="*/ 2147483646 w 3624"/>
              <a:gd name="T29" fmla="*/ 2147483646 h 3615"/>
              <a:gd name="T30" fmla="*/ 2147483646 w 3624"/>
              <a:gd name="T31" fmla="*/ 2147483646 h 3615"/>
              <a:gd name="T32" fmla="*/ 2147483646 w 3624"/>
              <a:gd name="T33" fmla="*/ 2147483646 h 3615"/>
              <a:gd name="T34" fmla="*/ 2147483646 w 3624"/>
              <a:gd name="T35" fmla="*/ 2147483646 h 3615"/>
              <a:gd name="T36" fmla="*/ 2147483646 w 3624"/>
              <a:gd name="T37" fmla="*/ 2147483646 h 3615"/>
              <a:gd name="T38" fmla="*/ 2147483646 w 3624"/>
              <a:gd name="T39" fmla="*/ 2147483646 h 3615"/>
              <a:gd name="T40" fmla="*/ 2147483646 w 3624"/>
              <a:gd name="T41" fmla="*/ 2147483646 h 3615"/>
              <a:gd name="T42" fmla="*/ 2147483646 w 3624"/>
              <a:gd name="T43" fmla="*/ 2147483646 h 3615"/>
              <a:gd name="T44" fmla="*/ 2147483646 w 3624"/>
              <a:gd name="T45" fmla="*/ 2147483646 h 3615"/>
              <a:gd name="T46" fmla="*/ 2147483646 w 3624"/>
              <a:gd name="T47" fmla="*/ 2147483646 h 3615"/>
              <a:gd name="T48" fmla="*/ 2147483646 w 3624"/>
              <a:gd name="T49" fmla="*/ 2147483646 h 3615"/>
              <a:gd name="T50" fmla="*/ 2147483646 w 3624"/>
              <a:gd name="T51" fmla="*/ 2147483646 h 3615"/>
              <a:gd name="T52" fmla="*/ 2147483646 w 3624"/>
              <a:gd name="T53" fmla="*/ 2147483646 h 3615"/>
              <a:gd name="T54" fmla="*/ 2147483646 w 3624"/>
              <a:gd name="T55" fmla="*/ 2147483646 h 3615"/>
              <a:gd name="T56" fmla="*/ 2147483646 w 3624"/>
              <a:gd name="T57" fmla="*/ 2147483646 h 3615"/>
              <a:gd name="T58" fmla="*/ 2147483646 w 3624"/>
              <a:gd name="T59" fmla="*/ 2147483646 h 3615"/>
              <a:gd name="T60" fmla="*/ 2147483646 w 3624"/>
              <a:gd name="T61" fmla="*/ 2147483646 h 3615"/>
              <a:gd name="T62" fmla="*/ 2147483646 w 3624"/>
              <a:gd name="T63" fmla="*/ 2147483646 h 3615"/>
              <a:gd name="T64" fmla="*/ 2147483646 w 3624"/>
              <a:gd name="T65" fmla="*/ 2147483646 h 3615"/>
              <a:gd name="T66" fmla="*/ 2147483646 w 3624"/>
              <a:gd name="T67" fmla="*/ 2147483646 h 3615"/>
              <a:gd name="T68" fmla="*/ 2147483646 w 3624"/>
              <a:gd name="T69" fmla="*/ 2147483646 h 3615"/>
              <a:gd name="T70" fmla="*/ 2147483646 w 3624"/>
              <a:gd name="T71" fmla="*/ 2147483646 h 3615"/>
              <a:gd name="T72" fmla="*/ 2147483646 w 3624"/>
              <a:gd name="T73" fmla="*/ 2147483646 h 3615"/>
              <a:gd name="T74" fmla="*/ 2147483646 w 3624"/>
              <a:gd name="T75" fmla="*/ 2147483646 h 3615"/>
              <a:gd name="T76" fmla="*/ 2147483646 w 3624"/>
              <a:gd name="T77" fmla="*/ 2147483646 h 3615"/>
              <a:gd name="T78" fmla="*/ 2147483646 w 3624"/>
              <a:gd name="T79" fmla="*/ 2147483646 h 3615"/>
              <a:gd name="T80" fmla="*/ 2147483646 w 3624"/>
              <a:gd name="T81" fmla="*/ 2147483646 h 3615"/>
              <a:gd name="T82" fmla="*/ 2147483646 w 3624"/>
              <a:gd name="T83" fmla="*/ 2147483646 h 3615"/>
              <a:gd name="T84" fmla="*/ 2147483646 w 3624"/>
              <a:gd name="T85" fmla="*/ 2147483646 h 3615"/>
              <a:gd name="T86" fmla="*/ 2147483646 w 3624"/>
              <a:gd name="T87" fmla="*/ 2147483646 h 3615"/>
              <a:gd name="T88" fmla="*/ 2147483646 w 3624"/>
              <a:gd name="T89" fmla="*/ 2147483646 h 3615"/>
              <a:gd name="T90" fmla="*/ 2147483646 w 3624"/>
              <a:gd name="T91" fmla="*/ 2147483646 h 3615"/>
              <a:gd name="T92" fmla="*/ 2147483646 w 3624"/>
              <a:gd name="T93" fmla="*/ 2147483646 h 3615"/>
              <a:gd name="T94" fmla="*/ 2147483646 w 3624"/>
              <a:gd name="T95" fmla="*/ 2147483646 h 3615"/>
              <a:gd name="T96" fmla="*/ 2147483646 w 3624"/>
              <a:gd name="T97" fmla="*/ 2147483646 h 3615"/>
              <a:gd name="T98" fmla="*/ 2147483646 w 3624"/>
              <a:gd name="T99" fmla="*/ 2147483646 h 361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24" h="3615">
                <a:moveTo>
                  <a:pt x="0" y="1829"/>
                </a:moveTo>
                <a:cubicBezTo>
                  <a:pt x="28" y="1791"/>
                  <a:pt x="56" y="1753"/>
                  <a:pt x="84" y="1733"/>
                </a:cubicBezTo>
                <a:cubicBezTo>
                  <a:pt x="112" y="1713"/>
                  <a:pt x="142" y="1661"/>
                  <a:pt x="168" y="1709"/>
                </a:cubicBezTo>
                <a:cubicBezTo>
                  <a:pt x="194" y="1757"/>
                  <a:pt x="220" y="1937"/>
                  <a:pt x="240" y="2021"/>
                </a:cubicBezTo>
                <a:cubicBezTo>
                  <a:pt x="260" y="2105"/>
                  <a:pt x="264" y="2245"/>
                  <a:pt x="288" y="2213"/>
                </a:cubicBezTo>
                <a:cubicBezTo>
                  <a:pt x="312" y="2181"/>
                  <a:pt x="357" y="1985"/>
                  <a:pt x="384" y="1829"/>
                </a:cubicBezTo>
                <a:cubicBezTo>
                  <a:pt x="411" y="1673"/>
                  <a:pt x="427" y="1342"/>
                  <a:pt x="450" y="1277"/>
                </a:cubicBezTo>
                <a:cubicBezTo>
                  <a:pt x="473" y="1212"/>
                  <a:pt x="499" y="1273"/>
                  <a:pt x="522" y="1439"/>
                </a:cubicBezTo>
                <a:cubicBezTo>
                  <a:pt x="545" y="1605"/>
                  <a:pt x="564" y="2074"/>
                  <a:pt x="588" y="2273"/>
                </a:cubicBezTo>
                <a:cubicBezTo>
                  <a:pt x="612" y="2472"/>
                  <a:pt x="640" y="2709"/>
                  <a:pt x="666" y="2633"/>
                </a:cubicBezTo>
                <a:cubicBezTo>
                  <a:pt x="692" y="2557"/>
                  <a:pt x="719" y="2109"/>
                  <a:pt x="744" y="1817"/>
                </a:cubicBezTo>
                <a:cubicBezTo>
                  <a:pt x="769" y="1525"/>
                  <a:pt x="791" y="982"/>
                  <a:pt x="816" y="881"/>
                </a:cubicBezTo>
                <a:cubicBezTo>
                  <a:pt x="841" y="780"/>
                  <a:pt x="871" y="941"/>
                  <a:pt x="894" y="1211"/>
                </a:cubicBezTo>
                <a:cubicBezTo>
                  <a:pt x="917" y="1481"/>
                  <a:pt x="931" y="2207"/>
                  <a:pt x="954" y="2501"/>
                </a:cubicBezTo>
                <a:cubicBezTo>
                  <a:pt x="977" y="2795"/>
                  <a:pt x="1007" y="3091"/>
                  <a:pt x="1032" y="2975"/>
                </a:cubicBezTo>
                <a:cubicBezTo>
                  <a:pt x="1057" y="2859"/>
                  <a:pt x="1081" y="2207"/>
                  <a:pt x="1104" y="1805"/>
                </a:cubicBezTo>
                <a:cubicBezTo>
                  <a:pt x="1127" y="1403"/>
                  <a:pt x="1145" y="693"/>
                  <a:pt x="1170" y="563"/>
                </a:cubicBezTo>
                <a:cubicBezTo>
                  <a:pt x="1195" y="433"/>
                  <a:pt x="1229" y="673"/>
                  <a:pt x="1254" y="1025"/>
                </a:cubicBezTo>
                <a:cubicBezTo>
                  <a:pt x="1279" y="1377"/>
                  <a:pt x="1298" y="2307"/>
                  <a:pt x="1320" y="2675"/>
                </a:cubicBezTo>
                <a:cubicBezTo>
                  <a:pt x="1342" y="3043"/>
                  <a:pt x="1351" y="3615"/>
                  <a:pt x="1386" y="3233"/>
                </a:cubicBezTo>
                <a:cubicBezTo>
                  <a:pt x="1421" y="2851"/>
                  <a:pt x="1495" y="766"/>
                  <a:pt x="1530" y="383"/>
                </a:cubicBezTo>
                <a:cubicBezTo>
                  <a:pt x="1565" y="0"/>
                  <a:pt x="1574" y="540"/>
                  <a:pt x="1596" y="935"/>
                </a:cubicBezTo>
                <a:cubicBezTo>
                  <a:pt x="1618" y="1330"/>
                  <a:pt x="1637" y="2353"/>
                  <a:pt x="1662" y="2753"/>
                </a:cubicBezTo>
                <a:cubicBezTo>
                  <a:pt x="1687" y="3153"/>
                  <a:pt x="1719" y="3493"/>
                  <a:pt x="1746" y="3335"/>
                </a:cubicBezTo>
                <a:cubicBezTo>
                  <a:pt x="1773" y="3177"/>
                  <a:pt x="1800" y="2306"/>
                  <a:pt x="1824" y="1805"/>
                </a:cubicBezTo>
                <a:cubicBezTo>
                  <a:pt x="1848" y="1304"/>
                  <a:pt x="1868" y="474"/>
                  <a:pt x="1890" y="329"/>
                </a:cubicBezTo>
                <a:cubicBezTo>
                  <a:pt x="1912" y="184"/>
                  <a:pt x="1932" y="532"/>
                  <a:pt x="1956" y="935"/>
                </a:cubicBezTo>
                <a:cubicBezTo>
                  <a:pt x="1980" y="1338"/>
                  <a:pt x="2008" y="2357"/>
                  <a:pt x="2034" y="2747"/>
                </a:cubicBezTo>
                <a:cubicBezTo>
                  <a:pt x="2060" y="3137"/>
                  <a:pt x="2088" y="3432"/>
                  <a:pt x="2112" y="3275"/>
                </a:cubicBezTo>
                <a:cubicBezTo>
                  <a:pt x="2136" y="3118"/>
                  <a:pt x="2155" y="2280"/>
                  <a:pt x="2178" y="1805"/>
                </a:cubicBezTo>
                <a:cubicBezTo>
                  <a:pt x="2201" y="1330"/>
                  <a:pt x="2227" y="557"/>
                  <a:pt x="2250" y="425"/>
                </a:cubicBezTo>
                <a:cubicBezTo>
                  <a:pt x="2273" y="293"/>
                  <a:pt x="2294" y="645"/>
                  <a:pt x="2316" y="1013"/>
                </a:cubicBezTo>
                <a:cubicBezTo>
                  <a:pt x="2338" y="1381"/>
                  <a:pt x="2356" y="2285"/>
                  <a:pt x="2382" y="2633"/>
                </a:cubicBezTo>
                <a:cubicBezTo>
                  <a:pt x="2408" y="2981"/>
                  <a:pt x="2447" y="3236"/>
                  <a:pt x="2472" y="3101"/>
                </a:cubicBezTo>
                <a:cubicBezTo>
                  <a:pt x="2497" y="2966"/>
                  <a:pt x="2511" y="2225"/>
                  <a:pt x="2532" y="1823"/>
                </a:cubicBezTo>
                <a:cubicBezTo>
                  <a:pt x="2553" y="1421"/>
                  <a:pt x="2574" y="799"/>
                  <a:pt x="2598" y="689"/>
                </a:cubicBezTo>
                <a:cubicBezTo>
                  <a:pt x="2622" y="579"/>
                  <a:pt x="2650" y="865"/>
                  <a:pt x="2676" y="1163"/>
                </a:cubicBezTo>
                <a:cubicBezTo>
                  <a:pt x="2702" y="1461"/>
                  <a:pt x="2728" y="2210"/>
                  <a:pt x="2754" y="2477"/>
                </a:cubicBezTo>
                <a:cubicBezTo>
                  <a:pt x="2780" y="2744"/>
                  <a:pt x="2809" y="2873"/>
                  <a:pt x="2832" y="2765"/>
                </a:cubicBezTo>
                <a:cubicBezTo>
                  <a:pt x="2855" y="2657"/>
                  <a:pt x="2870" y="2121"/>
                  <a:pt x="2892" y="1829"/>
                </a:cubicBezTo>
                <a:cubicBezTo>
                  <a:pt x="2914" y="1537"/>
                  <a:pt x="2938" y="1087"/>
                  <a:pt x="2964" y="1013"/>
                </a:cubicBezTo>
                <a:cubicBezTo>
                  <a:pt x="2990" y="939"/>
                  <a:pt x="3023" y="1182"/>
                  <a:pt x="3048" y="1385"/>
                </a:cubicBezTo>
                <a:cubicBezTo>
                  <a:pt x="3073" y="1588"/>
                  <a:pt x="3090" y="2065"/>
                  <a:pt x="3114" y="2231"/>
                </a:cubicBezTo>
                <a:cubicBezTo>
                  <a:pt x="3138" y="2397"/>
                  <a:pt x="3169" y="2448"/>
                  <a:pt x="3192" y="2381"/>
                </a:cubicBezTo>
                <a:cubicBezTo>
                  <a:pt x="3215" y="2314"/>
                  <a:pt x="3229" y="1985"/>
                  <a:pt x="3252" y="1829"/>
                </a:cubicBezTo>
                <a:cubicBezTo>
                  <a:pt x="3275" y="1673"/>
                  <a:pt x="3305" y="1472"/>
                  <a:pt x="3330" y="1445"/>
                </a:cubicBezTo>
                <a:cubicBezTo>
                  <a:pt x="3355" y="1418"/>
                  <a:pt x="3378" y="1583"/>
                  <a:pt x="3402" y="1667"/>
                </a:cubicBezTo>
                <a:cubicBezTo>
                  <a:pt x="3426" y="1751"/>
                  <a:pt x="3449" y="1906"/>
                  <a:pt x="3474" y="1949"/>
                </a:cubicBezTo>
                <a:cubicBezTo>
                  <a:pt x="3499" y="1992"/>
                  <a:pt x="3527" y="1945"/>
                  <a:pt x="3552" y="1925"/>
                </a:cubicBezTo>
                <a:cubicBezTo>
                  <a:pt x="3577" y="1905"/>
                  <a:pt x="3600" y="1867"/>
                  <a:pt x="3624" y="1829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ru-RU"/>
          </a:p>
        </p:txBody>
      </p:sp>
      <p:pic>
        <p:nvPicPr>
          <p:cNvPr id="12" name="Picture 132" descr="BIO023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45" y="2840038"/>
            <a:ext cx="1190334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4"/>
          <p:cNvSpPr>
            <a:spLocks noChangeArrowheads="1"/>
          </p:cNvSpPr>
          <p:nvPr/>
        </p:nvSpPr>
        <p:spPr bwMode="gray">
          <a:xfrm>
            <a:off x="1739789" y="2152849"/>
            <a:ext cx="844981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40000"/>
              </a:spcBef>
              <a:buBlip>
                <a:blip r:embed="rId3"/>
              </a:buBlip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40000"/>
              </a:spcBef>
              <a:buBlip>
                <a:blip r:embed="rId3"/>
              </a:buBlip>
              <a:defRPr sz="22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40000"/>
              </a:spcBef>
              <a:buBlip>
                <a:blip r:embed="rId3"/>
              </a:buBlip>
              <a:defRPr sz="20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40000"/>
              </a:spcBef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2000" b="1" dirty="0">
                <a:solidFill>
                  <a:srgbClr val="FF0000"/>
                </a:solidFill>
              </a:rPr>
              <a:t>Постоянный </a:t>
            </a:r>
            <a:r>
              <a:rPr lang="ru-RU" altLang="de-DE" sz="2000" b="1" dirty="0" err="1">
                <a:solidFill>
                  <a:srgbClr val="FF0000"/>
                </a:solidFill>
              </a:rPr>
              <a:t>телемониторинг</a:t>
            </a:r>
            <a:r>
              <a:rPr lang="ru-RU" altLang="de-DE" sz="2000" b="1" dirty="0">
                <a:solidFill>
                  <a:srgbClr val="FF0000"/>
                </a:solidFill>
              </a:rPr>
              <a:t>: </a:t>
            </a:r>
            <a:br>
              <a:rPr lang="ru-RU" altLang="de-DE" sz="2000" b="1" dirty="0"/>
            </a:br>
            <a:r>
              <a:rPr lang="ru-RU" altLang="de-DE" sz="2000" b="1" dirty="0">
                <a:solidFill>
                  <a:srgbClr val="0070C0"/>
                </a:solidFill>
              </a:rPr>
              <a:t>автоматическая передача данных каждые 24 часа</a:t>
            </a:r>
          </a:p>
        </p:txBody>
      </p:sp>
      <p:pic>
        <p:nvPicPr>
          <p:cNvPr id="14" name="Picture 135" descr="Lumax-340-DR_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33801" y="3175000"/>
            <a:ext cx="1584893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36"/>
          <p:cNvSpPr>
            <a:spLocks noChangeArrowheads="1"/>
          </p:cNvSpPr>
          <p:nvPr/>
        </p:nvSpPr>
        <p:spPr bwMode="auto">
          <a:xfrm>
            <a:off x="241344" y="2051052"/>
            <a:ext cx="11688314" cy="2220912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40000"/>
              </a:spcBef>
              <a:buChar char="•"/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40000"/>
              </a:spcBef>
              <a:buBlip>
                <a:blip r:embed="rId3"/>
              </a:buBlip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40000"/>
              </a:spcBef>
              <a:buBlip>
                <a:blip r:embed="rId3"/>
              </a:buBlip>
              <a:defRPr sz="22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40000"/>
              </a:spcBef>
              <a:buBlip>
                <a:blip r:embed="rId3"/>
              </a:buBlip>
              <a:defRPr sz="20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40000"/>
              </a:spcBef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16" name="Line 137"/>
          <p:cNvSpPr>
            <a:spLocks noChangeShapeType="1"/>
          </p:cNvSpPr>
          <p:nvPr/>
        </p:nvSpPr>
        <p:spPr bwMode="auto">
          <a:xfrm>
            <a:off x="1535394" y="2062628"/>
            <a:ext cx="465" cy="2215686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17" name="Text Box 138"/>
          <p:cNvSpPr txBox="1">
            <a:spLocks noChangeArrowheads="1"/>
          </p:cNvSpPr>
          <p:nvPr/>
        </p:nvSpPr>
        <p:spPr bwMode="auto">
          <a:xfrm>
            <a:off x="188145" y="2800350"/>
            <a:ext cx="1294050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40000"/>
              </a:spcBef>
              <a:buBlip>
                <a:blip r:embed="rId3"/>
              </a:buBlip>
              <a:defRPr sz="24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40000"/>
              </a:spcBef>
              <a:buBlip>
                <a:blip r:embed="rId3"/>
              </a:buBlip>
              <a:defRPr sz="22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40000"/>
              </a:spcBef>
              <a:buBlip>
                <a:blip r:embed="rId3"/>
              </a:buBlip>
              <a:defRPr sz="200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40000"/>
              </a:spcBef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400" b="1" dirty="0">
                <a:solidFill>
                  <a:schemeClr val="tx1"/>
                </a:solidFill>
              </a:rPr>
              <a:t>Удаленное </a:t>
            </a:r>
            <a:br>
              <a:rPr lang="ru-RU" altLang="de-DE" sz="1400" b="1" dirty="0">
                <a:solidFill>
                  <a:schemeClr val="tx1"/>
                </a:solidFill>
              </a:rPr>
            </a:br>
            <a:r>
              <a:rPr lang="ru-RU" altLang="de-DE" sz="1400" b="1" dirty="0">
                <a:solidFill>
                  <a:schemeClr val="tx1"/>
                </a:solidFill>
              </a:rPr>
              <a:t>наблюдение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400" b="1" dirty="0">
                <a:solidFill>
                  <a:schemeClr val="tx1"/>
                </a:solidFill>
              </a:rPr>
              <a:t>пациента</a:t>
            </a:r>
          </a:p>
        </p:txBody>
      </p:sp>
      <p:grpSp>
        <p:nvGrpSpPr>
          <p:cNvPr id="18" name="Group 139"/>
          <p:cNvGrpSpPr>
            <a:grpSpLocks/>
          </p:cNvGrpSpPr>
          <p:nvPr/>
        </p:nvGrpSpPr>
        <p:grpSpPr bwMode="auto">
          <a:xfrm>
            <a:off x="245778" y="4411663"/>
            <a:ext cx="11688314" cy="2146300"/>
            <a:chOff x="380" y="2430"/>
            <a:chExt cx="5273" cy="1352"/>
          </a:xfrm>
        </p:grpSpPr>
        <p:grpSp>
          <p:nvGrpSpPr>
            <p:cNvPr id="19" name="Group 140"/>
            <p:cNvGrpSpPr>
              <a:grpSpLocks/>
            </p:cNvGrpSpPr>
            <p:nvPr/>
          </p:nvGrpSpPr>
          <p:grpSpPr bwMode="auto">
            <a:xfrm>
              <a:off x="1054" y="2430"/>
              <a:ext cx="4536" cy="1327"/>
              <a:chOff x="1054" y="2430"/>
              <a:chExt cx="4536" cy="1327"/>
            </a:xfrm>
          </p:grpSpPr>
          <p:sp>
            <p:nvSpPr>
              <p:cNvPr id="23" name="Text Box 141"/>
              <p:cNvSpPr txBox="1">
                <a:spLocks noChangeArrowheads="1"/>
              </p:cNvSpPr>
              <p:nvPr/>
            </p:nvSpPr>
            <p:spPr bwMode="auto">
              <a:xfrm>
                <a:off x="1054" y="2430"/>
                <a:ext cx="4536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40000"/>
                  </a:spcBef>
                  <a:buChar char="•"/>
                  <a:defRPr sz="2400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spcBef>
                    <a:spcPct val="40000"/>
                  </a:spcBef>
                  <a:buBlip>
                    <a:blip r:embed="rId3"/>
                  </a:buBlip>
                  <a:defRPr sz="2400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40000"/>
                  </a:spcBef>
                  <a:buBlip>
                    <a:blip r:embed="rId3"/>
                  </a:buBlip>
                  <a:defRPr sz="2200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40000"/>
                  </a:spcBef>
                  <a:buBlip>
                    <a:blip r:embed="rId3"/>
                  </a:buBlip>
                  <a:defRPr sz="2000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40000"/>
                  </a:spcBef>
                  <a:buBlip>
                    <a:blip r:embed="rId3"/>
                  </a:buBlip>
                  <a:defRPr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Blip>
                    <a:blip r:embed="rId3"/>
                  </a:buBlip>
                  <a:defRPr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Blip>
                    <a:blip r:embed="rId3"/>
                  </a:buBlip>
                  <a:defRPr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Blip>
                    <a:blip r:embed="rId3"/>
                  </a:buBlip>
                  <a:defRPr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Blip>
                    <a:blip r:embed="rId3"/>
                  </a:buBlip>
                  <a:defRPr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50000"/>
                  </a:spcAft>
                  <a:buFontTx/>
                  <a:buNone/>
                </a:pPr>
                <a:r>
                  <a:rPr lang="ru-RU" altLang="de-DE" sz="2000" b="1" dirty="0">
                    <a:solidFill>
                      <a:srgbClr val="FF0000"/>
                    </a:solidFill>
                    <a:sym typeface="Wingdings" charset="2"/>
                  </a:rPr>
                  <a:t>Дополнительная передача данных</a:t>
                </a:r>
                <a:r>
                  <a:rPr lang="ru-RU" altLang="de-DE" sz="2000" dirty="0">
                    <a:solidFill>
                      <a:srgbClr val="FF0000"/>
                    </a:solidFill>
                    <a:sym typeface="Wingdings" charset="2"/>
                  </a:rPr>
                  <a:t> </a:t>
                </a:r>
                <a:br>
                  <a:rPr lang="ru-RU" altLang="de-DE" sz="2000" dirty="0">
                    <a:solidFill>
                      <a:srgbClr val="FF0000"/>
                    </a:solidFill>
                    <a:sym typeface="Wingdings" charset="2"/>
                  </a:rPr>
                </a:br>
                <a:r>
                  <a:rPr lang="ru-RU" altLang="de-DE" sz="2000" b="1" dirty="0">
                    <a:solidFill>
                      <a:srgbClr val="0070C0"/>
                    </a:solidFill>
                    <a:sym typeface="Wingdings" charset="2"/>
                  </a:rPr>
                  <a:t>автоматически запускается клинически значимыми событиями</a:t>
                </a:r>
              </a:p>
            </p:txBody>
          </p:sp>
          <p:grpSp>
            <p:nvGrpSpPr>
              <p:cNvPr id="24" name="Group 142"/>
              <p:cNvGrpSpPr>
                <a:grpSpLocks/>
              </p:cNvGrpSpPr>
              <p:nvPr/>
            </p:nvGrpSpPr>
            <p:grpSpPr bwMode="auto">
              <a:xfrm>
                <a:off x="1067" y="2952"/>
                <a:ext cx="4410" cy="805"/>
                <a:chOff x="1067" y="2952"/>
                <a:chExt cx="4410" cy="805"/>
              </a:xfrm>
            </p:grpSpPr>
            <p:grpSp>
              <p:nvGrpSpPr>
                <p:cNvPr id="25" name="Group 143"/>
                <p:cNvGrpSpPr>
                  <a:grpSpLocks/>
                </p:cNvGrpSpPr>
                <p:nvPr/>
              </p:nvGrpSpPr>
              <p:grpSpPr bwMode="auto">
                <a:xfrm>
                  <a:off x="1067" y="3100"/>
                  <a:ext cx="759" cy="522"/>
                  <a:chOff x="432" y="3144"/>
                  <a:chExt cx="768" cy="528"/>
                </a:xfrm>
              </p:grpSpPr>
              <p:sp>
                <p:nvSpPr>
                  <p:cNvPr id="136" name="AutoShape 144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3144"/>
                    <a:ext cx="480" cy="52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40 w 21600"/>
                      <a:gd name="T13" fmla="*/ 2291 h 21600"/>
                      <a:gd name="T14" fmla="*/ 16560 w 21600"/>
                      <a:gd name="T15" fmla="*/ 1366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ru-RU"/>
                  </a:p>
                </p:txBody>
              </p:sp>
              <p:grpSp>
                <p:nvGrpSpPr>
                  <p:cNvPr id="137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432" y="3264"/>
                    <a:ext cx="768" cy="254"/>
                    <a:chOff x="816" y="2064"/>
                    <a:chExt cx="3920" cy="1296"/>
                  </a:xfrm>
                </p:grpSpPr>
                <p:sp>
                  <p:nvSpPr>
                    <p:cNvPr id="13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816" y="2064"/>
                      <a:ext cx="576" cy="1112"/>
                    </a:xfrm>
                    <a:custGeom>
                      <a:avLst/>
                      <a:gdLst>
                        <a:gd name="T0" fmla="*/ 0 w 576"/>
                        <a:gd name="T1" fmla="*/ 872 h 1112"/>
                        <a:gd name="T2" fmla="*/ 144 w 576"/>
                        <a:gd name="T3" fmla="*/ 872 h 1112"/>
                        <a:gd name="T4" fmla="*/ 192 w 576"/>
                        <a:gd name="T5" fmla="*/ 920 h 1112"/>
                        <a:gd name="T6" fmla="*/ 288 w 576"/>
                        <a:gd name="T7" fmla="*/ 8 h 1112"/>
                        <a:gd name="T8" fmla="*/ 336 w 576"/>
                        <a:gd name="T9" fmla="*/ 968 h 1112"/>
                        <a:gd name="T10" fmla="*/ 384 w 576"/>
                        <a:gd name="T11" fmla="*/ 872 h 1112"/>
                        <a:gd name="T12" fmla="*/ 576 w 576"/>
                        <a:gd name="T13" fmla="*/ 872 h 111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576" h="1112">
                          <a:moveTo>
                            <a:pt x="0" y="872"/>
                          </a:moveTo>
                          <a:cubicBezTo>
                            <a:pt x="56" y="868"/>
                            <a:pt x="112" y="864"/>
                            <a:pt x="144" y="872"/>
                          </a:cubicBezTo>
                          <a:cubicBezTo>
                            <a:pt x="176" y="880"/>
                            <a:pt x="168" y="1064"/>
                            <a:pt x="192" y="920"/>
                          </a:cubicBezTo>
                          <a:cubicBezTo>
                            <a:pt x="216" y="776"/>
                            <a:pt x="264" y="0"/>
                            <a:pt x="288" y="8"/>
                          </a:cubicBezTo>
                          <a:cubicBezTo>
                            <a:pt x="312" y="16"/>
                            <a:pt x="320" y="824"/>
                            <a:pt x="336" y="968"/>
                          </a:cubicBezTo>
                          <a:cubicBezTo>
                            <a:pt x="352" y="1112"/>
                            <a:pt x="344" y="888"/>
                            <a:pt x="384" y="872"/>
                          </a:cubicBezTo>
                          <a:cubicBezTo>
                            <a:pt x="424" y="856"/>
                            <a:pt x="500" y="864"/>
                            <a:pt x="576" y="872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1823" y="2072"/>
                      <a:ext cx="579" cy="1112"/>
                    </a:xfrm>
                    <a:custGeom>
                      <a:avLst/>
                      <a:gdLst>
                        <a:gd name="T0" fmla="*/ 0 w 579"/>
                        <a:gd name="T1" fmla="*/ 865 h 1112"/>
                        <a:gd name="T2" fmla="*/ 145 w 579"/>
                        <a:gd name="T3" fmla="*/ 872 h 1112"/>
                        <a:gd name="T4" fmla="*/ 193 w 579"/>
                        <a:gd name="T5" fmla="*/ 920 h 1112"/>
                        <a:gd name="T6" fmla="*/ 289 w 579"/>
                        <a:gd name="T7" fmla="*/ 8 h 1112"/>
                        <a:gd name="T8" fmla="*/ 337 w 579"/>
                        <a:gd name="T9" fmla="*/ 968 h 1112"/>
                        <a:gd name="T10" fmla="*/ 385 w 579"/>
                        <a:gd name="T11" fmla="*/ 872 h 1112"/>
                        <a:gd name="T12" fmla="*/ 579 w 579"/>
                        <a:gd name="T13" fmla="*/ 864 h 111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579" h="1112">
                          <a:moveTo>
                            <a:pt x="0" y="865"/>
                          </a:moveTo>
                          <a:cubicBezTo>
                            <a:pt x="24" y="866"/>
                            <a:pt x="113" y="863"/>
                            <a:pt x="145" y="872"/>
                          </a:cubicBezTo>
                          <a:cubicBezTo>
                            <a:pt x="177" y="881"/>
                            <a:pt x="169" y="1064"/>
                            <a:pt x="193" y="920"/>
                          </a:cubicBezTo>
                          <a:cubicBezTo>
                            <a:pt x="217" y="776"/>
                            <a:pt x="265" y="0"/>
                            <a:pt x="289" y="8"/>
                          </a:cubicBezTo>
                          <a:cubicBezTo>
                            <a:pt x="313" y="16"/>
                            <a:pt x="321" y="824"/>
                            <a:pt x="337" y="968"/>
                          </a:cubicBezTo>
                          <a:cubicBezTo>
                            <a:pt x="353" y="1112"/>
                            <a:pt x="345" y="889"/>
                            <a:pt x="385" y="872"/>
                          </a:cubicBezTo>
                          <a:cubicBezTo>
                            <a:pt x="425" y="855"/>
                            <a:pt x="539" y="866"/>
                            <a:pt x="579" y="864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4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877" y="2072"/>
                      <a:ext cx="449" cy="1112"/>
                    </a:xfrm>
                    <a:custGeom>
                      <a:avLst/>
                      <a:gdLst>
                        <a:gd name="T0" fmla="*/ 0 w 449"/>
                        <a:gd name="T1" fmla="*/ 864 h 1112"/>
                        <a:gd name="T2" fmla="*/ 147 w 449"/>
                        <a:gd name="T3" fmla="*/ 872 h 1112"/>
                        <a:gd name="T4" fmla="*/ 195 w 449"/>
                        <a:gd name="T5" fmla="*/ 920 h 1112"/>
                        <a:gd name="T6" fmla="*/ 291 w 449"/>
                        <a:gd name="T7" fmla="*/ 8 h 1112"/>
                        <a:gd name="T8" fmla="*/ 339 w 449"/>
                        <a:gd name="T9" fmla="*/ 968 h 1112"/>
                        <a:gd name="T10" fmla="*/ 387 w 449"/>
                        <a:gd name="T11" fmla="*/ 872 h 1112"/>
                        <a:gd name="T12" fmla="*/ 449 w 449"/>
                        <a:gd name="T13" fmla="*/ 873 h 111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49" h="1112">
                          <a:moveTo>
                            <a:pt x="0" y="864"/>
                          </a:moveTo>
                          <a:cubicBezTo>
                            <a:pt x="24" y="866"/>
                            <a:pt x="115" y="863"/>
                            <a:pt x="147" y="872"/>
                          </a:cubicBezTo>
                          <a:cubicBezTo>
                            <a:pt x="179" y="881"/>
                            <a:pt x="171" y="1064"/>
                            <a:pt x="195" y="920"/>
                          </a:cubicBezTo>
                          <a:cubicBezTo>
                            <a:pt x="219" y="776"/>
                            <a:pt x="267" y="0"/>
                            <a:pt x="291" y="8"/>
                          </a:cubicBezTo>
                          <a:cubicBezTo>
                            <a:pt x="315" y="16"/>
                            <a:pt x="323" y="824"/>
                            <a:pt x="339" y="968"/>
                          </a:cubicBezTo>
                          <a:cubicBezTo>
                            <a:pt x="355" y="1112"/>
                            <a:pt x="369" y="888"/>
                            <a:pt x="387" y="872"/>
                          </a:cubicBezTo>
                          <a:cubicBezTo>
                            <a:pt x="405" y="856"/>
                            <a:pt x="436" y="873"/>
                            <a:pt x="449" y="873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4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3317" y="2614"/>
                      <a:ext cx="493" cy="744"/>
                    </a:xfrm>
                    <a:custGeom>
                      <a:avLst/>
                      <a:gdLst>
                        <a:gd name="T0" fmla="*/ 0 w 493"/>
                        <a:gd name="T1" fmla="*/ 331 h 744"/>
                        <a:gd name="T2" fmla="*/ 139 w 493"/>
                        <a:gd name="T3" fmla="*/ 330 h 744"/>
                        <a:gd name="T4" fmla="*/ 188 w 493"/>
                        <a:gd name="T5" fmla="*/ 66 h 744"/>
                        <a:gd name="T6" fmla="*/ 291 w 493"/>
                        <a:gd name="T7" fmla="*/ 727 h 744"/>
                        <a:gd name="T8" fmla="*/ 369 w 493"/>
                        <a:gd name="T9" fmla="*/ 169 h 744"/>
                        <a:gd name="T10" fmla="*/ 430 w 493"/>
                        <a:gd name="T11" fmla="*/ 339 h 744"/>
                        <a:gd name="T12" fmla="*/ 493 w 493"/>
                        <a:gd name="T13" fmla="*/ 362 h 74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93" h="744">
                          <a:moveTo>
                            <a:pt x="0" y="331"/>
                          </a:moveTo>
                          <a:cubicBezTo>
                            <a:pt x="23" y="331"/>
                            <a:pt x="108" y="374"/>
                            <a:pt x="139" y="330"/>
                          </a:cubicBezTo>
                          <a:cubicBezTo>
                            <a:pt x="170" y="286"/>
                            <a:pt x="163" y="0"/>
                            <a:pt x="188" y="66"/>
                          </a:cubicBezTo>
                          <a:cubicBezTo>
                            <a:pt x="213" y="132"/>
                            <a:pt x="261" y="710"/>
                            <a:pt x="291" y="727"/>
                          </a:cubicBezTo>
                          <a:cubicBezTo>
                            <a:pt x="321" y="744"/>
                            <a:pt x="346" y="234"/>
                            <a:pt x="369" y="169"/>
                          </a:cubicBezTo>
                          <a:cubicBezTo>
                            <a:pt x="392" y="104"/>
                            <a:pt x="409" y="307"/>
                            <a:pt x="430" y="339"/>
                          </a:cubicBezTo>
                          <a:cubicBezTo>
                            <a:pt x="451" y="371"/>
                            <a:pt x="480" y="357"/>
                            <a:pt x="493" y="362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42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1392" y="2936"/>
                      <a:ext cx="432" cy="1"/>
                    </a:xfrm>
                    <a:custGeom>
                      <a:avLst/>
                      <a:gdLst>
                        <a:gd name="T0" fmla="*/ 0 w 432"/>
                        <a:gd name="T1" fmla="*/ 0 h 1"/>
                        <a:gd name="T2" fmla="*/ 432 w 432"/>
                        <a:gd name="T3" fmla="*/ 0 h 1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432" h="1">
                          <a:moveTo>
                            <a:pt x="0" y="0"/>
                          </a:moveTo>
                          <a:cubicBezTo>
                            <a:pt x="0" y="0"/>
                            <a:pt x="216" y="0"/>
                            <a:pt x="432" y="0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43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2400" y="2936"/>
                      <a:ext cx="480" cy="1"/>
                    </a:xfrm>
                    <a:custGeom>
                      <a:avLst/>
                      <a:gdLst>
                        <a:gd name="T0" fmla="*/ 0 w 480"/>
                        <a:gd name="T1" fmla="*/ 0 h 1"/>
                        <a:gd name="T2" fmla="*/ 480 w 480"/>
                        <a:gd name="T3" fmla="*/ 0 h 1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480" h="1">
                          <a:moveTo>
                            <a:pt x="0" y="0"/>
                          </a:moveTo>
                          <a:cubicBezTo>
                            <a:pt x="0" y="0"/>
                            <a:pt x="240" y="0"/>
                            <a:pt x="480" y="0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44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3795" y="2616"/>
                      <a:ext cx="443" cy="744"/>
                    </a:xfrm>
                    <a:custGeom>
                      <a:avLst/>
                      <a:gdLst>
                        <a:gd name="T0" fmla="*/ 0 w 443"/>
                        <a:gd name="T1" fmla="*/ 359 h 744"/>
                        <a:gd name="T2" fmla="*/ 93 w 443"/>
                        <a:gd name="T3" fmla="*/ 330 h 744"/>
                        <a:gd name="T4" fmla="*/ 142 w 443"/>
                        <a:gd name="T5" fmla="*/ 66 h 744"/>
                        <a:gd name="T6" fmla="*/ 245 w 443"/>
                        <a:gd name="T7" fmla="*/ 727 h 744"/>
                        <a:gd name="T8" fmla="*/ 323 w 443"/>
                        <a:gd name="T9" fmla="*/ 169 h 744"/>
                        <a:gd name="T10" fmla="*/ 384 w 443"/>
                        <a:gd name="T11" fmla="*/ 339 h 744"/>
                        <a:gd name="T12" fmla="*/ 443 w 443"/>
                        <a:gd name="T13" fmla="*/ 361 h 74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43" h="744">
                          <a:moveTo>
                            <a:pt x="0" y="359"/>
                          </a:moveTo>
                          <a:cubicBezTo>
                            <a:pt x="15" y="354"/>
                            <a:pt x="69" y="379"/>
                            <a:pt x="93" y="330"/>
                          </a:cubicBezTo>
                          <a:cubicBezTo>
                            <a:pt x="117" y="281"/>
                            <a:pt x="117" y="0"/>
                            <a:pt x="142" y="66"/>
                          </a:cubicBezTo>
                          <a:cubicBezTo>
                            <a:pt x="167" y="132"/>
                            <a:pt x="215" y="710"/>
                            <a:pt x="245" y="727"/>
                          </a:cubicBezTo>
                          <a:cubicBezTo>
                            <a:pt x="275" y="744"/>
                            <a:pt x="300" y="234"/>
                            <a:pt x="323" y="169"/>
                          </a:cubicBezTo>
                          <a:cubicBezTo>
                            <a:pt x="346" y="104"/>
                            <a:pt x="364" y="307"/>
                            <a:pt x="384" y="339"/>
                          </a:cubicBezTo>
                          <a:cubicBezTo>
                            <a:pt x="404" y="371"/>
                            <a:pt x="431" y="357"/>
                            <a:pt x="443" y="361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45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4220" y="2616"/>
                      <a:ext cx="516" cy="744"/>
                    </a:xfrm>
                    <a:custGeom>
                      <a:avLst/>
                      <a:gdLst>
                        <a:gd name="T0" fmla="*/ 0 w 516"/>
                        <a:gd name="T1" fmla="*/ 359 h 744"/>
                        <a:gd name="T2" fmla="*/ 84 w 516"/>
                        <a:gd name="T3" fmla="*/ 330 h 744"/>
                        <a:gd name="T4" fmla="*/ 133 w 516"/>
                        <a:gd name="T5" fmla="*/ 66 h 744"/>
                        <a:gd name="T6" fmla="*/ 236 w 516"/>
                        <a:gd name="T7" fmla="*/ 727 h 744"/>
                        <a:gd name="T8" fmla="*/ 314 w 516"/>
                        <a:gd name="T9" fmla="*/ 169 h 744"/>
                        <a:gd name="T10" fmla="*/ 375 w 516"/>
                        <a:gd name="T11" fmla="*/ 339 h 744"/>
                        <a:gd name="T12" fmla="*/ 516 w 516"/>
                        <a:gd name="T13" fmla="*/ 330 h 74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516" h="744">
                          <a:moveTo>
                            <a:pt x="0" y="359"/>
                          </a:moveTo>
                          <a:cubicBezTo>
                            <a:pt x="14" y="354"/>
                            <a:pt x="62" y="379"/>
                            <a:pt x="84" y="330"/>
                          </a:cubicBezTo>
                          <a:cubicBezTo>
                            <a:pt x="106" y="281"/>
                            <a:pt x="108" y="0"/>
                            <a:pt x="133" y="66"/>
                          </a:cubicBezTo>
                          <a:cubicBezTo>
                            <a:pt x="158" y="132"/>
                            <a:pt x="206" y="710"/>
                            <a:pt x="236" y="727"/>
                          </a:cubicBezTo>
                          <a:cubicBezTo>
                            <a:pt x="266" y="744"/>
                            <a:pt x="291" y="234"/>
                            <a:pt x="314" y="169"/>
                          </a:cubicBezTo>
                          <a:cubicBezTo>
                            <a:pt x="337" y="104"/>
                            <a:pt x="341" y="312"/>
                            <a:pt x="375" y="339"/>
                          </a:cubicBezTo>
                          <a:cubicBezTo>
                            <a:pt x="409" y="366"/>
                            <a:pt x="487" y="332"/>
                            <a:pt x="516" y="330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</p:grpSp>
            </p:grpSp>
            <p:pic>
              <p:nvPicPr>
                <p:cNvPr id="26" name="Picture 154" descr="Lumax-340-DR_T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826" y="3110"/>
                  <a:ext cx="715" cy="5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7" name="Group 155"/>
                <p:cNvGrpSpPr>
                  <a:grpSpLocks/>
                </p:cNvGrpSpPr>
                <p:nvPr/>
              </p:nvGrpSpPr>
              <p:grpSpPr bwMode="auto">
                <a:xfrm>
                  <a:off x="4058" y="2986"/>
                  <a:ext cx="479" cy="758"/>
                  <a:chOff x="3696" y="2941"/>
                  <a:chExt cx="597" cy="945"/>
                </a:xfrm>
              </p:grpSpPr>
              <p:grpSp>
                <p:nvGrpSpPr>
                  <p:cNvPr id="55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3696" y="2941"/>
                    <a:ext cx="597" cy="918"/>
                    <a:chOff x="3696" y="2941"/>
                    <a:chExt cx="597" cy="918"/>
                  </a:xfrm>
                </p:grpSpPr>
                <p:grpSp>
                  <p:nvGrpSpPr>
                    <p:cNvPr id="57" name="Group 1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96" y="3239"/>
                      <a:ext cx="276" cy="331"/>
                      <a:chOff x="3696" y="3239"/>
                      <a:chExt cx="276" cy="331"/>
                    </a:xfrm>
                  </p:grpSpPr>
                  <p:grpSp>
                    <p:nvGrpSpPr>
                      <p:cNvPr id="99" name="Group 1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21" y="3239"/>
                        <a:ext cx="228" cy="194"/>
                        <a:chOff x="3721" y="3239"/>
                        <a:chExt cx="228" cy="194"/>
                      </a:xfrm>
                    </p:grpSpPr>
                    <p:sp>
                      <p:nvSpPr>
                        <p:cNvPr id="128" name="Arc 159"/>
                        <p:cNvSpPr>
                          <a:spLocks/>
                        </p:cNvSpPr>
                        <p:nvPr/>
                      </p:nvSpPr>
                      <p:spPr bwMode="auto">
                        <a:xfrm flipH="1">
                          <a:off x="3721" y="3239"/>
                          <a:ext cx="53" cy="53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lnTo>
                                <a:pt x="-1" y="0"/>
                              </a:lnTo>
                              <a:close/>
                            </a:path>
                          </a:pathLst>
                        </a:custGeom>
                        <a:noFill/>
                        <a:ln w="444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29" name="Arc 1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896" y="3239"/>
                          <a:ext cx="53" cy="53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lnTo>
                                <a:pt x="-1" y="0"/>
                              </a:lnTo>
                              <a:close/>
                            </a:path>
                          </a:pathLst>
                        </a:custGeom>
                        <a:noFill/>
                        <a:ln w="444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30" name="Arc 161"/>
                        <p:cNvSpPr>
                          <a:spLocks/>
                        </p:cNvSpPr>
                        <p:nvPr/>
                      </p:nvSpPr>
                      <p:spPr bwMode="auto">
                        <a:xfrm flipH="1" flipV="1">
                          <a:off x="3721" y="3380"/>
                          <a:ext cx="53" cy="53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lnTo>
                                <a:pt x="-1" y="0"/>
                              </a:lnTo>
                              <a:close/>
                            </a:path>
                          </a:pathLst>
                        </a:custGeom>
                        <a:noFill/>
                        <a:ln w="444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31" name="Arc 162"/>
                        <p:cNvSpPr>
                          <a:spLocks/>
                        </p:cNvSpPr>
                        <p:nvPr/>
                      </p:nvSpPr>
                      <p:spPr bwMode="auto">
                        <a:xfrm flipV="1">
                          <a:off x="3896" y="3380"/>
                          <a:ext cx="53" cy="53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lnTo>
                                <a:pt x="-1" y="0"/>
                              </a:lnTo>
                              <a:close/>
                            </a:path>
                          </a:pathLst>
                        </a:custGeom>
                        <a:noFill/>
                        <a:ln w="444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32" name="Line 1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71" y="3239"/>
                          <a:ext cx="129" cy="0"/>
                        </a:xfrm>
                        <a:prstGeom prst="line">
                          <a:avLst/>
                        </a:prstGeom>
                        <a:noFill/>
                        <a:ln w="444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33" name="Line 1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21" y="3287"/>
                          <a:ext cx="0" cy="100"/>
                        </a:xfrm>
                        <a:prstGeom prst="line">
                          <a:avLst/>
                        </a:prstGeom>
                        <a:noFill/>
                        <a:ln w="444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34" name="Line 1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64" y="3433"/>
                          <a:ext cx="140" cy="0"/>
                        </a:xfrm>
                        <a:prstGeom prst="line">
                          <a:avLst/>
                        </a:prstGeom>
                        <a:noFill/>
                        <a:ln w="444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35" name="Line 1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49" y="3292"/>
                          <a:ext cx="0" cy="93"/>
                        </a:xfrm>
                        <a:prstGeom prst="line">
                          <a:avLst/>
                        </a:prstGeom>
                        <a:noFill/>
                        <a:ln w="444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</p:grpSp>
                  <p:grpSp>
                    <p:nvGrpSpPr>
                      <p:cNvPr id="100" name="Group 1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96" y="3464"/>
                        <a:ext cx="276" cy="106"/>
                        <a:chOff x="3696" y="3468"/>
                        <a:chExt cx="276" cy="106"/>
                      </a:xfrm>
                    </p:grpSpPr>
                    <p:grpSp>
                      <p:nvGrpSpPr>
                        <p:cNvPr id="101" name="Group 16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696" y="3468"/>
                          <a:ext cx="276" cy="106"/>
                          <a:chOff x="3720" y="3495"/>
                          <a:chExt cx="247" cy="95"/>
                        </a:xfrm>
                      </p:grpSpPr>
                      <p:sp>
                        <p:nvSpPr>
                          <p:cNvPr id="120" name="Line 16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3726" y="3512"/>
                            <a:ext cx="31" cy="62"/>
                          </a:xfrm>
                          <a:prstGeom prst="line">
                            <a:avLst/>
                          </a:prstGeom>
                          <a:noFill/>
                          <a:ln w="444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21" name="Line 17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930" y="3512"/>
                            <a:ext cx="31" cy="62"/>
                          </a:xfrm>
                          <a:prstGeom prst="line">
                            <a:avLst/>
                          </a:prstGeom>
                          <a:noFill/>
                          <a:ln w="444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22" name="Line 17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742" y="3590"/>
                            <a:ext cx="204" cy="0"/>
                          </a:xfrm>
                          <a:prstGeom prst="line">
                            <a:avLst/>
                          </a:prstGeom>
                          <a:noFill/>
                          <a:ln w="444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23" name="Line 17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773" y="3496"/>
                            <a:ext cx="141" cy="0"/>
                          </a:xfrm>
                          <a:prstGeom prst="line">
                            <a:avLst/>
                          </a:prstGeom>
                          <a:noFill/>
                          <a:ln w="444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24" name="Freeform 17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906" y="3495"/>
                            <a:ext cx="25" cy="19"/>
                          </a:xfrm>
                          <a:custGeom>
                            <a:avLst/>
                            <a:gdLst>
                              <a:gd name="T0" fmla="*/ 0 w 75"/>
                              <a:gd name="T1" fmla="*/ 0 h 57"/>
                              <a:gd name="T2" fmla="*/ 0 w 75"/>
                              <a:gd name="T3" fmla="*/ 0 h 57"/>
                              <a:gd name="T4" fmla="*/ 0 w 75"/>
                              <a:gd name="T5" fmla="*/ 0 h 57"/>
                              <a:gd name="T6" fmla="*/ 0 w 75"/>
                              <a:gd name="T7" fmla="*/ 0 h 57"/>
                              <a:gd name="T8" fmla="*/ 0 w 75"/>
                              <a:gd name="T9" fmla="*/ 0 h 57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0" t="0" r="r" b="b"/>
                            <a:pathLst>
                              <a:path w="75" h="57">
                                <a:moveTo>
                                  <a:pt x="75" y="57"/>
                                </a:moveTo>
                                <a:cubicBezTo>
                                  <a:pt x="75" y="56"/>
                                  <a:pt x="74" y="56"/>
                                  <a:pt x="71" y="50"/>
                                </a:cubicBezTo>
                                <a:cubicBezTo>
                                  <a:pt x="68" y="44"/>
                                  <a:pt x="65" y="31"/>
                                  <a:pt x="57" y="23"/>
                                </a:cubicBezTo>
                                <a:cubicBezTo>
                                  <a:pt x="49" y="15"/>
                                  <a:pt x="33" y="6"/>
                                  <a:pt x="24" y="3"/>
                                </a:cubicBezTo>
                                <a:cubicBezTo>
                                  <a:pt x="15" y="0"/>
                                  <a:pt x="5" y="3"/>
                                  <a:pt x="0" y="3"/>
                                </a:cubicBezTo>
                              </a:path>
                            </a:pathLst>
                          </a:custGeom>
                          <a:noFill/>
                          <a:ln w="44450" cap="flat" cmpd="sng">
                            <a:solidFill>
                              <a:schemeClr val="folHlink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25" name="Freeform 174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3757" y="3495"/>
                            <a:ext cx="24" cy="19"/>
                          </a:xfrm>
                          <a:custGeom>
                            <a:avLst/>
                            <a:gdLst>
                              <a:gd name="T0" fmla="*/ 0 w 75"/>
                              <a:gd name="T1" fmla="*/ 0 h 57"/>
                              <a:gd name="T2" fmla="*/ 0 w 75"/>
                              <a:gd name="T3" fmla="*/ 0 h 57"/>
                              <a:gd name="T4" fmla="*/ 0 w 75"/>
                              <a:gd name="T5" fmla="*/ 0 h 57"/>
                              <a:gd name="T6" fmla="*/ 0 w 75"/>
                              <a:gd name="T7" fmla="*/ 0 h 57"/>
                              <a:gd name="T8" fmla="*/ 0 w 75"/>
                              <a:gd name="T9" fmla="*/ 0 h 57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0" t="0" r="r" b="b"/>
                            <a:pathLst>
                              <a:path w="75" h="57">
                                <a:moveTo>
                                  <a:pt x="75" y="57"/>
                                </a:moveTo>
                                <a:cubicBezTo>
                                  <a:pt x="75" y="56"/>
                                  <a:pt x="74" y="56"/>
                                  <a:pt x="71" y="50"/>
                                </a:cubicBezTo>
                                <a:cubicBezTo>
                                  <a:pt x="68" y="44"/>
                                  <a:pt x="65" y="31"/>
                                  <a:pt x="57" y="23"/>
                                </a:cubicBezTo>
                                <a:cubicBezTo>
                                  <a:pt x="49" y="15"/>
                                  <a:pt x="33" y="6"/>
                                  <a:pt x="24" y="3"/>
                                </a:cubicBezTo>
                                <a:cubicBezTo>
                                  <a:pt x="15" y="0"/>
                                  <a:pt x="5" y="3"/>
                                  <a:pt x="0" y="3"/>
                                </a:cubicBezTo>
                              </a:path>
                            </a:pathLst>
                          </a:custGeom>
                          <a:noFill/>
                          <a:ln w="44450" cap="flat" cmpd="sng">
                            <a:solidFill>
                              <a:schemeClr val="folHlink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26" name="Freeform 17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941" y="3570"/>
                            <a:ext cx="26" cy="20"/>
                          </a:xfrm>
                          <a:custGeom>
                            <a:avLst/>
                            <a:gdLst>
                              <a:gd name="T0" fmla="*/ 0 w 81"/>
                              <a:gd name="T1" fmla="*/ 0 h 60"/>
                              <a:gd name="T2" fmla="*/ 0 w 81"/>
                              <a:gd name="T3" fmla="*/ 0 h 60"/>
                              <a:gd name="T4" fmla="*/ 0 w 81"/>
                              <a:gd name="T5" fmla="*/ 0 h 60"/>
                              <a:gd name="T6" fmla="*/ 0 w 81"/>
                              <a:gd name="T7" fmla="*/ 0 h 60"/>
                              <a:gd name="T8" fmla="*/ 0 w 81"/>
                              <a:gd name="T9" fmla="*/ 0 h 60"/>
                              <a:gd name="T10" fmla="*/ 0 w 81"/>
                              <a:gd name="T11" fmla="*/ 0 h 60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</a:gdLst>
                            <a:ahLst/>
                            <a:cxnLst>
                              <a:cxn ang="T12">
                                <a:pos x="T0" y="T1"/>
                              </a:cxn>
                              <a:cxn ang="T13">
                                <a:pos x="T2" y="T3"/>
                              </a:cxn>
                              <a:cxn ang="T14">
                                <a:pos x="T4" y="T5"/>
                              </a:cxn>
                              <a:cxn ang="T15">
                                <a:pos x="T6" y="T7"/>
                              </a:cxn>
                              <a:cxn ang="T16">
                                <a:pos x="T8" y="T9"/>
                              </a:cxn>
                              <a:cxn ang="T17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81" h="60">
                                <a:moveTo>
                                  <a:pt x="58" y="0"/>
                                </a:moveTo>
                                <a:cubicBezTo>
                                  <a:pt x="60" y="4"/>
                                  <a:pt x="67" y="19"/>
                                  <a:pt x="70" y="27"/>
                                </a:cubicBezTo>
                                <a:cubicBezTo>
                                  <a:pt x="73" y="35"/>
                                  <a:pt x="81" y="46"/>
                                  <a:pt x="79" y="51"/>
                                </a:cubicBezTo>
                                <a:cubicBezTo>
                                  <a:pt x="77" y="56"/>
                                  <a:pt x="71" y="58"/>
                                  <a:pt x="59" y="59"/>
                                </a:cubicBezTo>
                                <a:cubicBezTo>
                                  <a:pt x="47" y="60"/>
                                  <a:pt x="14" y="60"/>
                                  <a:pt x="7" y="60"/>
                                </a:cubicBezTo>
                                <a:cubicBezTo>
                                  <a:pt x="0" y="60"/>
                                  <a:pt x="17" y="60"/>
                                  <a:pt x="19" y="60"/>
                                </a:cubicBezTo>
                              </a:path>
                            </a:pathLst>
                          </a:custGeom>
                          <a:noFill/>
                          <a:ln w="44450" cap="flat" cmpd="sng">
                            <a:solidFill>
                              <a:schemeClr val="folHlink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27" name="Freeform 176"/>
                          <p:cNvSpPr>
                            <a:spLocks/>
                          </p:cNvSpPr>
                          <p:nvPr/>
                        </p:nvSpPr>
                        <p:spPr bwMode="auto">
                          <a:xfrm flipH="1">
                            <a:off x="3720" y="3570"/>
                            <a:ext cx="26" cy="20"/>
                          </a:xfrm>
                          <a:custGeom>
                            <a:avLst/>
                            <a:gdLst>
                              <a:gd name="T0" fmla="*/ 0 w 81"/>
                              <a:gd name="T1" fmla="*/ 0 h 60"/>
                              <a:gd name="T2" fmla="*/ 0 w 81"/>
                              <a:gd name="T3" fmla="*/ 0 h 60"/>
                              <a:gd name="T4" fmla="*/ 0 w 81"/>
                              <a:gd name="T5" fmla="*/ 0 h 60"/>
                              <a:gd name="T6" fmla="*/ 0 w 81"/>
                              <a:gd name="T7" fmla="*/ 0 h 60"/>
                              <a:gd name="T8" fmla="*/ 0 w 81"/>
                              <a:gd name="T9" fmla="*/ 0 h 60"/>
                              <a:gd name="T10" fmla="*/ 0 w 81"/>
                              <a:gd name="T11" fmla="*/ 0 h 60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</a:gdLst>
                            <a:ahLst/>
                            <a:cxnLst>
                              <a:cxn ang="T12">
                                <a:pos x="T0" y="T1"/>
                              </a:cxn>
                              <a:cxn ang="T13">
                                <a:pos x="T2" y="T3"/>
                              </a:cxn>
                              <a:cxn ang="T14">
                                <a:pos x="T4" y="T5"/>
                              </a:cxn>
                              <a:cxn ang="T15">
                                <a:pos x="T6" y="T7"/>
                              </a:cxn>
                              <a:cxn ang="T16">
                                <a:pos x="T8" y="T9"/>
                              </a:cxn>
                              <a:cxn ang="T17">
                                <a:pos x="T10" y="T11"/>
                              </a:cxn>
                            </a:cxnLst>
                            <a:rect l="0" t="0" r="r" b="b"/>
                            <a:pathLst>
                              <a:path w="81" h="60">
                                <a:moveTo>
                                  <a:pt x="58" y="0"/>
                                </a:moveTo>
                                <a:cubicBezTo>
                                  <a:pt x="60" y="4"/>
                                  <a:pt x="67" y="19"/>
                                  <a:pt x="70" y="27"/>
                                </a:cubicBezTo>
                                <a:cubicBezTo>
                                  <a:pt x="73" y="35"/>
                                  <a:pt x="81" y="46"/>
                                  <a:pt x="79" y="51"/>
                                </a:cubicBezTo>
                                <a:cubicBezTo>
                                  <a:pt x="77" y="56"/>
                                  <a:pt x="71" y="58"/>
                                  <a:pt x="59" y="59"/>
                                </a:cubicBezTo>
                                <a:cubicBezTo>
                                  <a:pt x="47" y="60"/>
                                  <a:pt x="14" y="60"/>
                                  <a:pt x="7" y="60"/>
                                </a:cubicBezTo>
                                <a:cubicBezTo>
                                  <a:pt x="0" y="60"/>
                                  <a:pt x="17" y="60"/>
                                  <a:pt x="19" y="60"/>
                                </a:cubicBezTo>
                              </a:path>
                            </a:pathLst>
                          </a:custGeom>
                          <a:noFill/>
                          <a:ln w="44450" cap="flat" cmpd="sng">
                            <a:solidFill>
                              <a:schemeClr val="folHlink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</p:grpSp>
                    <p:grpSp>
                      <p:nvGrpSpPr>
                        <p:cNvPr id="102" name="Group 17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03" y="3487"/>
                          <a:ext cx="262" cy="69"/>
                          <a:chOff x="3726" y="3512"/>
                          <a:chExt cx="235" cy="62"/>
                        </a:xfrm>
                      </p:grpSpPr>
                      <p:sp>
                        <p:nvSpPr>
                          <p:cNvPr id="115" name="Line 17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757" y="3512"/>
                            <a:ext cx="17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16" name="Line 17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749" y="3528"/>
                            <a:ext cx="188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17" name="Line 18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742" y="3543"/>
                            <a:ext cx="203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18" name="Line 18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734" y="3559"/>
                            <a:ext cx="21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19" name="Line 18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726" y="3574"/>
                            <a:ext cx="235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</p:grpSp>
                    <p:grpSp>
                      <p:nvGrpSpPr>
                        <p:cNvPr id="103" name="Group 1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698" y="3469"/>
                          <a:ext cx="272" cy="105"/>
                          <a:chOff x="3722" y="3496"/>
                          <a:chExt cx="243" cy="94"/>
                        </a:xfrm>
                      </p:grpSpPr>
                      <p:cxnSp>
                        <p:nvCxnSpPr>
                          <p:cNvPr id="104" name="AutoShape 184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3722" y="3496"/>
                            <a:ext cx="43" cy="94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105" name="AutoShape 185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3746" y="3496"/>
                            <a:ext cx="35" cy="94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106" name="AutoShape 186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3771" y="3496"/>
                            <a:ext cx="25" cy="94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107" name="AutoShape 187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3795" y="3496"/>
                            <a:ext cx="17" cy="94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108" name="AutoShape 188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3819" y="3496"/>
                            <a:ext cx="9" cy="94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109" name="AutoShape 189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859" y="3496"/>
                            <a:ext cx="9" cy="94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110" name="AutoShape 190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844" y="3496"/>
                            <a:ext cx="0" cy="94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111" name="AutoShape 191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875" y="3496"/>
                            <a:ext cx="17" cy="94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112" name="AutoShape 192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891" y="3496"/>
                            <a:ext cx="26" cy="94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113" name="AutoShape 193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906" y="3496"/>
                            <a:ext cx="35" cy="94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114" name="AutoShape 194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922" y="3496"/>
                            <a:ext cx="43" cy="94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</p:grpSp>
                <p:grpSp>
                  <p:nvGrpSpPr>
                    <p:cNvPr id="58" name="Group 1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37" y="2941"/>
                      <a:ext cx="456" cy="918"/>
                      <a:chOff x="3837" y="2941"/>
                      <a:chExt cx="456" cy="918"/>
                    </a:xfrm>
                  </p:grpSpPr>
                  <p:sp>
                    <p:nvSpPr>
                      <p:cNvPr id="59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37" y="3002"/>
                        <a:ext cx="0" cy="237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0" name="Arc 19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37" y="2941"/>
                        <a:ext cx="70" cy="7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571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1" name="Line 19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903" y="2941"/>
                        <a:ext cx="325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2" name="Line 19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37" y="3046"/>
                        <a:ext cx="456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3" name="Rectangle 2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37" y="3082"/>
                        <a:ext cx="53" cy="34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64" name="Arc 2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3" y="2941"/>
                        <a:ext cx="70" cy="7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571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5" name="Arc 202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3837" y="3789"/>
                        <a:ext cx="70" cy="7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571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6" name="Line 20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902" y="3859"/>
                        <a:ext cx="330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7" name="Arc 20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4223" y="3789"/>
                        <a:ext cx="70" cy="7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571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8" name="Line 20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93" y="3006"/>
                        <a:ext cx="0" cy="786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9" name="Line 2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37" y="3082"/>
                        <a:ext cx="456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0" name="Rectangle 2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90" y="3116"/>
                        <a:ext cx="52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71" name="Rectangle 2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12" y="3082"/>
                        <a:ext cx="53" cy="34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72" name="Rectangle 2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18" y="3082"/>
                        <a:ext cx="52" cy="34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73" name="Rectangle 2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223" y="3082"/>
                        <a:ext cx="52" cy="34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74" name="Rectangle 2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0" y="3116"/>
                        <a:ext cx="53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75" name="Line 2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37" y="3151"/>
                        <a:ext cx="456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6" name="Line 2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924" y="3256"/>
                        <a:ext cx="369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7" name="Rectangle 2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42" y="3292"/>
                        <a:ext cx="53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78" name="Rectangle 2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12" y="3256"/>
                        <a:ext cx="53" cy="36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79" name="Rectangle 2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18" y="3256"/>
                        <a:ext cx="52" cy="36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80" name="Rectangle 2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65" y="3292"/>
                        <a:ext cx="53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81" name="Rectangle 2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0" y="3292"/>
                        <a:ext cx="53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82" name="Line 21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942" y="3327"/>
                        <a:ext cx="351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3" name="Line 22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37" y="3432"/>
                        <a:ext cx="456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4" name="Rectangle 2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12" y="3432"/>
                        <a:ext cx="53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85" name="Rectangle 2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223" y="3432"/>
                        <a:ext cx="52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86" name="Rectangle 2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0" y="3467"/>
                        <a:ext cx="53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87" name="Line 22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942" y="3502"/>
                        <a:ext cx="351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8" name="Rectangle 2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37" y="3590"/>
                        <a:ext cx="53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89" name="Line 22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37" y="3590"/>
                        <a:ext cx="456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0" name="Rectangle 2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90" y="3625"/>
                        <a:ext cx="52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91" name="Rectangle 2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42" y="3590"/>
                        <a:ext cx="53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92" name="Rectangle 2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18" y="3625"/>
                        <a:ext cx="52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93" name="Rectangle 2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223" y="3625"/>
                        <a:ext cx="52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94" name="Rectangle 2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0" y="3590"/>
                        <a:ext cx="53" cy="3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sp>
                    <p:nvSpPr>
                      <p:cNvPr id="95" name="Line 2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37" y="3660"/>
                        <a:ext cx="456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6" name="Line 2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37" y="3695"/>
                        <a:ext cx="456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7" name="Line 2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37" y="3572"/>
                        <a:ext cx="0" cy="21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8" name="Line 2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37" y="3432"/>
                        <a:ext cx="0" cy="35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</p:grpSp>
              <p:sp>
                <p:nvSpPr>
                  <p:cNvPr id="56" name="Text Box 2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75" y="3679"/>
                    <a:ext cx="393" cy="20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40000"/>
                      </a:spcBef>
                      <a:buChar char="•"/>
                      <a:defRPr sz="2400">
                        <a:solidFill>
                          <a:schemeClr val="folHlink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1pPr>
                    <a:lvl2pPr marL="742950" indent="-285750">
                      <a:spcBef>
                        <a:spcPct val="40000"/>
                      </a:spcBef>
                      <a:buBlip>
                        <a:blip r:embed="rId3"/>
                      </a:buBlip>
                      <a:defRPr sz="2400">
                        <a:solidFill>
                          <a:schemeClr val="folHlink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40000"/>
                      </a:spcBef>
                      <a:buBlip>
                        <a:blip r:embed="rId3"/>
                      </a:buBlip>
                      <a:defRPr sz="2200">
                        <a:solidFill>
                          <a:schemeClr val="folHlink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40000"/>
                      </a:spcBef>
                      <a:buBlip>
                        <a:blip r:embed="rId3"/>
                      </a:buBlip>
                      <a:defRPr sz="2000">
                        <a:solidFill>
                          <a:schemeClr val="folHlink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40000"/>
                      </a:spcBef>
                      <a:buBlip>
                        <a:blip r:embed="rId3"/>
                      </a:buBlip>
                      <a:defRPr>
                        <a:solidFill>
                          <a:schemeClr val="folHlink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40000"/>
                      </a:spcBef>
                      <a:spcAft>
                        <a:spcPct val="0"/>
                      </a:spcAft>
                      <a:buBlip>
                        <a:blip r:embed="rId3"/>
                      </a:buBlip>
                      <a:defRPr>
                        <a:solidFill>
                          <a:schemeClr val="folHlink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40000"/>
                      </a:spcBef>
                      <a:spcAft>
                        <a:spcPct val="0"/>
                      </a:spcAft>
                      <a:buBlip>
                        <a:blip r:embed="rId3"/>
                      </a:buBlip>
                      <a:defRPr>
                        <a:solidFill>
                          <a:schemeClr val="folHlink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40000"/>
                      </a:spcBef>
                      <a:spcAft>
                        <a:spcPct val="0"/>
                      </a:spcAft>
                      <a:buBlip>
                        <a:blip r:embed="rId3"/>
                      </a:buBlip>
                      <a:defRPr>
                        <a:solidFill>
                          <a:schemeClr val="folHlink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40000"/>
                      </a:spcBef>
                      <a:spcAft>
                        <a:spcPct val="0"/>
                      </a:spcAft>
                      <a:buBlip>
                        <a:blip r:embed="rId3"/>
                      </a:buBlip>
                      <a:defRPr>
                        <a:solidFill>
                          <a:schemeClr val="folHlink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de-DE" sz="700" b="1"/>
                      <a:t>Service</a:t>
                    </a:r>
                  </a:p>
                  <a:p>
                    <a:pPr algn="ctr"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de-DE" altLang="de-DE" sz="700" b="1"/>
                      <a:t>Center</a:t>
                    </a:r>
                  </a:p>
                </p:txBody>
              </p:sp>
            </p:grpSp>
            <p:grpSp>
              <p:nvGrpSpPr>
                <p:cNvPr id="28" name="Group 237"/>
                <p:cNvGrpSpPr>
                  <a:grpSpLocks/>
                </p:cNvGrpSpPr>
                <p:nvPr/>
              </p:nvGrpSpPr>
              <p:grpSpPr bwMode="auto">
                <a:xfrm>
                  <a:off x="5091" y="3009"/>
                  <a:ext cx="386" cy="712"/>
                  <a:chOff x="3696" y="2736"/>
                  <a:chExt cx="624" cy="1152"/>
                </a:xfrm>
              </p:grpSpPr>
              <p:grpSp>
                <p:nvGrpSpPr>
                  <p:cNvPr id="33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3696" y="2736"/>
                    <a:ext cx="624" cy="1152"/>
                    <a:chOff x="3696" y="2736"/>
                    <a:chExt cx="624" cy="1152"/>
                  </a:xfrm>
                </p:grpSpPr>
                <p:sp>
                  <p:nvSpPr>
                    <p:cNvPr id="37" name="Oval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4" y="2736"/>
                      <a:ext cx="288" cy="288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tx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>
                      <a:spAutoFit/>
                    </a:bodyPr>
                    <a:lstStyle>
                      <a:lvl1pPr>
                        <a:spcBef>
                          <a:spcPct val="40000"/>
                        </a:spcBef>
                        <a:buChar char="•"/>
                        <a:defRPr sz="2400">
                          <a:solidFill>
                            <a:schemeClr val="folHlink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40000"/>
                        </a:spcBef>
                        <a:buBlip>
                          <a:blip r:embed="rId3"/>
                        </a:buBlip>
                        <a:defRPr sz="2400">
                          <a:solidFill>
                            <a:schemeClr val="folHlink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40000"/>
                        </a:spcBef>
                        <a:buBlip>
                          <a:blip r:embed="rId3"/>
                        </a:buBlip>
                        <a:defRPr sz="2200">
                          <a:solidFill>
                            <a:schemeClr val="folHlink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40000"/>
                        </a:spcBef>
                        <a:buBlip>
                          <a:blip r:embed="rId3"/>
                        </a:buBlip>
                        <a:defRPr sz="2000">
                          <a:solidFill>
                            <a:schemeClr val="folHlink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40000"/>
                        </a:spcBef>
                        <a:buBlip>
                          <a:blip r:embed="rId3"/>
                        </a:buBlip>
                        <a:defRPr>
                          <a:solidFill>
                            <a:schemeClr val="folHlink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Blip>
                          <a:blip r:embed="rId3"/>
                        </a:buBlip>
                        <a:defRPr>
                          <a:solidFill>
                            <a:schemeClr val="folHlink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Blip>
                          <a:blip r:embed="rId3"/>
                        </a:buBlip>
                        <a:defRPr>
                          <a:solidFill>
                            <a:schemeClr val="folHlink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Blip>
                          <a:blip r:embed="rId3"/>
                        </a:buBlip>
                        <a:defRPr>
                          <a:solidFill>
                            <a:schemeClr val="folHlink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Blip>
                          <a:blip r:embed="rId3"/>
                        </a:buBlip>
                        <a:defRPr>
                          <a:solidFill>
                            <a:schemeClr val="folHlink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de-DE" altLang="de-DE" sz="1800">
                        <a:solidFill>
                          <a:schemeClr val="tx1"/>
                        </a:solidFill>
                        <a:latin typeface="Verdana" charset="0"/>
                      </a:endParaRPr>
                    </a:p>
                  </p:txBody>
                </p:sp>
                <p:grpSp>
                  <p:nvGrpSpPr>
                    <p:cNvPr id="38" name="Group 2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96" y="3072"/>
                      <a:ext cx="624" cy="816"/>
                      <a:chOff x="3696" y="3072"/>
                      <a:chExt cx="624" cy="816"/>
                    </a:xfrm>
                  </p:grpSpPr>
                  <p:sp>
                    <p:nvSpPr>
                      <p:cNvPr id="45" name="Arc 24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696" y="3072"/>
                        <a:ext cx="96" cy="9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6" name="Arc 242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4224" y="3792"/>
                        <a:ext cx="96" cy="9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7" name="Arc 243"/>
                      <p:cNvSpPr>
                        <a:spLocks/>
                      </p:cNvSpPr>
                      <p:nvPr/>
                    </p:nvSpPr>
                    <p:spPr bwMode="auto">
                      <a:xfrm rot="5400000" flipH="1">
                        <a:off x="4224" y="3072"/>
                        <a:ext cx="96" cy="9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8" name="Arc 244"/>
                      <p:cNvSpPr>
                        <a:spLocks/>
                      </p:cNvSpPr>
                      <p:nvPr/>
                    </p:nvSpPr>
                    <p:spPr bwMode="auto">
                      <a:xfrm rot="16200000" flipH="1">
                        <a:off x="3696" y="3792"/>
                        <a:ext cx="96" cy="9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9" name="Line 24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2" y="3888"/>
                        <a:ext cx="432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0" name="Line 24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96" y="3168"/>
                        <a:ext cx="0" cy="624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1" name="Line 2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20" y="3168"/>
                        <a:ext cx="0" cy="624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2" name="Line 2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2" y="3072"/>
                        <a:ext cx="432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3" name="Line 24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840" y="3360"/>
                        <a:ext cx="0" cy="528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4" name="Line 25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176" y="3360"/>
                        <a:ext cx="0" cy="528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39" name="Group 2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16" y="3072"/>
                      <a:ext cx="384" cy="507"/>
                      <a:chOff x="3840" y="3120"/>
                      <a:chExt cx="384" cy="507"/>
                    </a:xfrm>
                  </p:grpSpPr>
                  <p:sp>
                    <p:nvSpPr>
                      <p:cNvPr id="40" name="Oval 252"/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3994" y="3552"/>
                        <a:ext cx="75" cy="75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>
                        <a:lvl1pPr>
                          <a:spcBef>
                            <a:spcPct val="40000"/>
                          </a:spcBef>
                          <a:buChar char="•"/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1pPr>
                        <a:lvl2pPr marL="742950" indent="-28575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4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2pPr>
                        <a:lvl3pPr marL="11430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2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3pPr>
                        <a:lvl4pPr marL="16002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 sz="2000"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4pPr>
                        <a:lvl5pPr marL="2057400" indent="-228600">
                          <a:spcBef>
                            <a:spcPct val="40000"/>
                          </a:spcBef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40000"/>
                          </a:spcBef>
                          <a:spcAft>
                            <a:spcPct val="0"/>
                          </a:spcAft>
                          <a:buBlip>
                            <a:blip r:embed="rId3"/>
                          </a:buBlip>
                          <a:defRPr>
                            <a:solidFill>
                              <a:schemeClr val="folHlink"/>
                            </a:solidFill>
                            <a:latin typeface="Arial" charset="0"/>
                            <a:ea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de-DE" altLang="de-DE" sz="1800">
                          <a:solidFill>
                            <a:schemeClr val="tx1"/>
                          </a:solidFill>
                          <a:latin typeface="Verdana" charset="0"/>
                        </a:endParaRPr>
                      </a:p>
                    </p:txBody>
                  </p:sp>
                  <p:grpSp>
                    <p:nvGrpSpPr>
                      <p:cNvPr id="41" name="Group 25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840" y="3120"/>
                        <a:ext cx="384" cy="432"/>
                        <a:chOff x="3840" y="3120"/>
                        <a:chExt cx="384" cy="432"/>
                      </a:xfrm>
                    </p:grpSpPr>
                    <p:sp>
                      <p:nvSpPr>
                        <p:cNvPr id="42" name="Line 2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32" y="3312"/>
                          <a:ext cx="0" cy="24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3" name="Arc 255"/>
                        <p:cNvSpPr>
                          <a:spLocks/>
                        </p:cNvSpPr>
                        <p:nvPr/>
                      </p:nvSpPr>
                      <p:spPr bwMode="auto">
                        <a:xfrm rot="5400000">
                          <a:off x="4032" y="3120"/>
                          <a:ext cx="192" cy="192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lnTo>
                                <a:pt x="-1" y="0"/>
                              </a:lnTo>
                              <a:close/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44" name="Arc 256"/>
                        <p:cNvSpPr>
                          <a:spLocks/>
                        </p:cNvSpPr>
                        <p:nvPr/>
                      </p:nvSpPr>
                      <p:spPr bwMode="auto">
                        <a:xfrm rot="16200000" flipH="1">
                          <a:off x="3840" y="3120"/>
                          <a:ext cx="192" cy="192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lnTo>
                                <a:pt x="-1" y="0"/>
                              </a:lnTo>
                              <a:close/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</p:grpSp>
                </p:grpSp>
              </p:grpSp>
              <p:grpSp>
                <p:nvGrpSpPr>
                  <p:cNvPr id="34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4050" y="3312"/>
                    <a:ext cx="96" cy="96"/>
                    <a:chOff x="3936" y="3984"/>
                    <a:chExt cx="96" cy="96"/>
                  </a:xfrm>
                </p:grpSpPr>
                <p:sp>
                  <p:nvSpPr>
                    <p:cNvPr id="35" name="Line 2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36" y="4032"/>
                      <a:ext cx="96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6" name="Line 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4" y="3984"/>
                      <a:ext cx="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endParaRPr lang="ru-RU"/>
                    </a:p>
                  </p:txBody>
                </p:sp>
              </p:grpSp>
            </p:grpSp>
            <p:pic>
              <p:nvPicPr>
                <p:cNvPr id="29" name="Picture 260" descr="BIO0236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5" y="2952"/>
                  <a:ext cx="537" cy="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AutoShape 261"/>
                <p:cNvSpPr>
                  <a:spLocks noChangeArrowheads="1"/>
                </p:cNvSpPr>
                <p:nvPr/>
              </p:nvSpPr>
              <p:spPr bwMode="auto">
                <a:xfrm>
                  <a:off x="3619" y="3265"/>
                  <a:ext cx="346" cy="192"/>
                </a:xfrm>
                <a:prstGeom prst="rightArrow">
                  <a:avLst>
                    <a:gd name="adj1" fmla="val 50000"/>
                    <a:gd name="adj2" fmla="val 45052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31" name="AutoShape 262"/>
                <p:cNvSpPr>
                  <a:spLocks noChangeArrowheads="1"/>
                </p:cNvSpPr>
                <p:nvPr/>
              </p:nvSpPr>
              <p:spPr bwMode="auto">
                <a:xfrm>
                  <a:off x="4635" y="3270"/>
                  <a:ext cx="346" cy="192"/>
                </a:xfrm>
                <a:prstGeom prst="rightArrow">
                  <a:avLst>
                    <a:gd name="adj1" fmla="val 50000"/>
                    <a:gd name="adj2" fmla="val 45052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40000"/>
                    </a:spcBef>
                    <a:buChar char="•"/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40000"/>
                    </a:spcBef>
                    <a:buBlip>
                      <a:blip r:embed="rId3"/>
                    </a:buBlip>
                    <a:defRPr sz="24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40000"/>
                    </a:spcBef>
                    <a:buBlip>
                      <a:blip r:embed="rId3"/>
                    </a:buBlip>
                    <a:defRPr sz="22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40000"/>
                    </a:spcBef>
                    <a:buBlip>
                      <a:blip r:embed="rId3"/>
                    </a:buBlip>
                    <a:defRPr sz="2000"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40000"/>
                    </a:spcBef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>
                      <a:solidFill>
                        <a:schemeClr val="folHlink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1800">
                    <a:solidFill>
                      <a:schemeClr val="tx1"/>
                    </a:solidFill>
                    <a:latin typeface="Verdana" charset="0"/>
                  </a:endParaRPr>
                </a:p>
              </p:txBody>
            </p:sp>
            <p:sp>
              <p:nvSpPr>
                <p:cNvPr id="32" name="Freeform 263"/>
                <p:cNvSpPr>
                  <a:spLocks/>
                </p:cNvSpPr>
                <p:nvPr/>
              </p:nvSpPr>
              <p:spPr bwMode="auto">
                <a:xfrm>
                  <a:off x="2591" y="3232"/>
                  <a:ext cx="423" cy="269"/>
                </a:xfrm>
                <a:custGeom>
                  <a:avLst/>
                  <a:gdLst>
                    <a:gd name="T0" fmla="*/ 0 w 3624"/>
                    <a:gd name="T1" fmla="*/ 0 h 3615"/>
                    <a:gd name="T2" fmla="*/ 0 w 3624"/>
                    <a:gd name="T3" fmla="*/ 0 h 3615"/>
                    <a:gd name="T4" fmla="*/ 0 w 3624"/>
                    <a:gd name="T5" fmla="*/ 0 h 3615"/>
                    <a:gd name="T6" fmla="*/ 0 w 3624"/>
                    <a:gd name="T7" fmla="*/ 0 h 3615"/>
                    <a:gd name="T8" fmla="*/ 0 w 3624"/>
                    <a:gd name="T9" fmla="*/ 0 h 3615"/>
                    <a:gd name="T10" fmla="*/ 0 w 3624"/>
                    <a:gd name="T11" fmla="*/ 0 h 3615"/>
                    <a:gd name="T12" fmla="*/ 0 w 3624"/>
                    <a:gd name="T13" fmla="*/ 0 h 3615"/>
                    <a:gd name="T14" fmla="*/ 0 w 3624"/>
                    <a:gd name="T15" fmla="*/ 0 h 3615"/>
                    <a:gd name="T16" fmla="*/ 0 w 3624"/>
                    <a:gd name="T17" fmla="*/ 0 h 3615"/>
                    <a:gd name="T18" fmla="*/ 0 w 3624"/>
                    <a:gd name="T19" fmla="*/ 0 h 3615"/>
                    <a:gd name="T20" fmla="*/ 0 w 3624"/>
                    <a:gd name="T21" fmla="*/ 0 h 3615"/>
                    <a:gd name="T22" fmla="*/ 0 w 3624"/>
                    <a:gd name="T23" fmla="*/ 0 h 3615"/>
                    <a:gd name="T24" fmla="*/ 0 w 3624"/>
                    <a:gd name="T25" fmla="*/ 0 h 3615"/>
                    <a:gd name="T26" fmla="*/ 0 w 3624"/>
                    <a:gd name="T27" fmla="*/ 0 h 3615"/>
                    <a:gd name="T28" fmla="*/ 0 w 3624"/>
                    <a:gd name="T29" fmla="*/ 0 h 3615"/>
                    <a:gd name="T30" fmla="*/ 0 w 3624"/>
                    <a:gd name="T31" fmla="*/ 0 h 3615"/>
                    <a:gd name="T32" fmla="*/ 0 w 3624"/>
                    <a:gd name="T33" fmla="*/ 0 h 3615"/>
                    <a:gd name="T34" fmla="*/ 0 w 3624"/>
                    <a:gd name="T35" fmla="*/ 0 h 3615"/>
                    <a:gd name="T36" fmla="*/ 0 w 3624"/>
                    <a:gd name="T37" fmla="*/ 0 h 3615"/>
                    <a:gd name="T38" fmla="*/ 0 w 3624"/>
                    <a:gd name="T39" fmla="*/ 0 h 3615"/>
                    <a:gd name="T40" fmla="*/ 0 w 3624"/>
                    <a:gd name="T41" fmla="*/ 0 h 3615"/>
                    <a:gd name="T42" fmla="*/ 0 w 3624"/>
                    <a:gd name="T43" fmla="*/ 0 h 3615"/>
                    <a:gd name="T44" fmla="*/ 0 w 3624"/>
                    <a:gd name="T45" fmla="*/ 0 h 3615"/>
                    <a:gd name="T46" fmla="*/ 0 w 3624"/>
                    <a:gd name="T47" fmla="*/ 0 h 3615"/>
                    <a:gd name="T48" fmla="*/ 0 w 3624"/>
                    <a:gd name="T49" fmla="*/ 0 h 3615"/>
                    <a:gd name="T50" fmla="*/ 0 w 3624"/>
                    <a:gd name="T51" fmla="*/ 0 h 3615"/>
                    <a:gd name="T52" fmla="*/ 0 w 3624"/>
                    <a:gd name="T53" fmla="*/ 0 h 3615"/>
                    <a:gd name="T54" fmla="*/ 0 w 3624"/>
                    <a:gd name="T55" fmla="*/ 0 h 3615"/>
                    <a:gd name="T56" fmla="*/ 0 w 3624"/>
                    <a:gd name="T57" fmla="*/ 0 h 3615"/>
                    <a:gd name="T58" fmla="*/ 0 w 3624"/>
                    <a:gd name="T59" fmla="*/ 0 h 3615"/>
                    <a:gd name="T60" fmla="*/ 0 w 3624"/>
                    <a:gd name="T61" fmla="*/ 0 h 3615"/>
                    <a:gd name="T62" fmla="*/ 0 w 3624"/>
                    <a:gd name="T63" fmla="*/ 0 h 3615"/>
                    <a:gd name="T64" fmla="*/ 0 w 3624"/>
                    <a:gd name="T65" fmla="*/ 0 h 3615"/>
                    <a:gd name="T66" fmla="*/ 0 w 3624"/>
                    <a:gd name="T67" fmla="*/ 0 h 3615"/>
                    <a:gd name="T68" fmla="*/ 0 w 3624"/>
                    <a:gd name="T69" fmla="*/ 0 h 3615"/>
                    <a:gd name="T70" fmla="*/ 0 w 3624"/>
                    <a:gd name="T71" fmla="*/ 0 h 3615"/>
                    <a:gd name="T72" fmla="*/ 0 w 3624"/>
                    <a:gd name="T73" fmla="*/ 0 h 3615"/>
                    <a:gd name="T74" fmla="*/ 0 w 3624"/>
                    <a:gd name="T75" fmla="*/ 0 h 3615"/>
                    <a:gd name="T76" fmla="*/ 0 w 3624"/>
                    <a:gd name="T77" fmla="*/ 0 h 3615"/>
                    <a:gd name="T78" fmla="*/ 0 w 3624"/>
                    <a:gd name="T79" fmla="*/ 0 h 3615"/>
                    <a:gd name="T80" fmla="*/ 0 w 3624"/>
                    <a:gd name="T81" fmla="*/ 0 h 3615"/>
                    <a:gd name="T82" fmla="*/ 0 w 3624"/>
                    <a:gd name="T83" fmla="*/ 0 h 3615"/>
                    <a:gd name="T84" fmla="*/ 0 w 3624"/>
                    <a:gd name="T85" fmla="*/ 0 h 3615"/>
                    <a:gd name="T86" fmla="*/ 0 w 3624"/>
                    <a:gd name="T87" fmla="*/ 0 h 3615"/>
                    <a:gd name="T88" fmla="*/ 0 w 3624"/>
                    <a:gd name="T89" fmla="*/ 0 h 3615"/>
                    <a:gd name="T90" fmla="*/ 0 w 3624"/>
                    <a:gd name="T91" fmla="*/ 0 h 3615"/>
                    <a:gd name="T92" fmla="*/ 0 w 3624"/>
                    <a:gd name="T93" fmla="*/ 0 h 3615"/>
                    <a:gd name="T94" fmla="*/ 0 w 3624"/>
                    <a:gd name="T95" fmla="*/ 0 h 3615"/>
                    <a:gd name="T96" fmla="*/ 0 w 3624"/>
                    <a:gd name="T97" fmla="*/ 0 h 3615"/>
                    <a:gd name="T98" fmla="*/ 0 w 3624"/>
                    <a:gd name="T99" fmla="*/ 0 h 361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3624" h="3615">
                      <a:moveTo>
                        <a:pt x="0" y="1829"/>
                      </a:moveTo>
                      <a:cubicBezTo>
                        <a:pt x="28" y="1791"/>
                        <a:pt x="56" y="1753"/>
                        <a:pt x="84" y="1733"/>
                      </a:cubicBezTo>
                      <a:cubicBezTo>
                        <a:pt x="112" y="1713"/>
                        <a:pt x="142" y="1661"/>
                        <a:pt x="168" y="1709"/>
                      </a:cubicBezTo>
                      <a:cubicBezTo>
                        <a:pt x="194" y="1757"/>
                        <a:pt x="220" y="1937"/>
                        <a:pt x="240" y="2021"/>
                      </a:cubicBezTo>
                      <a:cubicBezTo>
                        <a:pt x="260" y="2105"/>
                        <a:pt x="264" y="2245"/>
                        <a:pt x="288" y="2213"/>
                      </a:cubicBezTo>
                      <a:cubicBezTo>
                        <a:pt x="312" y="2181"/>
                        <a:pt x="357" y="1985"/>
                        <a:pt x="384" y="1829"/>
                      </a:cubicBezTo>
                      <a:cubicBezTo>
                        <a:pt x="411" y="1673"/>
                        <a:pt x="427" y="1342"/>
                        <a:pt x="450" y="1277"/>
                      </a:cubicBezTo>
                      <a:cubicBezTo>
                        <a:pt x="473" y="1212"/>
                        <a:pt x="499" y="1273"/>
                        <a:pt x="522" y="1439"/>
                      </a:cubicBezTo>
                      <a:cubicBezTo>
                        <a:pt x="545" y="1605"/>
                        <a:pt x="564" y="2074"/>
                        <a:pt x="588" y="2273"/>
                      </a:cubicBezTo>
                      <a:cubicBezTo>
                        <a:pt x="612" y="2472"/>
                        <a:pt x="640" y="2709"/>
                        <a:pt x="666" y="2633"/>
                      </a:cubicBezTo>
                      <a:cubicBezTo>
                        <a:pt x="692" y="2557"/>
                        <a:pt x="719" y="2109"/>
                        <a:pt x="744" y="1817"/>
                      </a:cubicBezTo>
                      <a:cubicBezTo>
                        <a:pt x="769" y="1525"/>
                        <a:pt x="791" y="982"/>
                        <a:pt x="816" y="881"/>
                      </a:cubicBezTo>
                      <a:cubicBezTo>
                        <a:pt x="841" y="780"/>
                        <a:pt x="871" y="941"/>
                        <a:pt x="894" y="1211"/>
                      </a:cubicBezTo>
                      <a:cubicBezTo>
                        <a:pt x="917" y="1481"/>
                        <a:pt x="931" y="2207"/>
                        <a:pt x="954" y="2501"/>
                      </a:cubicBezTo>
                      <a:cubicBezTo>
                        <a:pt x="977" y="2795"/>
                        <a:pt x="1007" y="3091"/>
                        <a:pt x="1032" y="2975"/>
                      </a:cubicBezTo>
                      <a:cubicBezTo>
                        <a:pt x="1057" y="2859"/>
                        <a:pt x="1081" y="2207"/>
                        <a:pt x="1104" y="1805"/>
                      </a:cubicBezTo>
                      <a:cubicBezTo>
                        <a:pt x="1127" y="1403"/>
                        <a:pt x="1145" y="693"/>
                        <a:pt x="1170" y="563"/>
                      </a:cubicBezTo>
                      <a:cubicBezTo>
                        <a:pt x="1195" y="433"/>
                        <a:pt x="1229" y="673"/>
                        <a:pt x="1254" y="1025"/>
                      </a:cubicBezTo>
                      <a:cubicBezTo>
                        <a:pt x="1279" y="1377"/>
                        <a:pt x="1298" y="2307"/>
                        <a:pt x="1320" y="2675"/>
                      </a:cubicBezTo>
                      <a:cubicBezTo>
                        <a:pt x="1342" y="3043"/>
                        <a:pt x="1351" y="3615"/>
                        <a:pt x="1386" y="3233"/>
                      </a:cubicBezTo>
                      <a:cubicBezTo>
                        <a:pt x="1421" y="2851"/>
                        <a:pt x="1495" y="766"/>
                        <a:pt x="1530" y="383"/>
                      </a:cubicBezTo>
                      <a:cubicBezTo>
                        <a:pt x="1565" y="0"/>
                        <a:pt x="1574" y="540"/>
                        <a:pt x="1596" y="935"/>
                      </a:cubicBezTo>
                      <a:cubicBezTo>
                        <a:pt x="1618" y="1330"/>
                        <a:pt x="1637" y="2353"/>
                        <a:pt x="1662" y="2753"/>
                      </a:cubicBezTo>
                      <a:cubicBezTo>
                        <a:pt x="1687" y="3153"/>
                        <a:pt x="1719" y="3493"/>
                        <a:pt x="1746" y="3335"/>
                      </a:cubicBezTo>
                      <a:cubicBezTo>
                        <a:pt x="1773" y="3177"/>
                        <a:pt x="1800" y="2306"/>
                        <a:pt x="1824" y="1805"/>
                      </a:cubicBezTo>
                      <a:cubicBezTo>
                        <a:pt x="1848" y="1304"/>
                        <a:pt x="1868" y="474"/>
                        <a:pt x="1890" y="329"/>
                      </a:cubicBezTo>
                      <a:cubicBezTo>
                        <a:pt x="1912" y="184"/>
                        <a:pt x="1932" y="532"/>
                        <a:pt x="1956" y="935"/>
                      </a:cubicBezTo>
                      <a:cubicBezTo>
                        <a:pt x="1980" y="1338"/>
                        <a:pt x="2008" y="2357"/>
                        <a:pt x="2034" y="2747"/>
                      </a:cubicBezTo>
                      <a:cubicBezTo>
                        <a:pt x="2060" y="3137"/>
                        <a:pt x="2088" y="3432"/>
                        <a:pt x="2112" y="3275"/>
                      </a:cubicBezTo>
                      <a:cubicBezTo>
                        <a:pt x="2136" y="3118"/>
                        <a:pt x="2155" y="2280"/>
                        <a:pt x="2178" y="1805"/>
                      </a:cubicBezTo>
                      <a:cubicBezTo>
                        <a:pt x="2201" y="1330"/>
                        <a:pt x="2227" y="557"/>
                        <a:pt x="2250" y="425"/>
                      </a:cubicBezTo>
                      <a:cubicBezTo>
                        <a:pt x="2273" y="293"/>
                        <a:pt x="2294" y="645"/>
                        <a:pt x="2316" y="1013"/>
                      </a:cubicBezTo>
                      <a:cubicBezTo>
                        <a:pt x="2338" y="1381"/>
                        <a:pt x="2356" y="2285"/>
                        <a:pt x="2382" y="2633"/>
                      </a:cubicBezTo>
                      <a:cubicBezTo>
                        <a:pt x="2408" y="2981"/>
                        <a:pt x="2447" y="3236"/>
                        <a:pt x="2472" y="3101"/>
                      </a:cubicBezTo>
                      <a:cubicBezTo>
                        <a:pt x="2497" y="2966"/>
                        <a:pt x="2511" y="2225"/>
                        <a:pt x="2532" y="1823"/>
                      </a:cubicBezTo>
                      <a:cubicBezTo>
                        <a:pt x="2553" y="1421"/>
                        <a:pt x="2574" y="799"/>
                        <a:pt x="2598" y="689"/>
                      </a:cubicBezTo>
                      <a:cubicBezTo>
                        <a:pt x="2622" y="579"/>
                        <a:pt x="2650" y="865"/>
                        <a:pt x="2676" y="1163"/>
                      </a:cubicBezTo>
                      <a:cubicBezTo>
                        <a:pt x="2702" y="1461"/>
                        <a:pt x="2728" y="2210"/>
                        <a:pt x="2754" y="2477"/>
                      </a:cubicBezTo>
                      <a:cubicBezTo>
                        <a:pt x="2780" y="2744"/>
                        <a:pt x="2809" y="2873"/>
                        <a:pt x="2832" y="2765"/>
                      </a:cubicBezTo>
                      <a:cubicBezTo>
                        <a:pt x="2855" y="2657"/>
                        <a:pt x="2870" y="2121"/>
                        <a:pt x="2892" y="1829"/>
                      </a:cubicBezTo>
                      <a:cubicBezTo>
                        <a:pt x="2914" y="1537"/>
                        <a:pt x="2938" y="1087"/>
                        <a:pt x="2964" y="1013"/>
                      </a:cubicBezTo>
                      <a:cubicBezTo>
                        <a:pt x="2990" y="939"/>
                        <a:pt x="3023" y="1182"/>
                        <a:pt x="3048" y="1385"/>
                      </a:cubicBezTo>
                      <a:cubicBezTo>
                        <a:pt x="3073" y="1588"/>
                        <a:pt x="3090" y="2065"/>
                        <a:pt x="3114" y="2231"/>
                      </a:cubicBezTo>
                      <a:cubicBezTo>
                        <a:pt x="3138" y="2397"/>
                        <a:pt x="3169" y="2448"/>
                        <a:pt x="3192" y="2381"/>
                      </a:cubicBezTo>
                      <a:cubicBezTo>
                        <a:pt x="3215" y="2314"/>
                        <a:pt x="3229" y="1985"/>
                        <a:pt x="3252" y="1829"/>
                      </a:cubicBezTo>
                      <a:cubicBezTo>
                        <a:pt x="3275" y="1673"/>
                        <a:pt x="3305" y="1472"/>
                        <a:pt x="3330" y="1445"/>
                      </a:cubicBezTo>
                      <a:cubicBezTo>
                        <a:pt x="3355" y="1418"/>
                        <a:pt x="3378" y="1583"/>
                        <a:pt x="3402" y="1667"/>
                      </a:cubicBezTo>
                      <a:cubicBezTo>
                        <a:pt x="3426" y="1751"/>
                        <a:pt x="3449" y="1906"/>
                        <a:pt x="3474" y="1949"/>
                      </a:cubicBezTo>
                      <a:cubicBezTo>
                        <a:pt x="3499" y="1992"/>
                        <a:pt x="3527" y="1945"/>
                        <a:pt x="3552" y="1925"/>
                      </a:cubicBezTo>
                      <a:cubicBezTo>
                        <a:pt x="3577" y="1905"/>
                        <a:pt x="3600" y="1867"/>
                        <a:pt x="3624" y="182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0" name="Rectangle 264"/>
            <p:cNvSpPr>
              <a:spLocks noChangeArrowheads="1"/>
            </p:cNvSpPr>
            <p:nvPr/>
          </p:nvSpPr>
          <p:spPr bwMode="auto">
            <a:xfrm>
              <a:off x="380" y="2440"/>
              <a:ext cx="5273" cy="1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ct val="40000"/>
                </a:spcBef>
                <a:buChar char="•"/>
                <a:defRPr sz="24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40000"/>
                </a:spcBef>
                <a:buBlip>
                  <a:blip r:embed="rId3"/>
                </a:buBlip>
                <a:defRPr sz="24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40000"/>
                </a:spcBef>
                <a:buBlip>
                  <a:blip r:embed="rId3"/>
                </a:buBlip>
                <a:defRPr sz="22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40000"/>
                </a:spcBef>
                <a:buBlip>
                  <a:blip r:embed="rId3"/>
                </a:buBlip>
                <a:defRPr sz="20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40000"/>
                </a:spcBef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>
                <a:solidFill>
                  <a:schemeClr val="tx1"/>
                </a:solidFill>
                <a:latin typeface="Verdana" charset="0"/>
              </a:endParaRPr>
            </a:p>
          </p:txBody>
        </p:sp>
        <p:sp>
          <p:nvSpPr>
            <p:cNvPr id="21" name="Line 265"/>
            <p:cNvSpPr>
              <a:spLocks noChangeShapeType="1"/>
            </p:cNvSpPr>
            <p:nvPr/>
          </p:nvSpPr>
          <p:spPr bwMode="auto">
            <a:xfrm>
              <a:off x="964" y="2444"/>
              <a:ext cx="0" cy="1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22" name="Text Box 266"/>
            <p:cNvSpPr txBox="1">
              <a:spLocks noChangeArrowheads="1"/>
            </p:cNvSpPr>
            <p:nvPr/>
          </p:nvSpPr>
          <p:spPr bwMode="auto">
            <a:xfrm>
              <a:off x="388" y="2851"/>
              <a:ext cx="579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40000"/>
                </a:spcBef>
                <a:buChar char="•"/>
                <a:defRPr sz="24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40000"/>
                </a:spcBef>
                <a:buBlip>
                  <a:blip r:embed="rId3"/>
                </a:buBlip>
                <a:defRPr sz="24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40000"/>
                </a:spcBef>
                <a:buBlip>
                  <a:blip r:embed="rId3"/>
                </a:buBlip>
                <a:defRPr sz="22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40000"/>
                </a:spcBef>
                <a:buBlip>
                  <a:blip r:embed="rId3"/>
                </a:buBlip>
                <a:defRPr sz="2000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40000"/>
                </a:spcBef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Blip>
                  <a:blip r:embed="rId3"/>
                </a:buBlip>
                <a:defRPr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400" b="1" dirty="0">
                  <a:solidFill>
                    <a:schemeClr val="tx1"/>
                  </a:solidFill>
                </a:rPr>
                <a:t>Ранняя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400" b="1" dirty="0">
                  <a:solidFill>
                    <a:schemeClr val="tx1"/>
                  </a:solidFill>
                </a:rPr>
                <a:t>диагностика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41344" y="856608"/>
            <a:ext cx="11688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Мониторинг пациентов с имплантируемыми </a:t>
            </a:r>
            <a:r>
              <a:rPr lang="ru-RU" sz="2400" dirty="0" err="1"/>
              <a:t>кардиовертер</a:t>
            </a:r>
            <a:r>
              <a:rPr lang="ru-RU" sz="2400" dirty="0"/>
              <a:t>-дефибрилляторами, имеющими возможность передачи ряда параметров работы сердца на переносное устройство</a:t>
            </a:r>
          </a:p>
        </p:txBody>
      </p:sp>
    </p:spTree>
    <p:extLst>
      <p:ext uri="{BB962C8B-B14F-4D97-AF65-F5344CB8AC3E}">
        <p14:creationId xmlns:p14="http://schemas.microsoft.com/office/powerpoint/2010/main" val="510174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4B0CA9-0CE3-9240-851D-948A9E5DC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362200"/>
            <a:ext cx="6934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99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9976" y="0"/>
            <a:ext cx="192405" cy="6858000"/>
          </a:xfrm>
          <a:custGeom>
            <a:avLst/>
            <a:gdLst/>
            <a:ahLst/>
            <a:cxnLst/>
            <a:rect l="l" t="t" r="r" b="b"/>
            <a:pathLst>
              <a:path w="192404" h="6858000">
                <a:moveTo>
                  <a:pt x="0" y="6858000"/>
                </a:moveTo>
                <a:lnTo>
                  <a:pt x="192024" y="6858000"/>
                </a:lnTo>
                <a:lnTo>
                  <a:pt x="1920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30228" y="0"/>
            <a:ext cx="269875" cy="6858000"/>
          </a:xfrm>
          <a:custGeom>
            <a:avLst/>
            <a:gdLst/>
            <a:ahLst/>
            <a:cxnLst/>
            <a:rect l="l" t="t" r="r" b="b"/>
            <a:pathLst>
              <a:path w="269875" h="6858000">
                <a:moveTo>
                  <a:pt x="0" y="6858000"/>
                </a:moveTo>
                <a:lnTo>
                  <a:pt x="269748" y="6858000"/>
                </a:lnTo>
                <a:lnTo>
                  <a:pt x="2697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5"/>
          <p:cNvSpPr txBox="1">
            <a:spLocks/>
          </p:cNvSpPr>
          <p:nvPr/>
        </p:nvSpPr>
        <p:spPr>
          <a:xfrm>
            <a:off x="533400" y="332992"/>
            <a:ext cx="10573181" cy="962407"/>
          </a:xfrm>
          <a:prstGeom prst="rect">
            <a:avLst/>
          </a:prstGeom>
        </p:spPr>
        <p:txBody>
          <a:bodyPr vert="horz" wrap="square" lIns="0" tIns="271609" rIns="0" bIns="0" rtlCol="0">
            <a:noAutofit/>
          </a:bodyPr>
          <a:lstStyle>
            <a:lvl1pPr>
              <a:defRPr sz="2200" b="0" i="0">
                <a:solidFill>
                  <a:srgbClr val="59595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3600" dirty="0"/>
              <a:t>Треугольник здравоохранения</a:t>
            </a:r>
            <a:endParaRPr lang="ru-RU" sz="3600" b="1" spc="-15" dirty="0">
              <a:latin typeface="Leelawadee"/>
              <a:cs typeface="Leelawadee"/>
            </a:endParaRPr>
          </a:p>
        </p:txBody>
      </p:sp>
      <p:sp>
        <p:nvSpPr>
          <p:cNvPr id="72" name="object 5"/>
          <p:cNvSpPr/>
          <p:nvPr/>
        </p:nvSpPr>
        <p:spPr>
          <a:xfrm>
            <a:off x="397002" y="332993"/>
            <a:ext cx="0" cy="981075"/>
          </a:xfrm>
          <a:custGeom>
            <a:avLst/>
            <a:gdLst/>
            <a:ahLst/>
            <a:cxnLst/>
            <a:rect l="l" t="t" r="r" b="b"/>
            <a:pathLst>
              <a:path w="11429" h="981075">
                <a:moveTo>
                  <a:pt x="0" y="0"/>
                </a:moveTo>
                <a:lnTo>
                  <a:pt x="11379" y="980681"/>
                </a:lnTo>
              </a:path>
            </a:pathLst>
          </a:custGeom>
          <a:ln w="99060">
            <a:solidFill>
              <a:srgbClr val="2C56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Isosceles Triangle 8">
            <a:extLst>
              <a:ext uri="{FF2B5EF4-FFF2-40B4-BE49-F238E27FC236}">
                <a16:creationId xmlns:a16="http://schemas.microsoft.com/office/drawing/2014/main" id="{D33E2FF7-60BD-034F-8B4C-2088548D814B}"/>
              </a:ext>
            </a:extLst>
          </p:cNvPr>
          <p:cNvSpPr/>
          <p:nvPr/>
        </p:nvSpPr>
        <p:spPr>
          <a:xfrm>
            <a:off x="3103332" y="1600200"/>
            <a:ext cx="5111262" cy="3962400"/>
          </a:xfrm>
          <a:prstGeom prst="triangl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lIns="0" rtlCol="0" anchor="ctr">
            <a:noAutofit/>
          </a:bodyPr>
          <a:lstStyle/>
          <a:p>
            <a:pPr algn="ctr"/>
            <a:endParaRPr lang="x-none" sz="11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4B24A0-2D32-EA40-A2D8-749AA1D96B5E}"/>
              </a:ext>
            </a:extLst>
          </p:cNvPr>
          <p:cNvSpPr txBox="1"/>
          <p:nvPr/>
        </p:nvSpPr>
        <p:spPr>
          <a:xfrm>
            <a:off x="3978988" y="5791200"/>
            <a:ext cx="3750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СТОИМОСТЬ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00D86C-E05C-1A44-805D-E3AA3E082C56}"/>
              </a:ext>
            </a:extLst>
          </p:cNvPr>
          <p:cNvSpPr txBox="1"/>
          <p:nvPr/>
        </p:nvSpPr>
        <p:spPr>
          <a:xfrm>
            <a:off x="1055077" y="2972527"/>
            <a:ext cx="3129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КАЧЕСТВО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B129B7-A858-EF47-A3DF-C0DBB68CC420}"/>
              </a:ext>
            </a:extLst>
          </p:cNvPr>
          <p:cNvSpPr txBox="1"/>
          <p:nvPr/>
        </p:nvSpPr>
        <p:spPr>
          <a:xfrm>
            <a:off x="7502770" y="2972527"/>
            <a:ext cx="4525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ДОСТУПНОСТЬ</a:t>
            </a:r>
          </a:p>
        </p:txBody>
      </p:sp>
    </p:spTree>
    <p:extLst>
      <p:ext uri="{BB962C8B-B14F-4D97-AF65-F5344CB8AC3E}">
        <p14:creationId xmlns:p14="http://schemas.microsoft.com/office/powerpoint/2010/main" val="37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9976" y="0"/>
            <a:ext cx="192405" cy="6858000"/>
          </a:xfrm>
          <a:custGeom>
            <a:avLst/>
            <a:gdLst/>
            <a:ahLst/>
            <a:cxnLst/>
            <a:rect l="l" t="t" r="r" b="b"/>
            <a:pathLst>
              <a:path w="192404" h="6858000">
                <a:moveTo>
                  <a:pt x="0" y="6858000"/>
                </a:moveTo>
                <a:lnTo>
                  <a:pt x="192024" y="6858000"/>
                </a:lnTo>
                <a:lnTo>
                  <a:pt x="1920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1730228" y="0"/>
            <a:ext cx="269875" cy="6858000"/>
          </a:xfrm>
          <a:custGeom>
            <a:avLst/>
            <a:gdLst/>
            <a:ahLst/>
            <a:cxnLst/>
            <a:rect l="l" t="t" r="r" b="b"/>
            <a:pathLst>
              <a:path w="269875" h="6858000">
                <a:moveTo>
                  <a:pt x="0" y="6858000"/>
                </a:moveTo>
                <a:lnTo>
                  <a:pt x="269748" y="6858000"/>
                </a:lnTo>
                <a:lnTo>
                  <a:pt x="2697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25"/>
          <p:cNvSpPr txBox="1">
            <a:spLocks/>
          </p:cNvSpPr>
          <p:nvPr/>
        </p:nvSpPr>
        <p:spPr>
          <a:xfrm>
            <a:off x="533400" y="332992"/>
            <a:ext cx="10573181" cy="962407"/>
          </a:xfrm>
          <a:prstGeom prst="rect">
            <a:avLst/>
          </a:prstGeom>
        </p:spPr>
        <p:txBody>
          <a:bodyPr vert="horz" wrap="square" lIns="0" tIns="271609" rIns="0" bIns="0" rtlCol="0">
            <a:noAutofit/>
          </a:bodyPr>
          <a:lstStyle>
            <a:lvl1pPr>
              <a:defRPr sz="2200" b="0" i="0">
                <a:solidFill>
                  <a:srgbClr val="59595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3600" dirty="0"/>
              <a:t>Телемедицина и удаленный мониторинг</a:t>
            </a:r>
            <a:endParaRPr lang="ru-RU" sz="3600" spc="-15" dirty="0">
              <a:latin typeface="Leelawadee"/>
              <a:cs typeface="Leelawadee"/>
            </a:endParaRPr>
          </a:p>
        </p:txBody>
      </p:sp>
      <p:sp>
        <p:nvSpPr>
          <p:cNvPr id="72" name="object 5"/>
          <p:cNvSpPr/>
          <p:nvPr/>
        </p:nvSpPr>
        <p:spPr>
          <a:xfrm>
            <a:off x="397002" y="332993"/>
            <a:ext cx="0" cy="981075"/>
          </a:xfrm>
          <a:custGeom>
            <a:avLst/>
            <a:gdLst/>
            <a:ahLst/>
            <a:cxnLst/>
            <a:rect l="l" t="t" r="r" b="b"/>
            <a:pathLst>
              <a:path w="11429" h="981075">
                <a:moveTo>
                  <a:pt x="0" y="0"/>
                </a:moveTo>
                <a:lnTo>
                  <a:pt x="11379" y="980681"/>
                </a:lnTo>
              </a:path>
            </a:pathLst>
          </a:custGeom>
          <a:ln w="99060">
            <a:solidFill>
              <a:srgbClr val="2C569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65"/>
          <p:cNvSpPr txBox="1">
            <a:spLocks noGrp="1"/>
          </p:cNvSpPr>
          <p:nvPr>
            <p:ph type="sldNum" sz="quarter" idx="7"/>
          </p:nvPr>
        </p:nvSpPr>
        <p:spPr>
          <a:xfrm>
            <a:off x="11094007" y="6480068"/>
            <a:ext cx="21844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>
                <a:latin typeface="Calibri"/>
                <a:cs typeface="Calibri"/>
              </a:rPr>
              <a:t>3</a:t>
            </a:fld>
            <a:endParaRPr spc="-10" dirty="0">
              <a:latin typeface="Calibri"/>
              <a:cs typeface="Calibri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D15FE3B-D350-B847-AAB6-07EA3C6CB82F}"/>
              </a:ext>
            </a:extLst>
          </p:cNvPr>
          <p:cNvGrpSpPr/>
          <p:nvPr/>
        </p:nvGrpSpPr>
        <p:grpSpPr>
          <a:xfrm>
            <a:off x="7792060" y="1166028"/>
            <a:ext cx="4130311" cy="1906676"/>
            <a:chOff x="1137821" y="1075696"/>
            <a:chExt cx="10890057" cy="5536333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D74CB52C-BEC8-6940-9FB1-38F09FB5ECAA}"/>
                </a:ext>
              </a:extLst>
            </p:cNvPr>
            <p:cNvSpPr/>
            <p:nvPr/>
          </p:nvSpPr>
          <p:spPr>
            <a:xfrm>
              <a:off x="3244172" y="1075696"/>
              <a:ext cx="5219890" cy="456310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txBody>
            <a:bodyPr lIns="0" rtlCol="0" anchor="ctr">
              <a:noAutofit/>
            </a:bodyPr>
            <a:lstStyle/>
            <a:p>
              <a:pPr algn="ctr"/>
              <a:endParaRPr lang="x-none" sz="11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D48787-7650-E74B-B5F7-BD10ACA3617C}"/>
                </a:ext>
              </a:extLst>
            </p:cNvPr>
            <p:cNvSpPr txBox="1"/>
            <p:nvPr/>
          </p:nvSpPr>
          <p:spPr>
            <a:xfrm>
              <a:off x="3266975" y="5807719"/>
              <a:ext cx="5197085" cy="804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/>
                <a:t>ВЫСОКАЯ СТОИМОСТЬ</a:t>
              </a:r>
              <a:endParaRPr lang="ru-RU" sz="1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2B61DC-4DD6-AC45-B47E-0854DB0DBD45}"/>
                </a:ext>
              </a:extLst>
            </p:cNvPr>
            <p:cNvSpPr txBox="1"/>
            <p:nvPr/>
          </p:nvSpPr>
          <p:spPr>
            <a:xfrm>
              <a:off x="1137821" y="2972528"/>
              <a:ext cx="3317275" cy="134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НИЗКОЕ</a:t>
              </a:r>
            </a:p>
            <a:p>
              <a:r>
                <a:rPr lang="ru-RU" sz="1200" dirty="0"/>
                <a:t>КАЧЕСТВО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96E822-8850-1043-B0EE-66842B39118F}"/>
                </a:ext>
              </a:extLst>
            </p:cNvPr>
            <p:cNvSpPr txBox="1"/>
            <p:nvPr/>
          </p:nvSpPr>
          <p:spPr>
            <a:xfrm>
              <a:off x="7502770" y="2972528"/>
              <a:ext cx="4525108" cy="134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ПЛОХАЯ</a:t>
              </a:r>
            </a:p>
            <a:p>
              <a:r>
                <a:rPr lang="ru-RU" sz="1200" dirty="0"/>
                <a:t>ДОСТУПНОСТЬ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F68808B-1D68-6245-876F-6C019652E290}"/>
              </a:ext>
            </a:extLst>
          </p:cNvPr>
          <p:cNvGrpSpPr/>
          <p:nvPr/>
        </p:nvGrpSpPr>
        <p:grpSpPr>
          <a:xfrm>
            <a:off x="7760677" y="3101630"/>
            <a:ext cx="4161694" cy="1910917"/>
            <a:chOff x="1055077" y="1075696"/>
            <a:chExt cx="10972801" cy="5548648"/>
          </a:xfrm>
        </p:grpSpPr>
        <p:sp>
          <p:nvSpPr>
            <p:cNvPr id="15" name="Isosceles Triangle 8">
              <a:extLst>
                <a:ext uri="{FF2B5EF4-FFF2-40B4-BE49-F238E27FC236}">
                  <a16:creationId xmlns:a16="http://schemas.microsoft.com/office/drawing/2014/main" id="{1531169D-B983-B444-8C37-98DBD3D7F3DE}"/>
                </a:ext>
              </a:extLst>
            </p:cNvPr>
            <p:cNvSpPr/>
            <p:nvPr/>
          </p:nvSpPr>
          <p:spPr>
            <a:xfrm>
              <a:off x="3244172" y="1075696"/>
              <a:ext cx="5219890" cy="456310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txBody>
            <a:bodyPr lIns="0" rtlCol="0" anchor="ctr">
              <a:noAutofit/>
            </a:bodyPr>
            <a:lstStyle/>
            <a:p>
              <a:pPr algn="ctr"/>
              <a:endParaRPr lang="x-none" sz="11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F4134F-576E-EA4B-A351-49469F490FA1}"/>
                </a:ext>
              </a:extLst>
            </p:cNvPr>
            <p:cNvSpPr txBox="1"/>
            <p:nvPr/>
          </p:nvSpPr>
          <p:spPr>
            <a:xfrm>
              <a:off x="3633896" y="5820034"/>
              <a:ext cx="5197084" cy="804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/>
                <a:t>ВЫСОКАЯ СТОИМОСТЬ</a:t>
              </a:r>
              <a:endParaRPr lang="ru-RU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77C426-E3EC-264A-A699-8A77841CE0FA}"/>
                </a:ext>
              </a:extLst>
            </p:cNvPr>
            <p:cNvSpPr txBox="1"/>
            <p:nvPr/>
          </p:nvSpPr>
          <p:spPr>
            <a:xfrm>
              <a:off x="1055077" y="2972528"/>
              <a:ext cx="2945029" cy="1340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/>
                <a:t>РАЗЛИЧНОЕ</a:t>
              </a:r>
            </a:p>
            <a:p>
              <a:r>
                <a:rPr lang="ru-RU" sz="1200" dirty="0"/>
                <a:t>КАЧЕСТВО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1D5D67-0A6D-BA4E-92EC-98A545A4BCB1}"/>
                </a:ext>
              </a:extLst>
            </p:cNvPr>
            <p:cNvSpPr txBox="1"/>
            <p:nvPr/>
          </p:nvSpPr>
          <p:spPr>
            <a:xfrm>
              <a:off x="7502770" y="2972528"/>
              <a:ext cx="4525108" cy="134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РАЗЛИЧНАЯ</a:t>
              </a:r>
            </a:p>
            <a:p>
              <a:r>
                <a:rPr lang="ru-RU" sz="1200" dirty="0"/>
                <a:t>ДОСТУПНОСТЬ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EE9FB94-B541-1747-A233-3C69BEADCB6B}"/>
              </a:ext>
            </a:extLst>
          </p:cNvPr>
          <p:cNvGrpSpPr/>
          <p:nvPr/>
        </p:nvGrpSpPr>
        <p:grpSpPr>
          <a:xfrm>
            <a:off x="7792061" y="4982308"/>
            <a:ext cx="4161694" cy="1905443"/>
            <a:chOff x="1055077" y="1075696"/>
            <a:chExt cx="10972801" cy="5532753"/>
          </a:xfrm>
        </p:grpSpPr>
        <p:sp>
          <p:nvSpPr>
            <p:cNvPr id="20" name="Isosceles Triangle 8">
              <a:extLst>
                <a:ext uri="{FF2B5EF4-FFF2-40B4-BE49-F238E27FC236}">
                  <a16:creationId xmlns:a16="http://schemas.microsoft.com/office/drawing/2014/main" id="{DD2C06BD-2C54-DC4B-AAFE-9606EEFEFD71}"/>
                </a:ext>
              </a:extLst>
            </p:cNvPr>
            <p:cNvSpPr/>
            <p:nvPr/>
          </p:nvSpPr>
          <p:spPr>
            <a:xfrm>
              <a:off x="3244172" y="1075696"/>
              <a:ext cx="5219890" cy="456310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txBody>
            <a:bodyPr lIns="0" rtlCol="0" anchor="ctr">
              <a:noAutofit/>
            </a:bodyPr>
            <a:lstStyle/>
            <a:p>
              <a:pPr algn="ctr"/>
              <a:endParaRPr lang="x-none" sz="11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2EB28A-6101-6F47-BE90-36F89AA0C8B2}"/>
                </a:ext>
              </a:extLst>
            </p:cNvPr>
            <p:cNvSpPr txBox="1"/>
            <p:nvPr/>
          </p:nvSpPr>
          <p:spPr>
            <a:xfrm>
              <a:off x="3551148" y="5804139"/>
              <a:ext cx="5197084" cy="804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/>
                <a:t>ВЫСОКАЯ СТОИМОСТЬ</a:t>
              </a:r>
              <a:endParaRPr lang="ru-RU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ADB3C0-8F87-7D4D-AC6E-C6A98A17F2E7}"/>
                </a:ext>
              </a:extLst>
            </p:cNvPr>
            <p:cNvSpPr txBox="1"/>
            <p:nvPr/>
          </p:nvSpPr>
          <p:spPr>
            <a:xfrm>
              <a:off x="1055077" y="2972527"/>
              <a:ext cx="2945029" cy="1340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/>
                <a:t>РАЗЛИЧНОЕ</a:t>
              </a:r>
            </a:p>
            <a:p>
              <a:r>
                <a:rPr lang="ru-RU" sz="1200" dirty="0"/>
                <a:t>КАЧЕСТВО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A93840-980B-DD46-8C95-DEF42AB59101}"/>
                </a:ext>
              </a:extLst>
            </p:cNvPr>
            <p:cNvSpPr txBox="1"/>
            <p:nvPr/>
          </p:nvSpPr>
          <p:spPr>
            <a:xfrm>
              <a:off x="7502770" y="2972527"/>
              <a:ext cx="4525108" cy="134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НИЗКАЯ</a:t>
              </a:r>
            </a:p>
            <a:p>
              <a:r>
                <a:rPr lang="ru-RU" sz="1200" dirty="0"/>
                <a:t>ДОСТУПНОСТЬ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A3F8025-D865-4643-8742-2B82C71219B2}"/>
              </a:ext>
            </a:extLst>
          </p:cNvPr>
          <p:cNvSpPr txBox="1"/>
          <p:nvPr/>
        </p:nvSpPr>
        <p:spPr>
          <a:xfrm>
            <a:off x="281354" y="1401331"/>
            <a:ext cx="72448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</a:t>
            </a:r>
            <a:r>
              <a:rPr lang="en-US" sz="2800" dirty="0"/>
              <a:t>. </a:t>
            </a:r>
            <a:r>
              <a:rPr lang="ru-RU" sz="2800" dirty="0"/>
              <a:t>Пациенты, находящиеся в труднодоступных и отдаленных местностях (села, военные части, вахтовые поселки, объекты ФСИН и т.п.).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5BCC4-6651-974A-A626-E5560252FE47}"/>
              </a:ext>
            </a:extLst>
          </p:cNvPr>
          <p:cNvSpPr txBox="1"/>
          <p:nvPr/>
        </p:nvSpPr>
        <p:spPr>
          <a:xfrm>
            <a:off x="281354" y="3500516"/>
            <a:ext cx="72448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2</a:t>
            </a:r>
            <a:r>
              <a:rPr lang="en-US" sz="2800" dirty="0"/>
              <a:t>. </a:t>
            </a:r>
            <a:r>
              <a:rPr lang="ru-RU" sz="2800" dirty="0"/>
              <a:t>Пациенты, требующие постоянного контроля врача (беременные, лица после перенесенных операций).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B0DDC6-E16B-9A4C-AF42-B64489C45C47}"/>
              </a:ext>
            </a:extLst>
          </p:cNvPr>
          <p:cNvSpPr txBox="1"/>
          <p:nvPr/>
        </p:nvSpPr>
        <p:spPr>
          <a:xfrm>
            <a:off x="310944" y="5168815"/>
            <a:ext cx="72448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3</a:t>
            </a:r>
            <a:r>
              <a:rPr lang="en-US" sz="2800" dirty="0"/>
              <a:t>. </a:t>
            </a:r>
            <a:r>
              <a:rPr lang="ru-RU" sz="2800" dirty="0"/>
              <a:t>Пациенты с хроническими диагнозами (сердечно-сосудистые заболевания, сахарный диабет, астма и т.д.).</a:t>
            </a:r>
          </a:p>
        </p:txBody>
      </p:sp>
    </p:spTree>
    <p:extLst>
      <p:ext uri="{BB962C8B-B14F-4D97-AF65-F5344CB8AC3E}">
        <p14:creationId xmlns:p14="http://schemas.microsoft.com/office/powerpoint/2010/main" val="9124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9976" y="0"/>
            <a:ext cx="192405" cy="6858000"/>
          </a:xfrm>
          <a:custGeom>
            <a:avLst/>
            <a:gdLst/>
            <a:ahLst/>
            <a:cxnLst/>
            <a:rect l="l" t="t" r="r" b="b"/>
            <a:pathLst>
              <a:path w="192404" h="6858000">
                <a:moveTo>
                  <a:pt x="0" y="6858000"/>
                </a:moveTo>
                <a:lnTo>
                  <a:pt x="192024" y="6858000"/>
                </a:lnTo>
                <a:lnTo>
                  <a:pt x="1920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30228" y="0"/>
            <a:ext cx="269875" cy="6858000"/>
          </a:xfrm>
          <a:custGeom>
            <a:avLst/>
            <a:gdLst/>
            <a:ahLst/>
            <a:cxnLst/>
            <a:rect l="l" t="t" r="r" b="b"/>
            <a:pathLst>
              <a:path w="269875" h="6858000">
                <a:moveTo>
                  <a:pt x="0" y="6858000"/>
                </a:moveTo>
                <a:lnTo>
                  <a:pt x="269748" y="6858000"/>
                </a:lnTo>
                <a:lnTo>
                  <a:pt x="2697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5"/>
          <p:cNvSpPr txBox="1">
            <a:spLocks/>
          </p:cNvSpPr>
          <p:nvPr/>
        </p:nvSpPr>
        <p:spPr>
          <a:xfrm>
            <a:off x="533400" y="332992"/>
            <a:ext cx="10573181" cy="962407"/>
          </a:xfrm>
          <a:prstGeom prst="rect">
            <a:avLst/>
          </a:prstGeom>
        </p:spPr>
        <p:txBody>
          <a:bodyPr vert="horz" wrap="square" lIns="0" tIns="271609" rIns="0" bIns="0" rtlCol="0">
            <a:noAutofit/>
          </a:bodyPr>
          <a:lstStyle>
            <a:lvl1pPr>
              <a:defRPr sz="2200" b="0" i="0">
                <a:solidFill>
                  <a:srgbClr val="59595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3600" dirty="0">
                <a:solidFill>
                  <a:schemeClr val="tx1"/>
                </a:solidFill>
                <a:latin typeface="+mn-lt"/>
                <a:ea typeface="Quattrocento Sans"/>
                <a:cs typeface="Helvetica" panose="020B0604020202020204" pitchFamily="34" charset="0"/>
                <a:sym typeface="Quattrocento Sans"/>
              </a:rPr>
              <a:t>Работа с пациентами в отдаленных местностях</a:t>
            </a:r>
            <a:endParaRPr lang="ru-RU" sz="3600" b="1" spc="-15" dirty="0">
              <a:solidFill>
                <a:schemeClr val="tx1"/>
              </a:solidFill>
              <a:latin typeface="+mn-lt"/>
              <a:cs typeface="Leelawadee"/>
            </a:endParaRPr>
          </a:p>
        </p:txBody>
      </p:sp>
      <p:sp>
        <p:nvSpPr>
          <p:cNvPr id="72" name="object 5"/>
          <p:cNvSpPr/>
          <p:nvPr/>
        </p:nvSpPr>
        <p:spPr>
          <a:xfrm>
            <a:off x="397002" y="332993"/>
            <a:ext cx="0" cy="981075"/>
          </a:xfrm>
          <a:custGeom>
            <a:avLst/>
            <a:gdLst/>
            <a:ahLst/>
            <a:cxnLst/>
            <a:rect l="l" t="t" r="r" b="b"/>
            <a:pathLst>
              <a:path w="11429" h="981075">
                <a:moveTo>
                  <a:pt x="0" y="0"/>
                </a:moveTo>
                <a:lnTo>
                  <a:pt x="11379" y="980681"/>
                </a:lnTo>
              </a:path>
            </a:pathLst>
          </a:custGeom>
          <a:ln w="99060">
            <a:solidFill>
              <a:srgbClr val="2C56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1FD585-F82B-6F47-A27B-F3FDED50C1F1}"/>
              </a:ext>
            </a:extLst>
          </p:cNvPr>
          <p:cNvSpPr txBox="1"/>
          <p:nvPr/>
        </p:nvSpPr>
        <p:spPr>
          <a:xfrm>
            <a:off x="392239" y="1447800"/>
            <a:ext cx="12003856" cy="512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Примеры использования: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Организация фельдшерско-акушерских пунктов (ФАП)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Медицинское обслуживание в удаленных воинских частях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Производственная медицина на удаленных дислокациях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Медицинское обслуживание в рамках пенитенциарной системы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Основные задачи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: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Помощь медицинскому персоналу «на местах» в правильной постановке диагноза и определения стратегии и тактики лечения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 (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взаимодействие «врач-врач»)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Проведение базовых анализов и исследований в удаленных локациях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Удаленные медицинские консультации (взаимодействие «врач-пациент»)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093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9976" y="0"/>
            <a:ext cx="192405" cy="6858000"/>
          </a:xfrm>
          <a:custGeom>
            <a:avLst/>
            <a:gdLst/>
            <a:ahLst/>
            <a:cxnLst/>
            <a:rect l="l" t="t" r="r" b="b"/>
            <a:pathLst>
              <a:path w="192404" h="6858000">
                <a:moveTo>
                  <a:pt x="0" y="6858000"/>
                </a:moveTo>
                <a:lnTo>
                  <a:pt x="192024" y="6858000"/>
                </a:lnTo>
                <a:lnTo>
                  <a:pt x="1920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30228" y="0"/>
            <a:ext cx="269875" cy="6858000"/>
          </a:xfrm>
          <a:custGeom>
            <a:avLst/>
            <a:gdLst/>
            <a:ahLst/>
            <a:cxnLst/>
            <a:rect l="l" t="t" r="r" b="b"/>
            <a:pathLst>
              <a:path w="269875" h="6858000">
                <a:moveTo>
                  <a:pt x="0" y="6858000"/>
                </a:moveTo>
                <a:lnTo>
                  <a:pt x="269748" y="6858000"/>
                </a:lnTo>
                <a:lnTo>
                  <a:pt x="2697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5"/>
          <p:cNvSpPr txBox="1">
            <a:spLocks/>
          </p:cNvSpPr>
          <p:nvPr/>
        </p:nvSpPr>
        <p:spPr>
          <a:xfrm>
            <a:off x="533400" y="332992"/>
            <a:ext cx="11004550" cy="962407"/>
          </a:xfrm>
          <a:prstGeom prst="rect">
            <a:avLst/>
          </a:prstGeom>
        </p:spPr>
        <p:txBody>
          <a:bodyPr vert="horz" wrap="square" lIns="0" tIns="271609" rIns="0" bIns="0" rtlCol="0">
            <a:noAutofit/>
          </a:bodyPr>
          <a:lstStyle>
            <a:lvl1pPr>
              <a:defRPr sz="2200" b="0" i="0">
                <a:solidFill>
                  <a:srgbClr val="59595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2800" dirty="0">
                <a:solidFill>
                  <a:schemeClr val="tx1"/>
                </a:solidFill>
                <a:latin typeface="+mn-lt"/>
                <a:ea typeface="Quattrocento Sans"/>
                <a:cs typeface="Helvetica" panose="020B0604020202020204" pitchFamily="34" charset="0"/>
                <a:sym typeface="Quattrocento Sans"/>
              </a:rPr>
              <a:t>Крупнейший телемедицинский проект в удаленных регионах (МО РФ)</a:t>
            </a:r>
            <a:endParaRPr lang="ru-RU" sz="2800" b="1" spc="-15" dirty="0">
              <a:solidFill>
                <a:schemeClr val="tx1"/>
              </a:solidFill>
              <a:latin typeface="+mn-lt"/>
              <a:cs typeface="Leelawadee"/>
            </a:endParaRPr>
          </a:p>
        </p:txBody>
      </p:sp>
      <p:sp>
        <p:nvSpPr>
          <p:cNvPr id="72" name="object 5"/>
          <p:cNvSpPr/>
          <p:nvPr/>
        </p:nvSpPr>
        <p:spPr>
          <a:xfrm>
            <a:off x="397002" y="332993"/>
            <a:ext cx="0" cy="981075"/>
          </a:xfrm>
          <a:custGeom>
            <a:avLst/>
            <a:gdLst/>
            <a:ahLst/>
            <a:cxnLst/>
            <a:rect l="l" t="t" r="r" b="b"/>
            <a:pathLst>
              <a:path w="11429" h="981075">
                <a:moveTo>
                  <a:pt x="0" y="0"/>
                </a:moveTo>
                <a:lnTo>
                  <a:pt x="11379" y="980681"/>
                </a:lnTo>
              </a:path>
            </a:pathLst>
          </a:custGeom>
          <a:ln w="99060">
            <a:solidFill>
              <a:srgbClr val="2C56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2C305-B264-1841-9FC4-C820D4AB85AF}"/>
              </a:ext>
            </a:extLst>
          </p:cNvPr>
          <p:cNvSpPr txBox="1"/>
          <p:nvPr/>
        </p:nvSpPr>
        <p:spPr>
          <a:xfrm>
            <a:off x="373189" y="1201876"/>
            <a:ext cx="6865811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cs typeface="Helvetica" panose="020B0604020202020204" pitchFamily="34" charset="0"/>
              </a:rPr>
              <a:t>Система удаленных телемедицинских консультаций представляет собой взаимосвязанный комплекс, включающий</a:t>
            </a:r>
            <a:r>
              <a:rPr lang="en-US" sz="2000" dirty="0">
                <a:cs typeface="Helvetica" panose="020B0604020202020204" pitchFamily="34" charset="0"/>
              </a:rPr>
              <a:t>:</a:t>
            </a:r>
            <a:endParaRPr lang="ru-RU" sz="2000" dirty="0"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000" dirty="0">
                <a:cs typeface="Helvetica" panose="020B0604020202020204" pitchFamily="34" charset="0"/>
              </a:rPr>
              <a:t>диагностические устройства</a:t>
            </a:r>
            <a:r>
              <a:rPr lang="en-US" sz="2000" dirty="0">
                <a:cs typeface="Helvetica" panose="020B0604020202020204" pitchFamily="34" charset="0"/>
              </a:rPr>
              <a:t>;</a:t>
            </a:r>
            <a:endParaRPr lang="ru-RU" sz="2000" dirty="0"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000" dirty="0">
                <a:cs typeface="Helvetica" panose="020B0604020202020204" pitchFamily="34" charset="0"/>
              </a:rPr>
              <a:t>аппаратные и программные средства</a:t>
            </a:r>
            <a:r>
              <a:rPr lang="en-US" sz="2000" dirty="0">
                <a:cs typeface="Helvetica" panose="020B0604020202020204" pitchFamily="34" charset="0"/>
              </a:rPr>
              <a:t>;</a:t>
            </a:r>
            <a:endParaRPr lang="ru-RU" sz="2000" dirty="0"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cs typeface="Helvetica" panose="020B0604020202020204" pitchFamily="34" charset="0"/>
              </a:rPr>
              <a:t>обеспечивающих возможность диагностирования жизненных показателей пациентов в условиях труднодоступных территорий и ограниченного уровня медицинского персонала, передачи медицинских данных в диагностическом качестве и их удаленного консультирования профильными медицинскими специалистами.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A045EA5-1BF5-0148-B062-06D00280FC8C}"/>
              </a:ext>
            </a:extLst>
          </p:cNvPr>
          <p:cNvGrpSpPr/>
          <p:nvPr/>
        </p:nvGrpSpPr>
        <p:grpSpPr>
          <a:xfrm>
            <a:off x="6534552" y="1752600"/>
            <a:ext cx="5099537" cy="4267200"/>
            <a:chOff x="7620620" y="1606685"/>
            <a:chExt cx="4157397" cy="3505721"/>
          </a:xfrm>
        </p:grpSpPr>
        <p:sp>
          <p:nvSpPr>
            <p:cNvPr id="8" name="Isosceles Triangle 16">
              <a:extLst>
                <a:ext uri="{FF2B5EF4-FFF2-40B4-BE49-F238E27FC236}">
                  <a16:creationId xmlns:a16="http://schemas.microsoft.com/office/drawing/2014/main" id="{467581F2-0AB5-824B-BCC7-20336BB6BDD6}"/>
                </a:ext>
              </a:extLst>
            </p:cNvPr>
            <p:cNvSpPr/>
            <p:nvPr/>
          </p:nvSpPr>
          <p:spPr>
            <a:xfrm flipV="1">
              <a:off x="7620699" y="3389096"/>
              <a:ext cx="2014932" cy="1723310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 w="38100">
              <a:noFill/>
            </a:ln>
          </p:spPr>
          <p:txBody>
            <a:bodyPr lIns="0" rtlCol="0" anchor="ctr">
              <a:noAutofit/>
            </a:bodyPr>
            <a:lstStyle/>
            <a:p>
              <a:pPr algn="ctr"/>
              <a:endParaRPr lang="x-none" sz="1200" dirty="0">
                <a:latin typeface="Helvetica" pitchFamily="34" charset="0"/>
              </a:endParaRPr>
            </a:p>
          </p:txBody>
        </p:sp>
        <p:sp>
          <p:nvSpPr>
            <p:cNvPr id="9" name="Isosceles Triangle 13">
              <a:extLst>
                <a:ext uri="{FF2B5EF4-FFF2-40B4-BE49-F238E27FC236}">
                  <a16:creationId xmlns:a16="http://schemas.microsoft.com/office/drawing/2014/main" id="{97F6B1F0-809B-4241-B0B7-32419394CBF6}"/>
                </a:ext>
              </a:extLst>
            </p:cNvPr>
            <p:cNvSpPr/>
            <p:nvPr/>
          </p:nvSpPr>
          <p:spPr>
            <a:xfrm>
              <a:off x="8691892" y="3382455"/>
              <a:ext cx="2014932" cy="1723310"/>
            </a:xfrm>
            <a:prstGeom prst="triangle">
              <a:avLst/>
            </a:prstGeom>
            <a:solidFill>
              <a:srgbClr val="444545"/>
            </a:solidFill>
            <a:ln w="38100">
              <a:noFill/>
            </a:ln>
          </p:spPr>
          <p:txBody>
            <a:bodyPr lIns="0" rtlCol="0" anchor="ctr"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Helvetica" pitchFamily="34" charset="0"/>
                </a:rPr>
                <a:t>ИССЛЕДОВАНИЯ</a:t>
              </a:r>
              <a:endParaRPr lang="x-none" sz="14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10" name="Isosceles Triangle 15">
              <a:extLst>
                <a:ext uri="{FF2B5EF4-FFF2-40B4-BE49-F238E27FC236}">
                  <a16:creationId xmlns:a16="http://schemas.microsoft.com/office/drawing/2014/main" id="{1E1CF380-4DB6-C748-ACFA-154D32A1987F}"/>
                </a:ext>
              </a:extLst>
            </p:cNvPr>
            <p:cNvSpPr/>
            <p:nvPr/>
          </p:nvSpPr>
          <p:spPr>
            <a:xfrm flipV="1">
              <a:off x="9763085" y="3382455"/>
              <a:ext cx="2014932" cy="1723310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 w="38100">
              <a:noFill/>
            </a:ln>
          </p:spPr>
          <p:txBody>
            <a:bodyPr lIns="0" rtlCol="0" anchor="ctr">
              <a:noAutofit/>
            </a:bodyPr>
            <a:lstStyle/>
            <a:p>
              <a:pPr algn="ctr"/>
              <a:endParaRPr lang="x-none" sz="1200" dirty="0">
                <a:latin typeface="Helvetica" pitchFamily="34" charset="0"/>
              </a:endParaRPr>
            </a:p>
          </p:txBody>
        </p:sp>
        <p:sp>
          <p:nvSpPr>
            <p:cNvPr id="11" name="Isosceles Triangle 17">
              <a:extLst>
                <a:ext uri="{FF2B5EF4-FFF2-40B4-BE49-F238E27FC236}">
                  <a16:creationId xmlns:a16="http://schemas.microsoft.com/office/drawing/2014/main" id="{51DB9AD3-0ABF-4941-9D45-271804A763A8}"/>
                </a:ext>
              </a:extLst>
            </p:cNvPr>
            <p:cNvSpPr/>
            <p:nvPr/>
          </p:nvSpPr>
          <p:spPr>
            <a:xfrm>
              <a:off x="7620620" y="1613326"/>
              <a:ext cx="2014932" cy="1723310"/>
            </a:xfrm>
            <a:prstGeom prst="triangle">
              <a:avLst/>
            </a:prstGeom>
            <a:solidFill>
              <a:srgbClr val="444545"/>
            </a:solidFill>
            <a:ln w="38100">
              <a:noFill/>
            </a:ln>
          </p:spPr>
          <p:txBody>
            <a:bodyPr lIns="0" rtlCol="0" anchor="ctr"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Helvetica" pitchFamily="34" charset="0"/>
                </a:rPr>
                <a:t>ХРАНЕНИЕ</a:t>
              </a:r>
              <a:endParaRPr lang="x-none" sz="14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12" name="Isosceles Triangle 18">
              <a:extLst>
                <a:ext uri="{FF2B5EF4-FFF2-40B4-BE49-F238E27FC236}">
                  <a16:creationId xmlns:a16="http://schemas.microsoft.com/office/drawing/2014/main" id="{E41F8D5F-D78F-DB48-B777-CD5C91047439}"/>
                </a:ext>
              </a:extLst>
            </p:cNvPr>
            <p:cNvSpPr/>
            <p:nvPr/>
          </p:nvSpPr>
          <p:spPr>
            <a:xfrm>
              <a:off x="9763085" y="1628285"/>
              <a:ext cx="2014932" cy="1723310"/>
            </a:xfrm>
            <a:prstGeom prst="triangle">
              <a:avLst/>
            </a:prstGeom>
            <a:solidFill>
              <a:srgbClr val="444545"/>
            </a:solidFill>
            <a:ln w="38100">
              <a:noFill/>
            </a:ln>
            <a:effectLst/>
          </p:spPr>
          <p:txBody>
            <a:bodyPr lIns="0" rtlCol="0" anchor="ctr"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Helvetica" pitchFamily="34" charset="0"/>
                </a:rPr>
                <a:t>ДИСПЕТЧЕРИЗАЦИЯ</a:t>
              </a:r>
              <a:endParaRPr lang="x-none" sz="14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13" name="Isosceles Triangle 19">
              <a:extLst>
                <a:ext uri="{FF2B5EF4-FFF2-40B4-BE49-F238E27FC236}">
                  <a16:creationId xmlns:a16="http://schemas.microsoft.com/office/drawing/2014/main" id="{150F85C8-D74D-5245-A3B5-DADB0809FE2C}"/>
                </a:ext>
              </a:extLst>
            </p:cNvPr>
            <p:cNvSpPr/>
            <p:nvPr/>
          </p:nvSpPr>
          <p:spPr>
            <a:xfrm flipV="1">
              <a:off x="8691892" y="1606685"/>
              <a:ext cx="2014932" cy="1723310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 w="38100">
              <a:noFill/>
            </a:ln>
          </p:spPr>
          <p:txBody>
            <a:bodyPr lIns="0" rtlCol="0" anchor="ctr">
              <a:noAutofit/>
            </a:bodyPr>
            <a:lstStyle/>
            <a:p>
              <a:pPr algn="ctr"/>
              <a:endParaRPr lang="x-none" sz="1200" dirty="0">
                <a:latin typeface="Helvetica" pitchFamily="34" charset="0"/>
              </a:endParaRPr>
            </a:p>
          </p:txBody>
        </p:sp>
        <p:pic>
          <p:nvPicPr>
            <p:cNvPr id="14" name="Picture 31">
              <a:extLst>
                <a:ext uri="{FF2B5EF4-FFF2-40B4-BE49-F238E27FC236}">
                  <a16:creationId xmlns:a16="http://schemas.microsoft.com/office/drawing/2014/main" id="{EA18C39B-1746-A344-92BF-A0FFF2902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5B4A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273359" y="1709804"/>
              <a:ext cx="851997" cy="851997"/>
            </a:xfrm>
            <a:prstGeom prst="rect">
              <a:avLst/>
            </a:prstGeom>
          </p:spPr>
        </p:pic>
        <p:pic>
          <p:nvPicPr>
            <p:cNvPr id="15" name="Picture 32">
              <a:extLst>
                <a:ext uri="{FF2B5EF4-FFF2-40B4-BE49-F238E27FC236}">
                  <a16:creationId xmlns:a16="http://schemas.microsoft.com/office/drawing/2014/main" id="{68689F59-079A-E54F-A176-9A3126FF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35B4A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417" y="3565650"/>
              <a:ext cx="677761" cy="677761"/>
            </a:xfrm>
            <a:prstGeom prst="rect">
              <a:avLst/>
            </a:prstGeom>
          </p:spPr>
        </p:pic>
        <p:pic>
          <p:nvPicPr>
            <p:cNvPr id="16" name="Picture 34">
              <a:extLst>
                <a:ext uri="{FF2B5EF4-FFF2-40B4-BE49-F238E27FC236}">
                  <a16:creationId xmlns:a16="http://schemas.microsoft.com/office/drawing/2014/main" id="{64695940-5317-AE45-800C-D8CED8DEB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35B4A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0560134" y="3695823"/>
              <a:ext cx="548287" cy="548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0726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9976" y="0"/>
            <a:ext cx="192405" cy="6858000"/>
          </a:xfrm>
          <a:custGeom>
            <a:avLst/>
            <a:gdLst/>
            <a:ahLst/>
            <a:cxnLst/>
            <a:rect l="l" t="t" r="r" b="b"/>
            <a:pathLst>
              <a:path w="192404" h="6858000">
                <a:moveTo>
                  <a:pt x="0" y="6858000"/>
                </a:moveTo>
                <a:lnTo>
                  <a:pt x="192024" y="6858000"/>
                </a:lnTo>
                <a:lnTo>
                  <a:pt x="1920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30228" y="0"/>
            <a:ext cx="269875" cy="6858000"/>
          </a:xfrm>
          <a:custGeom>
            <a:avLst/>
            <a:gdLst/>
            <a:ahLst/>
            <a:cxnLst/>
            <a:rect l="l" t="t" r="r" b="b"/>
            <a:pathLst>
              <a:path w="269875" h="6858000">
                <a:moveTo>
                  <a:pt x="0" y="6858000"/>
                </a:moveTo>
                <a:lnTo>
                  <a:pt x="269748" y="6858000"/>
                </a:lnTo>
                <a:lnTo>
                  <a:pt x="2697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5"/>
          <p:cNvSpPr txBox="1">
            <a:spLocks/>
          </p:cNvSpPr>
          <p:nvPr/>
        </p:nvSpPr>
        <p:spPr>
          <a:xfrm>
            <a:off x="533400" y="332992"/>
            <a:ext cx="10573181" cy="962407"/>
          </a:xfrm>
          <a:prstGeom prst="rect">
            <a:avLst/>
          </a:prstGeom>
        </p:spPr>
        <p:txBody>
          <a:bodyPr vert="horz" wrap="square" lIns="0" tIns="271609" rIns="0" bIns="0" rtlCol="0">
            <a:noAutofit/>
          </a:bodyPr>
          <a:lstStyle>
            <a:lvl1pPr>
              <a:defRPr sz="2200" b="0" i="0">
                <a:solidFill>
                  <a:srgbClr val="59595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3600" dirty="0">
                <a:solidFill>
                  <a:schemeClr val="tx1"/>
                </a:solidFill>
                <a:latin typeface="+mn-lt"/>
                <a:ea typeface="Quattrocento Sans"/>
                <a:cs typeface="Helvetica" panose="020B0604020202020204" pitchFamily="34" charset="0"/>
                <a:sym typeface="Quattrocento Sans"/>
              </a:rPr>
              <a:t>Самые удаленные оснащенные точки</a:t>
            </a:r>
            <a:endParaRPr lang="ru-RU" sz="3600" b="1" spc="-15" dirty="0">
              <a:solidFill>
                <a:schemeClr val="tx1"/>
              </a:solidFill>
              <a:latin typeface="+mn-lt"/>
              <a:cs typeface="Leelawadee"/>
            </a:endParaRPr>
          </a:p>
        </p:txBody>
      </p:sp>
      <p:sp>
        <p:nvSpPr>
          <p:cNvPr id="72" name="object 5"/>
          <p:cNvSpPr/>
          <p:nvPr/>
        </p:nvSpPr>
        <p:spPr>
          <a:xfrm>
            <a:off x="397002" y="332993"/>
            <a:ext cx="0" cy="981075"/>
          </a:xfrm>
          <a:custGeom>
            <a:avLst/>
            <a:gdLst/>
            <a:ahLst/>
            <a:cxnLst/>
            <a:rect l="l" t="t" r="r" b="b"/>
            <a:pathLst>
              <a:path w="11429" h="981075">
                <a:moveTo>
                  <a:pt x="0" y="0"/>
                </a:moveTo>
                <a:lnTo>
                  <a:pt x="11379" y="980681"/>
                </a:lnTo>
              </a:path>
            </a:pathLst>
          </a:custGeom>
          <a:ln w="99060">
            <a:solidFill>
              <a:srgbClr val="2C56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A766C-366E-F749-8550-D058A44AE85C}"/>
              </a:ext>
            </a:extLst>
          </p:cNvPr>
          <p:cNvSpPr txBox="1"/>
          <p:nvPr/>
        </p:nvSpPr>
        <p:spPr>
          <a:xfrm>
            <a:off x="304800" y="1318830"/>
            <a:ext cx="11349806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Село Алакуртти (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Кандалакшинский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 р-н, Мурманская область)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Остров Земля Александры (архипелаг Земля Франца-Иосифа, Архангельская область)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Поселок Белушья Губа (архипелаг Новая Земля, Архангельская область)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Остров Котельный (архипелаг Новосибирские острова, республика Саха (Якутия))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Остров Врангеля (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Иультинский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 район, Чукотский АО)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Мыс Шмидта (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Иультинский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 район, Чукотский АО)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Поселок Горячие Ключи (остров Итуруп, Сахалинская область)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Поселок Лагунное (остров Кунашир, Сахалинская область)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;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</a:rPr>
              <a:t>Точки, которые нельзя называть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" panose="020B0604020202020204" pitchFamily="34" charset="0"/>
                <a:sym typeface="Wingdings" pitchFamily="2" charset="2"/>
              </a:rPr>
              <a:t>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15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9976" y="0"/>
            <a:ext cx="192405" cy="6858000"/>
          </a:xfrm>
          <a:custGeom>
            <a:avLst/>
            <a:gdLst/>
            <a:ahLst/>
            <a:cxnLst/>
            <a:rect l="l" t="t" r="r" b="b"/>
            <a:pathLst>
              <a:path w="192404" h="6858000">
                <a:moveTo>
                  <a:pt x="0" y="6858000"/>
                </a:moveTo>
                <a:lnTo>
                  <a:pt x="192024" y="6858000"/>
                </a:lnTo>
                <a:lnTo>
                  <a:pt x="1920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30228" y="0"/>
            <a:ext cx="269875" cy="6858000"/>
          </a:xfrm>
          <a:custGeom>
            <a:avLst/>
            <a:gdLst/>
            <a:ahLst/>
            <a:cxnLst/>
            <a:rect l="l" t="t" r="r" b="b"/>
            <a:pathLst>
              <a:path w="269875" h="6858000">
                <a:moveTo>
                  <a:pt x="0" y="6858000"/>
                </a:moveTo>
                <a:lnTo>
                  <a:pt x="269748" y="6858000"/>
                </a:lnTo>
                <a:lnTo>
                  <a:pt x="2697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5"/>
          <p:cNvSpPr txBox="1">
            <a:spLocks/>
          </p:cNvSpPr>
          <p:nvPr/>
        </p:nvSpPr>
        <p:spPr>
          <a:xfrm>
            <a:off x="533400" y="332992"/>
            <a:ext cx="10573181" cy="962407"/>
          </a:xfrm>
          <a:prstGeom prst="rect">
            <a:avLst/>
          </a:prstGeom>
        </p:spPr>
        <p:txBody>
          <a:bodyPr vert="horz" wrap="square" lIns="0" tIns="271609" rIns="0" bIns="0" rtlCol="0">
            <a:noAutofit/>
          </a:bodyPr>
          <a:lstStyle>
            <a:lvl1pPr>
              <a:defRPr sz="2200" b="0" i="0">
                <a:solidFill>
                  <a:srgbClr val="59595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3600" dirty="0">
                <a:solidFill>
                  <a:schemeClr val="tx1"/>
                </a:solidFill>
                <a:latin typeface="+mn-lt"/>
                <a:ea typeface="Quattrocento Sans"/>
                <a:cs typeface="Helvetica" panose="020B0604020202020204" pitchFamily="34" charset="0"/>
                <a:sym typeface="Quattrocento Sans"/>
              </a:rPr>
              <a:t>Удаленный медицинский пункт</a:t>
            </a:r>
            <a:endParaRPr lang="ru-RU" sz="3600" b="1" spc="-15" dirty="0">
              <a:solidFill>
                <a:schemeClr val="tx1"/>
              </a:solidFill>
              <a:latin typeface="+mn-lt"/>
              <a:cs typeface="Leelawadee"/>
            </a:endParaRPr>
          </a:p>
        </p:txBody>
      </p:sp>
      <p:sp>
        <p:nvSpPr>
          <p:cNvPr id="72" name="object 5"/>
          <p:cNvSpPr/>
          <p:nvPr/>
        </p:nvSpPr>
        <p:spPr>
          <a:xfrm>
            <a:off x="397002" y="332993"/>
            <a:ext cx="0" cy="981075"/>
          </a:xfrm>
          <a:custGeom>
            <a:avLst/>
            <a:gdLst/>
            <a:ahLst/>
            <a:cxnLst/>
            <a:rect l="l" t="t" r="r" b="b"/>
            <a:pathLst>
              <a:path w="11429" h="981075">
                <a:moveTo>
                  <a:pt x="0" y="0"/>
                </a:moveTo>
                <a:lnTo>
                  <a:pt x="11379" y="980681"/>
                </a:lnTo>
              </a:path>
            </a:pathLst>
          </a:custGeom>
          <a:ln w="99060">
            <a:solidFill>
              <a:srgbClr val="2C56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591FE-0E6C-D842-B8BF-A376C0A07125}"/>
              </a:ext>
            </a:extLst>
          </p:cNvPr>
          <p:cNvSpPr/>
          <p:nvPr/>
        </p:nvSpPr>
        <p:spPr>
          <a:xfrm>
            <a:off x="238124" y="1314068"/>
            <a:ext cx="91477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cs typeface="Helvetica" panose="020B0604020202020204" pitchFamily="34" charset="0"/>
              </a:rPr>
              <a:t>Каждый удаленный медицинский пункт комплектуется защищенным рабочим местом, представляющим собой ноутбук с необходимым программным обеспечением, позволяющим собирать данные по проведенным исследованиям с диагностических устройств, а также клиентским местом для проведения видео-конференцсвязи.</a:t>
            </a:r>
            <a:endParaRPr lang="x-none" dirty="0">
              <a:cs typeface="Helvetica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084804F-8DEA-2C4A-B47C-8B3C6F6AF7B0}"/>
              </a:ext>
            </a:extLst>
          </p:cNvPr>
          <p:cNvSpPr/>
          <p:nvPr/>
        </p:nvSpPr>
        <p:spPr>
          <a:xfrm>
            <a:off x="3231777" y="3132487"/>
            <a:ext cx="8498451" cy="253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cs typeface="Helvetica" panose="020B0604020202020204" pitchFamily="34" charset="0"/>
              </a:rPr>
              <a:t>Комплект диагностических устройств включает в себя приборы, необходимые для определения жизненно важных показателей здоровья пациента (АД, ЭКГ, различные параметры крови и мочи), и выполнен в компактном защищенном исполнении. Дополнительно включает в себя специализированные устройства, включая мобильное лабораторное, рентген- и УЗИ-оборудование, для более детальной диагностики состояния.</a:t>
            </a:r>
            <a:endParaRPr lang="x-none" dirty="0">
              <a:cs typeface="Helvetica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FA27B2F-05C2-454A-90A2-8949D98EF2DE}"/>
              </a:ext>
            </a:extLst>
          </p:cNvPr>
          <p:cNvSpPr/>
          <p:nvPr/>
        </p:nvSpPr>
        <p:spPr>
          <a:xfrm>
            <a:off x="242887" y="5767478"/>
            <a:ext cx="7910513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cs typeface="Helvetica" panose="020B0604020202020204" pitchFamily="34" charset="0"/>
              </a:rPr>
              <a:t>Все процедуры могут производиться человеком, имеющим средне-специальное или высшее медицинское образование.</a:t>
            </a:r>
          </a:p>
        </p:txBody>
      </p:sp>
      <p:pic>
        <p:nvPicPr>
          <p:cNvPr id="10" name="Picture 34">
            <a:extLst>
              <a:ext uri="{FF2B5EF4-FFF2-40B4-BE49-F238E27FC236}">
                <a16:creationId xmlns:a16="http://schemas.microsoft.com/office/drawing/2014/main" id="{D372719E-F4DB-C442-983B-1CAA6632E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645" y="1486327"/>
            <a:ext cx="948369" cy="92382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1CD153-4DCE-DF41-BED7-D78A4C2781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18" y="2136912"/>
            <a:ext cx="697284" cy="710956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200548B9-DB83-5046-8A13-4D61CE82CBF4}"/>
              </a:ext>
            </a:extLst>
          </p:cNvPr>
          <p:cNvSpPr/>
          <p:nvPr/>
        </p:nvSpPr>
        <p:spPr>
          <a:xfrm>
            <a:off x="9078052" y="1775893"/>
            <a:ext cx="1234118" cy="1223902"/>
          </a:xfrm>
          <a:prstGeom prst="ellipse">
            <a:avLst/>
          </a:prstGeom>
          <a:noFill/>
          <a:ln>
            <a:solidFill>
              <a:srgbClr val="17AA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FBEB820-010B-9E46-BFE6-38C1348FCE5B}"/>
              </a:ext>
            </a:extLst>
          </p:cNvPr>
          <p:cNvSpPr/>
          <p:nvPr/>
        </p:nvSpPr>
        <p:spPr>
          <a:xfrm>
            <a:off x="9874719" y="1201139"/>
            <a:ext cx="1390219" cy="1418849"/>
          </a:xfrm>
          <a:prstGeom prst="ellipse">
            <a:avLst/>
          </a:prstGeom>
          <a:noFill/>
          <a:ln>
            <a:solidFill>
              <a:srgbClr val="17AA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D06D1EF-603C-0944-BD15-C8C95BB157BA}"/>
              </a:ext>
            </a:extLst>
          </p:cNvPr>
          <p:cNvGrpSpPr/>
          <p:nvPr/>
        </p:nvGrpSpPr>
        <p:grpSpPr>
          <a:xfrm>
            <a:off x="458295" y="3188732"/>
            <a:ext cx="2431280" cy="2458407"/>
            <a:chOff x="463942" y="2872310"/>
            <a:chExt cx="2431280" cy="245840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05BB34C-A3B0-BC4C-BF6D-159A78B40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84" y="3111405"/>
              <a:ext cx="794327" cy="76337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58B0C03-3533-204B-A0EA-6553DA17B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464" y="3531058"/>
              <a:ext cx="816551" cy="80621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1F2CAB0-9275-8549-803C-CCEC83ECD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604" y="4257147"/>
              <a:ext cx="791021" cy="843757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A5B7B7B-77ED-164E-8E1C-3918A194248A}"/>
                </a:ext>
              </a:extLst>
            </p:cNvPr>
            <p:cNvGrpSpPr/>
            <p:nvPr/>
          </p:nvGrpSpPr>
          <p:grpSpPr>
            <a:xfrm>
              <a:off x="463942" y="2872310"/>
              <a:ext cx="2431280" cy="2458407"/>
              <a:chOff x="190500" y="2776111"/>
              <a:chExt cx="2431280" cy="2458407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B0638239-681B-B144-96B6-946BD7667AD2}"/>
                  </a:ext>
                </a:extLst>
              </p:cNvPr>
              <p:cNvSpPr/>
              <p:nvPr/>
            </p:nvSpPr>
            <p:spPr>
              <a:xfrm>
                <a:off x="190500" y="2776111"/>
                <a:ext cx="1397960" cy="1384837"/>
              </a:xfrm>
              <a:prstGeom prst="ellipse">
                <a:avLst/>
              </a:prstGeom>
              <a:noFill/>
              <a:ln>
                <a:solidFill>
                  <a:srgbClr val="17AA9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7287B0BA-75EF-0740-B0F1-98926112A8B1}"/>
                  </a:ext>
                </a:extLst>
              </p:cNvPr>
              <p:cNvGrpSpPr/>
              <p:nvPr/>
            </p:nvGrpSpPr>
            <p:grpSpPr>
              <a:xfrm>
                <a:off x="358411" y="3145257"/>
                <a:ext cx="2263369" cy="2089261"/>
                <a:chOff x="469978" y="3192180"/>
                <a:chExt cx="2263369" cy="2089261"/>
              </a:xfrm>
            </p:grpSpPr>
            <p:sp>
              <p:nvSpPr>
                <p:cNvPr id="21" name="Овал 20">
                  <a:extLst>
                    <a:ext uri="{FF2B5EF4-FFF2-40B4-BE49-F238E27FC236}">
                      <a16:creationId xmlns:a16="http://schemas.microsoft.com/office/drawing/2014/main" id="{C895E5F2-7827-9140-A839-BF3A80623502}"/>
                    </a:ext>
                  </a:extLst>
                </p:cNvPr>
                <p:cNvSpPr/>
                <p:nvPr/>
              </p:nvSpPr>
              <p:spPr>
                <a:xfrm>
                  <a:off x="469978" y="3896604"/>
                  <a:ext cx="1397960" cy="1384837"/>
                </a:xfrm>
                <a:prstGeom prst="ellipse">
                  <a:avLst/>
                </a:prstGeom>
                <a:noFill/>
                <a:ln>
                  <a:solidFill>
                    <a:srgbClr val="17AA9C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EC1B6523-9E8D-DE4F-AE96-7190DAD8B73F}"/>
                    </a:ext>
                  </a:extLst>
                </p:cNvPr>
                <p:cNvSpPr/>
                <p:nvPr/>
              </p:nvSpPr>
              <p:spPr>
                <a:xfrm>
                  <a:off x="1335387" y="3192180"/>
                  <a:ext cx="1397960" cy="1384837"/>
                </a:xfrm>
                <a:prstGeom prst="ellipse">
                  <a:avLst/>
                </a:prstGeom>
                <a:noFill/>
                <a:ln>
                  <a:solidFill>
                    <a:srgbClr val="17AA9C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C1FC5A8-06B1-6244-BDC3-F934F20D70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629" y="5705272"/>
            <a:ext cx="647258" cy="8732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1E9E3C-E3FF-CF41-B5AE-EC530AD252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826" y="5370294"/>
            <a:ext cx="571793" cy="873285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DA94D60A-04AC-4747-B518-45DCB62A2308}"/>
              </a:ext>
            </a:extLst>
          </p:cNvPr>
          <p:cNvSpPr/>
          <p:nvPr/>
        </p:nvSpPr>
        <p:spPr>
          <a:xfrm>
            <a:off x="10467257" y="5576695"/>
            <a:ext cx="1141121" cy="1208783"/>
          </a:xfrm>
          <a:prstGeom prst="ellipse">
            <a:avLst/>
          </a:prstGeom>
          <a:noFill/>
          <a:ln>
            <a:solidFill>
              <a:srgbClr val="17AA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4C9665AF-0B0F-1449-B1A8-B185D7FCF0FD}"/>
              </a:ext>
            </a:extLst>
          </p:cNvPr>
          <p:cNvSpPr/>
          <p:nvPr/>
        </p:nvSpPr>
        <p:spPr>
          <a:xfrm>
            <a:off x="9528922" y="5257800"/>
            <a:ext cx="1141121" cy="1208783"/>
          </a:xfrm>
          <a:prstGeom prst="ellipse">
            <a:avLst/>
          </a:prstGeom>
          <a:noFill/>
          <a:ln>
            <a:solidFill>
              <a:srgbClr val="17AA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55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9976" y="0"/>
            <a:ext cx="192405" cy="6858000"/>
          </a:xfrm>
          <a:custGeom>
            <a:avLst/>
            <a:gdLst/>
            <a:ahLst/>
            <a:cxnLst/>
            <a:rect l="l" t="t" r="r" b="b"/>
            <a:pathLst>
              <a:path w="192404" h="6858000">
                <a:moveTo>
                  <a:pt x="0" y="6858000"/>
                </a:moveTo>
                <a:lnTo>
                  <a:pt x="192024" y="6858000"/>
                </a:lnTo>
                <a:lnTo>
                  <a:pt x="1920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30228" y="0"/>
            <a:ext cx="269875" cy="6858000"/>
          </a:xfrm>
          <a:custGeom>
            <a:avLst/>
            <a:gdLst/>
            <a:ahLst/>
            <a:cxnLst/>
            <a:rect l="l" t="t" r="r" b="b"/>
            <a:pathLst>
              <a:path w="269875" h="6858000">
                <a:moveTo>
                  <a:pt x="0" y="6858000"/>
                </a:moveTo>
                <a:lnTo>
                  <a:pt x="269748" y="6858000"/>
                </a:lnTo>
                <a:lnTo>
                  <a:pt x="2697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5"/>
          <p:cNvSpPr txBox="1">
            <a:spLocks/>
          </p:cNvSpPr>
          <p:nvPr/>
        </p:nvSpPr>
        <p:spPr>
          <a:xfrm>
            <a:off x="495300" y="180593"/>
            <a:ext cx="10896600" cy="962407"/>
          </a:xfrm>
          <a:prstGeom prst="rect">
            <a:avLst/>
          </a:prstGeom>
        </p:spPr>
        <p:txBody>
          <a:bodyPr vert="horz" wrap="square" lIns="0" tIns="271609" rIns="0" bIns="0" rtlCol="0">
            <a:noAutofit/>
          </a:bodyPr>
          <a:lstStyle>
            <a:lvl1pPr>
              <a:defRPr sz="2200" b="0" i="0">
                <a:solidFill>
                  <a:srgbClr val="59595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3200" dirty="0">
                <a:solidFill>
                  <a:schemeClr val="tx1"/>
                </a:solidFill>
                <a:latin typeface="+mn-lt"/>
                <a:ea typeface="Quattrocento Sans"/>
                <a:cs typeface="Helvetica" panose="020B0604020202020204" pitchFamily="34" charset="0"/>
                <a:sym typeface="Quattrocento Sans"/>
              </a:rPr>
              <a:t>Удаленный медицинский пункт – комплект оборудования</a:t>
            </a:r>
            <a:endParaRPr lang="ru-RU" sz="3200" b="1" spc="-15" dirty="0">
              <a:solidFill>
                <a:schemeClr val="tx1"/>
              </a:solidFill>
              <a:latin typeface="+mn-lt"/>
              <a:cs typeface="Leelawadee"/>
            </a:endParaRPr>
          </a:p>
        </p:txBody>
      </p:sp>
      <p:sp>
        <p:nvSpPr>
          <p:cNvPr id="72" name="object 5"/>
          <p:cNvSpPr/>
          <p:nvPr/>
        </p:nvSpPr>
        <p:spPr>
          <a:xfrm>
            <a:off x="397002" y="332993"/>
            <a:ext cx="0" cy="981075"/>
          </a:xfrm>
          <a:custGeom>
            <a:avLst/>
            <a:gdLst/>
            <a:ahLst/>
            <a:cxnLst/>
            <a:rect l="l" t="t" r="r" b="b"/>
            <a:pathLst>
              <a:path w="11429" h="981075">
                <a:moveTo>
                  <a:pt x="0" y="0"/>
                </a:moveTo>
                <a:lnTo>
                  <a:pt x="11379" y="980681"/>
                </a:lnTo>
              </a:path>
            </a:pathLst>
          </a:custGeom>
          <a:ln w="99060">
            <a:solidFill>
              <a:srgbClr val="2C56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81D07E-C6EB-5249-AEAB-687877A81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77038"/>
            <a:ext cx="6629400" cy="57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9976" y="0"/>
            <a:ext cx="192405" cy="6858000"/>
          </a:xfrm>
          <a:custGeom>
            <a:avLst/>
            <a:gdLst/>
            <a:ahLst/>
            <a:cxnLst/>
            <a:rect l="l" t="t" r="r" b="b"/>
            <a:pathLst>
              <a:path w="192404" h="6858000">
                <a:moveTo>
                  <a:pt x="0" y="6858000"/>
                </a:moveTo>
                <a:lnTo>
                  <a:pt x="192024" y="6858000"/>
                </a:lnTo>
                <a:lnTo>
                  <a:pt x="1920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30228" y="0"/>
            <a:ext cx="269875" cy="6858000"/>
          </a:xfrm>
          <a:custGeom>
            <a:avLst/>
            <a:gdLst/>
            <a:ahLst/>
            <a:cxnLst/>
            <a:rect l="l" t="t" r="r" b="b"/>
            <a:pathLst>
              <a:path w="269875" h="6858000">
                <a:moveTo>
                  <a:pt x="0" y="6858000"/>
                </a:moveTo>
                <a:lnTo>
                  <a:pt x="269748" y="6858000"/>
                </a:lnTo>
                <a:lnTo>
                  <a:pt x="2697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5"/>
          <p:cNvSpPr txBox="1">
            <a:spLocks/>
          </p:cNvSpPr>
          <p:nvPr/>
        </p:nvSpPr>
        <p:spPr>
          <a:xfrm>
            <a:off x="540122" y="187046"/>
            <a:ext cx="10573181" cy="962407"/>
          </a:xfrm>
          <a:prstGeom prst="rect">
            <a:avLst/>
          </a:prstGeom>
        </p:spPr>
        <p:txBody>
          <a:bodyPr vert="horz" wrap="square" lIns="0" tIns="271609" rIns="0" bIns="0" rtlCol="0">
            <a:noAutofit/>
          </a:bodyPr>
          <a:lstStyle>
            <a:lvl1pPr>
              <a:defRPr sz="2200" b="0" i="0">
                <a:solidFill>
                  <a:srgbClr val="59595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3600" dirty="0">
                <a:solidFill>
                  <a:schemeClr val="tx1"/>
                </a:solidFill>
                <a:latin typeface="+mn-lt"/>
                <a:ea typeface="Quattrocento Sans"/>
                <a:cs typeface="Helvetica" panose="020B0604020202020204" pitchFamily="34" charset="0"/>
                <a:sym typeface="Quattrocento Sans"/>
              </a:rPr>
              <a:t>Централизованное хранение и передача данных</a:t>
            </a:r>
            <a:endParaRPr lang="ru-RU" sz="3600" b="1" spc="-15" dirty="0">
              <a:solidFill>
                <a:schemeClr val="tx1"/>
              </a:solidFill>
              <a:latin typeface="+mn-lt"/>
              <a:cs typeface="Leelawadee"/>
            </a:endParaRPr>
          </a:p>
        </p:txBody>
      </p:sp>
      <p:sp>
        <p:nvSpPr>
          <p:cNvPr id="72" name="object 5"/>
          <p:cNvSpPr/>
          <p:nvPr/>
        </p:nvSpPr>
        <p:spPr>
          <a:xfrm>
            <a:off x="397002" y="332993"/>
            <a:ext cx="0" cy="981075"/>
          </a:xfrm>
          <a:custGeom>
            <a:avLst/>
            <a:gdLst/>
            <a:ahLst/>
            <a:cxnLst/>
            <a:rect l="l" t="t" r="r" b="b"/>
            <a:pathLst>
              <a:path w="11429" h="981075">
                <a:moveTo>
                  <a:pt x="0" y="0"/>
                </a:moveTo>
                <a:lnTo>
                  <a:pt x="11379" y="980681"/>
                </a:lnTo>
              </a:path>
            </a:pathLst>
          </a:custGeom>
          <a:ln w="99060">
            <a:solidFill>
              <a:srgbClr val="2C56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B941A8-937A-4A43-8F25-A6FBE9B03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1" y="2416744"/>
            <a:ext cx="7369183" cy="40004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82FE560D-8787-794B-953A-6AF744975EE3}"/>
              </a:ext>
            </a:extLst>
          </p:cNvPr>
          <p:cNvSpPr/>
          <p:nvPr/>
        </p:nvSpPr>
        <p:spPr>
          <a:xfrm>
            <a:off x="7778812" y="885741"/>
            <a:ext cx="3933570" cy="597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cs typeface="Helvetica" panose="020B0604020202020204" pitchFamily="34" charset="0"/>
              </a:rPr>
              <a:t>Медицинские данные, полученные с диагностического оборудования, автоматическим образом передаются на защищенный ноутбук и далее, при наличии связи, передача данных производится в Центральную систему управления консультационного телемедицинского центра, обеспечивающую сохранение медицинских данных в электронной медицинской карте пациента, а также направление данных на консультацию профильному специалисту.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6F96E4F-6812-7446-863F-D901C28A5268}"/>
              </a:ext>
            </a:extLst>
          </p:cNvPr>
          <p:cNvSpPr/>
          <p:nvPr/>
        </p:nvSpPr>
        <p:spPr>
          <a:xfrm>
            <a:off x="472516" y="1339033"/>
            <a:ext cx="2990803" cy="8816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17AA9C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Helvetica" panose="020B0604020202020204" pitchFamily="34" charset="0"/>
                <a:cs typeface="Helvetica" panose="020B0604020202020204" pitchFamily="34" charset="0"/>
              </a:rPr>
              <a:t>Защищенное рабочее место удаленного медицинского пункта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9D5020A-CFF9-DE44-BA0A-5C0EA6527EBB}"/>
              </a:ext>
            </a:extLst>
          </p:cNvPr>
          <p:cNvSpPr/>
          <p:nvPr/>
        </p:nvSpPr>
        <p:spPr>
          <a:xfrm>
            <a:off x="4462467" y="1339032"/>
            <a:ext cx="2990803" cy="8816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17AA9C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Helvetica" panose="020B0604020202020204" pitchFamily="34" charset="0"/>
                <a:cs typeface="Helvetica" panose="020B0604020202020204" pitchFamily="34" charset="0"/>
              </a:rPr>
              <a:t>Центральная система управления консультативного центра</a:t>
            </a:r>
          </a:p>
        </p:txBody>
      </p:sp>
    </p:spTree>
    <p:extLst>
      <p:ext uri="{BB962C8B-B14F-4D97-AF65-F5344CB8AC3E}">
        <p14:creationId xmlns:p14="http://schemas.microsoft.com/office/powerpoint/2010/main" val="2155494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82602</TotalTime>
  <Words>1317</Words>
  <Application>Microsoft Macintosh PowerPoint</Application>
  <PresentationFormat>Широкоэкранный</PresentationFormat>
  <Paragraphs>167</Paragraphs>
  <Slides>19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3" baseType="lpstr">
      <vt:lpstr>Arial Unicode MS</vt:lpstr>
      <vt:lpstr>Arial</vt:lpstr>
      <vt:lpstr>Arial Narrow</vt:lpstr>
      <vt:lpstr>Calibri</vt:lpstr>
      <vt:lpstr>Etelka Light Pro</vt:lpstr>
      <vt:lpstr>Helvetica</vt:lpstr>
      <vt:lpstr>Leelawadee</vt:lpstr>
      <vt:lpstr>Quattrocento Sans</vt:lpstr>
      <vt:lpstr>Tahoma</vt:lpstr>
      <vt:lpstr>Times New Roman</vt:lpstr>
      <vt:lpstr>Verdana</vt:lpstr>
      <vt:lpstr>Wingdings</vt:lpstr>
      <vt:lpstr>Office Theme</vt:lpstr>
      <vt:lpstr>Диаграмма</vt:lpstr>
      <vt:lpstr>Практика использования телемедицинских решений в удаленных регионах  Вячеслав Кадников, технический директор, CorpMD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Производственная медицина в удаленных регионах</vt:lpstr>
      <vt:lpstr>Определение групп риска развития заболеваний</vt:lpstr>
      <vt:lpstr>Информация для работодателя</vt:lpstr>
      <vt:lpstr>Мониторинг беременных</vt:lpstr>
      <vt:lpstr>Мониторинг пациентов после операций</vt:lpstr>
      <vt:lpstr>Мониторинг пациентов с хроническими заболеваниями</vt:lpstr>
      <vt:lpstr>Пример – мониторинг пациентов с нарушениями сердечного ритма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Выявление резервов производительности труда</dc:title>
  <dc:creator>goryunov_ev</dc:creator>
  <cp:lastModifiedBy>Viacheslav Kadnikov</cp:lastModifiedBy>
  <cp:revision>300</cp:revision>
  <dcterms:created xsi:type="dcterms:W3CDTF">2017-10-11T20:23:33Z</dcterms:created>
  <dcterms:modified xsi:type="dcterms:W3CDTF">2020-04-20T09:55:07Z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2017-10-06T00:00:00Z</vt:filetime>
  </property>
  <property fmtid="{D5CDD505-2E9C-101B-9397-08002B2CF9AE}" pid="3" name="LastSaved">
    <vt:filetime>2017-10-11T00:00:00Z</vt:filetime>
  </property>
</Properties>
</file>