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media/image37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5" r:id="rId2"/>
    <p:sldId id="593" r:id="rId3"/>
    <p:sldId id="260" r:id="rId4"/>
    <p:sldId id="267" r:id="rId5"/>
    <p:sldId id="271" r:id="rId6"/>
    <p:sldId id="272" r:id="rId7"/>
    <p:sldId id="592" r:id="rId8"/>
    <p:sldId id="269" r:id="rId9"/>
    <p:sldId id="275" r:id="rId10"/>
    <p:sldId id="276" r:id="rId11"/>
    <p:sldId id="270" r:id="rId12"/>
    <p:sldId id="277" r:id="rId13"/>
    <p:sldId id="279" r:id="rId14"/>
    <p:sldId id="257" r:id="rId15"/>
    <p:sldId id="281" r:id="rId16"/>
    <p:sldId id="258" r:id="rId17"/>
    <p:sldId id="290" r:id="rId18"/>
    <p:sldId id="289" r:id="rId19"/>
    <p:sldId id="294" r:id="rId20"/>
    <p:sldId id="301" r:id="rId21"/>
    <p:sldId id="283" r:id="rId22"/>
    <p:sldId id="1202" r:id="rId23"/>
    <p:sldId id="1213" r:id="rId24"/>
    <p:sldId id="293" r:id="rId25"/>
    <p:sldId id="292" r:id="rId26"/>
    <p:sldId id="590" r:id="rId27"/>
    <p:sldId id="295" r:id="rId28"/>
    <p:sldId id="365" r:id="rId29"/>
    <p:sldId id="1214" r:id="rId30"/>
    <p:sldId id="263" r:id="rId3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43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1" autoAdjust="0"/>
    <p:restoredTop sz="95129" autoAdjust="0"/>
  </p:normalViewPr>
  <p:slideViewPr>
    <p:cSldViewPr snapToGrid="0">
      <p:cViewPr varScale="1">
        <p:scale>
          <a:sx n="108" d="100"/>
          <a:sy n="108" d="100"/>
        </p:scale>
        <p:origin x="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176E4D-42BC-4547-9259-27149A3F266E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72A153-88AD-FC4B-881D-8EAAB795DDC7}">
      <dgm:prSet phldrT="[Текст]" custT="1"/>
      <dgm:spPr/>
      <dgm:t>
        <a:bodyPr/>
        <a:lstStyle/>
        <a:p>
          <a:r>
            <a:rPr lang="ru-RU" sz="1400" b="1" dirty="0" err="1">
              <a:solidFill>
                <a:srgbClr val="0070C0"/>
              </a:solidFill>
            </a:rPr>
            <a:t>Хадасса</a:t>
          </a:r>
          <a:r>
            <a:rPr lang="ru-RU" sz="1400" b="1" dirty="0">
              <a:solidFill>
                <a:srgbClr val="0070C0"/>
              </a:solidFill>
            </a:rPr>
            <a:t> Центр последипломного образования</a:t>
          </a:r>
        </a:p>
      </dgm:t>
    </dgm:pt>
    <dgm:pt modelId="{230915B5-A79B-3845-AE5B-C24331C5A5B1}" type="parTrans" cxnId="{CDBFB313-E02C-9542-838A-DC4E2A86F930}">
      <dgm:prSet/>
      <dgm:spPr/>
      <dgm:t>
        <a:bodyPr/>
        <a:lstStyle/>
        <a:p>
          <a:endParaRPr lang="ru-RU" sz="1200"/>
        </a:p>
      </dgm:t>
    </dgm:pt>
    <dgm:pt modelId="{98C5F9FD-27AD-CB42-9737-67B979571D9A}" type="sibTrans" cxnId="{CDBFB313-E02C-9542-838A-DC4E2A86F930}">
      <dgm:prSet/>
      <dgm:spPr/>
      <dgm:t>
        <a:bodyPr/>
        <a:lstStyle/>
        <a:p>
          <a:endParaRPr lang="ru-RU" sz="1200"/>
        </a:p>
      </dgm:t>
    </dgm:pt>
    <dgm:pt modelId="{D5F867F8-DE31-E143-B4BC-E860866C45DE}" type="asst">
      <dgm:prSet phldrT="[Текст]" custT="1"/>
      <dgm:spPr/>
      <dgm:t>
        <a:bodyPr/>
        <a:lstStyle/>
        <a:p>
          <a:r>
            <a:rPr lang="ru-RU" sz="1400" b="1" dirty="0" err="1">
              <a:solidFill>
                <a:srgbClr val="002060"/>
              </a:solidFill>
            </a:rPr>
            <a:t>Симуляционный</a:t>
          </a:r>
          <a:r>
            <a:rPr lang="ru-RU" sz="1400" b="1" dirty="0">
              <a:solidFill>
                <a:srgbClr val="002060"/>
              </a:solidFill>
            </a:rPr>
            <a:t> центр</a:t>
          </a:r>
        </a:p>
      </dgm:t>
    </dgm:pt>
    <dgm:pt modelId="{82A2B97A-7808-3048-9D8F-C7BB40E31C7A}" type="parTrans" cxnId="{F301AE9A-0256-C949-99CC-3950E41DCCC9}">
      <dgm:prSet/>
      <dgm:spPr/>
      <dgm:t>
        <a:bodyPr/>
        <a:lstStyle/>
        <a:p>
          <a:endParaRPr lang="ru-RU" sz="1200"/>
        </a:p>
      </dgm:t>
    </dgm:pt>
    <dgm:pt modelId="{377ABD09-1443-5E40-BB8F-F5A6B48050DF}" type="sibTrans" cxnId="{F301AE9A-0256-C949-99CC-3950E41DCCC9}">
      <dgm:prSet/>
      <dgm:spPr/>
      <dgm:t>
        <a:bodyPr/>
        <a:lstStyle/>
        <a:p>
          <a:endParaRPr lang="ru-RU" sz="1200"/>
        </a:p>
      </dgm:t>
    </dgm:pt>
    <dgm:pt modelId="{4B11A9EC-07DD-E74B-A861-58425A9EA589}">
      <dgm:prSet phldrT="[Текст]" custT="1"/>
      <dgm:spPr/>
      <dgm:t>
        <a:bodyPr/>
        <a:lstStyle/>
        <a:p>
          <a:r>
            <a:rPr lang="ru-RU" sz="1200" b="1" dirty="0">
              <a:solidFill>
                <a:srgbClr val="0070C0"/>
              </a:solidFill>
            </a:rPr>
            <a:t>Онкология</a:t>
          </a:r>
        </a:p>
        <a:p>
          <a:r>
            <a:rPr lang="ru-RU" sz="1200" b="1" dirty="0" err="1">
              <a:solidFill>
                <a:srgbClr val="0070C0"/>
              </a:solidFill>
            </a:rPr>
            <a:t>Онкоуроргия</a:t>
          </a:r>
          <a:endParaRPr lang="ru-RU" sz="1200" b="1" dirty="0">
            <a:solidFill>
              <a:srgbClr val="0070C0"/>
            </a:solidFill>
          </a:endParaRPr>
        </a:p>
        <a:p>
          <a:r>
            <a:rPr lang="ru-RU" sz="1200" b="1" dirty="0" err="1">
              <a:solidFill>
                <a:srgbClr val="0070C0"/>
              </a:solidFill>
            </a:rPr>
            <a:t>Онкогинекология</a:t>
          </a:r>
          <a:r>
            <a:rPr lang="ru-RU" sz="1200" b="1" dirty="0">
              <a:solidFill>
                <a:srgbClr val="0070C0"/>
              </a:solidFill>
            </a:rPr>
            <a:t> </a:t>
          </a:r>
        </a:p>
      </dgm:t>
    </dgm:pt>
    <dgm:pt modelId="{ACC0F154-CBAA-F74B-BE38-82CDBA68CCE9}" type="parTrans" cxnId="{57F8DFFA-EA86-D245-80FA-EFB2A8403B6F}">
      <dgm:prSet/>
      <dgm:spPr/>
      <dgm:t>
        <a:bodyPr/>
        <a:lstStyle/>
        <a:p>
          <a:endParaRPr lang="ru-RU" sz="1200"/>
        </a:p>
      </dgm:t>
    </dgm:pt>
    <dgm:pt modelId="{108224A7-E782-3F46-9687-03A0D5E1C6A4}" type="sibTrans" cxnId="{57F8DFFA-EA86-D245-80FA-EFB2A8403B6F}">
      <dgm:prSet/>
      <dgm:spPr/>
      <dgm:t>
        <a:bodyPr/>
        <a:lstStyle/>
        <a:p>
          <a:endParaRPr lang="ru-RU" sz="1200"/>
        </a:p>
      </dgm:t>
    </dgm:pt>
    <dgm:pt modelId="{8E07EB07-DC4E-5F43-BA4D-1C107E26DC00}">
      <dgm:prSet phldrT="[Текст]" custT="1"/>
      <dgm:spPr/>
      <dgm:t>
        <a:bodyPr/>
        <a:lstStyle/>
        <a:p>
          <a:r>
            <a:rPr lang="ru-RU" sz="1200" b="1" dirty="0" err="1">
              <a:solidFill>
                <a:srgbClr val="0070C0"/>
              </a:solidFill>
            </a:rPr>
            <a:t>Онкодерматология</a:t>
          </a:r>
          <a:r>
            <a:rPr lang="ru-RU" sz="1200" b="1" dirty="0">
              <a:solidFill>
                <a:srgbClr val="0070C0"/>
              </a:solidFill>
            </a:rPr>
            <a:t> </a:t>
          </a:r>
        </a:p>
      </dgm:t>
    </dgm:pt>
    <dgm:pt modelId="{353E5CFE-54DC-B543-AADD-EB83B9DA5624}" type="parTrans" cxnId="{7FFC0778-DAFE-9D47-8A31-349A48D8FE63}">
      <dgm:prSet/>
      <dgm:spPr/>
      <dgm:t>
        <a:bodyPr/>
        <a:lstStyle/>
        <a:p>
          <a:endParaRPr lang="ru-RU" sz="1200"/>
        </a:p>
      </dgm:t>
    </dgm:pt>
    <dgm:pt modelId="{B31E3859-46BF-7041-A16B-97A6AAEE649C}" type="sibTrans" cxnId="{7FFC0778-DAFE-9D47-8A31-349A48D8FE63}">
      <dgm:prSet/>
      <dgm:spPr/>
      <dgm:t>
        <a:bodyPr/>
        <a:lstStyle/>
        <a:p>
          <a:endParaRPr lang="ru-RU" sz="1200"/>
        </a:p>
      </dgm:t>
    </dgm:pt>
    <dgm:pt modelId="{20081317-B1C8-9E44-867B-6C12327E3264}">
      <dgm:prSet phldrT="[Текст]" custT="1"/>
      <dgm:spPr/>
      <dgm:t>
        <a:bodyPr/>
        <a:lstStyle/>
        <a:p>
          <a:r>
            <a:rPr lang="ru-RU" sz="1200" b="1" dirty="0">
              <a:solidFill>
                <a:srgbClr val="0070C0"/>
              </a:solidFill>
            </a:rPr>
            <a:t>Сестринская школа в онкологии</a:t>
          </a:r>
        </a:p>
      </dgm:t>
    </dgm:pt>
    <dgm:pt modelId="{40CDB00C-4050-3A4D-BB25-8491081E9E99}" type="parTrans" cxnId="{99577F62-DFDB-C340-BACE-80B8922CF013}">
      <dgm:prSet/>
      <dgm:spPr/>
      <dgm:t>
        <a:bodyPr/>
        <a:lstStyle/>
        <a:p>
          <a:endParaRPr lang="ru-RU" sz="1200"/>
        </a:p>
      </dgm:t>
    </dgm:pt>
    <dgm:pt modelId="{9E4FC56E-EF52-5140-BC24-C06A896EE8DF}" type="sibTrans" cxnId="{99577F62-DFDB-C340-BACE-80B8922CF013}">
      <dgm:prSet/>
      <dgm:spPr/>
      <dgm:t>
        <a:bodyPr/>
        <a:lstStyle/>
        <a:p>
          <a:endParaRPr lang="ru-RU" sz="1200"/>
        </a:p>
      </dgm:t>
    </dgm:pt>
    <dgm:pt modelId="{D7E878F4-5FB5-E048-BC43-8C892CD0E04A}">
      <dgm:prSet phldrT="[Текст]" custT="1"/>
      <dgm:spPr/>
      <dgm:t>
        <a:bodyPr/>
        <a:lstStyle/>
        <a:p>
          <a:r>
            <a:rPr lang="ru-RU" sz="1200" b="1" dirty="0">
              <a:solidFill>
                <a:srgbClr val="0070C0"/>
              </a:solidFill>
            </a:rPr>
            <a:t>Эндоскопия</a:t>
          </a:r>
          <a:r>
            <a:rPr lang="ru-RU" sz="1200" b="1" baseline="0" dirty="0">
              <a:solidFill>
                <a:srgbClr val="0070C0"/>
              </a:solidFill>
            </a:rPr>
            <a:t> и </a:t>
          </a:r>
          <a:r>
            <a:rPr lang="ru-RU" sz="1200" b="1" baseline="0" dirty="0" err="1">
              <a:solidFill>
                <a:srgbClr val="0070C0"/>
              </a:solidFill>
            </a:rPr>
            <a:t>гастроэнтеологи</a:t>
          </a:r>
          <a:endParaRPr lang="ru-RU" sz="1200" b="1" baseline="0" dirty="0">
            <a:solidFill>
              <a:srgbClr val="0070C0"/>
            </a:solidFill>
          </a:endParaRPr>
        </a:p>
        <a:p>
          <a:r>
            <a:rPr lang="ru-RU" sz="1200" b="1" baseline="0" dirty="0">
              <a:solidFill>
                <a:srgbClr val="0070C0"/>
              </a:solidFill>
            </a:rPr>
            <a:t>Ранняя диагностика рака</a:t>
          </a:r>
          <a:endParaRPr lang="ru-RU" sz="1200" b="1" dirty="0">
            <a:solidFill>
              <a:srgbClr val="0070C0"/>
            </a:solidFill>
          </a:endParaRPr>
        </a:p>
      </dgm:t>
    </dgm:pt>
    <dgm:pt modelId="{95115934-61A2-F042-B8AD-5A3218D555FB}" type="parTrans" cxnId="{C2A697DE-5C27-D649-8CF0-AC41AF693197}">
      <dgm:prSet/>
      <dgm:spPr/>
      <dgm:t>
        <a:bodyPr/>
        <a:lstStyle/>
        <a:p>
          <a:endParaRPr lang="ru-RU" sz="1200"/>
        </a:p>
      </dgm:t>
    </dgm:pt>
    <dgm:pt modelId="{2D02986B-227B-2D4B-BA98-020427158A93}" type="sibTrans" cxnId="{C2A697DE-5C27-D649-8CF0-AC41AF693197}">
      <dgm:prSet/>
      <dgm:spPr/>
      <dgm:t>
        <a:bodyPr/>
        <a:lstStyle/>
        <a:p>
          <a:endParaRPr lang="ru-RU" sz="1200"/>
        </a:p>
      </dgm:t>
    </dgm:pt>
    <dgm:pt modelId="{5ADB16B4-7784-FD43-9D9A-842A6BD4F4A5}">
      <dgm:prSet phldrT="[Текст]" custT="1"/>
      <dgm:spPr/>
      <dgm:t>
        <a:bodyPr/>
        <a:lstStyle/>
        <a:p>
          <a:r>
            <a:rPr lang="ru-RU" sz="1200" b="1" dirty="0">
              <a:solidFill>
                <a:srgbClr val="0070C0"/>
              </a:solidFill>
            </a:rPr>
            <a:t>Неотложная помощь и реанимация </a:t>
          </a:r>
        </a:p>
      </dgm:t>
    </dgm:pt>
    <dgm:pt modelId="{91E1754F-48C4-3842-BE57-55D15C6634CB}" type="parTrans" cxnId="{1B5EA119-2D85-0B48-886C-7210FD5A9ADF}">
      <dgm:prSet/>
      <dgm:spPr/>
      <dgm:t>
        <a:bodyPr/>
        <a:lstStyle/>
        <a:p>
          <a:endParaRPr lang="ru-RU" sz="1200"/>
        </a:p>
      </dgm:t>
    </dgm:pt>
    <dgm:pt modelId="{9FE973E3-5745-274E-B055-76AF3C3ACC84}" type="sibTrans" cxnId="{1B5EA119-2D85-0B48-886C-7210FD5A9ADF}">
      <dgm:prSet/>
      <dgm:spPr/>
      <dgm:t>
        <a:bodyPr/>
        <a:lstStyle/>
        <a:p>
          <a:endParaRPr lang="ru-RU" sz="1200"/>
        </a:p>
      </dgm:t>
    </dgm:pt>
    <dgm:pt modelId="{37804C1A-6494-1849-93AB-1FB2422E5F85}">
      <dgm:prSet phldrT="[Текст]" custT="1"/>
      <dgm:spPr/>
      <dgm:t>
        <a:bodyPr/>
        <a:lstStyle/>
        <a:p>
          <a:r>
            <a:rPr lang="ru-RU" sz="1200" b="1" dirty="0" err="1">
              <a:solidFill>
                <a:srgbClr val="0070C0"/>
              </a:solidFill>
            </a:rPr>
            <a:t>Онко</a:t>
          </a:r>
          <a:r>
            <a:rPr lang="ru-RU" sz="1200" b="1" dirty="0">
              <a:solidFill>
                <a:srgbClr val="0070C0"/>
              </a:solidFill>
            </a:rPr>
            <a:t> Кардиология</a:t>
          </a:r>
        </a:p>
      </dgm:t>
    </dgm:pt>
    <dgm:pt modelId="{21D0E31F-1EAB-1745-8435-4A4E1CF59A6C}" type="parTrans" cxnId="{BEAF54A0-7AFA-8446-A9C0-66C2C7788506}">
      <dgm:prSet/>
      <dgm:spPr/>
      <dgm:t>
        <a:bodyPr/>
        <a:lstStyle/>
        <a:p>
          <a:endParaRPr lang="ru-RU" sz="1200"/>
        </a:p>
      </dgm:t>
    </dgm:pt>
    <dgm:pt modelId="{E76531D4-89E2-3741-84D8-54E84D50718C}" type="sibTrans" cxnId="{BEAF54A0-7AFA-8446-A9C0-66C2C7788506}">
      <dgm:prSet/>
      <dgm:spPr/>
      <dgm:t>
        <a:bodyPr/>
        <a:lstStyle/>
        <a:p>
          <a:endParaRPr lang="ru-RU" sz="1200"/>
        </a:p>
      </dgm:t>
    </dgm:pt>
    <dgm:pt modelId="{A1F47590-550A-4F4E-B3B6-02F3469FC170}">
      <dgm:prSet phldrT="[Текст]" custT="1"/>
      <dgm:spPr/>
      <dgm:t>
        <a:bodyPr/>
        <a:lstStyle/>
        <a:p>
          <a:r>
            <a:rPr lang="ru-RU" sz="1200" b="1" dirty="0">
              <a:solidFill>
                <a:srgbClr val="0070C0"/>
              </a:solidFill>
            </a:rPr>
            <a:t>Аллергология-</a:t>
          </a:r>
          <a:r>
            <a:rPr lang="ru-RU" sz="1200" b="1" dirty="0" err="1">
              <a:solidFill>
                <a:srgbClr val="0070C0"/>
              </a:solidFill>
            </a:rPr>
            <a:t>иммуннология</a:t>
          </a:r>
          <a:endParaRPr lang="ru-RU" sz="1200" b="1" dirty="0">
            <a:solidFill>
              <a:srgbClr val="0070C0"/>
            </a:solidFill>
          </a:endParaRPr>
        </a:p>
      </dgm:t>
    </dgm:pt>
    <dgm:pt modelId="{F84959A6-E37F-4541-9C38-09204B14BDB5}" type="parTrans" cxnId="{BD367EA5-23B2-2445-83B3-D85A5EC1D01E}">
      <dgm:prSet/>
      <dgm:spPr/>
      <dgm:t>
        <a:bodyPr/>
        <a:lstStyle/>
        <a:p>
          <a:endParaRPr lang="ru-RU" sz="1200"/>
        </a:p>
      </dgm:t>
    </dgm:pt>
    <dgm:pt modelId="{7B5E7E5F-1D70-2848-969A-D9660182A0CB}" type="sibTrans" cxnId="{BD367EA5-23B2-2445-83B3-D85A5EC1D01E}">
      <dgm:prSet/>
      <dgm:spPr/>
      <dgm:t>
        <a:bodyPr/>
        <a:lstStyle/>
        <a:p>
          <a:endParaRPr lang="ru-RU" sz="1200"/>
        </a:p>
      </dgm:t>
    </dgm:pt>
    <dgm:pt modelId="{4807CD00-C36E-F44B-9D2D-964CADF4F6E8}">
      <dgm:prSet phldrT="[Текст]" custT="1"/>
      <dgm:spPr/>
      <dgm:t>
        <a:bodyPr/>
        <a:lstStyle/>
        <a:p>
          <a:r>
            <a:rPr lang="ru-RU" sz="1200" b="1" dirty="0" err="1">
              <a:solidFill>
                <a:srgbClr val="0070C0"/>
              </a:solidFill>
            </a:rPr>
            <a:t>Онко</a:t>
          </a:r>
          <a:r>
            <a:rPr lang="ru-RU" sz="1200" b="1" dirty="0">
              <a:solidFill>
                <a:srgbClr val="0070C0"/>
              </a:solidFill>
            </a:rPr>
            <a:t>-Эндокринология</a:t>
          </a:r>
        </a:p>
      </dgm:t>
    </dgm:pt>
    <dgm:pt modelId="{BC058677-8FC2-FB42-831D-6AA5FF2270A2}" type="parTrans" cxnId="{1CB3FF80-3A16-EB40-97A6-8F6ABD2D63C0}">
      <dgm:prSet/>
      <dgm:spPr/>
      <dgm:t>
        <a:bodyPr/>
        <a:lstStyle/>
        <a:p>
          <a:endParaRPr lang="ru-RU" sz="1200"/>
        </a:p>
      </dgm:t>
    </dgm:pt>
    <dgm:pt modelId="{323E74E7-A9CD-B84C-B521-6A74115E977C}" type="sibTrans" cxnId="{1CB3FF80-3A16-EB40-97A6-8F6ABD2D63C0}">
      <dgm:prSet/>
      <dgm:spPr/>
      <dgm:t>
        <a:bodyPr/>
        <a:lstStyle/>
        <a:p>
          <a:endParaRPr lang="ru-RU" sz="1200"/>
        </a:p>
      </dgm:t>
    </dgm:pt>
    <dgm:pt modelId="{CD2BB6A6-F02B-734E-9815-2525323DFE43}">
      <dgm:prSet phldrT="[Текст]" custT="1"/>
      <dgm:spPr/>
      <dgm:t>
        <a:bodyPr/>
        <a:lstStyle/>
        <a:p>
          <a:r>
            <a:rPr lang="ru-RU" sz="1200" b="1" dirty="0" err="1">
              <a:solidFill>
                <a:srgbClr val="0070C0"/>
              </a:solidFill>
            </a:rPr>
            <a:t>Онко</a:t>
          </a:r>
          <a:r>
            <a:rPr lang="ru-RU" sz="1200" b="1" dirty="0">
              <a:solidFill>
                <a:srgbClr val="0070C0"/>
              </a:solidFill>
            </a:rPr>
            <a:t> </a:t>
          </a:r>
          <a:r>
            <a:rPr lang="ru-RU" sz="1200" b="1" dirty="0" err="1">
              <a:solidFill>
                <a:srgbClr val="0070C0"/>
              </a:solidFill>
            </a:rPr>
            <a:t>нейро</a:t>
          </a:r>
          <a:r>
            <a:rPr lang="ru-RU" sz="1200" b="1" dirty="0">
              <a:solidFill>
                <a:srgbClr val="0070C0"/>
              </a:solidFill>
            </a:rPr>
            <a:t> хирургия </a:t>
          </a:r>
        </a:p>
      </dgm:t>
    </dgm:pt>
    <dgm:pt modelId="{294DFC12-E147-EB41-BD87-937D95E13C82}" type="parTrans" cxnId="{1BC3AE3C-A8F4-604A-9DE7-155F2868B22A}">
      <dgm:prSet/>
      <dgm:spPr/>
      <dgm:t>
        <a:bodyPr/>
        <a:lstStyle/>
        <a:p>
          <a:endParaRPr lang="ru-RU"/>
        </a:p>
      </dgm:t>
    </dgm:pt>
    <dgm:pt modelId="{D2B5A74E-DC70-774B-AFCC-768B54419C13}" type="sibTrans" cxnId="{1BC3AE3C-A8F4-604A-9DE7-155F2868B22A}">
      <dgm:prSet/>
      <dgm:spPr/>
      <dgm:t>
        <a:bodyPr/>
        <a:lstStyle/>
        <a:p>
          <a:endParaRPr lang="ru-RU"/>
        </a:p>
      </dgm:t>
    </dgm:pt>
    <dgm:pt modelId="{CE44EC04-7C3E-2E43-A5F0-939E075D7549}" type="pres">
      <dgm:prSet presAssocID="{B9176E4D-42BC-4547-9259-27149A3F266E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EAE71AA-F66B-4441-B89E-53D237EB4C85}" type="pres">
      <dgm:prSet presAssocID="{1F72A153-88AD-FC4B-881D-8EAAB795DDC7}" presName="hierRoot1" presStyleCnt="0">
        <dgm:presLayoutVars>
          <dgm:hierBranch val="init"/>
        </dgm:presLayoutVars>
      </dgm:prSet>
      <dgm:spPr/>
    </dgm:pt>
    <dgm:pt modelId="{C571D5F6-AB60-6A41-926F-1578D54B3051}" type="pres">
      <dgm:prSet presAssocID="{1F72A153-88AD-FC4B-881D-8EAAB795DDC7}" presName="rootComposite1" presStyleCnt="0"/>
      <dgm:spPr/>
    </dgm:pt>
    <dgm:pt modelId="{007588C0-75BA-5C41-984E-83BEB5CBA971}" type="pres">
      <dgm:prSet presAssocID="{1F72A153-88AD-FC4B-881D-8EAAB795DDC7}" presName="rootText1" presStyleLbl="alignAcc1" presStyleIdx="0" presStyleCnt="0" custScaleX="363471" custScaleY="424294" custLinFactY="-49947" custLinFactNeighborX="1165" custLinFactNeighborY="-100000">
        <dgm:presLayoutVars>
          <dgm:chPref val="3"/>
        </dgm:presLayoutVars>
      </dgm:prSet>
      <dgm:spPr/>
    </dgm:pt>
    <dgm:pt modelId="{68D4A979-0F5A-7543-AFDD-832F742BAE53}" type="pres">
      <dgm:prSet presAssocID="{1F72A153-88AD-FC4B-881D-8EAAB795DDC7}" presName="topArc1" presStyleLbl="parChTrans1D1" presStyleIdx="0" presStyleCnt="22"/>
      <dgm:spPr/>
    </dgm:pt>
    <dgm:pt modelId="{265F1F27-56D7-8141-B2F1-7E461243255F}" type="pres">
      <dgm:prSet presAssocID="{1F72A153-88AD-FC4B-881D-8EAAB795DDC7}" presName="bottomArc1" presStyleLbl="parChTrans1D1" presStyleIdx="1" presStyleCnt="22"/>
      <dgm:spPr/>
    </dgm:pt>
    <dgm:pt modelId="{809E6514-D71F-AF4D-8ACB-A8288819B116}" type="pres">
      <dgm:prSet presAssocID="{1F72A153-88AD-FC4B-881D-8EAAB795DDC7}" presName="topConnNode1" presStyleLbl="node1" presStyleIdx="0" presStyleCnt="0"/>
      <dgm:spPr/>
    </dgm:pt>
    <dgm:pt modelId="{66B0F373-D11C-6F42-B879-3DCACB7C8ABF}" type="pres">
      <dgm:prSet presAssocID="{1F72A153-88AD-FC4B-881D-8EAAB795DDC7}" presName="hierChild2" presStyleCnt="0"/>
      <dgm:spPr/>
    </dgm:pt>
    <dgm:pt modelId="{A06E896F-E8AA-2540-B3BB-01E6C707E8C1}" type="pres">
      <dgm:prSet presAssocID="{ACC0F154-CBAA-F74B-BE38-82CDBA68CCE9}" presName="Name28" presStyleLbl="parChTrans1D2" presStyleIdx="0" presStyleCnt="10"/>
      <dgm:spPr/>
    </dgm:pt>
    <dgm:pt modelId="{B53642BB-71FB-044A-91E7-4DFAE26DEF69}" type="pres">
      <dgm:prSet presAssocID="{4B11A9EC-07DD-E74B-A861-58425A9EA589}" presName="hierRoot2" presStyleCnt="0">
        <dgm:presLayoutVars>
          <dgm:hierBranch val="init"/>
        </dgm:presLayoutVars>
      </dgm:prSet>
      <dgm:spPr/>
    </dgm:pt>
    <dgm:pt modelId="{1B1010E8-A38F-2B49-8C17-20CD451F91A4}" type="pres">
      <dgm:prSet presAssocID="{4B11A9EC-07DD-E74B-A861-58425A9EA589}" presName="rootComposite2" presStyleCnt="0"/>
      <dgm:spPr/>
    </dgm:pt>
    <dgm:pt modelId="{F1FFD9D9-217A-4641-9DFD-6E336E78233B}" type="pres">
      <dgm:prSet presAssocID="{4B11A9EC-07DD-E74B-A861-58425A9EA589}" presName="rootText2" presStyleLbl="alignAcc1" presStyleIdx="0" presStyleCnt="0" custScaleX="228179" custScaleY="182879">
        <dgm:presLayoutVars>
          <dgm:chPref val="3"/>
        </dgm:presLayoutVars>
      </dgm:prSet>
      <dgm:spPr/>
    </dgm:pt>
    <dgm:pt modelId="{E798EA40-C2C4-4145-8944-8DA73B6F4653}" type="pres">
      <dgm:prSet presAssocID="{4B11A9EC-07DD-E74B-A861-58425A9EA589}" presName="topArc2" presStyleLbl="parChTrans1D1" presStyleIdx="2" presStyleCnt="22"/>
      <dgm:spPr/>
    </dgm:pt>
    <dgm:pt modelId="{C4DEB808-E7C2-3D42-BCA2-355DFD3C8714}" type="pres">
      <dgm:prSet presAssocID="{4B11A9EC-07DD-E74B-A861-58425A9EA589}" presName="bottomArc2" presStyleLbl="parChTrans1D1" presStyleIdx="3" presStyleCnt="22"/>
      <dgm:spPr/>
    </dgm:pt>
    <dgm:pt modelId="{8975AE8D-FF7F-FA4E-8D34-22827CEDD33D}" type="pres">
      <dgm:prSet presAssocID="{4B11A9EC-07DD-E74B-A861-58425A9EA589}" presName="topConnNode2" presStyleLbl="node2" presStyleIdx="0" presStyleCnt="0"/>
      <dgm:spPr/>
    </dgm:pt>
    <dgm:pt modelId="{F502C327-5C02-374E-B0FD-457C69CD494C}" type="pres">
      <dgm:prSet presAssocID="{4B11A9EC-07DD-E74B-A861-58425A9EA589}" presName="hierChild4" presStyleCnt="0"/>
      <dgm:spPr/>
    </dgm:pt>
    <dgm:pt modelId="{B34C5DA7-9004-DC42-A484-9516FDAF6791}" type="pres">
      <dgm:prSet presAssocID="{4B11A9EC-07DD-E74B-A861-58425A9EA589}" presName="hierChild5" presStyleCnt="0"/>
      <dgm:spPr/>
    </dgm:pt>
    <dgm:pt modelId="{D4D1F02F-3477-BD4D-9111-F9899E8B0FD7}" type="pres">
      <dgm:prSet presAssocID="{353E5CFE-54DC-B543-AADD-EB83B9DA5624}" presName="Name28" presStyleLbl="parChTrans1D2" presStyleIdx="1" presStyleCnt="10"/>
      <dgm:spPr/>
    </dgm:pt>
    <dgm:pt modelId="{7D85953C-5860-3942-BFA9-E4AEC0514F24}" type="pres">
      <dgm:prSet presAssocID="{8E07EB07-DC4E-5F43-BA4D-1C107E26DC00}" presName="hierRoot2" presStyleCnt="0">
        <dgm:presLayoutVars>
          <dgm:hierBranch val="init"/>
        </dgm:presLayoutVars>
      </dgm:prSet>
      <dgm:spPr/>
    </dgm:pt>
    <dgm:pt modelId="{713251AB-AFE9-1E43-9AF3-14A66E6F7BBE}" type="pres">
      <dgm:prSet presAssocID="{8E07EB07-DC4E-5F43-BA4D-1C107E26DC00}" presName="rootComposite2" presStyleCnt="0"/>
      <dgm:spPr/>
    </dgm:pt>
    <dgm:pt modelId="{4B95AD08-E6C5-2947-9158-5A0A19C6158B}" type="pres">
      <dgm:prSet presAssocID="{8E07EB07-DC4E-5F43-BA4D-1C107E26DC00}" presName="rootText2" presStyleLbl="alignAcc1" presStyleIdx="0" presStyleCnt="0" custScaleX="250701" custScaleY="108874">
        <dgm:presLayoutVars>
          <dgm:chPref val="3"/>
        </dgm:presLayoutVars>
      </dgm:prSet>
      <dgm:spPr/>
    </dgm:pt>
    <dgm:pt modelId="{87BBF22B-D356-824C-A582-E5B2996164B6}" type="pres">
      <dgm:prSet presAssocID="{8E07EB07-DC4E-5F43-BA4D-1C107E26DC00}" presName="topArc2" presStyleLbl="parChTrans1D1" presStyleIdx="4" presStyleCnt="22"/>
      <dgm:spPr/>
    </dgm:pt>
    <dgm:pt modelId="{6B1931C8-82D5-3542-9117-F829125CD808}" type="pres">
      <dgm:prSet presAssocID="{8E07EB07-DC4E-5F43-BA4D-1C107E26DC00}" presName="bottomArc2" presStyleLbl="parChTrans1D1" presStyleIdx="5" presStyleCnt="22"/>
      <dgm:spPr/>
    </dgm:pt>
    <dgm:pt modelId="{99547718-1A39-EA4A-9564-6C6043862A66}" type="pres">
      <dgm:prSet presAssocID="{8E07EB07-DC4E-5F43-BA4D-1C107E26DC00}" presName="topConnNode2" presStyleLbl="node2" presStyleIdx="0" presStyleCnt="0"/>
      <dgm:spPr/>
    </dgm:pt>
    <dgm:pt modelId="{4A32D19E-CE10-F649-8F7C-9F32060BE90E}" type="pres">
      <dgm:prSet presAssocID="{8E07EB07-DC4E-5F43-BA4D-1C107E26DC00}" presName="hierChild4" presStyleCnt="0"/>
      <dgm:spPr/>
    </dgm:pt>
    <dgm:pt modelId="{E6204B81-8542-0D4F-8374-8CDB78552D09}" type="pres">
      <dgm:prSet presAssocID="{8E07EB07-DC4E-5F43-BA4D-1C107E26DC00}" presName="hierChild5" presStyleCnt="0"/>
      <dgm:spPr/>
    </dgm:pt>
    <dgm:pt modelId="{B7E70493-7966-8C40-96B1-F1B1ACBAFDB3}" type="pres">
      <dgm:prSet presAssocID="{40CDB00C-4050-3A4D-BB25-8491081E9E99}" presName="Name28" presStyleLbl="parChTrans1D2" presStyleIdx="2" presStyleCnt="10"/>
      <dgm:spPr/>
    </dgm:pt>
    <dgm:pt modelId="{A89876B7-4DE4-E24B-8646-C8F30B95B9E2}" type="pres">
      <dgm:prSet presAssocID="{20081317-B1C8-9E44-867B-6C12327E3264}" presName="hierRoot2" presStyleCnt="0">
        <dgm:presLayoutVars>
          <dgm:hierBranch val="init"/>
        </dgm:presLayoutVars>
      </dgm:prSet>
      <dgm:spPr/>
    </dgm:pt>
    <dgm:pt modelId="{97112AF5-4DBC-1247-9BE2-A75996CEAFED}" type="pres">
      <dgm:prSet presAssocID="{20081317-B1C8-9E44-867B-6C12327E3264}" presName="rootComposite2" presStyleCnt="0"/>
      <dgm:spPr/>
    </dgm:pt>
    <dgm:pt modelId="{928F0588-2CEB-224F-82C6-6E2CBD41F3C2}" type="pres">
      <dgm:prSet presAssocID="{20081317-B1C8-9E44-867B-6C12327E3264}" presName="rootText2" presStyleLbl="alignAcc1" presStyleIdx="0" presStyleCnt="0" custScaleX="182733" custScaleY="226819">
        <dgm:presLayoutVars>
          <dgm:chPref val="3"/>
        </dgm:presLayoutVars>
      </dgm:prSet>
      <dgm:spPr/>
    </dgm:pt>
    <dgm:pt modelId="{CC2881BE-D7D6-0043-9C9C-EC84657BCD23}" type="pres">
      <dgm:prSet presAssocID="{20081317-B1C8-9E44-867B-6C12327E3264}" presName="topArc2" presStyleLbl="parChTrans1D1" presStyleIdx="6" presStyleCnt="22"/>
      <dgm:spPr/>
    </dgm:pt>
    <dgm:pt modelId="{378D11E4-633D-224B-9ACA-3CFEEE64F383}" type="pres">
      <dgm:prSet presAssocID="{20081317-B1C8-9E44-867B-6C12327E3264}" presName="bottomArc2" presStyleLbl="parChTrans1D1" presStyleIdx="7" presStyleCnt="22"/>
      <dgm:spPr/>
    </dgm:pt>
    <dgm:pt modelId="{CAC26C05-0B78-BD40-8A92-D3A41C238A96}" type="pres">
      <dgm:prSet presAssocID="{20081317-B1C8-9E44-867B-6C12327E3264}" presName="topConnNode2" presStyleLbl="node2" presStyleIdx="0" presStyleCnt="0"/>
      <dgm:spPr/>
    </dgm:pt>
    <dgm:pt modelId="{CECF9973-2EE9-D04E-9B73-8180B038E908}" type="pres">
      <dgm:prSet presAssocID="{20081317-B1C8-9E44-867B-6C12327E3264}" presName="hierChild4" presStyleCnt="0"/>
      <dgm:spPr/>
    </dgm:pt>
    <dgm:pt modelId="{81F1E785-4CD8-614C-B76D-4D425138D538}" type="pres">
      <dgm:prSet presAssocID="{20081317-B1C8-9E44-867B-6C12327E3264}" presName="hierChild5" presStyleCnt="0"/>
      <dgm:spPr/>
    </dgm:pt>
    <dgm:pt modelId="{34B8B96C-E70F-1649-9447-FF99B10A17B3}" type="pres">
      <dgm:prSet presAssocID="{95115934-61A2-F042-B8AD-5A3218D555FB}" presName="Name28" presStyleLbl="parChTrans1D2" presStyleIdx="3" presStyleCnt="10"/>
      <dgm:spPr/>
    </dgm:pt>
    <dgm:pt modelId="{C92673C9-494B-DC4E-85D2-AE921C2AB86F}" type="pres">
      <dgm:prSet presAssocID="{D7E878F4-5FB5-E048-BC43-8C892CD0E04A}" presName="hierRoot2" presStyleCnt="0">
        <dgm:presLayoutVars>
          <dgm:hierBranch val="init"/>
        </dgm:presLayoutVars>
      </dgm:prSet>
      <dgm:spPr/>
    </dgm:pt>
    <dgm:pt modelId="{1B33028C-B0A1-F34A-BE38-E3110987A84E}" type="pres">
      <dgm:prSet presAssocID="{D7E878F4-5FB5-E048-BC43-8C892CD0E04A}" presName="rootComposite2" presStyleCnt="0"/>
      <dgm:spPr/>
    </dgm:pt>
    <dgm:pt modelId="{4ED7169F-2300-CD49-9C05-82EAD4CD9154}" type="pres">
      <dgm:prSet presAssocID="{D7E878F4-5FB5-E048-BC43-8C892CD0E04A}" presName="rootText2" presStyleLbl="alignAcc1" presStyleIdx="0" presStyleCnt="0" custScaleX="252442" custScaleY="308822">
        <dgm:presLayoutVars>
          <dgm:chPref val="3"/>
        </dgm:presLayoutVars>
      </dgm:prSet>
      <dgm:spPr/>
    </dgm:pt>
    <dgm:pt modelId="{ECCA1DAE-6E15-864F-B14B-765B84F5480A}" type="pres">
      <dgm:prSet presAssocID="{D7E878F4-5FB5-E048-BC43-8C892CD0E04A}" presName="topArc2" presStyleLbl="parChTrans1D1" presStyleIdx="8" presStyleCnt="22"/>
      <dgm:spPr/>
    </dgm:pt>
    <dgm:pt modelId="{E9EE5BEE-42E4-2245-9C72-948BEC0AFAA4}" type="pres">
      <dgm:prSet presAssocID="{D7E878F4-5FB5-E048-BC43-8C892CD0E04A}" presName="bottomArc2" presStyleLbl="parChTrans1D1" presStyleIdx="9" presStyleCnt="22"/>
      <dgm:spPr/>
    </dgm:pt>
    <dgm:pt modelId="{00D64F54-77A4-574F-BEE3-4056D3007A97}" type="pres">
      <dgm:prSet presAssocID="{D7E878F4-5FB5-E048-BC43-8C892CD0E04A}" presName="topConnNode2" presStyleLbl="node2" presStyleIdx="0" presStyleCnt="0"/>
      <dgm:spPr/>
    </dgm:pt>
    <dgm:pt modelId="{9A241AC2-D34B-6447-BD94-013F6D484154}" type="pres">
      <dgm:prSet presAssocID="{D7E878F4-5FB5-E048-BC43-8C892CD0E04A}" presName="hierChild4" presStyleCnt="0"/>
      <dgm:spPr/>
    </dgm:pt>
    <dgm:pt modelId="{C3939CCC-882C-1E4F-B915-4AEABC55AE0E}" type="pres">
      <dgm:prSet presAssocID="{D7E878F4-5FB5-E048-BC43-8C892CD0E04A}" presName="hierChild5" presStyleCnt="0"/>
      <dgm:spPr/>
    </dgm:pt>
    <dgm:pt modelId="{0B0035BD-E75B-C54F-B291-2E3F0425E11B}" type="pres">
      <dgm:prSet presAssocID="{91E1754F-48C4-3842-BE57-55D15C6634CB}" presName="Name28" presStyleLbl="parChTrans1D2" presStyleIdx="4" presStyleCnt="10"/>
      <dgm:spPr/>
    </dgm:pt>
    <dgm:pt modelId="{E3397F1C-99DB-DE49-9D5C-0BF537D24C33}" type="pres">
      <dgm:prSet presAssocID="{5ADB16B4-7784-FD43-9D9A-842A6BD4F4A5}" presName="hierRoot2" presStyleCnt="0">
        <dgm:presLayoutVars>
          <dgm:hierBranch val="init"/>
        </dgm:presLayoutVars>
      </dgm:prSet>
      <dgm:spPr/>
    </dgm:pt>
    <dgm:pt modelId="{7546CFF3-3127-084A-8824-359D36C2650A}" type="pres">
      <dgm:prSet presAssocID="{5ADB16B4-7784-FD43-9D9A-842A6BD4F4A5}" presName="rootComposite2" presStyleCnt="0"/>
      <dgm:spPr/>
    </dgm:pt>
    <dgm:pt modelId="{0E792802-56A3-614A-8BC1-5B65F78185E7}" type="pres">
      <dgm:prSet presAssocID="{5ADB16B4-7784-FD43-9D9A-842A6BD4F4A5}" presName="rootText2" presStyleLbl="alignAcc1" presStyleIdx="0" presStyleCnt="0" custScaleX="183025" custScaleY="212640">
        <dgm:presLayoutVars>
          <dgm:chPref val="3"/>
        </dgm:presLayoutVars>
      </dgm:prSet>
      <dgm:spPr/>
    </dgm:pt>
    <dgm:pt modelId="{70DA8B51-9B8B-9E48-A49E-BC7D5E22BDE8}" type="pres">
      <dgm:prSet presAssocID="{5ADB16B4-7784-FD43-9D9A-842A6BD4F4A5}" presName="topArc2" presStyleLbl="parChTrans1D1" presStyleIdx="10" presStyleCnt="22"/>
      <dgm:spPr/>
    </dgm:pt>
    <dgm:pt modelId="{1A034E88-F9E8-5141-9428-5E340D3B9649}" type="pres">
      <dgm:prSet presAssocID="{5ADB16B4-7784-FD43-9D9A-842A6BD4F4A5}" presName="bottomArc2" presStyleLbl="parChTrans1D1" presStyleIdx="11" presStyleCnt="22"/>
      <dgm:spPr/>
    </dgm:pt>
    <dgm:pt modelId="{A7B8761C-ECFC-AF40-9DF2-794E277FA296}" type="pres">
      <dgm:prSet presAssocID="{5ADB16B4-7784-FD43-9D9A-842A6BD4F4A5}" presName="topConnNode2" presStyleLbl="node2" presStyleIdx="0" presStyleCnt="0"/>
      <dgm:spPr/>
    </dgm:pt>
    <dgm:pt modelId="{C847E1D0-0FD4-D64C-8A77-1A792CBD1379}" type="pres">
      <dgm:prSet presAssocID="{5ADB16B4-7784-FD43-9D9A-842A6BD4F4A5}" presName="hierChild4" presStyleCnt="0"/>
      <dgm:spPr/>
    </dgm:pt>
    <dgm:pt modelId="{AD6C085B-C30D-324C-89E8-3C3294C9BD48}" type="pres">
      <dgm:prSet presAssocID="{5ADB16B4-7784-FD43-9D9A-842A6BD4F4A5}" presName="hierChild5" presStyleCnt="0"/>
      <dgm:spPr/>
    </dgm:pt>
    <dgm:pt modelId="{468752D7-6DFB-DA44-AAB0-A6F651683F38}" type="pres">
      <dgm:prSet presAssocID="{21D0E31F-1EAB-1745-8435-4A4E1CF59A6C}" presName="Name28" presStyleLbl="parChTrans1D2" presStyleIdx="5" presStyleCnt="10"/>
      <dgm:spPr/>
    </dgm:pt>
    <dgm:pt modelId="{7C7BA116-69BF-BB4C-9BE2-87401463E57C}" type="pres">
      <dgm:prSet presAssocID="{37804C1A-6494-1849-93AB-1FB2422E5F85}" presName="hierRoot2" presStyleCnt="0">
        <dgm:presLayoutVars>
          <dgm:hierBranch val="init"/>
        </dgm:presLayoutVars>
      </dgm:prSet>
      <dgm:spPr/>
    </dgm:pt>
    <dgm:pt modelId="{F64C7541-D0A9-E143-B767-45B787A6E84D}" type="pres">
      <dgm:prSet presAssocID="{37804C1A-6494-1849-93AB-1FB2422E5F85}" presName="rootComposite2" presStyleCnt="0"/>
      <dgm:spPr/>
    </dgm:pt>
    <dgm:pt modelId="{86F2C5BB-CA66-234C-9EC2-F6282D82DA8B}" type="pres">
      <dgm:prSet presAssocID="{37804C1A-6494-1849-93AB-1FB2422E5F85}" presName="rootText2" presStyleLbl="alignAcc1" presStyleIdx="0" presStyleCnt="0" custScaleX="180834" custScaleY="202059">
        <dgm:presLayoutVars>
          <dgm:chPref val="3"/>
        </dgm:presLayoutVars>
      </dgm:prSet>
      <dgm:spPr/>
    </dgm:pt>
    <dgm:pt modelId="{01DA5555-F839-D044-94B6-D4F821F17A37}" type="pres">
      <dgm:prSet presAssocID="{37804C1A-6494-1849-93AB-1FB2422E5F85}" presName="topArc2" presStyleLbl="parChTrans1D1" presStyleIdx="12" presStyleCnt="22"/>
      <dgm:spPr/>
    </dgm:pt>
    <dgm:pt modelId="{B43291F5-48B4-AD43-BA04-EEE1ED41A2BD}" type="pres">
      <dgm:prSet presAssocID="{37804C1A-6494-1849-93AB-1FB2422E5F85}" presName="bottomArc2" presStyleLbl="parChTrans1D1" presStyleIdx="13" presStyleCnt="22"/>
      <dgm:spPr/>
    </dgm:pt>
    <dgm:pt modelId="{371AE33C-1C52-D248-AFE3-F39D027E50DB}" type="pres">
      <dgm:prSet presAssocID="{37804C1A-6494-1849-93AB-1FB2422E5F85}" presName="topConnNode2" presStyleLbl="node2" presStyleIdx="0" presStyleCnt="0"/>
      <dgm:spPr/>
    </dgm:pt>
    <dgm:pt modelId="{B44BA9C8-98B1-9042-B359-60F7FC7FC15A}" type="pres">
      <dgm:prSet presAssocID="{37804C1A-6494-1849-93AB-1FB2422E5F85}" presName="hierChild4" presStyleCnt="0"/>
      <dgm:spPr/>
    </dgm:pt>
    <dgm:pt modelId="{F7B8B5C7-367E-C644-9762-FA7383F8939D}" type="pres">
      <dgm:prSet presAssocID="{37804C1A-6494-1849-93AB-1FB2422E5F85}" presName="hierChild5" presStyleCnt="0"/>
      <dgm:spPr/>
    </dgm:pt>
    <dgm:pt modelId="{F92997E5-6BCB-894C-8526-59E321234DAC}" type="pres">
      <dgm:prSet presAssocID="{F84959A6-E37F-4541-9C38-09204B14BDB5}" presName="Name28" presStyleLbl="parChTrans1D2" presStyleIdx="6" presStyleCnt="10"/>
      <dgm:spPr/>
    </dgm:pt>
    <dgm:pt modelId="{F674126B-3BAE-B744-BBA3-2C0AA04305A6}" type="pres">
      <dgm:prSet presAssocID="{A1F47590-550A-4F4E-B3B6-02F3469FC170}" presName="hierRoot2" presStyleCnt="0">
        <dgm:presLayoutVars>
          <dgm:hierBranch val="init"/>
        </dgm:presLayoutVars>
      </dgm:prSet>
      <dgm:spPr/>
    </dgm:pt>
    <dgm:pt modelId="{EC0AF411-6DEB-8F4D-85CF-79F4FBE73472}" type="pres">
      <dgm:prSet presAssocID="{A1F47590-550A-4F4E-B3B6-02F3469FC170}" presName="rootComposite2" presStyleCnt="0"/>
      <dgm:spPr/>
    </dgm:pt>
    <dgm:pt modelId="{AD292030-EE5C-6647-9065-5150421B8B28}" type="pres">
      <dgm:prSet presAssocID="{A1F47590-550A-4F4E-B3B6-02F3469FC170}" presName="rootText2" presStyleLbl="alignAcc1" presStyleIdx="0" presStyleCnt="0" custScaleX="191308" custScaleY="196356">
        <dgm:presLayoutVars>
          <dgm:chPref val="3"/>
        </dgm:presLayoutVars>
      </dgm:prSet>
      <dgm:spPr/>
    </dgm:pt>
    <dgm:pt modelId="{A1A512AC-15CF-F143-8363-EA81C5118BB8}" type="pres">
      <dgm:prSet presAssocID="{A1F47590-550A-4F4E-B3B6-02F3469FC170}" presName="topArc2" presStyleLbl="parChTrans1D1" presStyleIdx="14" presStyleCnt="22"/>
      <dgm:spPr/>
    </dgm:pt>
    <dgm:pt modelId="{B3D21986-6A7C-4747-8858-ACD2BDC45BE8}" type="pres">
      <dgm:prSet presAssocID="{A1F47590-550A-4F4E-B3B6-02F3469FC170}" presName="bottomArc2" presStyleLbl="parChTrans1D1" presStyleIdx="15" presStyleCnt="22"/>
      <dgm:spPr/>
    </dgm:pt>
    <dgm:pt modelId="{D83B76C0-8097-D148-AB6B-3CAE540AA59C}" type="pres">
      <dgm:prSet presAssocID="{A1F47590-550A-4F4E-B3B6-02F3469FC170}" presName="topConnNode2" presStyleLbl="node2" presStyleIdx="0" presStyleCnt="0"/>
      <dgm:spPr/>
    </dgm:pt>
    <dgm:pt modelId="{6BD81F16-40AE-3244-A0F7-F009533A1275}" type="pres">
      <dgm:prSet presAssocID="{A1F47590-550A-4F4E-B3B6-02F3469FC170}" presName="hierChild4" presStyleCnt="0"/>
      <dgm:spPr/>
    </dgm:pt>
    <dgm:pt modelId="{A98A555A-DE91-3B43-8B2E-310159A9C5C5}" type="pres">
      <dgm:prSet presAssocID="{A1F47590-550A-4F4E-B3B6-02F3469FC170}" presName="hierChild5" presStyleCnt="0"/>
      <dgm:spPr/>
    </dgm:pt>
    <dgm:pt modelId="{4B20ED52-1CD8-2244-B8BE-8F4922DAD16E}" type="pres">
      <dgm:prSet presAssocID="{BC058677-8FC2-FB42-831D-6AA5FF2270A2}" presName="Name28" presStyleLbl="parChTrans1D2" presStyleIdx="7" presStyleCnt="10"/>
      <dgm:spPr/>
    </dgm:pt>
    <dgm:pt modelId="{BB6AE980-A61C-D448-A423-056B4275C61E}" type="pres">
      <dgm:prSet presAssocID="{4807CD00-C36E-F44B-9D2D-964CADF4F6E8}" presName="hierRoot2" presStyleCnt="0">
        <dgm:presLayoutVars>
          <dgm:hierBranch val="init"/>
        </dgm:presLayoutVars>
      </dgm:prSet>
      <dgm:spPr/>
    </dgm:pt>
    <dgm:pt modelId="{5CE003AB-E84C-304C-90FB-D3089D28D769}" type="pres">
      <dgm:prSet presAssocID="{4807CD00-C36E-F44B-9D2D-964CADF4F6E8}" presName="rootComposite2" presStyleCnt="0"/>
      <dgm:spPr/>
    </dgm:pt>
    <dgm:pt modelId="{FFF7E82B-ED15-8F43-B834-6E05E468571B}" type="pres">
      <dgm:prSet presAssocID="{4807CD00-C36E-F44B-9D2D-964CADF4F6E8}" presName="rootText2" presStyleLbl="alignAcc1" presStyleIdx="0" presStyleCnt="0" custScaleX="131913" custScaleY="183166">
        <dgm:presLayoutVars>
          <dgm:chPref val="3"/>
        </dgm:presLayoutVars>
      </dgm:prSet>
      <dgm:spPr/>
    </dgm:pt>
    <dgm:pt modelId="{C915EAF1-6FB0-4842-8E90-F97F735021F6}" type="pres">
      <dgm:prSet presAssocID="{4807CD00-C36E-F44B-9D2D-964CADF4F6E8}" presName="topArc2" presStyleLbl="parChTrans1D1" presStyleIdx="16" presStyleCnt="22"/>
      <dgm:spPr/>
    </dgm:pt>
    <dgm:pt modelId="{70B25D14-E803-CD45-8A36-250FAD2D9604}" type="pres">
      <dgm:prSet presAssocID="{4807CD00-C36E-F44B-9D2D-964CADF4F6E8}" presName="bottomArc2" presStyleLbl="parChTrans1D1" presStyleIdx="17" presStyleCnt="22"/>
      <dgm:spPr/>
    </dgm:pt>
    <dgm:pt modelId="{6D9D00B1-FB88-E842-B653-05DE798D4FAE}" type="pres">
      <dgm:prSet presAssocID="{4807CD00-C36E-F44B-9D2D-964CADF4F6E8}" presName="topConnNode2" presStyleLbl="node2" presStyleIdx="0" presStyleCnt="0"/>
      <dgm:spPr/>
    </dgm:pt>
    <dgm:pt modelId="{B3612125-09A9-DC40-85DE-C37D664C0982}" type="pres">
      <dgm:prSet presAssocID="{4807CD00-C36E-F44B-9D2D-964CADF4F6E8}" presName="hierChild4" presStyleCnt="0"/>
      <dgm:spPr/>
    </dgm:pt>
    <dgm:pt modelId="{9949909D-F698-FD4D-A670-538D7FAE44A7}" type="pres">
      <dgm:prSet presAssocID="{4807CD00-C36E-F44B-9D2D-964CADF4F6E8}" presName="hierChild5" presStyleCnt="0"/>
      <dgm:spPr/>
    </dgm:pt>
    <dgm:pt modelId="{D51D121F-7F0E-3E43-AE8B-8EFC7AD0ACDD}" type="pres">
      <dgm:prSet presAssocID="{294DFC12-E147-EB41-BD87-937D95E13C82}" presName="Name28" presStyleLbl="parChTrans1D2" presStyleIdx="8" presStyleCnt="10"/>
      <dgm:spPr/>
    </dgm:pt>
    <dgm:pt modelId="{7FD5B5A6-A5F7-584B-BCA1-C18F4461446C}" type="pres">
      <dgm:prSet presAssocID="{CD2BB6A6-F02B-734E-9815-2525323DFE43}" presName="hierRoot2" presStyleCnt="0">
        <dgm:presLayoutVars>
          <dgm:hierBranch val="init"/>
        </dgm:presLayoutVars>
      </dgm:prSet>
      <dgm:spPr/>
    </dgm:pt>
    <dgm:pt modelId="{DCF6FEA7-C6F5-0649-9DA7-5E8F3994DB5C}" type="pres">
      <dgm:prSet presAssocID="{CD2BB6A6-F02B-734E-9815-2525323DFE43}" presName="rootComposite2" presStyleCnt="0"/>
      <dgm:spPr/>
    </dgm:pt>
    <dgm:pt modelId="{FA02ED62-80D5-4244-94CA-21030B123698}" type="pres">
      <dgm:prSet presAssocID="{CD2BB6A6-F02B-734E-9815-2525323DFE43}" presName="rootText2" presStyleLbl="alignAcc1" presStyleIdx="0" presStyleCnt="0" custScaleX="167207" custScaleY="252684">
        <dgm:presLayoutVars>
          <dgm:chPref val="3"/>
        </dgm:presLayoutVars>
      </dgm:prSet>
      <dgm:spPr/>
    </dgm:pt>
    <dgm:pt modelId="{C553FD3B-7D42-CD44-91D4-7F2CFF23AD7E}" type="pres">
      <dgm:prSet presAssocID="{CD2BB6A6-F02B-734E-9815-2525323DFE43}" presName="topArc2" presStyleLbl="parChTrans1D1" presStyleIdx="18" presStyleCnt="22"/>
      <dgm:spPr/>
    </dgm:pt>
    <dgm:pt modelId="{AB1DCA71-2D49-3049-B06F-689614EA4E35}" type="pres">
      <dgm:prSet presAssocID="{CD2BB6A6-F02B-734E-9815-2525323DFE43}" presName="bottomArc2" presStyleLbl="parChTrans1D1" presStyleIdx="19" presStyleCnt="22"/>
      <dgm:spPr/>
    </dgm:pt>
    <dgm:pt modelId="{D6335306-7175-7143-8CC3-A48398CEA290}" type="pres">
      <dgm:prSet presAssocID="{CD2BB6A6-F02B-734E-9815-2525323DFE43}" presName="topConnNode2" presStyleLbl="node2" presStyleIdx="0" presStyleCnt="0"/>
      <dgm:spPr/>
    </dgm:pt>
    <dgm:pt modelId="{4FB33F10-1352-2343-81B0-8AE351CFE0FD}" type="pres">
      <dgm:prSet presAssocID="{CD2BB6A6-F02B-734E-9815-2525323DFE43}" presName="hierChild4" presStyleCnt="0"/>
      <dgm:spPr/>
    </dgm:pt>
    <dgm:pt modelId="{71D02FBF-D6BA-2241-9C93-8C8CDC7BFC4F}" type="pres">
      <dgm:prSet presAssocID="{CD2BB6A6-F02B-734E-9815-2525323DFE43}" presName="hierChild5" presStyleCnt="0"/>
      <dgm:spPr/>
    </dgm:pt>
    <dgm:pt modelId="{328D82E0-CF92-CB4B-9C6B-14EA5491DB7A}" type="pres">
      <dgm:prSet presAssocID="{1F72A153-88AD-FC4B-881D-8EAAB795DDC7}" presName="hierChild3" presStyleCnt="0"/>
      <dgm:spPr/>
    </dgm:pt>
    <dgm:pt modelId="{D5F5526F-05EF-2840-9B45-B51EA1FF7644}" type="pres">
      <dgm:prSet presAssocID="{82A2B97A-7808-3048-9D8F-C7BB40E31C7A}" presName="Name101" presStyleLbl="parChTrans1D2" presStyleIdx="9" presStyleCnt="10"/>
      <dgm:spPr/>
    </dgm:pt>
    <dgm:pt modelId="{898D3F17-0F09-F044-A608-F6B9FCE7EB02}" type="pres">
      <dgm:prSet presAssocID="{D5F867F8-DE31-E143-B4BC-E860866C45DE}" presName="hierRoot3" presStyleCnt="0">
        <dgm:presLayoutVars>
          <dgm:hierBranch val="init"/>
        </dgm:presLayoutVars>
      </dgm:prSet>
      <dgm:spPr/>
    </dgm:pt>
    <dgm:pt modelId="{D68B4A56-4C66-B048-AEE0-0E3D55FDC063}" type="pres">
      <dgm:prSet presAssocID="{D5F867F8-DE31-E143-B4BC-E860866C45DE}" presName="rootComposite3" presStyleCnt="0"/>
      <dgm:spPr/>
    </dgm:pt>
    <dgm:pt modelId="{3B429D06-4540-714B-B414-272EEC7D595E}" type="pres">
      <dgm:prSet presAssocID="{D5F867F8-DE31-E143-B4BC-E860866C45DE}" presName="rootText3" presStyleLbl="alignAcc1" presStyleIdx="0" presStyleCnt="0" custScaleX="290267" custScaleY="235741" custLinFactY="-100000" custLinFactNeighborX="5454" custLinFactNeighborY="-128961">
        <dgm:presLayoutVars>
          <dgm:chPref val="3"/>
        </dgm:presLayoutVars>
      </dgm:prSet>
      <dgm:spPr/>
    </dgm:pt>
    <dgm:pt modelId="{8F90301B-616B-8D41-8B9A-5BBA1C3AD757}" type="pres">
      <dgm:prSet presAssocID="{D5F867F8-DE31-E143-B4BC-E860866C45DE}" presName="topArc3" presStyleLbl="parChTrans1D1" presStyleIdx="20" presStyleCnt="22"/>
      <dgm:spPr/>
    </dgm:pt>
    <dgm:pt modelId="{446B41D0-B13A-F54D-A4D7-4547A93D36EA}" type="pres">
      <dgm:prSet presAssocID="{D5F867F8-DE31-E143-B4BC-E860866C45DE}" presName="bottomArc3" presStyleLbl="parChTrans1D1" presStyleIdx="21" presStyleCnt="22"/>
      <dgm:spPr/>
    </dgm:pt>
    <dgm:pt modelId="{B83CCE82-C3F4-9B43-A468-7758DF3446B0}" type="pres">
      <dgm:prSet presAssocID="{D5F867F8-DE31-E143-B4BC-E860866C45DE}" presName="topConnNode3" presStyleLbl="asst1" presStyleIdx="0" presStyleCnt="0"/>
      <dgm:spPr/>
    </dgm:pt>
    <dgm:pt modelId="{7436F11B-BBAE-5C4D-81A0-10ADE60D3CB2}" type="pres">
      <dgm:prSet presAssocID="{D5F867F8-DE31-E143-B4BC-E860866C45DE}" presName="hierChild6" presStyleCnt="0"/>
      <dgm:spPr/>
    </dgm:pt>
    <dgm:pt modelId="{E1C991A0-5B50-8047-8DD2-34B0525419B3}" type="pres">
      <dgm:prSet presAssocID="{D5F867F8-DE31-E143-B4BC-E860866C45DE}" presName="hierChild7" presStyleCnt="0"/>
      <dgm:spPr/>
    </dgm:pt>
  </dgm:ptLst>
  <dgm:cxnLst>
    <dgm:cxn modelId="{F5448F00-74FC-5B4B-AC4F-1E9C6FD90E69}" type="presOf" srcId="{D5F867F8-DE31-E143-B4BC-E860866C45DE}" destId="{B83CCE82-C3F4-9B43-A468-7758DF3446B0}" srcOrd="1" destOrd="0" presId="urn:microsoft.com/office/officeart/2008/layout/HalfCircleOrganizationChart"/>
    <dgm:cxn modelId="{B4321F03-0531-9344-9CE0-3984820A3F5D}" type="presOf" srcId="{20081317-B1C8-9E44-867B-6C12327E3264}" destId="{CAC26C05-0B78-BD40-8A92-D3A41C238A96}" srcOrd="1" destOrd="0" presId="urn:microsoft.com/office/officeart/2008/layout/HalfCircleOrganizationChart"/>
    <dgm:cxn modelId="{84E2F909-4B0F-DD4E-A09B-E101FCEAAB50}" type="presOf" srcId="{20081317-B1C8-9E44-867B-6C12327E3264}" destId="{928F0588-2CEB-224F-82C6-6E2CBD41F3C2}" srcOrd="0" destOrd="0" presId="urn:microsoft.com/office/officeart/2008/layout/HalfCircleOrganizationChart"/>
    <dgm:cxn modelId="{D344F60F-D1E8-6C46-A8EE-E17564F331DD}" type="presOf" srcId="{91E1754F-48C4-3842-BE57-55D15C6634CB}" destId="{0B0035BD-E75B-C54F-B291-2E3F0425E11B}" srcOrd="0" destOrd="0" presId="urn:microsoft.com/office/officeart/2008/layout/HalfCircleOrganizationChart"/>
    <dgm:cxn modelId="{CDBFB313-E02C-9542-838A-DC4E2A86F930}" srcId="{B9176E4D-42BC-4547-9259-27149A3F266E}" destId="{1F72A153-88AD-FC4B-881D-8EAAB795DDC7}" srcOrd="0" destOrd="0" parTransId="{230915B5-A79B-3845-AE5B-C24331C5A5B1}" sibTransId="{98C5F9FD-27AD-CB42-9737-67B979571D9A}"/>
    <dgm:cxn modelId="{42D73419-D9EF-554A-8155-A538045B6FC8}" type="presOf" srcId="{D7E878F4-5FB5-E048-BC43-8C892CD0E04A}" destId="{4ED7169F-2300-CD49-9C05-82EAD4CD9154}" srcOrd="0" destOrd="0" presId="urn:microsoft.com/office/officeart/2008/layout/HalfCircleOrganizationChart"/>
    <dgm:cxn modelId="{1B5EA119-2D85-0B48-886C-7210FD5A9ADF}" srcId="{1F72A153-88AD-FC4B-881D-8EAAB795DDC7}" destId="{5ADB16B4-7784-FD43-9D9A-842A6BD4F4A5}" srcOrd="5" destOrd="0" parTransId="{91E1754F-48C4-3842-BE57-55D15C6634CB}" sibTransId="{9FE973E3-5745-274E-B055-76AF3C3ACC84}"/>
    <dgm:cxn modelId="{63039B1A-B8D3-BA46-92CC-515E5D999F61}" type="presOf" srcId="{353E5CFE-54DC-B543-AADD-EB83B9DA5624}" destId="{D4D1F02F-3477-BD4D-9111-F9899E8B0FD7}" srcOrd="0" destOrd="0" presId="urn:microsoft.com/office/officeart/2008/layout/HalfCircleOrganizationChart"/>
    <dgm:cxn modelId="{DC933E1B-2DFD-DB4C-A42D-64D307F3109A}" type="presOf" srcId="{F84959A6-E37F-4541-9C38-09204B14BDB5}" destId="{F92997E5-6BCB-894C-8526-59E321234DAC}" srcOrd="0" destOrd="0" presId="urn:microsoft.com/office/officeart/2008/layout/HalfCircleOrganizationChart"/>
    <dgm:cxn modelId="{ED86E31D-3A8E-024F-A44E-B9EEF6EAEC3C}" type="presOf" srcId="{1F72A153-88AD-FC4B-881D-8EAAB795DDC7}" destId="{809E6514-D71F-AF4D-8ACB-A8288819B116}" srcOrd="1" destOrd="0" presId="urn:microsoft.com/office/officeart/2008/layout/HalfCircleOrganizationChart"/>
    <dgm:cxn modelId="{BDAEE433-21EC-D440-8BC8-C8C22846FA0B}" type="presOf" srcId="{82A2B97A-7808-3048-9D8F-C7BB40E31C7A}" destId="{D5F5526F-05EF-2840-9B45-B51EA1FF7644}" srcOrd="0" destOrd="0" presId="urn:microsoft.com/office/officeart/2008/layout/HalfCircleOrganizationChart"/>
    <dgm:cxn modelId="{1BC3AE3C-A8F4-604A-9DE7-155F2868B22A}" srcId="{1F72A153-88AD-FC4B-881D-8EAAB795DDC7}" destId="{CD2BB6A6-F02B-734E-9815-2525323DFE43}" srcOrd="9" destOrd="0" parTransId="{294DFC12-E147-EB41-BD87-937D95E13C82}" sibTransId="{D2B5A74E-DC70-774B-AFCC-768B54419C13}"/>
    <dgm:cxn modelId="{AD786057-A1DC-EF47-AFF6-6A1ECCDD76A8}" type="presOf" srcId="{40CDB00C-4050-3A4D-BB25-8491081E9E99}" destId="{B7E70493-7966-8C40-96B1-F1B1ACBAFDB3}" srcOrd="0" destOrd="0" presId="urn:microsoft.com/office/officeart/2008/layout/HalfCircleOrganizationChart"/>
    <dgm:cxn modelId="{D972885F-3488-6840-86C5-DD6D49A6910C}" type="presOf" srcId="{CD2BB6A6-F02B-734E-9815-2525323DFE43}" destId="{FA02ED62-80D5-4244-94CA-21030B123698}" srcOrd="0" destOrd="0" presId="urn:microsoft.com/office/officeart/2008/layout/HalfCircleOrganizationChart"/>
    <dgm:cxn modelId="{99577F62-DFDB-C340-BACE-80B8922CF013}" srcId="{1F72A153-88AD-FC4B-881D-8EAAB795DDC7}" destId="{20081317-B1C8-9E44-867B-6C12327E3264}" srcOrd="3" destOrd="0" parTransId="{40CDB00C-4050-3A4D-BB25-8491081E9E99}" sibTransId="{9E4FC56E-EF52-5140-BC24-C06A896EE8DF}"/>
    <dgm:cxn modelId="{345F746F-6B4E-E244-A04E-4ECF4C2E5E08}" type="presOf" srcId="{ACC0F154-CBAA-F74B-BE38-82CDBA68CCE9}" destId="{A06E896F-E8AA-2540-B3BB-01E6C707E8C1}" srcOrd="0" destOrd="0" presId="urn:microsoft.com/office/officeart/2008/layout/HalfCircleOrganizationChart"/>
    <dgm:cxn modelId="{60483B71-1FAE-5941-B326-7759C2834C15}" type="presOf" srcId="{4B11A9EC-07DD-E74B-A861-58425A9EA589}" destId="{F1FFD9D9-217A-4641-9DFD-6E336E78233B}" srcOrd="0" destOrd="0" presId="urn:microsoft.com/office/officeart/2008/layout/HalfCircleOrganizationChart"/>
    <dgm:cxn modelId="{7FFC0778-DAFE-9D47-8A31-349A48D8FE63}" srcId="{1F72A153-88AD-FC4B-881D-8EAAB795DDC7}" destId="{8E07EB07-DC4E-5F43-BA4D-1C107E26DC00}" srcOrd="2" destOrd="0" parTransId="{353E5CFE-54DC-B543-AADD-EB83B9DA5624}" sibTransId="{B31E3859-46BF-7041-A16B-97A6AAEE649C}"/>
    <dgm:cxn modelId="{B2A87E7A-CBC0-B743-A32D-C31E71BFF3DC}" type="presOf" srcId="{D7E878F4-5FB5-E048-BC43-8C892CD0E04A}" destId="{00D64F54-77A4-574F-BEE3-4056D3007A97}" srcOrd="1" destOrd="0" presId="urn:microsoft.com/office/officeart/2008/layout/HalfCircleOrganizationChart"/>
    <dgm:cxn modelId="{BBCE307F-3787-F544-91C7-0FE04AA111E0}" type="presOf" srcId="{4807CD00-C36E-F44B-9D2D-964CADF4F6E8}" destId="{6D9D00B1-FB88-E842-B653-05DE798D4FAE}" srcOrd="1" destOrd="0" presId="urn:microsoft.com/office/officeart/2008/layout/HalfCircleOrganizationChart"/>
    <dgm:cxn modelId="{7FAA3280-B003-8D40-851B-977AF8660CC3}" type="presOf" srcId="{21D0E31F-1EAB-1745-8435-4A4E1CF59A6C}" destId="{468752D7-6DFB-DA44-AAB0-A6F651683F38}" srcOrd="0" destOrd="0" presId="urn:microsoft.com/office/officeart/2008/layout/HalfCircleOrganizationChart"/>
    <dgm:cxn modelId="{1CB3FF80-3A16-EB40-97A6-8F6ABD2D63C0}" srcId="{1F72A153-88AD-FC4B-881D-8EAAB795DDC7}" destId="{4807CD00-C36E-F44B-9D2D-964CADF4F6E8}" srcOrd="8" destOrd="0" parTransId="{BC058677-8FC2-FB42-831D-6AA5FF2270A2}" sibTransId="{323E74E7-A9CD-B84C-B521-6A74115E977C}"/>
    <dgm:cxn modelId="{4D93BE8A-9326-7D43-A394-C35018C15659}" type="presOf" srcId="{37804C1A-6494-1849-93AB-1FB2422E5F85}" destId="{371AE33C-1C52-D248-AFE3-F39D027E50DB}" srcOrd="1" destOrd="0" presId="urn:microsoft.com/office/officeart/2008/layout/HalfCircleOrganizationChart"/>
    <dgm:cxn modelId="{5262AF90-E21A-9E4D-893A-EFB955AAC871}" type="presOf" srcId="{1F72A153-88AD-FC4B-881D-8EAAB795DDC7}" destId="{007588C0-75BA-5C41-984E-83BEB5CBA971}" srcOrd="0" destOrd="0" presId="urn:microsoft.com/office/officeart/2008/layout/HalfCircleOrganizationChart"/>
    <dgm:cxn modelId="{F301AE9A-0256-C949-99CC-3950E41DCCC9}" srcId="{1F72A153-88AD-FC4B-881D-8EAAB795DDC7}" destId="{D5F867F8-DE31-E143-B4BC-E860866C45DE}" srcOrd="0" destOrd="0" parTransId="{82A2B97A-7808-3048-9D8F-C7BB40E31C7A}" sibTransId="{377ABD09-1443-5E40-BB8F-F5A6B48050DF}"/>
    <dgm:cxn modelId="{4904219D-F175-854E-87C2-BB31EEC82B0C}" type="presOf" srcId="{37804C1A-6494-1849-93AB-1FB2422E5F85}" destId="{86F2C5BB-CA66-234C-9EC2-F6282D82DA8B}" srcOrd="0" destOrd="0" presId="urn:microsoft.com/office/officeart/2008/layout/HalfCircleOrganizationChart"/>
    <dgm:cxn modelId="{BEAF54A0-7AFA-8446-A9C0-66C2C7788506}" srcId="{1F72A153-88AD-FC4B-881D-8EAAB795DDC7}" destId="{37804C1A-6494-1849-93AB-1FB2422E5F85}" srcOrd="6" destOrd="0" parTransId="{21D0E31F-1EAB-1745-8435-4A4E1CF59A6C}" sibTransId="{E76531D4-89E2-3741-84D8-54E84D50718C}"/>
    <dgm:cxn modelId="{BD367EA5-23B2-2445-83B3-D85A5EC1D01E}" srcId="{1F72A153-88AD-FC4B-881D-8EAAB795DDC7}" destId="{A1F47590-550A-4F4E-B3B6-02F3469FC170}" srcOrd="7" destOrd="0" parTransId="{F84959A6-E37F-4541-9C38-09204B14BDB5}" sibTransId="{7B5E7E5F-1D70-2848-969A-D9660182A0CB}"/>
    <dgm:cxn modelId="{463B42AB-6F37-A040-A7D1-BC79AEF14A73}" type="presOf" srcId="{294DFC12-E147-EB41-BD87-937D95E13C82}" destId="{D51D121F-7F0E-3E43-AE8B-8EFC7AD0ACDD}" srcOrd="0" destOrd="0" presId="urn:microsoft.com/office/officeart/2008/layout/HalfCircleOrganizationChart"/>
    <dgm:cxn modelId="{FD85F0AF-A619-6745-A8F3-51D2E55D8959}" type="presOf" srcId="{CD2BB6A6-F02B-734E-9815-2525323DFE43}" destId="{D6335306-7175-7143-8CC3-A48398CEA290}" srcOrd="1" destOrd="0" presId="urn:microsoft.com/office/officeart/2008/layout/HalfCircleOrganizationChart"/>
    <dgm:cxn modelId="{17C8F3AF-CDCF-8245-A044-6B97B72E7455}" type="presOf" srcId="{5ADB16B4-7784-FD43-9D9A-842A6BD4F4A5}" destId="{0E792802-56A3-614A-8BC1-5B65F78185E7}" srcOrd="0" destOrd="0" presId="urn:microsoft.com/office/officeart/2008/layout/HalfCircleOrganizationChart"/>
    <dgm:cxn modelId="{6D06BCB5-A8FF-2444-B14D-670D2D425EB6}" type="presOf" srcId="{A1F47590-550A-4F4E-B3B6-02F3469FC170}" destId="{D83B76C0-8097-D148-AB6B-3CAE540AA59C}" srcOrd="1" destOrd="0" presId="urn:microsoft.com/office/officeart/2008/layout/HalfCircleOrganizationChart"/>
    <dgm:cxn modelId="{976051B8-6CC5-0A42-BDA2-4D87131ADCE4}" type="presOf" srcId="{95115934-61A2-F042-B8AD-5A3218D555FB}" destId="{34B8B96C-E70F-1649-9447-FF99B10A17B3}" srcOrd="0" destOrd="0" presId="urn:microsoft.com/office/officeart/2008/layout/HalfCircleOrganizationChart"/>
    <dgm:cxn modelId="{22424DBD-E21D-DD48-BA80-0A124D7C1B46}" type="presOf" srcId="{B9176E4D-42BC-4547-9259-27149A3F266E}" destId="{CE44EC04-7C3E-2E43-A5F0-939E075D7549}" srcOrd="0" destOrd="0" presId="urn:microsoft.com/office/officeart/2008/layout/HalfCircleOrganizationChart"/>
    <dgm:cxn modelId="{AD5197C1-5DA2-FA40-80D3-754C84F0CA56}" type="presOf" srcId="{D5F867F8-DE31-E143-B4BC-E860866C45DE}" destId="{3B429D06-4540-714B-B414-272EEC7D595E}" srcOrd="0" destOrd="0" presId="urn:microsoft.com/office/officeart/2008/layout/HalfCircleOrganizationChart"/>
    <dgm:cxn modelId="{4C756ECF-2D92-D646-AB62-ACB0D75AA624}" type="presOf" srcId="{8E07EB07-DC4E-5F43-BA4D-1C107E26DC00}" destId="{99547718-1A39-EA4A-9564-6C6043862A66}" srcOrd="1" destOrd="0" presId="urn:microsoft.com/office/officeart/2008/layout/HalfCircleOrganizationChart"/>
    <dgm:cxn modelId="{F99F2CD1-0624-7C42-9457-793B66E712BD}" type="presOf" srcId="{8E07EB07-DC4E-5F43-BA4D-1C107E26DC00}" destId="{4B95AD08-E6C5-2947-9158-5A0A19C6158B}" srcOrd="0" destOrd="0" presId="urn:microsoft.com/office/officeart/2008/layout/HalfCircleOrganizationChart"/>
    <dgm:cxn modelId="{1FF01BD5-F3B9-0646-A81A-6F337C056852}" type="presOf" srcId="{BC058677-8FC2-FB42-831D-6AA5FF2270A2}" destId="{4B20ED52-1CD8-2244-B8BE-8F4922DAD16E}" srcOrd="0" destOrd="0" presId="urn:microsoft.com/office/officeart/2008/layout/HalfCircleOrganizationChart"/>
    <dgm:cxn modelId="{014CB4DA-4C39-4B4A-AD5B-7FCDDC5F63C4}" type="presOf" srcId="{5ADB16B4-7784-FD43-9D9A-842A6BD4F4A5}" destId="{A7B8761C-ECFC-AF40-9DF2-794E277FA296}" srcOrd="1" destOrd="0" presId="urn:microsoft.com/office/officeart/2008/layout/HalfCircleOrganizationChart"/>
    <dgm:cxn modelId="{C2A697DE-5C27-D649-8CF0-AC41AF693197}" srcId="{1F72A153-88AD-FC4B-881D-8EAAB795DDC7}" destId="{D7E878F4-5FB5-E048-BC43-8C892CD0E04A}" srcOrd="4" destOrd="0" parTransId="{95115934-61A2-F042-B8AD-5A3218D555FB}" sibTransId="{2D02986B-227B-2D4B-BA98-020427158A93}"/>
    <dgm:cxn modelId="{D3CA69EF-528C-2E45-8964-D459C74F2A3F}" type="presOf" srcId="{4B11A9EC-07DD-E74B-A861-58425A9EA589}" destId="{8975AE8D-FF7F-FA4E-8D34-22827CEDD33D}" srcOrd="1" destOrd="0" presId="urn:microsoft.com/office/officeart/2008/layout/HalfCircleOrganizationChart"/>
    <dgm:cxn modelId="{289439F6-0FAE-5D41-821C-71CED8E56F1D}" type="presOf" srcId="{A1F47590-550A-4F4E-B3B6-02F3469FC170}" destId="{AD292030-EE5C-6647-9065-5150421B8B28}" srcOrd="0" destOrd="0" presId="urn:microsoft.com/office/officeart/2008/layout/HalfCircleOrganizationChart"/>
    <dgm:cxn modelId="{57F8DFFA-EA86-D245-80FA-EFB2A8403B6F}" srcId="{1F72A153-88AD-FC4B-881D-8EAAB795DDC7}" destId="{4B11A9EC-07DD-E74B-A861-58425A9EA589}" srcOrd="1" destOrd="0" parTransId="{ACC0F154-CBAA-F74B-BE38-82CDBA68CCE9}" sibTransId="{108224A7-E782-3F46-9687-03A0D5E1C6A4}"/>
    <dgm:cxn modelId="{4F817FFC-9847-7D4C-A4CD-0AC01BAB1A01}" type="presOf" srcId="{4807CD00-C36E-F44B-9D2D-964CADF4F6E8}" destId="{FFF7E82B-ED15-8F43-B834-6E05E468571B}" srcOrd="0" destOrd="0" presId="urn:microsoft.com/office/officeart/2008/layout/HalfCircleOrganizationChart"/>
    <dgm:cxn modelId="{B945C3D3-DC4E-614B-A15E-4DE3FFDE9D33}" type="presParOf" srcId="{CE44EC04-7C3E-2E43-A5F0-939E075D7549}" destId="{3EAE71AA-F66B-4441-B89E-53D237EB4C85}" srcOrd="0" destOrd="0" presId="urn:microsoft.com/office/officeart/2008/layout/HalfCircleOrganizationChart"/>
    <dgm:cxn modelId="{8C8A6A13-7ED8-2647-9D3A-5C29D9BF6EB2}" type="presParOf" srcId="{3EAE71AA-F66B-4441-B89E-53D237EB4C85}" destId="{C571D5F6-AB60-6A41-926F-1578D54B3051}" srcOrd="0" destOrd="0" presId="urn:microsoft.com/office/officeart/2008/layout/HalfCircleOrganizationChart"/>
    <dgm:cxn modelId="{161E4FF8-33BA-7A46-A918-DE568E1C0770}" type="presParOf" srcId="{C571D5F6-AB60-6A41-926F-1578D54B3051}" destId="{007588C0-75BA-5C41-984E-83BEB5CBA971}" srcOrd="0" destOrd="0" presId="urn:microsoft.com/office/officeart/2008/layout/HalfCircleOrganizationChart"/>
    <dgm:cxn modelId="{99683F11-53FE-8342-906E-843F0AD36A8F}" type="presParOf" srcId="{C571D5F6-AB60-6A41-926F-1578D54B3051}" destId="{68D4A979-0F5A-7543-AFDD-832F742BAE53}" srcOrd="1" destOrd="0" presId="urn:microsoft.com/office/officeart/2008/layout/HalfCircleOrganizationChart"/>
    <dgm:cxn modelId="{9FAAB423-23DF-ED4D-B54A-6C15927F43F4}" type="presParOf" srcId="{C571D5F6-AB60-6A41-926F-1578D54B3051}" destId="{265F1F27-56D7-8141-B2F1-7E461243255F}" srcOrd="2" destOrd="0" presId="urn:microsoft.com/office/officeart/2008/layout/HalfCircleOrganizationChart"/>
    <dgm:cxn modelId="{403B2305-C2A7-5F4A-B82E-9B74E2CF5D81}" type="presParOf" srcId="{C571D5F6-AB60-6A41-926F-1578D54B3051}" destId="{809E6514-D71F-AF4D-8ACB-A8288819B116}" srcOrd="3" destOrd="0" presId="urn:microsoft.com/office/officeart/2008/layout/HalfCircleOrganizationChart"/>
    <dgm:cxn modelId="{5AE0207A-5695-7143-B647-83E1E69E036F}" type="presParOf" srcId="{3EAE71AA-F66B-4441-B89E-53D237EB4C85}" destId="{66B0F373-D11C-6F42-B879-3DCACB7C8ABF}" srcOrd="1" destOrd="0" presId="urn:microsoft.com/office/officeart/2008/layout/HalfCircleOrganizationChart"/>
    <dgm:cxn modelId="{3A608D07-7BEC-7D40-ACB0-040B2D751E72}" type="presParOf" srcId="{66B0F373-D11C-6F42-B879-3DCACB7C8ABF}" destId="{A06E896F-E8AA-2540-B3BB-01E6C707E8C1}" srcOrd="0" destOrd="0" presId="urn:microsoft.com/office/officeart/2008/layout/HalfCircleOrganizationChart"/>
    <dgm:cxn modelId="{9B9E39FF-F2D9-4742-B793-DE6F79A35509}" type="presParOf" srcId="{66B0F373-D11C-6F42-B879-3DCACB7C8ABF}" destId="{B53642BB-71FB-044A-91E7-4DFAE26DEF69}" srcOrd="1" destOrd="0" presId="urn:microsoft.com/office/officeart/2008/layout/HalfCircleOrganizationChart"/>
    <dgm:cxn modelId="{32421378-A672-CA49-80DE-01C97C4007C6}" type="presParOf" srcId="{B53642BB-71FB-044A-91E7-4DFAE26DEF69}" destId="{1B1010E8-A38F-2B49-8C17-20CD451F91A4}" srcOrd="0" destOrd="0" presId="urn:microsoft.com/office/officeart/2008/layout/HalfCircleOrganizationChart"/>
    <dgm:cxn modelId="{8D4E6E65-85AE-CC4C-A4B4-60B39F151D33}" type="presParOf" srcId="{1B1010E8-A38F-2B49-8C17-20CD451F91A4}" destId="{F1FFD9D9-217A-4641-9DFD-6E336E78233B}" srcOrd="0" destOrd="0" presId="urn:microsoft.com/office/officeart/2008/layout/HalfCircleOrganizationChart"/>
    <dgm:cxn modelId="{B550676B-6913-A647-B319-326E51A8B76A}" type="presParOf" srcId="{1B1010E8-A38F-2B49-8C17-20CD451F91A4}" destId="{E798EA40-C2C4-4145-8944-8DA73B6F4653}" srcOrd="1" destOrd="0" presId="urn:microsoft.com/office/officeart/2008/layout/HalfCircleOrganizationChart"/>
    <dgm:cxn modelId="{3104E1A9-E948-744F-A06F-475E1799058E}" type="presParOf" srcId="{1B1010E8-A38F-2B49-8C17-20CD451F91A4}" destId="{C4DEB808-E7C2-3D42-BCA2-355DFD3C8714}" srcOrd="2" destOrd="0" presId="urn:microsoft.com/office/officeart/2008/layout/HalfCircleOrganizationChart"/>
    <dgm:cxn modelId="{AECBD22F-2D5A-7843-852B-0CAE87FF7C70}" type="presParOf" srcId="{1B1010E8-A38F-2B49-8C17-20CD451F91A4}" destId="{8975AE8D-FF7F-FA4E-8D34-22827CEDD33D}" srcOrd="3" destOrd="0" presId="urn:microsoft.com/office/officeart/2008/layout/HalfCircleOrganizationChart"/>
    <dgm:cxn modelId="{0702789F-1FA0-A74B-92EE-88FB5F84E41D}" type="presParOf" srcId="{B53642BB-71FB-044A-91E7-4DFAE26DEF69}" destId="{F502C327-5C02-374E-B0FD-457C69CD494C}" srcOrd="1" destOrd="0" presId="urn:microsoft.com/office/officeart/2008/layout/HalfCircleOrganizationChart"/>
    <dgm:cxn modelId="{B419025B-9085-574F-A521-227C6A8EB655}" type="presParOf" srcId="{B53642BB-71FB-044A-91E7-4DFAE26DEF69}" destId="{B34C5DA7-9004-DC42-A484-9516FDAF6791}" srcOrd="2" destOrd="0" presId="urn:microsoft.com/office/officeart/2008/layout/HalfCircleOrganizationChart"/>
    <dgm:cxn modelId="{03FB4BC9-767E-2541-B688-90C1280159CE}" type="presParOf" srcId="{66B0F373-D11C-6F42-B879-3DCACB7C8ABF}" destId="{D4D1F02F-3477-BD4D-9111-F9899E8B0FD7}" srcOrd="2" destOrd="0" presId="urn:microsoft.com/office/officeart/2008/layout/HalfCircleOrganizationChart"/>
    <dgm:cxn modelId="{CFB7C1D4-A9A2-B245-A386-B383CCF98347}" type="presParOf" srcId="{66B0F373-D11C-6F42-B879-3DCACB7C8ABF}" destId="{7D85953C-5860-3942-BFA9-E4AEC0514F24}" srcOrd="3" destOrd="0" presId="urn:microsoft.com/office/officeart/2008/layout/HalfCircleOrganizationChart"/>
    <dgm:cxn modelId="{D48915D3-9CE4-A840-96E7-FCA7E4A70095}" type="presParOf" srcId="{7D85953C-5860-3942-BFA9-E4AEC0514F24}" destId="{713251AB-AFE9-1E43-9AF3-14A66E6F7BBE}" srcOrd="0" destOrd="0" presId="urn:microsoft.com/office/officeart/2008/layout/HalfCircleOrganizationChart"/>
    <dgm:cxn modelId="{FDB315D1-4793-5342-9086-D9AAFC866394}" type="presParOf" srcId="{713251AB-AFE9-1E43-9AF3-14A66E6F7BBE}" destId="{4B95AD08-E6C5-2947-9158-5A0A19C6158B}" srcOrd="0" destOrd="0" presId="urn:microsoft.com/office/officeart/2008/layout/HalfCircleOrganizationChart"/>
    <dgm:cxn modelId="{77C8935E-D19E-3844-A2BB-58637FB3DCC4}" type="presParOf" srcId="{713251AB-AFE9-1E43-9AF3-14A66E6F7BBE}" destId="{87BBF22B-D356-824C-A582-E5B2996164B6}" srcOrd="1" destOrd="0" presId="urn:microsoft.com/office/officeart/2008/layout/HalfCircleOrganizationChart"/>
    <dgm:cxn modelId="{076A3F3E-D8F4-204F-AC74-9DFCE4327493}" type="presParOf" srcId="{713251AB-AFE9-1E43-9AF3-14A66E6F7BBE}" destId="{6B1931C8-82D5-3542-9117-F829125CD808}" srcOrd="2" destOrd="0" presId="urn:microsoft.com/office/officeart/2008/layout/HalfCircleOrganizationChart"/>
    <dgm:cxn modelId="{285E8C0F-4EFF-DD49-AD3B-0EEC3CD6B2D8}" type="presParOf" srcId="{713251AB-AFE9-1E43-9AF3-14A66E6F7BBE}" destId="{99547718-1A39-EA4A-9564-6C6043862A66}" srcOrd="3" destOrd="0" presId="urn:microsoft.com/office/officeart/2008/layout/HalfCircleOrganizationChart"/>
    <dgm:cxn modelId="{934059FF-0AC5-6F49-84DE-001500F59A97}" type="presParOf" srcId="{7D85953C-5860-3942-BFA9-E4AEC0514F24}" destId="{4A32D19E-CE10-F649-8F7C-9F32060BE90E}" srcOrd="1" destOrd="0" presId="urn:microsoft.com/office/officeart/2008/layout/HalfCircleOrganizationChart"/>
    <dgm:cxn modelId="{C80FF9F5-4779-7F4F-92FC-EC9D78BFAFC7}" type="presParOf" srcId="{7D85953C-5860-3942-BFA9-E4AEC0514F24}" destId="{E6204B81-8542-0D4F-8374-8CDB78552D09}" srcOrd="2" destOrd="0" presId="urn:microsoft.com/office/officeart/2008/layout/HalfCircleOrganizationChart"/>
    <dgm:cxn modelId="{89BD8C40-9444-E744-8A60-F6D1A93AC632}" type="presParOf" srcId="{66B0F373-D11C-6F42-B879-3DCACB7C8ABF}" destId="{B7E70493-7966-8C40-96B1-F1B1ACBAFDB3}" srcOrd="4" destOrd="0" presId="urn:microsoft.com/office/officeart/2008/layout/HalfCircleOrganizationChart"/>
    <dgm:cxn modelId="{C10AA3F9-B1C5-C345-8927-D683F1DE6CEB}" type="presParOf" srcId="{66B0F373-D11C-6F42-B879-3DCACB7C8ABF}" destId="{A89876B7-4DE4-E24B-8646-C8F30B95B9E2}" srcOrd="5" destOrd="0" presId="urn:microsoft.com/office/officeart/2008/layout/HalfCircleOrganizationChart"/>
    <dgm:cxn modelId="{A1CECED2-08D9-BF46-A039-758EE6E296E5}" type="presParOf" srcId="{A89876B7-4DE4-E24B-8646-C8F30B95B9E2}" destId="{97112AF5-4DBC-1247-9BE2-A75996CEAFED}" srcOrd="0" destOrd="0" presId="urn:microsoft.com/office/officeart/2008/layout/HalfCircleOrganizationChart"/>
    <dgm:cxn modelId="{3048DF42-DBDA-374E-82C2-24FC20482744}" type="presParOf" srcId="{97112AF5-4DBC-1247-9BE2-A75996CEAFED}" destId="{928F0588-2CEB-224F-82C6-6E2CBD41F3C2}" srcOrd="0" destOrd="0" presId="urn:microsoft.com/office/officeart/2008/layout/HalfCircleOrganizationChart"/>
    <dgm:cxn modelId="{12FA17FC-DBAB-7048-8E17-16CB3C1F5D7C}" type="presParOf" srcId="{97112AF5-4DBC-1247-9BE2-A75996CEAFED}" destId="{CC2881BE-D7D6-0043-9C9C-EC84657BCD23}" srcOrd="1" destOrd="0" presId="urn:microsoft.com/office/officeart/2008/layout/HalfCircleOrganizationChart"/>
    <dgm:cxn modelId="{4B5A87E5-ED49-A54A-8F71-781B705F96E5}" type="presParOf" srcId="{97112AF5-4DBC-1247-9BE2-A75996CEAFED}" destId="{378D11E4-633D-224B-9ACA-3CFEEE64F383}" srcOrd="2" destOrd="0" presId="urn:microsoft.com/office/officeart/2008/layout/HalfCircleOrganizationChart"/>
    <dgm:cxn modelId="{AF3F4CF6-5A09-F14F-BDA9-C5DCD748F53E}" type="presParOf" srcId="{97112AF5-4DBC-1247-9BE2-A75996CEAFED}" destId="{CAC26C05-0B78-BD40-8A92-D3A41C238A96}" srcOrd="3" destOrd="0" presId="urn:microsoft.com/office/officeart/2008/layout/HalfCircleOrganizationChart"/>
    <dgm:cxn modelId="{05D5134B-0365-AC4B-8AF0-89173454A81E}" type="presParOf" srcId="{A89876B7-4DE4-E24B-8646-C8F30B95B9E2}" destId="{CECF9973-2EE9-D04E-9B73-8180B038E908}" srcOrd="1" destOrd="0" presId="urn:microsoft.com/office/officeart/2008/layout/HalfCircleOrganizationChart"/>
    <dgm:cxn modelId="{1288EC35-3DBD-5740-9A8C-63C3282B69C0}" type="presParOf" srcId="{A89876B7-4DE4-E24B-8646-C8F30B95B9E2}" destId="{81F1E785-4CD8-614C-B76D-4D425138D538}" srcOrd="2" destOrd="0" presId="urn:microsoft.com/office/officeart/2008/layout/HalfCircleOrganizationChart"/>
    <dgm:cxn modelId="{8CC8D631-DFA7-574E-B290-3000D0424DEF}" type="presParOf" srcId="{66B0F373-D11C-6F42-B879-3DCACB7C8ABF}" destId="{34B8B96C-E70F-1649-9447-FF99B10A17B3}" srcOrd="6" destOrd="0" presId="urn:microsoft.com/office/officeart/2008/layout/HalfCircleOrganizationChart"/>
    <dgm:cxn modelId="{D77BA7B4-5D85-4D40-8E4A-096849803486}" type="presParOf" srcId="{66B0F373-D11C-6F42-B879-3DCACB7C8ABF}" destId="{C92673C9-494B-DC4E-85D2-AE921C2AB86F}" srcOrd="7" destOrd="0" presId="urn:microsoft.com/office/officeart/2008/layout/HalfCircleOrganizationChart"/>
    <dgm:cxn modelId="{779A93A5-DDE1-CA4B-BF0A-1976FE7C2FE1}" type="presParOf" srcId="{C92673C9-494B-DC4E-85D2-AE921C2AB86F}" destId="{1B33028C-B0A1-F34A-BE38-E3110987A84E}" srcOrd="0" destOrd="0" presId="urn:microsoft.com/office/officeart/2008/layout/HalfCircleOrganizationChart"/>
    <dgm:cxn modelId="{9B23DD47-10C0-4B4D-B954-27859C93758A}" type="presParOf" srcId="{1B33028C-B0A1-F34A-BE38-E3110987A84E}" destId="{4ED7169F-2300-CD49-9C05-82EAD4CD9154}" srcOrd="0" destOrd="0" presId="urn:microsoft.com/office/officeart/2008/layout/HalfCircleOrganizationChart"/>
    <dgm:cxn modelId="{63D267D8-542D-E64D-A904-2223E49E6E75}" type="presParOf" srcId="{1B33028C-B0A1-F34A-BE38-E3110987A84E}" destId="{ECCA1DAE-6E15-864F-B14B-765B84F5480A}" srcOrd="1" destOrd="0" presId="urn:microsoft.com/office/officeart/2008/layout/HalfCircleOrganizationChart"/>
    <dgm:cxn modelId="{02D7534C-E60D-874D-A063-98204A9D4086}" type="presParOf" srcId="{1B33028C-B0A1-F34A-BE38-E3110987A84E}" destId="{E9EE5BEE-42E4-2245-9C72-948BEC0AFAA4}" srcOrd="2" destOrd="0" presId="urn:microsoft.com/office/officeart/2008/layout/HalfCircleOrganizationChart"/>
    <dgm:cxn modelId="{4E697F38-ECC3-2145-9523-71E698DB2226}" type="presParOf" srcId="{1B33028C-B0A1-F34A-BE38-E3110987A84E}" destId="{00D64F54-77A4-574F-BEE3-4056D3007A97}" srcOrd="3" destOrd="0" presId="urn:microsoft.com/office/officeart/2008/layout/HalfCircleOrganizationChart"/>
    <dgm:cxn modelId="{CCA3C9CB-5A24-B641-8F51-53A920AB0184}" type="presParOf" srcId="{C92673C9-494B-DC4E-85D2-AE921C2AB86F}" destId="{9A241AC2-D34B-6447-BD94-013F6D484154}" srcOrd="1" destOrd="0" presId="urn:microsoft.com/office/officeart/2008/layout/HalfCircleOrganizationChart"/>
    <dgm:cxn modelId="{CDA889AA-AFA3-384D-87B9-F774AB1C362C}" type="presParOf" srcId="{C92673C9-494B-DC4E-85D2-AE921C2AB86F}" destId="{C3939CCC-882C-1E4F-B915-4AEABC55AE0E}" srcOrd="2" destOrd="0" presId="urn:microsoft.com/office/officeart/2008/layout/HalfCircleOrganizationChart"/>
    <dgm:cxn modelId="{953237B3-6453-E34A-8411-1C1866BAF59D}" type="presParOf" srcId="{66B0F373-D11C-6F42-B879-3DCACB7C8ABF}" destId="{0B0035BD-E75B-C54F-B291-2E3F0425E11B}" srcOrd="8" destOrd="0" presId="urn:microsoft.com/office/officeart/2008/layout/HalfCircleOrganizationChart"/>
    <dgm:cxn modelId="{F7287073-E5CE-BD45-81EA-585AE70682BA}" type="presParOf" srcId="{66B0F373-D11C-6F42-B879-3DCACB7C8ABF}" destId="{E3397F1C-99DB-DE49-9D5C-0BF537D24C33}" srcOrd="9" destOrd="0" presId="urn:microsoft.com/office/officeart/2008/layout/HalfCircleOrganizationChart"/>
    <dgm:cxn modelId="{1332CC68-B0C3-194B-B892-27ADCEF021F4}" type="presParOf" srcId="{E3397F1C-99DB-DE49-9D5C-0BF537D24C33}" destId="{7546CFF3-3127-084A-8824-359D36C2650A}" srcOrd="0" destOrd="0" presId="urn:microsoft.com/office/officeart/2008/layout/HalfCircleOrganizationChart"/>
    <dgm:cxn modelId="{70EC2F66-3254-E44D-ACED-CAF134B7390B}" type="presParOf" srcId="{7546CFF3-3127-084A-8824-359D36C2650A}" destId="{0E792802-56A3-614A-8BC1-5B65F78185E7}" srcOrd="0" destOrd="0" presId="urn:microsoft.com/office/officeart/2008/layout/HalfCircleOrganizationChart"/>
    <dgm:cxn modelId="{C6EDFCD2-956B-8D46-9F6A-234BC5BF1693}" type="presParOf" srcId="{7546CFF3-3127-084A-8824-359D36C2650A}" destId="{70DA8B51-9B8B-9E48-A49E-BC7D5E22BDE8}" srcOrd="1" destOrd="0" presId="urn:microsoft.com/office/officeart/2008/layout/HalfCircleOrganizationChart"/>
    <dgm:cxn modelId="{0BC43E61-61C6-E342-9BD6-B5F83281C1A2}" type="presParOf" srcId="{7546CFF3-3127-084A-8824-359D36C2650A}" destId="{1A034E88-F9E8-5141-9428-5E340D3B9649}" srcOrd="2" destOrd="0" presId="urn:microsoft.com/office/officeart/2008/layout/HalfCircleOrganizationChart"/>
    <dgm:cxn modelId="{5C1AD412-E93D-A248-B80D-3DA2E99E70E7}" type="presParOf" srcId="{7546CFF3-3127-084A-8824-359D36C2650A}" destId="{A7B8761C-ECFC-AF40-9DF2-794E277FA296}" srcOrd="3" destOrd="0" presId="urn:microsoft.com/office/officeart/2008/layout/HalfCircleOrganizationChart"/>
    <dgm:cxn modelId="{DD426BF7-6E5E-CD47-8210-A9D905A9AE87}" type="presParOf" srcId="{E3397F1C-99DB-DE49-9D5C-0BF537D24C33}" destId="{C847E1D0-0FD4-D64C-8A77-1A792CBD1379}" srcOrd="1" destOrd="0" presId="urn:microsoft.com/office/officeart/2008/layout/HalfCircleOrganizationChart"/>
    <dgm:cxn modelId="{445BB41A-9DEC-FA43-82A9-14BC7E87AED7}" type="presParOf" srcId="{E3397F1C-99DB-DE49-9D5C-0BF537D24C33}" destId="{AD6C085B-C30D-324C-89E8-3C3294C9BD48}" srcOrd="2" destOrd="0" presId="urn:microsoft.com/office/officeart/2008/layout/HalfCircleOrganizationChart"/>
    <dgm:cxn modelId="{F65B308C-9754-9144-96C0-A86A75F4973E}" type="presParOf" srcId="{66B0F373-D11C-6F42-B879-3DCACB7C8ABF}" destId="{468752D7-6DFB-DA44-AAB0-A6F651683F38}" srcOrd="10" destOrd="0" presId="urn:microsoft.com/office/officeart/2008/layout/HalfCircleOrganizationChart"/>
    <dgm:cxn modelId="{BC736DBE-9339-4049-9696-41C469C8E9E4}" type="presParOf" srcId="{66B0F373-D11C-6F42-B879-3DCACB7C8ABF}" destId="{7C7BA116-69BF-BB4C-9BE2-87401463E57C}" srcOrd="11" destOrd="0" presId="urn:microsoft.com/office/officeart/2008/layout/HalfCircleOrganizationChart"/>
    <dgm:cxn modelId="{62BACB3C-70A0-3A4A-964E-9C01767DA19F}" type="presParOf" srcId="{7C7BA116-69BF-BB4C-9BE2-87401463E57C}" destId="{F64C7541-D0A9-E143-B767-45B787A6E84D}" srcOrd="0" destOrd="0" presId="urn:microsoft.com/office/officeart/2008/layout/HalfCircleOrganizationChart"/>
    <dgm:cxn modelId="{4336CDF9-0559-964B-957D-A0BD1F375036}" type="presParOf" srcId="{F64C7541-D0A9-E143-B767-45B787A6E84D}" destId="{86F2C5BB-CA66-234C-9EC2-F6282D82DA8B}" srcOrd="0" destOrd="0" presId="urn:microsoft.com/office/officeart/2008/layout/HalfCircleOrganizationChart"/>
    <dgm:cxn modelId="{21A8CA3D-4E13-B64C-9A7F-3641D7F9F917}" type="presParOf" srcId="{F64C7541-D0A9-E143-B767-45B787A6E84D}" destId="{01DA5555-F839-D044-94B6-D4F821F17A37}" srcOrd="1" destOrd="0" presId="urn:microsoft.com/office/officeart/2008/layout/HalfCircleOrganizationChart"/>
    <dgm:cxn modelId="{66794E23-671E-EB44-B864-87C58BFA2C3E}" type="presParOf" srcId="{F64C7541-D0A9-E143-B767-45B787A6E84D}" destId="{B43291F5-48B4-AD43-BA04-EEE1ED41A2BD}" srcOrd="2" destOrd="0" presId="urn:microsoft.com/office/officeart/2008/layout/HalfCircleOrganizationChart"/>
    <dgm:cxn modelId="{F1CEA129-9280-4D49-B3E1-7E9DE27D65D5}" type="presParOf" srcId="{F64C7541-D0A9-E143-B767-45B787A6E84D}" destId="{371AE33C-1C52-D248-AFE3-F39D027E50DB}" srcOrd="3" destOrd="0" presId="urn:microsoft.com/office/officeart/2008/layout/HalfCircleOrganizationChart"/>
    <dgm:cxn modelId="{16655DAC-E9E4-1844-B057-BF9DC743FA9A}" type="presParOf" srcId="{7C7BA116-69BF-BB4C-9BE2-87401463E57C}" destId="{B44BA9C8-98B1-9042-B359-60F7FC7FC15A}" srcOrd="1" destOrd="0" presId="urn:microsoft.com/office/officeart/2008/layout/HalfCircleOrganizationChart"/>
    <dgm:cxn modelId="{EBF7EB0E-1904-B446-9D77-B49446487086}" type="presParOf" srcId="{7C7BA116-69BF-BB4C-9BE2-87401463E57C}" destId="{F7B8B5C7-367E-C644-9762-FA7383F8939D}" srcOrd="2" destOrd="0" presId="urn:microsoft.com/office/officeart/2008/layout/HalfCircleOrganizationChart"/>
    <dgm:cxn modelId="{DCFBD279-C589-5842-BEA5-96320F7568E3}" type="presParOf" srcId="{66B0F373-D11C-6F42-B879-3DCACB7C8ABF}" destId="{F92997E5-6BCB-894C-8526-59E321234DAC}" srcOrd="12" destOrd="0" presId="urn:microsoft.com/office/officeart/2008/layout/HalfCircleOrganizationChart"/>
    <dgm:cxn modelId="{455498FA-01CB-F14A-B15D-A1A4A02347CD}" type="presParOf" srcId="{66B0F373-D11C-6F42-B879-3DCACB7C8ABF}" destId="{F674126B-3BAE-B744-BBA3-2C0AA04305A6}" srcOrd="13" destOrd="0" presId="urn:microsoft.com/office/officeart/2008/layout/HalfCircleOrganizationChart"/>
    <dgm:cxn modelId="{C112AD0A-0936-C440-9B4A-BC9D3501FB1B}" type="presParOf" srcId="{F674126B-3BAE-B744-BBA3-2C0AA04305A6}" destId="{EC0AF411-6DEB-8F4D-85CF-79F4FBE73472}" srcOrd="0" destOrd="0" presId="urn:microsoft.com/office/officeart/2008/layout/HalfCircleOrganizationChart"/>
    <dgm:cxn modelId="{48FDCC9C-3B0B-4A42-A62E-E5E15D6F0A69}" type="presParOf" srcId="{EC0AF411-6DEB-8F4D-85CF-79F4FBE73472}" destId="{AD292030-EE5C-6647-9065-5150421B8B28}" srcOrd="0" destOrd="0" presId="urn:microsoft.com/office/officeart/2008/layout/HalfCircleOrganizationChart"/>
    <dgm:cxn modelId="{74DB7CE4-08A2-054A-932E-80FFB0589D31}" type="presParOf" srcId="{EC0AF411-6DEB-8F4D-85CF-79F4FBE73472}" destId="{A1A512AC-15CF-F143-8363-EA81C5118BB8}" srcOrd="1" destOrd="0" presId="urn:microsoft.com/office/officeart/2008/layout/HalfCircleOrganizationChart"/>
    <dgm:cxn modelId="{F104DA7A-C839-494D-9F1D-FD57C5B3AE26}" type="presParOf" srcId="{EC0AF411-6DEB-8F4D-85CF-79F4FBE73472}" destId="{B3D21986-6A7C-4747-8858-ACD2BDC45BE8}" srcOrd="2" destOrd="0" presId="urn:microsoft.com/office/officeart/2008/layout/HalfCircleOrganizationChart"/>
    <dgm:cxn modelId="{FBD430E2-4C3D-6F46-9D43-E5907D52AD9A}" type="presParOf" srcId="{EC0AF411-6DEB-8F4D-85CF-79F4FBE73472}" destId="{D83B76C0-8097-D148-AB6B-3CAE540AA59C}" srcOrd="3" destOrd="0" presId="urn:microsoft.com/office/officeart/2008/layout/HalfCircleOrganizationChart"/>
    <dgm:cxn modelId="{EF4A9916-857D-A54C-B0B6-3C8EFF5346B7}" type="presParOf" srcId="{F674126B-3BAE-B744-BBA3-2C0AA04305A6}" destId="{6BD81F16-40AE-3244-A0F7-F009533A1275}" srcOrd="1" destOrd="0" presId="urn:microsoft.com/office/officeart/2008/layout/HalfCircleOrganizationChart"/>
    <dgm:cxn modelId="{EECD5F98-40DA-164A-9817-FF911D9FCAF4}" type="presParOf" srcId="{F674126B-3BAE-B744-BBA3-2C0AA04305A6}" destId="{A98A555A-DE91-3B43-8B2E-310159A9C5C5}" srcOrd="2" destOrd="0" presId="urn:microsoft.com/office/officeart/2008/layout/HalfCircleOrganizationChart"/>
    <dgm:cxn modelId="{07E3BCCC-501B-3441-BCE6-992DFAA1ADD5}" type="presParOf" srcId="{66B0F373-D11C-6F42-B879-3DCACB7C8ABF}" destId="{4B20ED52-1CD8-2244-B8BE-8F4922DAD16E}" srcOrd="14" destOrd="0" presId="urn:microsoft.com/office/officeart/2008/layout/HalfCircleOrganizationChart"/>
    <dgm:cxn modelId="{CFE323BD-8546-804D-B691-76B0513B38E0}" type="presParOf" srcId="{66B0F373-D11C-6F42-B879-3DCACB7C8ABF}" destId="{BB6AE980-A61C-D448-A423-056B4275C61E}" srcOrd="15" destOrd="0" presId="urn:microsoft.com/office/officeart/2008/layout/HalfCircleOrganizationChart"/>
    <dgm:cxn modelId="{02B2678A-D82B-624D-BC81-803FBFF7A6FC}" type="presParOf" srcId="{BB6AE980-A61C-D448-A423-056B4275C61E}" destId="{5CE003AB-E84C-304C-90FB-D3089D28D769}" srcOrd="0" destOrd="0" presId="urn:microsoft.com/office/officeart/2008/layout/HalfCircleOrganizationChart"/>
    <dgm:cxn modelId="{7A80A943-9A91-654C-B41A-FB56CB4BFA66}" type="presParOf" srcId="{5CE003AB-E84C-304C-90FB-D3089D28D769}" destId="{FFF7E82B-ED15-8F43-B834-6E05E468571B}" srcOrd="0" destOrd="0" presId="urn:microsoft.com/office/officeart/2008/layout/HalfCircleOrganizationChart"/>
    <dgm:cxn modelId="{78A8284F-469C-DA4E-8B38-359D39738F7A}" type="presParOf" srcId="{5CE003AB-E84C-304C-90FB-D3089D28D769}" destId="{C915EAF1-6FB0-4842-8E90-F97F735021F6}" srcOrd="1" destOrd="0" presId="urn:microsoft.com/office/officeart/2008/layout/HalfCircleOrganizationChart"/>
    <dgm:cxn modelId="{E4D89367-570D-B64E-8DA4-6F500FF69F78}" type="presParOf" srcId="{5CE003AB-E84C-304C-90FB-D3089D28D769}" destId="{70B25D14-E803-CD45-8A36-250FAD2D9604}" srcOrd="2" destOrd="0" presId="urn:microsoft.com/office/officeart/2008/layout/HalfCircleOrganizationChart"/>
    <dgm:cxn modelId="{AA0DD408-BA9C-EE47-A27D-35172702E7B3}" type="presParOf" srcId="{5CE003AB-E84C-304C-90FB-D3089D28D769}" destId="{6D9D00B1-FB88-E842-B653-05DE798D4FAE}" srcOrd="3" destOrd="0" presId="urn:microsoft.com/office/officeart/2008/layout/HalfCircleOrganizationChart"/>
    <dgm:cxn modelId="{A5A422B4-F280-6E40-B2A3-8D2BEBE209E6}" type="presParOf" srcId="{BB6AE980-A61C-D448-A423-056B4275C61E}" destId="{B3612125-09A9-DC40-85DE-C37D664C0982}" srcOrd="1" destOrd="0" presId="urn:microsoft.com/office/officeart/2008/layout/HalfCircleOrganizationChart"/>
    <dgm:cxn modelId="{C7254CF6-AAC5-A54C-B9F0-E509B8A7D925}" type="presParOf" srcId="{BB6AE980-A61C-D448-A423-056B4275C61E}" destId="{9949909D-F698-FD4D-A670-538D7FAE44A7}" srcOrd="2" destOrd="0" presId="urn:microsoft.com/office/officeart/2008/layout/HalfCircleOrganizationChart"/>
    <dgm:cxn modelId="{77FD4CBA-FF91-2444-9620-12C124AA0191}" type="presParOf" srcId="{66B0F373-D11C-6F42-B879-3DCACB7C8ABF}" destId="{D51D121F-7F0E-3E43-AE8B-8EFC7AD0ACDD}" srcOrd="16" destOrd="0" presId="urn:microsoft.com/office/officeart/2008/layout/HalfCircleOrganizationChart"/>
    <dgm:cxn modelId="{97632241-6CAB-8C49-82F1-0DED5BEA1E3A}" type="presParOf" srcId="{66B0F373-D11C-6F42-B879-3DCACB7C8ABF}" destId="{7FD5B5A6-A5F7-584B-BCA1-C18F4461446C}" srcOrd="17" destOrd="0" presId="urn:microsoft.com/office/officeart/2008/layout/HalfCircleOrganizationChart"/>
    <dgm:cxn modelId="{4D0A84BE-CE2E-ED41-A062-50A79A530658}" type="presParOf" srcId="{7FD5B5A6-A5F7-584B-BCA1-C18F4461446C}" destId="{DCF6FEA7-C6F5-0649-9DA7-5E8F3994DB5C}" srcOrd="0" destOrd="0" presId="urn:microsoft.com/office/officeart/2008/layout/HalfCircleOrganizationChart"/>
    <dgm:cxn modelId="{AD68E16D-D3E3-694E-BD42-1C65CD8254DB}" type="presParOf" srcId="{DCF6FEA7-C6F5-0649-9DA7-5E8F3994DB5C}" destId="{FA02ED62-80D5-4244-94CA-21030B123698}" srcOrd="0" destOrd="0" presId="urn:microsoft.com/office/officeart/2008/layout/HalfCircleOrganizationChart"/>
    <dgm:cxn modelId="{3D5F9920-6686-474F-8CD8-58AB56D46F33}" type="presParOf" srcId="{DCF6FEA7-C6F5-0649-9DA7-5E8F3994DB5C}" destId="{C553FD3B-7D42-CD44-91D4-7F2CFF23AD7E}" srcOrd="1" destOrd="0" presId="urn:microsoft.com/office/officeart/2008/layout/HalfCircleOrganizationChart"/>
    <dgm:cxn modelId="{BC87845B-4A4A-5043-B5FD-53E1C072690B}" type="presParOf" srcId="{DCF6FEA7-C6F5-0649-9DA7-5E8F3994DB5C}" destId="{AB1DCA71-2D49-3049-B06F-689614EA4E35}" srcOrd="2" destOrd="0" presId="urn:microsoft.com/office/officeart/2008/layout/HalfCircleOrganizationChart"/>
    <dgm:cxn modelId="{93442673-3AFD-844C-A3B3-BD6DAA7B44AF}" type="presParOf" srcId="{DCF6FEA7-C6F5-0649-9DA7-5E8F3994DB5C}" destId="{D6335306-7175-7143-8CC3-A48398CEA290}" srcOrd="3" destOrd="0" presId="urn:microsoft.com/office/officeart/2008/layout/HalfCircleOrganizationChart"/>
    <dgm:cxn modelId="{97406CA8-FC0F-2647-8CAE-0040C4AB9AFA}" type="presParOf" srcId="{7FD5B5A6-A5F7-584B-BCA1-C18F4461446C}" destId="{4FB33F10-1352-2343-81B0-8AE351CFE0FD}" srcOrd="1" destOrd="0" presId="urn:microsoft.com/office/officeart/2008/layout/HalfCircleOrganizationChart"/>
    <dgm:cxn modelId="{41B7BAFC-E35C-364B-AA9F-AB003B791E86}" type="presParOf" srcId="{7FD5B5A6-A5F7-584B-BCA1-C18F4461446C}" destId="{71D02FBF-D6BA-2241-9C93-8C8CDC7BFC4F}" srcOrd="2" destOrd="0" presId="urn:microsoft.com/office/officeart/2008/layout/HalfCircleOrganizationChart"/>
    <dgm:cxn modelId="{7AC96363-E4CA-A247-A898-B4ED174701CE}" type="presParOf" srcId="{3EAE71AA-F66B-4441-B89E-53D237EB4C85}" destId="{328D82E0-CF92-CB4B-9C6B-14EA5491DB7A}" srcOrd="2" destOrd="0" presId="urn:microsoft.com/office/officeart/2008/layout/HalfCircleOrganizationChart"/>
    <dgm:cxn modelId="{4F4D55B7-95A4-2444-9E1B-5DE6A4462CEA}" type="presParOf" srcId="{328D82E0-CF92-CB4B-9C6B-14EA5491DB7A}" destId="{D5F5526F-05EF-2840-9B45-B51EA1FF7644}" srcOrd="0" destOrd="0" presId="urn:microsoft.com/office/officeart/2008/layout/HalfCircleOrganizationChart"/>
    <dgm:cxn modelId="{FB245916-8E0E-B040-ABD7-93471236BA6D}" type="presParOf" srcId="{328D82E0-CF92-CB4B-9C6B-14EA5491DB7A}" destId="{898D3F17-0F09-F044-A608-F6B9FCE7EB02}" srcOrd="1" destOrd="0" presId="urn:microsoft.com/office/officeart/2008/layout/HalfCircleOrganizationChart"/>
    <dgm:cxn modelId="{967DAB55-2FC3-D943-813E-6A98BCF938F7}" type="presParOf" srcId="{898D3F17-0F09-F044-A608-F6B9FCE7EB02}" destId="{D68B4A56-4C66-B048-AEE0-0E3D55FDC063}" srcOrd="0" destOrd="0" presId="urn:microsoft.com/office/officeart/2008/layout/HalfCircleOrganizationChart"/>
    <dgm:cxn modelId="{B71CAF0B-DC49-7D4E-8862-15C6667FE8B2}" type="presParOf" srcId="{D68B4A56-4C66-B048-AEE0-0E3D55FDC063}" destId="{3B429D06-4540-714B-B414-272EEC7D595E}" srcOrd="0" destOrd="0" presId="urn:microsoft.com/office/officeart/2008/layout/HalfCircleOrganizationChart"/>
    <dgm:cxn modelId="{86F61F79-5F0E-4348-A8CE-435EA00DC9B5}" type="presParOf" srcId="{D68B4A56-4C66-B048-AEE0-0E3D55FDC063}" destId="{8F90301B-616B-8D41-8B9A-5BBA1C3AD757}" srcOrd="1" destOrd="0" presId="urn:microsoft.com/office/officeart/2008/layout/HalfCircleOrganizationChart"/>
    <dgm:cxn modelId="{CBCBC64B-AFAF-7B45-B614-98E7DCD4DFAD}" type="presParOf" srcId="{D68B4A56-4C66-B048-AEE0-0E3D55FDC063}" destId="{446B41D0-B13A-F54D-A4D7-4547A93D36EA}" srcOrd="2" destOrd="0" presId="urn:microsoft.com/office/officeart/2008/layout/HalfCircleOrganizationChart"/>
    <dgm:cxn modelId="{9C2F5924-B0A2-5745-8548-9709CDC61CE9}" type="presParOf" srcId="{D68B4A56-4C66-B048-AEE0-0E3D55FDC063}" destId="{B83CCE82-C3F4-9B43-A468-7758DF3446B0}" srcOrd="3" destOrd="0" presId="urn:microsoft.com/office/officeart/2008/layout/HalfCircleOrganizationChart"/>
    <dgm:cxn modelId="{D915B230-03AF-8F47-B8A1-7F5DBB922577}" type="presParOf" srcId="{898D3F17-0F09-F044-A608-F6B9FCE7EB02}" destId="{7436F11B-BBAE-5C4D-81A0-10ADE60D3CB2}" srcOrd="1" destOrd="0" presId="urn:microsoft.com/office/officeart/2008/layout/HalfCircleOrganizationChart"/>
    <dgm:cxn modelId="{8DFF8E6F-620E-074A-87B8-74C366096742}" type="presParOf" srcId="{898D3F17-0F09-F044-A608-F6B9FCE7EB02}" destId="{E1C991A0-5B50-8047-8DD2-34B0525419B3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5526F-05EF-2840-9B45-B51EA1FF7644}">
      <dsp:nvSpPr>
        <dsp:cNvPr id="0" name=""/>
        <dsp:cNvSpPr/>
      </dsp:nvSpPr>
      <dsp:spPr>
        <a:xfrm>
          <a:off x="4912554" y="2906337"/>
          <a:ext cx="540412" cy="251454"/>
        </a:xfrm>
        <a:custGeom>
          <a:avLst/>
          <a:gdLst/>
          <a:ahLst/>
          <a:cxnLst/>
          <a:rect l="0" t="0" r="0" b="0"/>
          <a:pathLst>
            <a:path>
              <a:moveTo>
                <a:pt x="540412" y="0"/>
              </a:moveTo>
              <a:lnTo>
                <a:pt x="540412" y="251454"/>
              </a:lnTo>
              <a:lnTo>
                <a:pt x="0" y="2514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D121F-7F0E-3E43-AE8B-8EFC7AD0ACDD}">
      <dsp:nvSpPr>
        <dsp:cNvPr id="0" name=""/>
        <dsp:cNvSpPr/>
      </dsp:nvSpPr>
      <dsp:spPr>
        <a:xfrm>
          <a:off x="5452966" y="2906337"/>
          <a:ext cx="4962913" cy="1167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8722"/>
              </a:lnTo>
              <a:lnTo>
                <a:pt x="4962913" y="1108722"/>
              </a:lnTo>
              <a:lnTo>
                <a:pt x="4962913" y="11677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20ED52-1CD8-2244-B8BE-8F4922DAD16E}">
      <dsp:nvSpPr>
        <dsp:cNvPr id="0" name=""/>
        <dsp:cNvSpPr/>
      </dsp:nvSpPr>
      <dsp:spPr>
        <a:xfrm>
          <a:off x="5452966" y="2906337"/>
          <a:ext cx="4004715" cy="1167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8722"/>
              </a:lnTo>
              <a:lnTo>
                <a:pt x="4004715" y="1108722"/>
              </a:lnTo>
              <a:lnTo>
                <a:pt x="4004715" y="11677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2997E5-6BCB-894C-8526-59E321234DAC}">
      <dsp:nvSpPr>
        <dsp:cNvPr id="0" name=""/>
        <dsp:cNvSpPr/>
      </dsp:nvSpPr>
      <dsp:spPr>
        <a:xfrm>
          <a:off x="5452966" y="2906337"/>
          <a:ext cx="2978818" cy="1167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8722"/>
              </a:lnTo>
              <a:lnTo>
                <a:pt x="2978818" y="1108722"/>
              </a:lnTo>
              <a:lnTo>
                <a:pt x="2978818" y="11677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8752D7-6DFB-DA44-AAB0-A6F651683F38}">
      <dsp:nvSpPr>
        <dsp:cNvPr id="0" name=""/>
        <dsp:cNvSpPr/>
      </dsp:nvSpPr>
      <dsp:spPr>
        <a:xfrm>
          <a:off x="5452966" y="2906337"/>
          <a:ext cx="1815503" cy="1167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8722"/>
              </a:lnTo>
              <a:lnTo>
                <a:pt x="1815503" y="1108722"/>
              </a:lnTo>
              <a:lnTo>
                <a:pt x="1815503" y="11677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0035BD-E75B-C54F-B291-2E3F0425E11B}">
      <dsp:nvSpPr>
        <dsp:cNvPr id="0" name=""/>
        <dsp:cNvSpPr/>
      </dsp:nvSpPr>
      <dsp:spPr>
        <a:xfrm>
          <a:off x="5452966" y="2906337"/>
          <a:ext cx="675454" cy="1167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8722"/>
              </a:lnTo>
              <a:lnTo>
                <a:pt x="675454" y="1108722"/>
              </a:lnTo>
              <a:lnTo>
                <a:pt x="675454" y="11677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B8B96C-E70F-1649-9447-FF99B10A17B3}">
      <dsp:nvSpPr>
        <dsp:cNvPr id="0" name=""/>
        <dsp:cNvSpPr/>
      </dsp:nvSpPr>
      <dsp:spPr>
        <a:xfrm>
          <a:off x="4787228" y="2906337"/>
          <a:ext cx="665738" cy="1167711"/>
        </a:xfrm>
        <a:custGeom>
          <a:avLst/>
          <a:gdLst/>
          <a:ahLst/>
          <a:cxnLst/>
          <a:rect l="0" t="0" r="0" b="0"/>
          <a:pathLst>
            <a:path>
              <a:moveTo>
                <a:pt x="665738" y="0"/>
              </a:moveTo>
              <a:lnTo>
                <a:pt x="665738" y="1108722"/>
              </a:lnTo>
              <a:lnTo>
                <a:pt x="0" y="1108722"/>
              </a:lnTo>
              <a:lnTo>
                <a:pt x="0" y="11677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E70493-7966-8C40-96B1-F1B1ACBAFDB3}">
      <dsp:nvSpPr>
        <dsp:cNvPr id="0" name=""/>
        <dsp:cNvSpPr/>
      </dsp:nvSpPr>
      <dsp:spPr>
        <a:xfrm>
          <a:off x="3446855" y="2906337"/>
          <a:ext cx="2006111" cy="1167711"/>
        </a:xfrm>
        <a:custGeom>
          <a:avLst/>
          <a:gdLst/>
          <a:ahLst/>
          <a:cxnLst/>
          <a:rect l="0" t="0" r="0" b="0"/>
          <a:pathLst>
            <a:path>
              <a:moveTo>
                <a:pt x="2006111" y="0"/>
              </a:moveTo>
              <a:lnTo>
                <a:pt x="2006111" y="1108722"/>
              </a:lnTo>
              <a:lnTo>
                <a:pt x="0" y="1108722"/>
              </a:lnTo>
              <a:lnTo>
                <a:pt x="0" y="11677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D1F02F-3477-BD4D-9111-F9899E8B0FD7}">
      <dsp:nvSpPr>
        <dsp:cNvPr id="0" name=""/>
        <dsp:cNvSpPr/>
      </dsp:nvSpPr>
      <dsp:spPr>
        <a:xfrm>
          <a:off x="2111372" y="2906337"/>
          <a:ext cx="3341594" cy="1167711"/>
        </a:xfrm>
        <a:custGeom>
          <a:avLst/>
          <a:gdLst/>
          <a:ahLst/>
          <a:cxnLst/>
          <a:rect l="0" t="0" r="0" b="0"/>
          <a:pathLst>
            <a:path>
              <a:moveTo>
                <a:pt x="3341594" y="0"/>
              </a:moveTo>
              <a:lnTo>
                <a:pt x="3341594" y="1108722"/>
              </a:lnTo>
              <a:lnTo>
                <a:pt x="0" y="1108722"/>
              </a:lnTo>
              <a:lnTo>
                <a:pt x="0" y="11677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6E896F-E8AA-2540-B3BB-01E6C707E8C1}">
      <dsp:nvSpPr>
        <dsp:cNvPr id="0" name=""/>
        <dsp:cNvSpPr/>
      </dsp:nvSpPr>
      <dsp:spPr>
        <a:xfrm>
          <a:off x="648232" y="2906337"/>
          <a:ext cx="4804734" cy="1167711"/>
        </a:xfrm>
        <a:custGeom>
          <a:avLst/>
          <a:gdLst/>
          <a:ahLst/>
          <a:cxnLst/>
          <a:rect l="0" t="0" r="0" b="0"/>
          <a:pathLst>
            <a:path>
              <a:moveTo>
                <a:pt x="4804734" y="0"/>
              </a:moveTo>
              <a:lnTo>
                <a:pt x="4804734" y="1108722"/>
              </a:lnTo>
              <a:lnTo>
                <a:pt x="0" y="1108722"/>
              </a:lnTo>
              <a:lnTo>
                <a:pt x="0" y="11677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D4A979-0F5A-7543-AFDD-832F742BAE53}">
      <dsp:nvSpPr>
        <dsp:cNvPr id="0" name=""/>
        <dsp:cNvSpPr/>
      </dsp:nvSpPr>
      <dsp:spPr>
        <a:xfrm>
          <a:off x="4942476" y="1714505"/>
          <a:ext cx="1020981" cy="1191831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5F1F27-56D7-8141-B2F1-7E461243255F}">
      <dsp:nvSpPr>
        <dsp:cNvPr id="0" name=""/>
        <dsp:cNvSpPr/>
      </dsp:nvSpPr>
      <dsp:spPr>
        <a:xfrm>
          <a:off x="4942476" y="1714505"/>
          <a:ext cx="1020981" cy="1191831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7588C0-75BA-5C41-984E-83BEB5CBA971}">
      <dsp:nvSpPr>
        <dsp:cNvPr id="0" name=""/>
        <dsp:cNvSpPr/>
      </dsp:nvSpPr>
      <dsp:spPr>
        <a:xfrm>
          <a:off x="4431985" y="1929035"/>
          <a:ext cx="2041962" cy="76277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 err="1">
              <a:solidFill>
                <a:srgbClr val="0070C0"/>
              </a:solidFill>
            </a:rPr>
            <a:t>Хадасса</a:t>
          </a:r>
          <a:r>
            <a:rPr lang="ru-RU" sz="1400" b="1" kern="1200" dirty="0">
              <a:solidFill>
                <a:srgbClr val="0070C0"/>
              </a:solidFill>
            </a:rPr>
            <a:t> Центр последипломного образования</a:t>
          </a:r>
        </a:p>
      </dsp:txBody>
      <dsp:txXfrm>
        <a:off x="4431985" y="1929035"/>
        <a:ext cx="2041962" cy="762772"/>
      </dsp:txXfrm>
    </dsp:sp>
    <dsp:sp modelId="{E798EA40-C2C4-4145-8944-8DA73B6F4653}">
      <dsp:nvSpPr>
        <dsp:cNvPr id="0" name=""/>
        <dsp:cNvSpPr/>
      </dsp:nvSpPr>
      <dsp:spPr>
        <a:xfrm>
          <a:off x="327758" y="4074048"/>
          <a:ext cx="640949" cy="51370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DEB808-E7C2-3D42-BCA2-355DFD3C8714}">
      <dsp:nvSpPr>
        <dsp:cNvPr id="0" name=""/>
        <dsp:cNvSpPr/>
      </dsp:nvSpPr>
      <dsp:spPr>
        <a:xfrm>
          <a:off x="327758" y="4074048"/>
          <a:ext cx="640949" cy="51370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FFD9D9-217A-4641-9DFD-6E336E78233B}">
      <dsp:nvSpPr>
        <dsp:cNvPr id="0" name=""/>
        <dsp:cNvSpPr/>
      </dsp:nvSpPr>
      <dsp:spPr>
        <a:xfrm>
          <a:off x="7283" y="4166515"/>
          <a:ext cx="1281898" cy="32876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070C0"/>
              </a:solidFill>
            </a:rPr>
            <a:t>Онкология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 err="1">
              <a:solidFill>
                <a:srgbClr val="0070C0"/>
              </a:solidFill>
            </a:rPr>
            <a:t>Онкоуроргия</a:t>
          </a:r>
          <a:endParaRPr lang="ru-RU" sz="1200" b="1" kern="1200" dirty="0">
            <a:solidFill>
              <a:srgbClr val="0070C0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 err="1">
              <a:solidFill>
                <a:srgbClr val="0070C0"/>
              </a:solidFill>
            </a:rPr>
            <a:t>Онкогинекология</a:t>
          </a:r>
          <a:r>
            <a:rPr lang="ru-RU" sz="1200" b="1" kern="1200" dirty="0">
              <a:solidFill>
                <a:srgbClr val="0070C0"/>
              </a:solidFill>
            </a:rPr>
            <a:t> </a:t>
          </a:r>
        </a:p>
      </dsp:txBody>
      <dsp:txXfrm>
        <a:off x="7283" y="4166515"/>
        <a:ext cx="1281898" cy="328769"/>
      </dsp:txXfrm>
    </dsp:sp>
    <dsp:sp modelId="{87BBF22B-D356-824C-A582-E5B2996164B6}">
      <dsp:nvSpPr>
        <dsp:cNvPr id="0" name=""/>
        <dsp:cNvSpPr/>
      </dsp:nvSpPr>
      <dsp:spPr>
        <a:xfrm>
          <a:off x="1759265" y="4074048"/>
          <a:ext cx="704213" cy="30582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1931C8-82D5-3542-9117-F829125CD808}">
      <dsp:nvSpPr>
        <dsp:cNvPr id="0" name=""/>
        <dsp:cNvSpPr/>
      </dsp:nvSpPr>
      <dsp:spPr>
        <a:xfrm>
          <a:off x="1759265" y="4074048"/>
          <a:ext cx="704213" cy="30582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95AD08-E6C5-2947-9158-5A0A19C6158B}">
      <dsp:nvSpPr>
        <dsp:cNvPr id="0" name=""/>
        <dsp:cNvSpPr/>
      </dsp:nvSpPr>
      <dsp:spPr>
        <a:xfrm>
          <a:off x="1407159" y="4129097"/>
          <a:ext cx="1408426" cy="19572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 err="1">
              <a:solidFill>
                <a:srgbClr val="0070C0"/>
              </a:solidFill>
            </a:rPr>
            <a:t>Онкодерматология</a:t>
          </a:r>
          <a:r>
            <a:rPr lang="ru-RU" sz="1200" b="1" kern="1200" dirty="0">
              <a:solidFill>
                <a:srgbClr val="0070C0"/>
              </a:solidFill>
            </a:rPr>
            <a:t> </a:t>
          </a:r>
        </a:p>
      </dsp:txBody>
      <dsp:txXfrm>
        <a:off x="1407159" y="4129097"/>
        <a:ext cx="1408426" cy="195727"/>
      </dsp:txXfrm>
    </dsp:sp>
    <dsp:sp modelId="{CC2881BE-D7D6-0043-9C9C-EC84657BCD23}">
      <dsp:nvSpPr>
        <dsp:cNvPr id="0" name=""/>
        <dsp:cNvSpPr/>
      </dsp:nvSpPr>
      <dsp:spPr>
        <a:xfrm>
          <a:off x="3190208" y="4074048"/>
          <a:ext cx="513292" cy="63712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8D11E4-633D-224B-9ACA-3CFEEE64F383}">
      <dsp:nvSpPr>
        <dsp:cNvPr id="0" name=""/>
        <dsp:cNvSpPr/>
      </dsp:nvSpPr>
      <dsp:spPr>
        <a:xfrm>
          <a:off x="3190208" y="4074048"/>
          <a:ext cx="513292" cy="63712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8F0588-2CEB-224F-82C6-6E2CBD41F3C2}">
      <dsp:nvSpPr>
        <dsp:cNvPr id="0" name=""/>
        <dsp:cNvSpPr/>
      </dsp:nvSpPr>
      <dsp:spPr>
        <a:xfrm>
          <a:off x="2933562" y="4188732"/>
          <a:ext cx="1026585" cy="40776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070C0"/>
              </a:solidFill>
            </a:rPr>
            <a:t>Сестринская школа в онкологии</a:t>
          </a:r>
        </a:p>
      </dsp:txBody>
      <dsp:txXfrm>
        <a:off x="2933562" y="4188732"/>
        <a:ext cx="1026585" cy="407762"/>
      </dsp:txXfrm>
    </dsp:sp>
    <dsp:sp modelId="{ECCA1DAE-6E15-864F-B14B-765B84F5480A}">
      <dsp:nvSpPr>
        <dsp:cNvPr id="0" name=""/>
        <dsp:cNvSpPr/>
      </dsp:nvSpPr>
      <dsp:spPr>
        <a:xfrm>
          <a:off x="4432676" y="4074048"/>
          <a:ext cx="709103" cy="867473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EE5BEE-42E4-2245-9C72-948BEC0AFAA4}">
      <dsp:nvSpPr>
        <dsp:cNvPr id="0" name=""/>
        <dsp:cNvSpPr/>
      </dsp:nvSpPr>
      <dsp:spPr>
        <a:xfrm>
          <a:off x="4432676" y="4074048"/>
          <a:ext cx="709103" cy="867473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7169F-2300-CD49-9C05-82EAD4CD9154}">
      <dsp:nvSpPr>
        <dsp:cNvPr id="0" name=""/>
        <dsp:cNvSpPr/>
      </dsp:nvSpPr>
      <dsp:spPr>
        <a:xfrm>
          <a:off x="4078124" y="4230194"/>
          <a:ext cx="1418207" cy="55518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070C0"/>
              </a:solidFill>
            </a:rPr>
            <a:t>Эндоскопия</a:t>
          </a:r>
          <a:r>
            <a:rPr lang="ru-RU" sz="1200" b="1" kern="1200" baseline="0" dirty="0">
              <a:solidFill>
                <a:srgbClr val="0070C0"/>
              </a:solidFill>
            </a:rPr>
            <a:t> и </a:t>
          </a:r>
          <a:r>
            <a:rPr lang="ru-RU" sz="1200" b="1" kern="1200" baseline="0" dirty="0" err="1">
              <a:solidFill>
                <a:srgbClr val="0070C0"/>
              </a:solidFill>
            </a:rPr>
            <a:t>гастроэнтеологи</a:t>
          </a:r>
          <a:endParaRPr lang="ru-RU" sz="1200" b="1" kern="1200" baseline="0" dirty="0">
            <a:solidFill>
              <a:srgbClr val="0070C0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baseline="0" dirty="0">
              <a:solidFill>
                <a:srgbClr val="0070C0"/>
              </a:solidFill>
            </a:rPr>
            <a:t>Ранняя диагностика рака</a:t>
          </a:r>
          <a:endParaRPr lang="ru-RU" sz="1200" b="1" kern="1200" dirty="0">
            <a:solidFill>
              <a:srgbClr val="0070C0"/>
            </a:solidFill>
          </a:endParaRPr>
        </a:p>
      </dsp:txBody>
      <dsp:txXfrm>
        <a:off x="4078124" y="4230194"/>
        <a:ext cx="1418207" cy="555183"/>
      </dsp:txXfrm>
    </dsp:sp>
    <dsp:sp modelId="{70DA8B51-9B8B-9E48-A49E-BC7D5E22BDE8}">
      <dsp:nvSpPr>
        <dsp:cNvPr id="0" name=""/>
        <dsp:cNvSpPr/>
      </dsp:nvSpPr>
      <dsp:spPr>
        <a:xfrm>
          <a:off x="5871365" y="4074048"/>
          <a:ext cx="514112" cy="59730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034E88-F9E8-5141-9428-5E340D3B9649}">
      <dsp:nvSpPr>
        <dsp:cNvPr id="0" name=""/>
        <dsp:cNvSpPr/>
      </dsp:nvSpPr>
      <dsp:spPr>
        <a:xfrm>
          <a:off x="5871365" y="4074048"/>
          <a:ext cx="514112" cy="59730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92802-56A3-614A-8BC1-5B65F78185E7}">
      <dsp:nvSpPr>
        <dsp:cNvPr id="0" name=""/>
        <dsp:cNvSpPr/>
      </dsp:nvSpPr>
      <dsp:spPr>
        <a:xfrm>
          <a:off x="5614308" y="4181563"/>
          <a:ext cx="1028225" cy="38227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070C0"/>
              </a:solidFill>
            </a:rPr>
            <a:t>Неотложная помощь и реанимация </a:t>
          </a:r>
        </a:p>
      </dsp:txBody>
      <dsp:txXfrm>
        <a:off x="5614308" y="4181563"/>
        <a:ext cx="1028225" cy="382272"/>
      </dsp:txXfrm>
    </dsp:sp>
    <dsp:sp modelId="{01DA5555-F839-D044-94B6-D4F821F17A37}">
      <dsp:nvSpPr>
        <dsp:cNvPr id="0" name=""/>
        <dsp:cNvSpPr/>
      </dsp:nvSpPr>
      <dsp:spPr>
        <a:xfrm>
          <a:off x="7014490" y="4074048"/>
          <a:ext cx="507958" cy="567578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3291F5-48B4-AD43-BA04-EEE1ED41A2BD}">
      <dsp:nvSpPr>
        <dsp:cNvPr id="0" name=""/>
        <dsp:cNvSpPr/>
      </dsp:nvSpPr>
      <dsp:spPr>
        <a:xfrm>
          <a:off x="7014490" y="4074048"/>
          <a:ext cx="507958" cy="567578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2C5BB-CA66-234C-9EC2-F6282D82DA8B}">
      <dsp:nvSpPr>
        <dsp:cNvPr id="0" name=""/>
        <dsp:cNvSpPr/>
      </dsp:nvSpPr>
      <dsp:spPr>
        <a:xfrm>
          <a:off x="6760511" y="4176213"/>
          <a:ext cx="1015916" cy="3632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 err="1">
              <a:solidFill>
                <a:srgbClr val="0070C0"/>
              </a:solidFill>
            </a:rPr>
            <a:t>Онко</a:t>
          </a:r>
          <a:r>
            <a:rPr lang="ru-RU" sz="1200" b="1" kern="1200" dirty="0">
              <a:solidFill>
                <a:srgbClr val="0070C0"/>
              </a:solidFill>
            </a:rPr>
            <a:t> Кардиология</a:t>
          </a:r>
        </a:p>
      </dsp:txBody>
      <dsp:txXfrm>
        <a:off x="6760511" y="4176213"/>
        <a:ext cx="1015916" cy="363250"/>
      </dsp:txXfrm>
    </dsp:sp>
    <dsp:sp modelId="{A1A512AC-15CF-F143-8363-EA81C5118BB8}">
      <dsp:nvSpPr>
        <dsp:cNvPr id="0" name=""/>
        <dsp:cNvSpPr/>
      </dsp:nvSpPr>
      <dsp:spPr>
        <a:xfrm>
          <a:off x="8163095" y="4074048"/>
          <a:ext cx="537379" cy="55155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D21986-6A7C-4747-8858-ACD2BDC45BE8}">
      <dsp:nvSpPr>
        <dsp:cNvPr id="0" name=""/>
        <dsp:cNvSpPr/>
      </dsp:nvSpPr>
      <dsp:spPr>
        <a:xfrm>
          <a:off x="8163095" y="4074048"/>
          <a:ext cx="537379" cy="55155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292030-EE5C-6647-9065-5150421B8B28}">
      <dsp:nvSpPr>
        <dsp:cNvPr id="0" name=""/>
        <dsp:cNvSpPr/>
      </dsp:nvSpPr>
      <dsp:spPr>
        <a:xfrm>
          <a:off x="7894405" y="4173329"/>
          <a:ext cx="1074759" cy="35299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070C0"/>
              </a:solidFill>
            </a:rPr>
            <a:t>Аллергология-</a:t>
          </a:r>
          <a:r>
            <a:rPr lang="ru-RU" sz="1200" b="1" kern="1200" dirty="0" err="1">
              <a:solidFill>
                <a:srgbClr val="0070C0"/>
              </a:solidFill>
            </a:rPr>
            <a:t>иммуннология</a:t>
          </a:r>
          <a:endParaRPr lang="ru-RU" sz="1200" b="1" kern="1200" dirty="0">
            <a:solidFill>
              <a:srgbClr val="0070C0"/>
            </a:solidFill>
          </a:endParaRPr>
        </a:p>
      </dsp:txBody>
      <dsp:txXfrm>
        <a:off x="7894405" y="4173329"/>
        <a:ext cx="1074759" cy="352997"/>
      </dsp:txXfrm>
    </dsp:sp>
    <dsp:sp modelId="{C915EAF1-6FB0-4842-8E90-F97F735021F6}">
      <dsp:nvSpPr>
        <dsp:cNvPr id="0" name=""/>
        <dsp:cNvSpPr/>
      </dsp:nvSpPr>
      <dsp:spPr>
        <a:xfrm>
          <a:off x="9272411" y="4074048"/>
          <a:ext cx="370540" cy="514508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25D14-E803-CD45-8A36-250FAD2D9604}">
      <dsp:nvSpPr>
        <dsp:cNvPr id="0" name=""/>
        <dsp:cNvSpPr/>
      </dsp:nvSpPr>
      <dsp:spPr>
        <a:xfrm>
          <a:off x="9272411" y="4074048"/>
          <a:ext cx="370540" cy="514508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F7E82B-ED15-8F43-B834-6E05E468571B}">
      <dsp:nvSpPr>
        <dsp:cNvPr id="0" name=""/>
        <dsp:cNvSpPr/>
      </dsp:nvSpPr>
      <dsp:spPr>
        <a:xfrm>
          <a:off x="9087141" y="4166660"/>
          <a:ext cx="741080" cy="32928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 err="1">
              <a:solidFill>
                <a:srgbClr val="0070C0"/>
              </a:solidFill>
            </a:rPr>
            <a:t>Онко</a:t>
          </a:r>
          <a:r>
            <a:rPr lang="ru-RU" sz="1200" b="1" kern="1200" dirty="0">
              <a:solidFill>
                <a:srgbClr val="0070C0"/>
              </a:solidFill>
            </a:rPr>
            <a:t>-Эндокринология</a:t>
          </a:r>
        </a:p>
      </dsp:txBody>
      <dsp:txXfrm>
        <a:off x="9087141" y="4166660"/>
        <a:ext cx="741080" cy="329285"/>
      </dsp:txXfrm>
    </dsp:sp>
    <dsp:sp modelId="{C553FD3B-7D42-CD44-91D4-7F2CFF23AD7E}">
      <dsp:nvSpPr>
        <dsp:cNvPr id="0" name=""/>
        <dsp:cNvSpPr/>
      </dsp:nvSpPr>
      <dsp:spPr>
        <a:xfrm>
          <a:off x="10181039" y="4074048"/>
          <a:ext cx="469680" cy="709783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1DCA71-2D49-3049-B06F-689614EA4E35}">
      <dsp:nvSpPr>
        <dsp:cNvPr id="0" name=""/>
        <dsp:cNvSpPr/>
      </dsp:nvSpPr>
      <dsp:spPr>
        <a:xfrm>
          <a:off x="10181039" y="4074048"/>
          <a:ext cx="469680" cy="709783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02ED62-80D5-4244-94CA-21030B123698}">
      <dsp:nvSpPr>
        <dsp:cNvPr id="0" name=""/>
        <dsp:cNvSpPr/>
      </dsp:nvSpPr>
      <dsp:spPr>
        <a:xfrm>
          <a:off x="9946199" y="4201809"/>
          <a:ext cx="939360" cy="45426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 err="1">
              <a:solidFill>
                <a:srgbClr val="0070C0"/>
              </a:solidFill>
            </a:rPr>
            <a:t>Онко</a:t>
          </a:r>
          <a:r>
            <a:rPr lang="ru-RU" sz="1200" b="1" kern="1200" dirty="0">
              <a:solidFill>
                <a:srgbClr val="0070C0"/>
              </a:solidFill>
            </a:rPr>
            <a:t> </a:t>
          </a:r>
          <a:r>
            <a:rPr lang="ru-RU" sz="1200" b="1" kern="1200" dirty="0" err="1">
              <a:solidFill>
                <a:srgbClr val="0070C0"/>
              </a:solidFill>
            </a:rPr>
            <a:t>нейро</a:t>
          </a:r>
          <a:r>
            <a:rPr lang="ru-RU" sz="1200" b="1" kern="1200" dirty="0">
              <a:solidFill>
                <a:srgbClr val="0070C0"/>
              </a:solidFill>
            </a:rPr>
            <a:t> хирургия </a:t>
          </a:r>
        </a:p>
      </dsp:txBody>
      <dsp:txXfrm>
        <a:off x="9946199" y="4201809"/>
        <a:ext cx="939360" cy="454261"/>
      </dsp:txXfrm>
    </dsp:sp>
    <dsp:sp modelId="{8F90301B-616B-8D41-8B9A-5BBA1C3AD757}">
      <dsp:nvSpPr>
        <dsp:cNvPr id="0" name=""/>
        <dsp:cNvSpPr/>
      </dsp:nvSpPr>
      <dsp:spPr>
        <a:xfrm>
          <a:off x="4195044" y="2882267"/>
          <a:ext cx="815353" cy="66219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6B41D0-B13A-F54D-A4D7-4547A93D36EA}">
      <dsp:nvSpPr>
        <dsp:cNvPr id="0" name=""/>
        <dsp:cNvSpPr/>
      </dsp:nvSpPr>
      <dsp:spPr>
        <a:xfrm>
          <a:off x="4195044" y="2882267"/>
          <a:ext cx="815353" cy="66219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429D06-4540-714B-B414-272EEC7D595E}">
      <dsp:nvSpPr>
        <dsp:cNvPr id="0" name=""/>
        <dsp:cNvSpPr/>
      </dsp:nvSpPr>
      <dsp:spPr>
        <a:xfrm>
          <a:off x="3787367" y="3001462"/>
          <a:ext cx="1630706" cy="42380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 err="1">
              <a:solidFill>
                <a:srgbClr val="002060"/>
              </a:solidFill>
            </a:rPr>
            <a:t>Симуляционный</a:t>
          </a:r>
          <a:r>
            <a:rPr lang="ru-RU" sz="1400" b="1" kern="1200" dirty="0">
              <a:solidFill>
                <a:srgbClr val="002060"/>
              </a:solidFill>
            </a:rPr>
            <a:t> центр</a:t>
          </a:r>
        </a:p>
      </dsp:txBody>
      <dsp:txXfrm>
        <a:off x="3787367" y="3001462"/>
        <a:ext cx="1630706" cy="423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18EC6-E158-4710-818B-B1C3C33C0B66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B4E19-E7A1-4956-A893-C349A47AF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768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D4CD59-4C73-43CF-9E21-5B7F5C1D3B51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229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B4E19-E7A1-4956-A893-C349A47AFEB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934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B4E19-E7A1-4956-A893-C349A47AFEB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672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476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694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980669-7CA3-4801-9E78-F83C1B2AD772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7858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CB2C-A38B-47C2-98EE-80713E50024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B2E1-6FFF-415A-A132-4AC6D259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045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CB2C-A38B-47C2-98EE-80713E50024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B2E1-6FFF-415A-A132-4AC6D259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468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CB2C-A38B-47C2-98EE-80713E50024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B2E1-6FFF-415A-A132-4AC6D259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662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3296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984097" y="2277005"/>
            <a:ext cx="10505680" cy="3708771"/>
          </a:xfrm>
          <a:prstGeom prst="rect">
            <a:avLst/>
          </a:prstGeom>
        </p:spPr>
        <p:txBody>
          <a:bodyPr/>
          <a:lstStyle>
            <a:lvl1pPr marL="0" indent="0" algn="l" defTabSz="1219201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1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84097" y="765013"/>
            <a:ext cx="10505680" cy="11879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2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0771" algn="l"/>
              </a:tabLst>
              <a:defRPr lang="ru-RU" sz="2999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</a:t>
            </a:r>
            <a:br>
              <a:rPr lang="ru-RU" dirty="0"/>
            </a:br>
            <a:r>
              <a:rPr lang="ru-RU" dirty="0"/>
              <a:t>ПОСТРОЕНИЯ СЛАЙДА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984097" y="305399"/>
            <a:ext cx="10505680" cy="351614"/>
          </a:xfrm>
          <a:prstGeom prst="rect">
            <a:avLst/>
          </a:prstGeom>
        </p:spPr>
        <p:txBody>
          <a:bodyPr/>
          <a:lstStyle>
            <a:lvl1pPr marL="0" indent="0" algn="l" defTabSz="1219201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6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35938" y="6275600"/>
            <a:ext cx="2159959" cy="249386"/>
          </a:xfrm>
          <a:prstGeom prst="rect">
            <a:avLst/>
          </a:prstGeom>
        </p:spPr>
        <p:txBody>
          <a:bodyPr/>
          <a:lstStyle>
            <a:lvl1pPr algn="r">
              <a:defRPr lang="uk-UA" sz="11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861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lIns="53639" tIns="26819" rIns="53639" bIns="26819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862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CB2C-A38B-47C2-98EE-80713E50024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B2E1-6FFF-415A-A132-4AC6D259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9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CB2C-A38B-47C2-98EE-80713E50024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B2E1-6FFF-415A-A132-4AC6D259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26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CB2C-A38B-47C2-98EE-80713E50024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B2E1-6FFF-415A-A132-4AC6D259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61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CB2C-A38B-47C2-98EE-80713E50024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B2E1-6FFF-415A-A132-4AC6D259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15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CB2C-A38B-47C2-98EE-80713E50024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B2E1-6FFF-415A-A132-4AC6D259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46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CB2C-A38B-47C2-98EE-80713E50024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B2E1-6FFF-415A-A132-4AC6D259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333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CB2C-A38B-47C2-98EE-80713E50024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B2E1-6FFF-415A-A132-4AC6D259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572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CB2C-A38B-47C2-98EE-80713E50024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B2E1-6FFF-415A-A132-4AC6D259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575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5CB2C-A38B-47C2-98EE-80713E50024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B2E1-6FFF-415A-A132-4AC6D259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47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4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://www.hadassah.moscow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33.png"/><Relationship Id="rId17" Type="http://schemas.microsoft.com/office/2007/relationships/hdphoto" Target="../media/hdphoto9.wdp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5.wdp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iff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/>
          <a:stretch/>
        </p:blipFill>
        <p:spPr>
          <a:xfrm>
            <a:off x="0" y="0"/>
            <a:ext cx="12192000" cy="6289112"/>
          </a:xfrm>
          <a:prstGeom prst="rect">
            <a:avLst/>
          </a:prstGeom>
        </p:spPr>
      </p:pic>
      <p:grpSp>
        <p:nvGrpSpPr>
          <p:cNvPr id="3077" name="Группа 21"/>
          <p:cNvGrpSpPr>
            <a:grpSpLocks/>
          </p:cNvGrpSpPr>
          <p:nvPr/>
        </p:nvGrpSpPr>
        <p:grpSpPr bwMode="auto">
          <a:xfrm>
            <a:off x="0" y="5935590"/>
            <a:ext cx="12192289" cy="982580"/>
            <a:chOff x="-10941" y="4908125"/>
            <a:chExt cx="12221991" cy="1110132"/>
          </a:xfrm>
        </p:grpSpPr>
        <p:sp>
          <p:nvSpPr>
            <p:cNvPr id="3092" name="Rectangle 5"/>
            <p:cNvSpPr>
              <a:spLocks noChangeArrowheads="1"/>
            </p:cNvSpPr>
            <p:nvPr/>
          </p:nvSpPr>
          <p:spPr bwMode="auto">
            <a:xfrm>
              <a:off x="3313919" y="4908125"/>
              <a:ext cx="8897131" cy="1054944"/>
            </a:xfrm>
            <a:prstGeom prst="rect">
              <a:avLst/>
            </a:prstGeom>
            <a:solidFill>
              <a:srgbClr val="0C4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grpSp>
          <p:nvGrpSpPr>
            <p:cNvPr id="3093" name="Группа 23"/>
            <p:cNvGrpSpPr>
              <a:grpSpLocks/>
            </p:cNvGrpSpPr>
            <p:nvPr/>
          </p:nvGrpSpPr>
          <p:grpSpPr bwMode="auto">
            <a:xfrm>
              <a:off x="-10941" y="4908125"/>
              <a:ext cx="5893375" cy="1110132"/>
              <a:chOff x="-10941" y="-1529607"/>
              <a:chExt cx="5893375" cy="1110132"/>
            </a:xfrm>
          </p:grpSpPr>
          <p:sp>
            <p:nvSpPr>
              <p:cNvPr id="34" name="Freeform 7"/>
              <p:cNvSpPr>
                <a:spLocks/>
              </p:cNvSpPr>
              <p:nvPr/>
            </p:nvSpPr>
            <p:spPr bwMode="auto">
              <a:xfrm>
                <a:off x="-10941" y="-1529607"/>
                <a:ext cx="5893375" cy="1072312"/>
              </a:xfrm>
              <a:custGeom>
                <a:avLst/>
                <a:gdLst>
                  <a:gd name="T0" fmla="*/ 6567 w 6567"/>
                  <a:gd name="T1" fmla="*/ 0 h 1638"/>
                  <a:gd name="T2" fmla="*/ 0 w 6567"/>
                  <a:gd name="T3" fmla="*/ 0 h 1638"/>
                  <a:gd name="T4" fmla="*/ 0 w 6567"/>
                  <a:gd name="T5" fmla="*/ 1638 h 1638"/>
                  <a:gd name="T6" fmla="*/ 5639 w 6567"/>
                  <a:gd name="T7" fmla="*/ 1638 h 1638"/>
                  <a:gd name="T8" fmla="*/ 5672 w 6567"/>
                  <a:gd name="T9" fmla="*/ 1626 h 1638"/>
                  <a:gd name="T10" fmla="*/ 5706 w 6567"/>
                  <a:gd name="T11" fmla="*/ 1613 h 1638"/>
                  <a:gd name="T12" fmla="*/ 5740 w 6567"/>
                  <a:gd name="T13" fmla="*/ 1598 h 1638"/>
                  <a:gd name="T14" fmla="*/ 5775 w 6567"/>
                  <a:gd name="T15" fmla="*/ 1582 h 1638"/>
                  <a:gd name="T16" fmla="*/ 5810 w 6567"/>
                  <a:gd name="T17" fmla="*/ 1565 h 1638"/>
                  <a:gd name="T18" fmla="*/ 5846 w 6567"/>
                  <a:gd name="T19" fmla="*/ 1545 h 1638"/>
                  <a:gd name="T20" fmla="*/ 5882 w 6567"/>
                  <a:gd name="T21" fmla="*/ 1525 h 1638"/>
                  <a:gd name="T22" fmla="*/ 5918 w 6567"/>
                  <a:gd name="T23" fmla="*/ 1504 h 1638"/>
                  <a:gd name="T24" fmla="*/ 5954 w 6567"/>
                  <a:gd name="T25" fmla="*/ 1480 h 1638"/>
                  <a:gd name="T26" fmla="*/ 5990 w 6567"/>
                  <a:gd name="T27" fmla="*/ 1456 h 1638"/>
                  <a:gd name="T28" fmla="*/ 6024 w 6567"/>
                  <a:gd name="T29" fmla="*/ 1432 h 1638"/>
                  <a:gd name="T30" fmla="*/ 6060 w 6567"/>
                  <a:gd name="T31" fmla="*/ 1405 h 1638"/>
                  <a:gd name="T32" fmla="*/ 6095 w 6567"/>
                  <a:gd name="T33" fmla="*/ 1379 h 1638"/>
                  <a:gd name="T34" fmla="*/ 6130 w 6567"/>
                  <a:gd name="T35" fmla="*/ 1352 h 1638"/>
                  <a:gd name="T36" fmla="*/ 6163 w 6567"/>
                  <a:gd name="T37" fmla="*/ 1325 h 1638"/>
                  <a:gd name="T38" fmla="*/ 6197 w 6567"/>
                  <a:gd name="T39" fmla="*/ 1296 h 1638"/>
                  <a:gd name="T40" fmla="*/ 6230 w 6567"/>
                  <a:gd name="T41" fmla="*/ 1266 h 1638"/>
                  <a:gd name="T42" fmla="*/ 6261 w 6567"/>
                  <a:gd name="T43" fmla="*/ 1236 h 1638"/>
                  <a:gd name="T44" fmla="*/ 6292 w 6567"/>
                  <a:gd name="T45" fmla="*/ 1206 h 1638"/>
                  <a:gd name="T46" fmla="*/ 6322 w 6567"/>
                  <a:gd name="T47" fmla="*/ 1176 h 1638"/>
                  <a:gd name="T48" fmla="*/ 6352 w 6567"/>
                  <a:gd name="T49" fmla="*/ 1145 h 1638"/>
                  <a:gd name="T50" fmla="*/ 6379 w 6567"/>
                  <a:gd name="T51" fmla="*/ 1115 h 1638"/>
                  <a:gd name="T52" fmla="*/ 6405 w 6567"/>
                  <a:gd name="T53" fmla="*/ 1084 h 1638"/>
                  <a:gd name="T54" fmla="*/ 6430 w 6567"/>
                  <a:gd name="T55" fmla="*/ 1054 h 1638"/>
                  <a:gd name="T56" fmla="*/ 6453 w 6567"/>
                  <a:gd name="T57" fmla="*/ 1023 h 1638"/>
                  <a:gd name="T58" fmla="*/ 6476 w 6567"/>
                  <a:gd name="T59" fmla="*/ 993 h 1638"/>
                  <a:gd name="T60" fmla="*/ 6495 w 6567"/>
                  <a:gd name="T61" fmla="*/ 963 h 1638"/>
                  <a:gd name="T62" fmla="*/ 6514 w 6567"/>
                  <a:gd name="T63" fmla="*/ 934 h 1638"/>
                  <a:gd name="T64" fmla="*/ 6530 w 6567"/>
                  <a:gd name="T65" fmla="*/ 904 h 1638"/>
                  <a:gd name="T66" fmla="*/ 6545 w 6567"/>
                  <a:gd name="T67" fmla="*/ 875 h 1638"/>
                  <a:gd name="T68" fmla="*/ 6557 w 6567"/>
                  <a:gd name="T69" fmla="*/ 846 h 1638"/>
                  <a:gd name="T70" fmla="*/ 6567 w 6567"/>
                  <a:gd name="T71" fmla="*/ 819 h 1638"/>
                  <a:gd name="T72" fmla="*/ 6567 w 6567"/>
                  <a:gd name="T73" fmla="*/ 0 h 1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67" h="1638">
                    <a:moveTo>
                      <a:pt x="6567" y="0"/>
                    </a:moveTo>
                    <a:lnTo>
                      <a:pt x="0" y="0"/>
                    </a:lnTo>
                    <a:lnTo>
                      <a:pt x="0" y="1638"/>
                    </a:lnTo>
                    <a:lnTo>
                      <a:pt x="5639" y="1638"/>
                    </a:lnTo>
                    <a:lnTo>
                      <a:pt x="5672" y="1626"/>
                    </a:lnTo>
                    <a:lnTo>
                      <a:pt x="5706" y="1613"/>
                    </a:lnTo>
                    <a:lnTo>
                      <a:pt x="5740" y="1598"/>
                    </a:lnTo>
                    <a:lnTo>
                      <a:pt x="5775" y="1582"/>
                    </a:lnTo>
                    <a:lnTo>
                      <a:pt x="5810" y="1565"/>
                    </a:lnTo>
                    <a:lnTo>
                      <a:pt x="5846" y="1545"/>
                    </a:lnTo>
                    <a:lnTo>
                      <a:pt x="5882" y="1525"/>
                    </a:lnTo>
                    <a:lnTo>
                      <a:pt x="5918" y="1504"/>
                    </a:lnTo>
                    <a:lnTo>
                      <a:pt x="5954" y="1480"/>
                    </a:lnTo>
                    <a:lnTo>
                      <a:pt x="5990" y="1456"/>
                    </a:lnTo>
                    <a:lnTo>
                      <a:pt x="6024" y="1432"/>
                    </a:lnTo>
                    <a:lnTo>
                      <a:pt x="6060" y="1405"/>
                    </a:lnTo>
                    <a:lnTo>
                      <a:pt x="6095" y="1379"/>
                    </a:lnTo>
                    <a:lnTo>
                      <a:pt x="6130" y="1352"/>
                    </a:lnTo>
                    <a:lnTo>
                      <a:pt x="6163" y="1325"/>
                    </a:lnTo>
                    <a:lnTo>
                      <a:pt x="6197" y="1296"/>
                    </a:lnTo>
                    <a:lnTo>
                      <a:pt x="6230" y="1266"/>
                    </a:lnTo>
                    <a:lnTo>
                      <a:pt x="6261" y="1236"/>
                    </a:lnTo>
                    <a:lnTo>
                      <a:pt x="6292" y="1206"/>
                    </a:lnTo>
                    <a:lnTo>
                      <a:pt x="6322" y="1176"/>
                    </a:lnTo>
                    <a:lnTo>
                      <a:pt x="6352" y="1145"/>
                    </a:lnTo>
                    <a:lnTo>
                      <a:pt x="6379" y="1115"/>
                    </a:lnTo>
                    <a:lnTo>
                      <a:pt x="6405" y="1084"/>
                    </a:lnTo>
                    <a:lnTo>
                      <a:pt x="6430" y="1054"/>
                    </a:lnTo>
                    <a:lnTo>
                      <a:pt x="6453" y="1023"/>
                    </a:lnTo>
                    <a:lnTo>
                      <a:pt x="6476" y="993"/>
                    </a:lnTo>
                    <a:lnTo>
                      <a:pt x="6495" y="963"/>
                    </a:lnTo>
                    <a:lnTo>
                      <a:pt x="6514" y="934"/>
                    </a:lnTo>
                    <a:lnTo>
                      <a:pt x="6530" y="904"/>
                    </a:lnTo>
                    <a:lnTo>
                      <a:pt x="6545" y="875"/>
                    </a:lnTo>
                    <a:lnTo>
                      <a:pt x="6557" y="846"/>
                    </a:lnTo>
                    <a:lnTo>
                      <a:pt x="6567" y="819"/>
                    </a:lnTo>
                    <a:lnTo>
                      <a:pt x="6567" y="0"/>
                    </a:lnTo>
                    <a:close/>
                  </a:path>
                </a:pathLst>
              </a:custGeom>
              <a:gradFill flip="none" rotWithShape="1">
                <a:gsLst>
                  <a:gs pos="24000">
                    <a:srgbClr val="FFFFFF"/>
                  </a:gs>
                  <a:gs pos="0">
                    <a:srgbClr val="E8F8F8"/>
                  </a:gs>
                  <a:gs pos="89000">
                    <a:srgbClr val="D7F2F5"/>
                  </a:gs>
                  <a:gs pos="93000">
                    <a:srgbClr val="D4F2F4"/>
                  </a:gs>
                  <a:gs pos="97000">
                    <a:srgbClr val="89DDDF"/>
                  </a:gs>
                  <a:gs pos="76000">
                    <a:schemeClr val="bg1">
                      <a:shade val="100000"/>
                      <a:satMod val="115000"/>
                      <a:lumMod val="26000"/>
                      <a:lumOff val="74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aseline="-25000">
                  <a:latin typeface="+mn-lt"/>
                </a:endParaRPr>
              </a:p>
            </p:txBody>
          </p:sp>
          <p:sp>
            <p:nvSpPr>
              <p:cNvPr id="3095" name="Freeform 9"/>
              <p:cNvSpPr>
                <a:spLocks/>
              </p:cNvSpPr>
              <p:nvPr/>
            </p:nvSpPr>
            <p:spPr bwMode="auto">
              <a:xfrm>
                <a:off x="4693966" y="-1130193"/>
                <a:ext cx="1188468" cy="710718"/>
              </a:xfrm>
              <a:custGeom>
                <a:avLst/>
                <a:gdLst>
                  <a:gd name="T0" fmla="*/ 237284487 w 928"/>
                  <a:gd name="T1" fmla="*/ 136384360 h 819"/>
                  <a:gd name="T2" fmla="*/ 230956593 w 928"/>
                  <a:gd name="T3" fmla="*/ 172209305 h 819"/>
                  <a:gd name="T4" fmla="*/ 223996308 w 928"/>
                  <a:gd name="T5" fmla="*/ 207404783 h 819"/>
                  <a:gd name="T6" fmla="*/ 214504865 w 928"/>
                  <a:gd name="T7" fmla="*/ 240715822 h 819"/>
                  <a:gd name="T8" fmla="*/ 204381030 w 928"/>
                  <a:gd name="T9" fmla="*/ 274026069 h 819"/>
                  <a:gd name="T10" fmla="*/ 192991616 w 928"/>
                  <a:gd name="T11" fmla="*/ 304194527 h 819"/>
                  <a:gd name="T12" fmla="*/ 180335828 w 928"/>
                  <a:gd name="T13" fmla="*/ 334362193 h 819"/>
                  <a:gd name="T14" fmla="*/ 166415257 w 928"/>
                  <a:gd name="T15" fmla="*/ 361388070 h 819"/>
                  <a:gd name="T16" fmla="*/ 150596716 w 928"/>
                  <a:gd name="T17" fmla="*/ 387156599 h 819"/>
                  <a:gd name="T18" fmla="*/ 134144987 w 928"/>
                  <a:gd name="T19" fmla="*/ 411667778 h 819"/>
                  <a:gd name="T20" fmla="*/ 116427680 w 928"/>
                  <a:gd name="T21" fmla="*/ 433665050 h 819"/>
                  <a:gd name="T22" fmla="*/ 98077185 w 928"/>
                  <a:gd name="T23" fmla="*/ 453149210 h 819"/>
                  <a:gd name="T24" fmla="*/ 77196328 w 928"/>
                  <a:gd name="T25" fmla="*/ 471375227 h 819"/>
                  <a:gd name="T26" fmla="*/ 56948659 w 928"/>
                  <a:gd name="T27" fmla="*/ 486459456 h 819"/>
                  <a:gd name="T28" fmla="*/ 34169036 w 928"/>
                  <a:gd name="T29" fmla="*/ 500286336 h 819"/>
                  <a:gd name="T30" fmla="*/ 11389414 w 928"/>
                  <a:gd name="T31" fmla="*/ 510342753 h 819"/>
                  <a:gd name="T32" fmla="*/ 15819337 w 928"/>
                  <a:gd name="T33" fmla="*/ 513484541 h 819"/>
                  <a:gd name="T34" fmla="*/ 50620765 w 928"/>
                  <a:gd name="T35" fmla="*/ 505314148 h 819"/>
                  <a:gd name="T36" fmla="*/ 91750087 w 928"/>
                  <a:gd name="T37" fmla="*/ 489602037 h 819"/>
                  <a:gd name="T38" fmla="*/ 135410566 w 928"/>
                  <a:gd name="T39" fmla="*/ 468232646 h 819"/>
                  <a:gd name="T40" fmla="*/ 182866986 w 928"/>
                  <a:gd name="T41" fmla="*/ 439950212 h 819"/>
                  <a:gd name="T42" fmla="*/ 230956593 w 928"/>
                  <a:gd name="T43" fmla="*/ 407896522 h 819"/>
                  <a:gd name="T44" fmla="*/ 279679388 w 928"/>
                  <a:gd name="T45" fmla="*/ 370815020 h 819"/>
                  <a:gd name="T46" fmla="*/ 329034574 w 928"/>
                  <a:gd name="T47" fmla="*/ 331848287 h 819"/>
                  <a:gd name="T48" fmla="*/ 377124181 w 928"/>
                  <a:gd name="T49" fmla="*/ 290366854 h 819"/>
                  <a:gd name="T50" fmla="*/ 422050239 w 928"/>
                  <a:gd name="T51" fmla="*/ 248257540 h 819"/>
                  <a:gd name="T52" fmla="*/ 463179561 w 928"/>
                  <a:gd name="T53" fmla="*/ 204890877 h 819"/>
                  <a:gd name="T54" fmla="*/ 501144538 w 928"/>
                  <a:gd name="T55" fmla="*/ 162152888 h 819"/>
                  <a:gd name="T56" fmla="*/ 533415603 w 928"/>
                  <a:gd name="T57" fmla="*/ 121300923 h 819"/>
                  <a:gd name="T58" fmla="*/ 558093196 w 928"/>
                  <a:gd name="T59" fmla="*/ 82333397 h 819"/>
                  <a:gd name="T60" fmla="*/ 576442895 w 928"/>
                  <a:gd name="T61" fmla="*/ 45880570 h 819"/>
                  <a:gd name="T62" fmla="*/ 585934339 w 928"/>
                  <a:gd name="T63" fmla="*/ 13826880 h 819"/>
                  <a:gd name="T64" fmla="*/ 582770789 w 928"/>
                  <a:gd name="T65" fmla="*/ 6285162 h 819"/>
                  <a:gd name="T66" fmla="*/ 572646159 w 928"/>
                  <a:gd name="T67" fmla="*/ 18854692 h 819"/>
                  <a:gd name="T68" fmla="*/ 559358775 w 928"/>
                  <a:gd name="T69" fmla="*/ 30796340 h 819"/>
                  <a:gd name="T70" fmla="*/ 544172625 w 928"/>
                  <a:gd name="T71" fmla="*/ 41480639 h 819"/>
                  <a:gd name="T72" fmla="*/ 517596266 w 928"/>
                  <a:gd name="T73" fmla="*/ 57193543 h 819"/>
                  <a:gd name="T74" fmla="*/ 475834553 w 928"/>
                  <a:gd name="T75" fmla="*/ 75420353 h 819"/>
                  <a:gd name="T76" fmla="*/ 429010524 w 928"/>
                  <a:gd name="T77" fmla="*/ 90503790 h 819"/>
                  <a:gd name="T78" fmla="*/ 377124181 w 928"/>
                  <a:gd name="T79" fmla="*/ 103074113 h 819"/>
                  <a:gd name="T80" fmla="*/ 322706680 w 928"/>
                  <a:gd name="T81" fmla="*/ 111873181 h 819"/>
                  <a:gd name="T82" fmla="*/ 267024395 w 928"/>
                  <a:gd name="T83" fmla="*/ 116900993 h 81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928" h="819">
                    <a:moveTo>
                      <a:pt x="379" y="188"/>
                    </a:moveTo>
                    <a:lnTo>
                      <a:pt x="375" y="217"/>
                    </a:lnTo>
                    <a:lnTo>
                      <a:pt x="370" y="247"/>
                    </a:lnTo>
                    <a:lnTo>
                      <a:pt x="365" y="274"/>
                    </a:lnTo>
                    <a:lnTo>
                      <a:pt x="361" y="303"/>
                    </a:lnTo>
                    <a:lnTo>
                      <a:pt x="354" y="330"/>
                    </a:lnTo>
                    <a:lnTo>
                      <a:pt x="347" y="357"/>
                    </a:lnTo>
                    <a:lnTo>
                      <a:pt x="339" y="383"/>
                    </a:lnTo>
                    <a:lnTo>
                      <a:pt x="332" y="410"/>
                    </a:lnTo>
                    <a:lnTo>
                      <a:pt x="323" y="436"/>
                    </a:lnTo>
                    <a:lnTo>
                      <a:pt x="315" y="461"/>
                    </a:lnTo>
                    <a:lnTo>
                      <a:pt x="305" y="484"/>
                    </a:lnTo>
                    <a:lnTo>
                      <a:pt x="295" y="508"/>
                    </a:lnTo>
                    <a:lnTo>
                      <a:pt x="285" y="532"/>
                    </a:lnTo>
                    <a:lnTo>
                      <a:pt x="274" y="553"/>
                    </a:lnTo>
                    <a:lnTo>
                      <a:pt x="263" y="575"/>
                    </a:lnTo>
                    <a:lnTo>
                      <a:pt x="250" y="596"/>
                    </a:lnTo>
                    <a:lnTo>
                      <a:pt x="238" y="616"/>
                    </a:lnTo>
                    <a:lnTo>
                      <a:pt x="225" y="636"/>
                    </a:lnTo>
                    <a:lnTo>
                      <a:pt x="212" y="655"/>
                    </a:lnTo>
                    <a:lnTo>
                      <a:pt x="198" y="672"/>
                    </a:lnTo>
                    <a:lnTo>
                      <a:pt x="184" y="690"/>
                    </a:lnTo>
                    <a:lnTo>
                      <a:pt x="170" y="706"/>
                    </a:lnTo>
                    <a:lnTo>
                      <a:pt x="155" y="721"/>
                    </a:lnTo>
                    <a:lnTo>
                      <a:pt x="139" y="736"/>
                    </a:lnTo>
                    <a:lnTo>
                      <a:pt x="122" y="750"/>
                    </a:lnTo>
                    <a:lnTo>
                      <a:pt x="106" y="762"/>
                    </a:lnTo>
                    <a:lnTo>
                      <a:pt x="90" y="774"/>
                    </a:lnTo>
                    <a:lnTo>
                      <a:pt x="73" y="786"/>
                    </a:lnTo>
                    <a:lnTo>
                      <a:pt x="54" y="796"/>
                    </a:lnTo>
                    <a:lnTo>
                      <a:pt x="37" y="804"/>
                    </a:lnTo>
                    <a:lnTo>
                      <a:pt x="18" y="812"/>
                    </a:lnTo>
                    <a:lnTo>
                      <a:pt x="0" y="819"/>
                    </a:lnTo>
                    <a:lnTo>
                      <a:pt x="25" y="817"/>
                    </a:lnTo>
                    <a:lnTo>
                      <a:pt x="52" y="812"/>
                    </a:lnTo>
                    <a:lnTo>
                      <a:pt x="80" y="804"/>
                    </a:lnTo>
                    <a:lnTo>
                      <a:pt x="111" y="793"/>
                    </a:lnTo>
                    <a:lnTo>
                      <a:pt x="145" y="779"/>
                    </a:lnTo>
                    <a:lnTo>
                      <a:pt x="178" y="763"/>
                    </a:lnTo>
                    <a:lnTo>
                      <a:pt x="214" y="745"/>
                    </a:lnTo>
                    <a:lnTo>
                      <a:pt x="251" y="723"/>
                    </a:lnTo>
                    <a:lnTo>
                      <a:pt x="289" y="700"/>
                    </a:lnTo>
                    <a:lnTo>
                      <a:pt x="327" y="675"/>
                    </a:lnTo>
                    <a:lnTo>
                      <a:pt x="365" y="649"/>
                    </a:lnTo>
                    <a:lnTo>
                      <a:pt x="404" y="620"/>
                    </a:lnTo>
                    <a:lnTo>
                      <a:pt x="442" y="590"/>
                    </a:lnTo>
                    <a:lnTo>
                      <a:pt x="482" y="560"/>
                    </a:lnTo>
                    <a:lnTo>
                      <a:pt x="520" y="528"/>
                    </a:lnTo>
                    <a:lnTo>
                      <a:pt x="558" y="496"/>
                    </a:lnTo>
                    <a:lnTo>
                      <a:pt x="596" y="462"/>
                    </a:lnTo>
                    <a:lnTo>
                      <a:pt x="632" y="428"/>
                    </a:lnTo>
                    <a:lnTo>
                      <a:pt x="667" y="395"/>
                    </a:lnTo>
                    <a:lnTo>
                      <a:pt x="700" y="360"/>
                    </a:lnTo>
                    <a:lnTo>
                      <a:pt x="732" y="326"/>
                    </a:lnTo>
                    <a:lnTo>
                      <a:pt x="763" y="291"/>
                    </a:lnTo>
                    <a:lnTo>
                      <a:pt x="792" y="258"/>
                    </a:lnTo>
                    <a:lnTo>
                      <a:pt x="818" y="225"/>
                    </a:lnTo>
                    <a:lnTo>
                      <a:pt x="843" y="193"/>
                    </a:lnTo>
                    <a:lnTo>
                      <a:pt x="864" y="161"/>
                    </a:lnTo>
                    <a:lnTo>
                      <a:pt x="882" y="131"/>
                    </a:lnTo>
                    <a:lnTo>
                      <a:pt x="899" y="101"/>
                    </a:lnTo>
                    <a:lnTo>
                      <a:pt x="911" y="73"/>
                    </a:lnTo>
                    <a:lnTo>
                      <a:pt x="921" y="47"/>
                    </a:lnTo>
                    <a:lnTo>
                      <a:pt x="926" y="22"/>
                    </a:lnTo>
                    <a:lnTo>
                      <a:pt x="928" y="0"/>
                    </a:lnTo>
                    <a:lnTo>
                      <a:pt x="921" y="10"/>
                    </a:lnTo>
                    <a:lnTo>
                      <a:pt x="913" y="20"/>
                    </a:lnTo>
                    <a:lnTo>
                      <a:pt x="905" y="30"/>
                    </a:lnTo>
                    <a:lnTo>
                      <a:pt x="895" y="39"/>
                    </a:lnTo>
                    <a:lnTo>
                      <a:pt x="884" y="49"/>
                    </a:lnTo>
                    <a:lnTo>
                      <a:pt x="872" y="57"/>
                    </a:lnTo>
                    <a:lnTo>
                      <a:pt x="860" y="66"/>
                    </a:lnTo>
                    <a:lnTo>
                      <a:pt x="846" y="75"/>
                    </a:lnTo>
                    <a:lnTo>
                      <a:pt x="818" y="91"/>
                    </a:lnTo>
                    <a:lnTo>
                      <a:pt x="787" y="106"/>
                    </a:lnTo>
                    <a:lnTo>
                      <a:pt x="752" y="120"/>
                    </a:lnTo>
                    <a:lnTo>
                      <a:pt x="716" y="133"/>
                    </a:lnTo>
                    <a:lnTo>
                      <a:pt x="678" y="144"/>
                    </a:lnTo>
                    <a:lnTo>
                      <a:pt x="638" y="154"/>
                    </a:lnTo>
                    <a:lnTo>
                      <a:pt x="596" y="164"/>
                    </a:lnTo>
                    <a:lnTo>
                      <a:pt x="554" y="172"/>
                    </a:lnTo>
                    <a:lnTo>
                      <a:pt x="510" y="178"/>
                    </a:lnTo>
                    <a:lnTo>
                      <a:pt x="467" y="183"/>
                    </a:lnTo>
                    <a:lnTo>
                      <a:pt x="422" y="186"/>
                    </a:lnTo>
                    <a:lnTo>
                      <a:pt x="379" y="18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42999">
                    <a:srgbClr val="FFFFFF"/>
                  </a:gs>
                  <a:gs pos="53000">
                    <a:srgbClr val="E8F8F8"/>
                  </a:gs>
                  <a:gs pos="100000">
                    <a:srgbClr val="41C8CB"/>
                  </a:gs>
                </a:gsLst>
                <a:lin ang="30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3078" name="object 5"/>
          <p:cNvSpPr txBox="1">
            <a:spLocks noChangeArrowheads="1"/>
          </p:cNvSpPr>
          <p:nvPr/>
        </p:nvSpPr>
        <p:spPr bwMode="auto">
          <a:xfrm>
            <a:off x="6150456" y="6095953"/>
            <a:ext cx="6049784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74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8143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143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143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143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143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143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143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143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143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50"/>
              </a:spcBef>
              <a:buNone/>
            </a:pPr>
            <a:r>
              <a:rPr lang="ru-RU" altLang="ru-RU" sz="2000" dirty="0">
                <a:solidFill>
                  <a:schemeClr val="bg1"/>
                </a:solidFill>
                <a:latin typeface="Museo Sans Cyrl 100" panose="02000000000000000000" pitchFamily="50" charset="-52"/>
                <a:cs typeface="Arial" panose="020B0604020202020204" pitchFamily="34" charset="0"/>
              </a:rPr>
              <a:t>ОБРАЗОВАТЕЛЬНЫЙ ЦЕНТР В HADASSAH  СКОЛКОВО </a:t>
            </a:r>
          </a:p>
        </p:txBody>
      </p:sp>
      <p:sp>
        <p:nvSpPr>
          <p:cNvPr id="31" name="Прямоугольник 46"/>
          <p:cNvSpPr>
            <a:spLocks noChangeArrowheads="1"/>
          </p:cNvSpPr>
          <p:nvPr/>
        </p:nvSpPr>
        <p:spPr bwMode="auto">
          <a:xfrm>
            <a:off x="4943047" y="6114603"/>
            <a:ext cx="725719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endParaRPr lang="ru-RU" altLang="ru-RU" sz="1600" dirty="0">
              <a:solidFill>
                <a:srgbClr val="0C4390"/>
              </a:solidFill>
              <a:latin typeface="OfficinaSansC" panose="04000500000000000000" pitchFamily="82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7090366" y="3025883"/>
            <a:ext cx="5477913" cy="15376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altLang="ru-RU" sz="8000" dirty="0">
              <a:solidFill>
                <a:srgbClr val="0C4390"/>
              </a:solidFill>
              <a:latin typeface="OfficinaSansC" panose="04000500000000000000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3" y="6114603"/>
            <a:ext cx="2463237" cy="5215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t="12734" b="22378"/>
          <a:stretch/>
        </p:blipFill>
        <p:spPr>
          <a:xfrm>
            <a:off x="2938929" y="6015099"/>
            <a:ext cx="1913861" cy="75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5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89"/>
          <p:cNvGrpSpPr>
            <a:grpSpLocks/>
          </p:cNvGrpSpPr>
          <p:nvPr/>
        </p:nvGrpSpPr>
        <p:grpSpPr bwMode="auto">
          <a:xfrm>
            <a:off x="323729" y="887374"/>
            <a:ext cx="12192000" cy="5536820"/>
            <a:chOff x="0" y="0"/>
            <a:chExt cx="12191999" cy="6435575"/>
          </a:xfrm>
        </p:grpSpPr>
        <p:pic>
          <p:nvPicPr>
            <p:cNvPr id="91" name="Рисунок 19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 flipV="1">
              <a:off x="6153945" y="0"/>
              <a:ext cx="6038054" cy="643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9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1" y="0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5" name="Крест 34"/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75" name="Крест 74"/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93" name="Крест 92"/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88715" y="6191814"/>
            <a:ext cx="1503285" cy="6661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7611" y="3873"/>
            <a:ext cx="7448365" cy="883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0" y="2109088"/>
            <a:ext cx="1219200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1200" dirty="0">
              <a:solidFill>
                <a:srgbClr val="0C439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28299" y="6328754"/>
            <a:ext cx="2672526" cy="53638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www.hadassah.moscow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593671" y="6328755"/>
            <a:ext cx="2598329" cy="53606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+7</a:t>
            </a: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495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  <a:r>
              <a:rPr lang="en-US" sz="1200" dirty="0">
                <a:solidFill>
                  <a:schemeClr val="bg1"/>
                </a:solidFill>
              </a:rPr>
              <a:t>800-10-00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7" y="223992"/>
            <a:ext cx="2500655" cy="529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21370" y="1120242"/>
            <a:ext cx="4046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algn="ctr">
              <a:spcBef>
                <a:spcPts val="58"/>
              </a:spcBef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ЧТО МЫ ПРЕДЛАГАЕМ?</a:t>
            </a:r>
            <a:endParaRPr lang="ru-RU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1582341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Тренинги для врачей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Тренинги для медицинских сестер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Обучение администраторов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Школа пациента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Подготовка и проведение специализированной аккредитации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Проведение тематических конференций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Предоставление услуг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симуляционного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центра внешним заказчикам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Работа со школьниками (летняя школа)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Портал дистанционного обучения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*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*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Программы адаптированы к проведению с использованием любой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WEB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платформы (планируется </a:t>
            </a: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</a:rPr>
              <a:t>Trueconf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, Zoom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Evercare)</a:t>
            </a:r>
            <a:endParaRPr lang="ru-RU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006A204-F9C1-9A4F-8297-C2431F51527F}"/>
              </a:ext>
            </a:extLst>
          </p:cNvPr>
          <p:cNvSpPr/>
          <p:nvPr/>
        </p:nvSpPr>
        <p:spPr>
          <a:xfrm>
            <a:off x="5635279" y="253483"/>
            <a:ext cx="3701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КАТЕГОРИИ ПРОГРАММ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380902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89"/>
          <p:cNvGrpSpPr>
            <a:grpSpLocks/>
          </p:cNvGrpSpPr>
          <p:nvPr/>
        </p:nvGrpSpPr>
        <p:grpSpPr bwMode="auto">
          <a:xfrm>
            <a:off x="0" y="954100"/>
            <a:ext cx="12192000" cy="5536820"/>
            <a:chOff x="0" y="0"/>
            <a:chExt cx="12191999" cy="6435575"/>
          </a:xfrm>
        </p:grpSpPr>
        <p:pic>
          <p:nvPicPr>
            <p:cNvPr id="91" name="Рисунок 19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 flipV="1">
              <a:off x="6153945" y="0"/>
              <a:ext cx="6038054" cy="643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9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1" y="0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5" name="Крест 34"/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75" name="Крест 74"/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93" name="Крест 92"/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88715" y="6191814"/>
            <a:ext cx="1503285" cy="6661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7611" y="3873"/>
            <a:ext cx="7448365" cy="883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0" y="2109088"/>
            <a:ext cx="1219200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1200" dirty="0">
              <a:solidFill>
                <a:srgbClr val="0C439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28299" y="6328754"/>
            <a:ext cx="2672526" cy="53638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www.hadassah.moscow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593671" y="6328755"/>
            <a:ext cx="2598329" cy="53606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+7</a:t>
            </a: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495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  <a:r>
              <a:rPr lang="en-US" sz="1200" dirty="0">
                <a:solidFill>
                  <a:schemeClr val="bg1"/>
                </a:solidFill>
              </a:rPr>
              <a:t>800-10-00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7" y="223992"/>
            <a:ext cx="2500655" cy="529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21370" y="1120242"/>
            <a:ext cx="4046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algn="ctr">
              <a:spcBef>
                <a:spcPts val="58"/>
              </a:spcBef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ЧТО МЫ ПРЕДЛАГАЕМ?</a:t>
            </a:r>
            <a:endParaRPr lang="ru-RU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259021"/>
            <a:ext cx="2203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ФОРМАТ ОБУЧЕНИЯ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0491" y="2255161"/>
            <a:ext cx="45443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ОЧНОЕ ОБУЧЕНИЕ</a:t>
            </a:r>
          </a:p>
          <a:p>
            <a:pPr algn="ctr"/>
            <a:endParaRPr lang="ru-RU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теоретическая часть в конференц-зале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практикум на виртуальных</a:t>
            </a:r>
            <a:r>
              <a:rPr lang="en-US" dirty="0">
                <a:solidFill>
                  <a:srgbClr val="0070C0"/>
                </a:solidFill>
              </a:rPr>
              <a:t>  </a:t>
            </a:r>
            <a:r>
              <a:rPr lang="ru-RU" dirty="0">
                <a:solidFill>
                  <a:srgbClr val="0070C0"/>
                </a:solidFill>
              </a:rPr>
              <a:t>  и коробочных симуляторах </a:t>
            </a:r>
            <a:r>
              <a:rPr lang="en-US" dirty="0">
                <a:solidFill>
                  <a:srgbClr val="0070C0"/>
                </a:solidFill>
              </a:rPr>
              <a:t>(c</a:t>
            </a:r>
            <a:r>
              <a:rPr lang="ru-RU" dirty="0">
                <a:solidFill>
                  <a:srgbClr val="0070C0"/>
                </a:solidFill>
              </a:rPr>
              <a:t>м слайд список оборудования)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практикум на биоматериале в учебной операционной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стажировка на рабочем месте в филиале </a:t>
            </a:r>
            <a:r>
              <a:rPr lang="ru-RU" dirty="0" err="1">
                <a:solidFill>
                  <a:srgbClr val="0070C0"/>
                </a:solidFill>
              </a:rPr>
              <a:t>Хадасса</a:t>
            </a:r>
            <a:r>
              <a:rPr lang="ru-RU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стажировка в головном госпитале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84969" y="2222548"/>
            <a:ext cx="38277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</a:rPr>
              <a:t>ДИСТАНЦИОННОЕ ОБУЧЕНИЕ</a:t>
            </a:r>
          </a:p>
          <a:p>
            <a:pPr algn="ctr"/>
            <a:endParaRPr lang="ru-RU" u="sng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70C0"/>
                </a:solidFill>
              </a:rPr>
              <a:t>вебинары</a:t>
            </a:r>
            <a:endParaRPr lang="ru-RU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тестирование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онлайн курсы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видеотрансляции из операционной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непрерывное обучение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школа пациента</a:t>
            </a:r>
          </a:p>
        </p:txBody>
      </p:sp>
    </p:spTree>
    <p:extLst>
      <p:ext uri="{BB962C8B-B14F-4D97-AF65-F5344CB8AC3E}">
        <p14:creationId xmlns:p14="http://schemas.microsoft.com/office/powerpoint/2010/main" val="40478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89"/>
          <p:cNvGrpSpPr>
            <a:grpSpLocks/>
          </p:cNvGrpSpPr>
          <p:nvPr/>
        </p:nvGrpSpPr>
        <p:grpSpPr bwMode="auto">
          <a:xfrm>
            <a:off x="467947" y="819472"/>
            <a:ext cx="12192000" cy="5536820"/>
            <a:chOff x="0" y="0"/>
            <a:chExt cx="12191999" cy="6435575"/>
          </a:xfrm>
        </p:grpSpPr>
        <p:pic>
          <p:nvPicPr>
            <p:cNvPr id="91" name="Рисунок 19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 flipV="1">
              <a:off x="6153945" y="0"/>
              <a:ext cx="6038054" cy="643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9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1" y="0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5" name="Крест 34"/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75" name="Крест 74"/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93" name="Крест 92"/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88715" y="6191814"/>
            <a:ext cx="1503285" cy="6661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7611" y="3873"/>
            <a:ext cx="7448365" cy="883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0" y="2109088"/>
            <a:ext cx="1219200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1200" dirty="0">
              <a:solidFill>
                <a:srgbClr val="0C439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28299" y="6328754"/>
            <a:ext cx="2672526" cy="53638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www.hadassah.moscow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593671" y="6328755"/>
            <a:ext cx="2598329" cy="53606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+7</a:t>
            </a: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495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  <a:r>
              <a:rPr lang="en-US" sz="1200" dirty="0">
                <a:solidFill>
                  <a:schemeClr val="bg1"/>
                </a:solidFill>
              </a:rPr>
              <a:t>800-10-00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7" y="223992"/>
            <a:ext cx="2500655" cy="529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21370" y="1120242"/>
            <a:ext cx="4046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algn="ctr">
              <a:spcBef>
                <a:spcPts val="58"/>
              </a:spcBef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ЧТО МЫ ПРЕДЛАГАЕМ?</a:t>
            </a:r>
            <a:endParaRPr lang="ru-RU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4374" y="1261325"/>
            <a:ext cx="516474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ПРИМЕР СТРУКТУРЫ ХИРУРГИЧЕСКОГО ТРЕНИНГА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(общая, гинекология, урология, </a:t>
            </a:r>
            <a:r>
              <a:rPr lang="ru-RU" sz="1600" b="1" dirty="0" err="1">
                <a:solidFill>
                  <a:schemeClr val="accent5">
                    <a:lumMod val="75000"/>
                  </a:schemeClr>
                </a:solidFill>
              </a:rPr>
              <a:t>нейро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, травматология)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77160" y="2029650"/>
            <a:ext cx="459848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solidFill>
                  <a:srgbClr val="0C4390"/>
                </a:solidFill>
              </a:rPr>
              <a:t>Теория по патологии + алгоритмы – прием, консультация пациента, постановка диагноза, послеоперационное ведение пациента с использование VR технологии</a:t>
            </a:r>
          </a:p>
          <a:p>
            <a:pPr marL="342900" indent="-342900">
              <a:buAutoNum type="arabicPeriod"/>
            </a:pPr>
            <a:endParaRPr lang="ru-RU" sz="1600" dirty="0">
              <a:solidFill>
                <a:srgbClr val="0C4390"/>
              </a:solidFill>
            </a:endParaRPr>
          </a:p>
          <a:p>
            <a:r>
              <a:rPr lang="ru-RU" sz="1600" dirty="0">
                <a:solidFill>
                  <a:srgbClr val="0C4390"/>
                </a:solidFill>
              </a:rPr>
              <a:t>2. Обучение мануальным навыкам на виртуальных симуляторах (</a:t>
            </a:r>
            <a:r>
              <a:rPr lang="ru-RU" sz="1600" dirty="0" err="1">
                <a:solidFill>
                  <a:srgbClr val="0C4390"/>
                </a:solidFill>
              </a:rPr>
              <a:t>Эйдос</a:t>
            </a:r>
            <a:r>
              <a:rPr lang="ru-RU" sz="1600" dirty="0">
                <a:solidFill>
                  <a:srgbClr val="0C4390"/>
                </a:solidFill>
              </a:rPr>
              <a:t>).  Отработка отдельных манипуляций, целой операции, симуляция осложнений, отработка до автоматизма работы в бригаде.</a:t>
            </a:r>
          </a:p>
          <a:p>
            <a:endParaRPr lang="ru-RU" sz="1600" dirty="0">
              <a:solidFill>
                <a:srgbClr val="0C4390"/>
              </a:solidFill>
            </a:endParaRPr>
          </a:p>
          <a:p>
            <a:r>
              <a:rPr lang="ru-RU" sz="1600" dirty="0">
                <a:solidFill>
                  <a:srgbClr val="0C4390"/>
                </a:solidFill>
              </a:rPr>
              <a:t>3. Тренинг на </a:t>
            </a:r>
            <a:r>
              <a:rPr lang="ru-RU" sz="1600" dirty="0" err="1">
                <a:solidFill>
                  <a:srgbClr val="0C4390"/>
                </a:solidFill>
              </a:rPr>
              <a:t>ex</a:t>
            </a:r>
            <a:r>
              <a:rPr lang="ru-RU" sz="1600" dirty="0">
                <a:solidFill>
                  <a:srgbClr val="0C4390"/>
                </a:solidFill>
              </a:rPr>
              <a:t> </a:t>
            </a:r>
            <a:r>
              <a:rPr lang="ru-RU" sz="1600" dirty="0" err="1">
                <a:solidFill>
                  <a:srgbClr val="0C4390"/>
                </a:solidFill>
              </a:rPr>
              <a:t>vivo</a:t>
            </a:r>
            <a:r>
              <a:rPr lang="ru-RU" sz="1600" dirty="0">
                <a:solidFill>
                  <a:srgbClr val="0C4390"/>
                </a:solidFill>
              </a:rPr>
              <a:t> биоматериале животного и человека подготовленного по технологии </a:t>
            </a:r>
            <a:r>
              <a:rPr lang="ru-RU" sz="1600" dirty="0" err="1">
                <a:solidFill>
                  <a:srgbClr val="0C4390"/>
                </a:solidFill>
              </a:rPr>
              <a:t>Симбиотех</a:t>
            </a:r>
            <a:endParaRPr lang="ru-RU" sz="1600" dirty="0">
              <a:solidFill>
                <a:srgbClr val="0C4390"/>
              </a:solidFill>
            </a:endParaRPr>
          </a:p>
          <a:p>
            <a:endParaRPr lang="ru-RU" sz="1600" dirty="0">
              <a:solidFill>
                <a:srgbClr val="0C4390"/>
              </a:solidFill>
            </a:endParaRPr>
          </a:p>
          <a:p>
            <a:r>
              <a:rPr lang="ru-RU" sz="1600" dirty="0">
                <a:solidFill>
                  <a:srgbClr val="0C4390"/>
                </a:solidFill>
              </a:rPr>
              <a:t>4. Аттестация в операционной или на виртуальном симуляторе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DA14E4D-CFB3-BC41-A343-14E3785B63BE}"/>
              </a:ext>
            </a:extLst>
          </p:cNvPr>
          <p:cNvSpPr/>
          <p:nvPr/>
        </p:nvSpPr>
        <p:spPr>
          <a:xfrm>
            <a:off x="6815983" y="1261325"/>
            <a:ext cx="496841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ПРИМЕР СТРУКТУРЫ ТРЕНИНГА МЕДСЕСТЕР </a:t>
            </a:r>
            <a:b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(процедурных, операционных, анестезиологических)</a:t>
            </a: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554F4F0-6681-7E41-A713-D6EFA2CC46C8}"/>
              </a:ext>
            </a:extLst>
          </p:cNvPr>
          <p:cNvGrpSpPr/>
          <p:nvPr/>
        </p:nvGrpSpPr>
        <p:grpSpPr>
          <a:xfrm>
            <a:off x="-2845" y="3873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44" name="Rectangle 5">
              <a:extLst>
                <a:ext uri="{FF2B5EF4-FFF2-40B4-BE49-F238E27FC236}">
                  <a16:creationId xmlns:a16="http://schemas.microsoft.com/office/drawing/2014/main" id="{91F30B43-A19C-1C4B-A7BA-40430E859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45" name="Rectangle 6">
              <a:extLst>
                <a:ext uri="{FF2B5EF4-FFF2-40B4-BE49-F238E27FC236}">
                  <a16:creationId xmlns:a16="http://schemas.microsoft.com/office/drawing/2014/main" id="{0214CE69-B18C-9C4A-83DF-62A0F3B7C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47" name="Крест 46">
              <a:extLst>
                <a:ext uri="{FF2B5EF4-FFF2-40B4-BE49-F238E27FC236}">
                  <a16:creationId xmlns:a16="http://schemas.microsoft.com/office/drawing/2014/main" id="{15285318-47AF-3141-AB1D-71F810350094}"/>
                </a:ext>
              </a:extLst>
            </p:cNvPr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53ECA6BA-C1E8-1040-95D7-A0BDD557FC41}"/>
                </a:ext>
              </a:extLst>
            </p:cNvPr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49" name="Крест 48">
                <a:extLst>
                  <a:ext uri="{FF2B5EF4-FFF2-40B4-BE49-F238E27FC236}">
                    <a16:creationId xmlns:a16="http://schemas.microsoft.com/office/drawing/2014/main" id="{7131657F-DF2C-AF4C-A477-46A89F787FBB}"/>
                  </a:ext>
                </a:extLst>
              </p:cNvPr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50" name="Крест 49">
                <a:extLst>
                  <a:ext uri="{FF2B5EF4-FFF2-40B4-BE49-F238E27FC236}">
                    <a16:creationId xmlns:a16="http://schemas.microsoft.com/office/drawing/2014/main" id="{8CC77272-5790-DD41-9EB2-48F5ED85EFAD}"/>
                  </a:ext>
                </a:extLst>
              </p:cNvPr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B71761C-690D-3F4C-982F-042BE09A577A}"/>
              </a:ext>
            </a:extLst>
          </p:cNvPr>
          <p:cNvSpPr/>
          <p:nvPr/>
        </p:nvSpPr>
        <p:spPr>
          <a:xfrm>
            <a:off x="6854462" y="2106129"/>
            <a:ext cx="471296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600" dirty="0">
                <a:solidFill>
                  <a:srgbClr val="0C4390"/>
                </a:solidFill>
              </a:rPr>
              <a:t>Теория по патологии + алгоритм работы с пациентом и последовательность манипуляций с использованием VR технологии </a:t>
            </a:r>
          </a:p>
          <a:p>
            <a:pPr marL="342900" indent="-342900" algn="just">
              <a:buAutoNum type="arabicPeriod"/>
            </a:pPr>
            <a:endParaRPr lang="ru-RU" sz="1600" dirty="0">
              <a:solidFill>
                <a:srgbClr val="0C4390"/>
              </a:solidFill>
            </a:endParaRPr>
          </a:p>
          <a:p>
            <a:pPr algn="just"/>
            <a:r>
              <a:rPr lang="ru-RU" sz="1600" dirty="0">
                <a:solidFill>
                  <a:srgbClr val="0C4390"/>
                </a:solidFill>
              </a:rPr>
              <a:t>2. Обучение мануальным навыкам в </a:t>
            </a:r>
            <a:r>
              <a:rPr lang="ru-RU" sz="1600" dirty="0" err="1">
                <a:solidFill>
                  <a:srgbClr val="0C4390"/>
                </a:solidFill>
              </a:rPr>
              <a:t>симуляционном</a:t>
            </a:r>
            <a:r>
              <a:rPr lang="ru-RU" sz="1600" dirty="0">
                <a:solidFill>
                  <a:srgbClr val="0C4390"/>
                </a:solidFill>
              </a:rPr>
              <a:t> процедурном кабинете (для процедурных сестер) или операционной (для операционных сестер). </a:t>
            </a:r>
          </a:p>
          <a:p>
            <a:pPr algn="just"/>
            <a:endParaRPr lang="ru-RU" sz="1600" dirty="0">
              <a:solidFill>
                <a:srgbClr val="0C4390"/>
              </a:solidFill>
            </a:endParaRPr>
          </a:p>
          <a:p>
            <a:pPr algn="just"/>
            <a:r>
              <a:rPr lang="ru-RU" sz="1600" dirty="0">
                <a:solidFill>
                  <a:srgbClr val="0C4390"/>
                </a:solidFill>
              </a:rPr>
              <a:t>3. Аттестация в операционной или процедурном кабинете</a:t>
            </a: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3DFA17C4-2044-D244-8D43-1466FB14895C}"/>
              </a:ext>
            </a:extLst>
          </p:cNvPr>
          <p:cNvGrpSpPr/>
          <p:nvPr/>
        </p:nvGrpSpPr>
        <p:grpSpPr>
          <a:xfrm>
            <a:off x="-2843" y="3873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53" name="Rectangle 5">
              <a:extLst>
                <a:ext uri="{FF2B5EF4-FFF2-40B4-BE49-F238E27FC236}">
                  <a16:creationId xmlns:a16="http://schemas.microsoft.com/office/drawing/2014/main" id="{0F6498D0-34A8-BA44-B07A-6E6146F69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54" name="Rectangle 6">
              <a:extLst>
                <a:ext uri="{FF2B5EF4-FFF2-40B4-BE49-F238E27FC236}">
                  <a16:creationId xmlns:a16="http://schemas.microsoft.com/office/drawing/2014/main" id="{E347E8C1-02B7-344D-A076-D241768A5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55" name="Крест 54">
              <a:extLst>
                <a:ext uri="{FF2B5EF4-FFF2-40B4-BE49-F238E27FC236}">
                  <a16:creationId xmlns:a16="http://schemas.microsoft.com/office/drawing/2014/main" id="{BA6EE9D0-5B1E-E640-91D9-FDFABCB45242}"/>
                </a:ext>
              </a:extLst>
            </p:cNvPr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DAA3BE7E-A1E6-5D44-90A2-942E2BDCD667}"/>
                </a:ext>
              </a:extLst>
            </p:cNvPr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57" name="Крест 56">
                <a:extLst>
                  <a:ext uri="{FF2B5EF4-FFF2-40B4-BE49-F238E27FC236}">
                    <a16:creationId xmlns:a16="http://schemas.microsoft.com/office/drawing/2014/main" id="{AEF8BD79-7BE0-F24C-82CD-67A7BCFEEF1B}"/>
                  </a:ext>
                </a:extLst>
              </p:cNvPr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58" name="Крест 57">
                <a:extLst>
                  <a:ext uri="{FF2B5EF4-FFF2-40B4-BE49-F238E27FC236}">
                    <a16:creationId xmlns:a16="http://schemas.microsoft.com/office/drawing/2014/main" id="{43464F7D-F939-7A43-86E0-AC36E421876E}"/>
                  </a:ext>
                </a:extLst>
              </p:cNvPr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E8FF34DB-0FE4-FE4C-AAE3-60BB4B51D82C}"/>
              </a:ext>
            </a:extLst>
          </p:cNvPr>
          <p:cNvSpPr/>
          <p:nvPr/>
        </p:nvSpPr>
        <p:spPr>
          <a:xfrm>
            <a:off x="5469341" y="151908"/>
            <a:ext cx="425355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ПРИМЕР СТРУКТУРЫ ТРЕНИНГА</a:t>
            </a:r>
          </a:p>
          <a:p>
            <a:pPr algn="ctr"/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4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89"/>
          <p:cNvGrpSpPr>
            <a:grpSpLocks/>
          </p:cNvGrpSpPr>
          <p:nvPr/>
        </p:nvGrpSpPr>
        <p:grpSpPr bwMode="auto">
          <a:xfrm>
            <a:off x="-2843" y="900031"/>
            <a:ext cx="12192000" cy="5536820"/>
            <a:chOff x="0" y="0"/>
            <a:chExt cx="12191999" cy="6435575"/>
          </a:xfrm>
        </p:grpSpPr>
        <p:pic>
          <p:nvPicPr>
            <p:cNvPr id="91" name="Рисунок 19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 flipV="1">
              <a:off x="6153945" y="0"/>
              <a:ext cx="6038054" cy="643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9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1" y="0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5" name="Крест 34"/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75" name="Крест 74"/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93" name="Крест 92"/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88715" y="6191814"/>
            <a:ext cx="1503285" cy="6661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7611" y="3873"/>
            <a:ext cx="7448365" cy="883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0" y="2109088"/>
            <a:ext cx="1219200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1200" dirty="0">
              <a:solidFill>
                <a:srgbClr val="0C439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28299" y="6328754"/>
            <a:ext cx="2672526" cy="53638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www.hadassah.moscow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593671" y="6328755"/>
            <a:ext cx="2598329" cy="53606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+7</a:t>
            </a: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495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  <a:r>
              <a:rPr lang="en-US" sz="1200" dirty="0">
                <a:solidFill>
                  <a:schemeClr val="bg1"/>
                </a:solidFill>
              </a:rPr>
              <a:t>800-10-00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7" y="223992"/>
            <a:ext cx="2500655" cy="529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21370" y="1120242"/>
            <a:ext cx="4046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algn="ctr">
              <a:spcBef>
                <a:spcPts val="58"/>
              </a:spcBef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ЧТО МЫ ПРЕДЛАГАЕМ?</a:t>
            </a:r>
            <a:endParaRPr lang="ru-RU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123711"/>
            <a:ext cx="4476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СИМУЛЯЦИОННЫЙ ГОСПИТАЛЬ ХАДАССА – </a:t>
            </a:r>
          </a:p>
          <a:p>
            <a:r>
              <a:rPr lang="ru-RU" dirty="0">
                <a:solidFill>
                  <a:schemeClr val="bg1"/>
                </a:solidFill>
              </a:rPr>
              <a:t>ОБРАЗОВАТЕЛЬНАЯ ПЛОЩАДКА ММК</a:t>
            </a:r>
          </a:p>
        </p:txBody>
      </p:sp>
      <p:graphicFrame>
        <p:nvGraphicFramePr>
          <p:cNvPr id="23" name="Объект 4">
            <a:extLst>
              <a:ext uri="{FF2B5EF4-FFF2-40B4-BE49-F238E27FC236}">
                <a16:creationId xmlns:a16="http://schemas.microsoft.com/office/drawing/2014/main" id="{A4F6AEAF-AAC0-F142-AA50-5AAD8029D0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1737073"/>
              </p:ext>
            </p:extLst>
          </p:nvPr>
        </p:nvGraphicFramePr>
        <p:xfrm>
          <a:off x="428299" y="-596842"/>
          <a:ext cx="10892844" cy="6925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4" name="Пятиугольник 23">
            <a:extLst>
              <a:ext uri="{FF2B5EF4-FFF2-40B4-BE49-F238E27FC236}">
                <a16:creationId xmlns:a16="http://schemas.microsoft.com/office/drawing/2014/main" id="{50491023-BE4D-A242-998A-E14EC441508F}"/>
              </a:ext>
            </a:extLst>
          </p:cNvPr>
          <p:cNvSpPr/>
          <p:nvPr/>
        </p:nvSpPr>
        <p:spPr>
          <a:xfrm>
            <a:off x="1132113" y="4481713"/>
            <a:ext cx="3159070" cy="637865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22" dirty="0"/>
              <a:t>Программа-модуль </a:t>
            </a:r>
            <a:r>
              <a:rPr lang="ru-RU" sz="1322" dirty="0" err="1"/>
              <a:t>симуляционное</a:t>
            </a:r>
            <a:r>
              <a:rPr lang="ru-RU" sz="1322" dirty="0"/>
              <a:t> обучение</a:t>
            </a:r>
            <a:endParaRPr lang="en-US" sz="1322" dirty="0"/>
          </a:p>
        </p:txBody>
      </p:sp>
      <p:sp>
        <p:nvSpPr>
          <p:cNvPr id="25" name="Нашивка 7">
            <a:extLst>
              <a:ext uri="{FF2B5EF4-FFF2-40B4-BE49-F238E27FC236}">
                <a16:creationId xmlns:a16="http://schemas.microsoft.com/office/drawing/2014/main" id="{BA5A2EA8-4911-3642-AF71-7B17B8D25B2A}"/>
              </a:ext>
            </a:extLst>
          </p:cNvPr>
          <p:cNvSpPr/>
          <p:nvPr/>
        </p:nvSpPr>
        <p:spPr>
          <a:xfrm>
            <a:off x="4313122" y="4506690"/>
            <a:ext cx="2725630" cy="6378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22" dirty="0">
                <a:solidFill>
                  <a:schemeClr val="bg1"/>
                </a:solidFill>
                <a:cs typeface="Arial" panose="020B0604020202020204" pitchFamily="34" charset="0"/>
              </a:rPr>
              <a:t>Модуль </a:t>
            </a:r>
            <a:r>
              <a:rPr lang="ru-RU" sz="1322" dirty="0" err="1">
                <a:solidFill>
                  <a:schemeClr val="bg1"/>
                </a:solidFill>
                <a:cs typeface="Arial" panose="020B0604020202020204" pitchFamily="34" charset="0"/>
              </a:rPr>
              <a:t>кадаверное</a:t>
            </a:r>
            <a:r>
              <a:rPr lang="ru-RU" sz="1322" dirty="0">
                <a:solidFill>
                  <a:schemeClr val="bg1"/>
                </a:solidFill>
                <a:cs typeface="Arial" panose="020B0604020202020204" pitchFamily="34" charset="0"/>
              </a:rPr>
              <a:t> обучение  </a:t>
            </a:r>
            <a:endParaRPr lang="en-US" sz="1322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6" name="Нашивка 8">
            <a:extLst>
              <a:ext uri="{FF2B5EF4-FFF2-40B4-BE49-F238E27FC236}">
                <a16:creationId xmlns:a16="http://schemas.microsoft.com/office/drawing/2014/main" id="{52CD8342-49DD-EF4C-B3C2-16E227B71D70}"/>
              </a:ext>
            </a:extLst>
          </p:cNvPr>
          <p:cNvSpPr/>
          <p:nvPr/>
        </p:nvSpPr>
        <p:spPr>
          <a:xfrm>
            <a:off x="7036642" y="4506691"/>
            <a:ext cx="2705550" cy="63786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 Виртуальная клиника- виртуальная реальность </a:t>
            </a:r>
          </a:p>
        </p:txBody>
      </p:sp>
      <p:sp>
        <p:nvSpPr>
          <p:cNvPr id="27" name="Нашивка 10">
            <a:extLst>
              <a:ext uri="{FF2B5EF4-FFF2-40B4-BE49-F238E27FC236}">
                <a16:creationId xmlns:a16="http://schemas.microsoft.com/office/drawing/2014/main" id="{6E2F5E2D-F221-DB45-9F6F-D07F3543EC7C}"/>
              </a:ext>
            </a:extLst>
          </p:cNvPr>
          <p:cNvSpPr/>
          <p:nvPr/>
        </p:nvSpPr>
        <p:spPr>
          <a:xfrm>
            <a:off x="5915097" y="5598327"/>
            <a:ext cx="3394441" cy="588053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Возможности стажировки в больнице </a:t>
            </a:r>
            <a:r>
              <a:rPr lang="ru-RU" sz="1400" dirty="0" err="1">
                <a:solidFill>
                  <a:schemeClr val="bg1"/>
                </a:solidFill>
              </a:rPr>
              <a:t>Хадасса</a:t>
            </a:r>
            <a:r>
              <a:rPr lang="ru-RU" sz="1400" dirty="0">
                <a:solidFill>
                  <a:schemeClr val="bg1"/>
                </a:solidFill>
              </a:rPr>
              <a:t> и партнерах </a:t>
            </a:r>
            <a:r>
              <a:rPr lang="ru-RU" sz="1400" dirty="0" err="1">
                <a:solidFill>
                  <a:schemeClr val="bg1"/>
                </a:solidFill>
              </a:rPr>
              <a:t>Uni</a:t>
            </a:r>
            <a:r>
              <a:rPr lang="ru-RU" sz="1400" dirty="0">
                <a:solidFill>
                  <a:schemeClr val="bg1"/>
                </a:solidFill>
              </a:rPr>
              <a:t> или </a:t>
            </a:r>
            <a:r>
              <a:rPr lang="ru-RU" sz="1400" dirty="0" err="1">
                <a:solidFill>
                  <a:schemeClr val="bg1"/>
                </a:solidFill>
              </a:rPr>
              <a:t>Uni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Clinic</a:t>
            </a:r>
            <a:r>
              <a:rPr lang="ru-RU" sz="1400" dirty="0">
                <a:solidFill>
                  <a:schemeClr val="bg1"/>
                </a:solidFill>
              </a:rPr>
              <a:t> от ОЭСР</a:t>
            </a:r>
          </a:p>
        </p:txBody>
      </p:sp>
      <p:sp>
        <p:nvSpPr>
          <p:cNvPr id="28" name="Нашивка 11">
            <a:extLst>
              <a:ext uri="{FF2B5EF4-FFF2-40B4-BE49-F238E27FC236}">
                <a16:creationId xmlns:a16="http://schemas.microsoft.com/office/drawing/2014/main" id="{42B661E9-3314-1545-8452-D11D87C061F2}"/>
              </a:ext>
            </a:extLst>
          </p:cNvPr>
          <p:cNvSpPr/>
          <p:nvPr/>
        </p:nvSpPr>
        <p:spPr>
          <a:xfrm>
            <a:off x="1141834" y="5594987"/>
            <a:ext cx="4662684" cy="575778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Онлайн-трансляция видео на сайте </a:t>
            </a:r>
            <a:r>
              <a:rPr lang="ru-RU" sz="1400" dirty="0" err="1">
                <a:solidFill>
                  <a:schemeClr val="bg1"/>
                </a:solidFill>
              </a:rPr>
              <a:t>Хадасса</a:t>
            </a:r>
            <a:r>
              <a:rPr lang="ru-RU" sz="1400" dirty="0">
                <a:solidFill>
                  <a:schemeClr val="bg1"/>
                </a:solidFill>
              </a:rPr>
              <a:t> и ФММК - стажировка в операционной в партнерских клиниках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3272E-878E-D541-B328-9FDFB1F3002E}"/>
              </a:ext>
            </a:extLst>
          </p:cNvPr>
          <p:cNvSpPr txBox="1"/>
          <p:nvPr/>
        </p:nvSpPr>
        <p:spPr>
          <a:xfrm>
            <a:off x="4527611" y="2986411"/>
            <a:ext cx="2983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</a:rPr>
              <a:t>Образовательные направления </a:t>
            </a:r>
          </a:p>
        </p:txBody>
      </p:sp>
    </p:spTree>
    <p:extLst>
      <p:ext uri="{BB962C8B-B14F-4D97-AF65-F5344CB8AC3E}">
        <p14:creationId xmlns:p14="http://schemas.microsoft.com/office/powerpoint/2010/main" val="96264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608826" y="2165684"/>
            <a:ext cx="8447683" cy="3244008"/>
            <a:chOff x="585767" y="1994715"/>
            <a:chExt cx="9308095" cy="3150989"/>
          </a:xfrm>
        </p:grpSpPr>
        <p:sp>
          <p:nvSpPr>
            <p:cNvPr id="24" name="Полилиния 23"/>
            <p:cNvSpPr/>
            <p:nvPr/>
          </p:nvSpPr>
          <p:spPr>
            <a:xfrm rot="5400000">
              <a:off x="4336161" y="2377192"/>
              <a:ext cx="500173" cy="1441444"/>
            </a:xfrm>
            <a:custGeom>
              <a:avLst/>
              <a:gdLst>
                <a:gd name="connsiteX0" fmla="*/ 0 w 567386"/>
                <a:gd name="connsiteY0" fmla="*/ 0 h 1569630"/>
                <a:gd name="connsiteX1" fmla="*/ 567386 w 567386"/>
                <a:gd name="connsiteY1" fmla="*/ 0 h 1569630"/>
                <a:gd name="connsiteX2" fmla="*/ 567386 w 567386"/>
                <a:gd name="connsiteY2" fmla="*/ 1569630 h 1569630"/>
                <a:gd name="connsiteX3" fmla="*/ 0 w 567386"/>
                <a:gd name="connsiteY3" fmla="*/ 1569630 h 1569630"/>
                <a:gd name="connsiteX4" fmla="*/ 0 w 567386"/>
                <a:gd name="connsiteY4" fmla="*/ 0 h 1569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386" h="1569630">
                  <a:moveTo>
                    <a:pt x="0" y="0"/>
                  </a:moveTo>
                  <a:lnTo>
                    <a:pt x="567386" y="0"/>
                  </a:lnTo>
                  <a:lnTo>
                    <a:pt x="567386" y="1569630"/>
                  </a:lnTo>
                  <a:lnTo>
                    <a:pt x="0" y="156963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6916" tIns="6916" rIns="6916" bIns="26143" numCol="1" spcCol="1270" anchor="ctr" anchorCtr="0">
              <a:noAutofit/>
            </a:bodyPr>
            <a:lstStyle/>
            <a:p>
              <a:pPr algn="ctr" defTabSz="4841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89" dirty="0"/>
                <a:t>ОБЩАЯ ХИРУРГИЯ</a:t>
              </a:r>
            </a:p>
          </p:txBody>
        </p:sp>
        <p:sp>
          <p:nvSpPr>
            <p:cNvPr id="26" name="Полилиния 25"/>
            <p:cNvSpPr/>
            <p:nvPr/>
          </p:nvSpPr>
          <p:spPr>
            <a:xfrm rot="5400000">
              <a:off x="4316877" y="1545445"/>
              <a:ext cx="495257" cy="1393798"/>
            </a:xfrm>
            <a:custGeom>
              <a:avLst/>
              <a:gdLst>
                <a:gd name="connsiteX0" fmla="*/ 0 w 614332"/>
                <a:gd name="connsiteY0" fmla="*/ 0 h 1687896"/>
                <a:gd name="connsiteX1" fmla="*/ 614332 w 614332"/>
                <a:gd name="connsiteY1" fmla="*/ 0 h 1687896"/>
                <a:gd name="connsiteX2" fmla="*/ 614332 w 614332"/>
                <a:gd name="connsiteY2" fmla="*/ 1687896 h 1687896"/>
                <a:gd name="connsiteX3" fmla="*/ 0 w 614332"/>
                <a:gd name="connsiteY3" fmla="*/ 1687896 h 1687896"/>
                <a:gd name="connsiteX4" fmla="*/ 0 w 614332"/>
                <a:gd name="connsiteY4" fmla="*/ 0 h 168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4332" h="1687896">
                  <a:moveTo>
                    <a:pt x="0" y="0"/>
                  </a:moveTo>
                  <a:lnTo>
                    <a:pt x="614332" y="0"/>
                  </a:lnTo>
                  <a:lnTo>
                    <a:pt x="614332" y="1687896"/>
                  </a:lnTo>
                  <a:lnTo>
                    <a:pt x="0" y="16878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6916" tIns="6916" rIns="6916" bIns="26143" numCol="1" spcCol="1270" anchor="ctr" anchorCtr="0">
              <a:noAutofit/>
            </a:bodyPr>
            <a:lstStyle/>
            <a:p>
              <a:pPr algn="ctr" defTabSz="4841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89" dirty="0"/>
                <a:t>ГИНЕКОЛОГИЯ</a:t>
              </a:r>
            </a:p>
          </p:txBody>
        </p:sp>
        <p:sp>
          <p:nvSpPr>
            <p:cNvPr id="28" name="Полилиния 27"/>
            <p:cNvSpPr/>
            <p:nvPr/>
          </p:nvSpPr>
          <p:spPr>
            <a:xfrm rot="5400000">
              <a:off x="2643310" y="1540110"/>
              <a:ext cx="484588" cy="1393798"/>
            </a:xfrm>
            <a:custGeom>
              <a:avLst/>
              <a:gdLst>
                <a:gd name="connsiteX0" fmla="*/ 0 w 394270"/>
                <a:gd name="connsiteY0" fmla="*/ 0 h 1107812"/>
                <a:gd name="connsiteX1" fmla="*/ 394270 w 394270"/>
                <a:gd name="connsiteY1" fmla="*/ 0 h 1107812"/>
                <a:gd name="connsiteX2" fmla="*/ 394270 w 394270"/>
                <a:gd name="connsiteY2" fmla="*/ 1107812 h 1107812"/>
                <a:gd name="connsiteX3" fmla="*/ 0 w 394270"/>
                <a:gd name="connsiteY3" fmla="*/ 1107812 h 1107812"/>
                <a:gd name="connsiteX4" fmla="*/ 0 w 394270"/>
                <a:gd name="connsiteY4" fmla="*/ 0 h 110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270" h="1107812">
                  <a:moveTo>
                    <a:pt x="0" y="0"/>
                  </a:moveTo>
                  <a:lnTo>
                    <a:pt x="394270" y="0"/>
                  </a:lnTo>
                  <a:lnTo>
                    <a:pt x="394270" y="1107812"/>
                  </a:lnTo>
                  <a:lnTo>
                    <a:pt x="0" y="11078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6916" tIns="6916" rIns="6916" bIns="26143" numCol="1" spcCol="1270" anchor="ctr" anchorCtr="0">
              <a:noAutofit/>
            </a:bodyPr>
            <a:lstStyle/>
            <a:p>
              <a:pPr algn="ctr" defTabSz="4841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89" dirty="0"/>
                <a:t>УРОЛОГИЯ</a:t>
              </a:r>
            </a:p>
          </p:txBody>
        </p:sp>
        <p:sp>
          <p:nvSpPr>
            <p:cNvPr id="30" name="Полилиния 29"/>
            <p:cNvSpPr/>
            <p:nvPr/>
          </p:nvSpPr>
          <p:spPr>
            <a:xfrm rot="5400000">
              <a:off x="1055395" y="1528860"/>
              <a:ext cx="484588" cy="1418536"/>
            </a:xfrm>
            <a:custGeom>
              <a:avLst/>
              <a:gdLst>
                <a:gd name="connsiteX0" fmla="*/ 0 w 394270"/>
                <a:gd name="connsiteY0" fmla="*/ 0 h 1152222"/>
                <a:gd name="connsiteX1" fmla="*/ 394270 w 394270"/>
                <a:gd name="connsiteY1" fmla="*/ 0 h 1152222"/>
                <a:gd name="connsiteX2" fmla="*/ 394270 w 394270"/>
                <a:gd name="connsiteY2" fmla="*/ 1152222 h 1152222"/>
                <a:gd name="connsiteX3" fmla="*/ 0 w 394270"/>
                <a:gd name="connsiteY3" fmla="*/ 1152222 h 1152222"/>
                <a:gd name="connsiteX4" fmla="*/ 0 w 394270"/>
                <a:gd name="connsiteY4" fmla="*/ 0 h 115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270" h="1152222">
                  <a:moveTo>
                    <a:pt x="0" y="0"/>
                  </a:moveTo>
                  <a:lnTo>
                    <a:pt x="394270" y="0"/>
                  </a:lnTo>
                  <a:lnTo>
                    <a:pt x="394270" y="1152222"/>
                  </a:lnTo>
                  <a:lnTo>
                    <a:pt x="0" y="11522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6916" tIns="6916" rIns="6916" bIns="26143" numCol="1" spcCol="1270" anchor="ctr" anchorCtr="0">
              <a:noAutofit/>
            </a:bodyPr>
            <a:lstStyle/>
            <a:p>
              <a:pPr algn="ctr" defTabSz="4841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89" dirty="0"/>
                <a:t>ЭНДОСКОПИЯ</a:t>
              </a:r>
            </a:p>
          </p:txBody>
        </p:sp>
        <p:sp>
          <p:nvSpPr>
            <p:cNvPr id="32" name="Полилиния 31"/>
            <p:cNvSpPr/>
            <p:nvPr/>
          </p:nvSpPr>
          <p:spPr>
            <a:xfrm rot="5400000">
              <a:off x="1031344" y="2409566"/>
              <a:ext cx="537350" cy="1413873"/>
            </a:xfrm>
            <a:custGeom>
              <a:avLst/>
              <a:gdLst>
                <a:gd name="connsiteX0" fmla="*/ 0 w 608773"/>
                <a:gd name="connsiteY0" fmla="*/ 0 h 1263959"/>
                <a:gd name="connsiteX1" fmla="*/ 608773 w 608773"/>
                <a:gd name="connsiteY1" fmla="*/ 0 h 1263959"/>
                <a:gd name="connsiteX2" fmla="*/ 608773 w 608773"/>
                <a:gd name="connsiteY2" fmla="*/ 1263959 h 1263959"/>
                <a:gd name="connsiteX3" fmla="*/ 0 w 608773"/>
                <a:gd name="connsiteY3" fmla="*/ 1263959 h 1263959"/>
                <a:gd name="connsiteX4" fmla="*/ 0 w 608773"/>
                <a:gd name="connsiteY4" fmla="*/ 0 h 126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773" h="1263959">
                  <a:moveTo>
                    <a:pt x="0" y="0"/>
                  </a:moveTo>
                  <a:lnTo>
                    <a:pt x="608773" y="0"/>
                  </a:lnTo>
                  <a:lnTo>
                    <a:pt x="608773" y="1263959"/>
                  </a:lnTo>
                  <a:lnTo>
                    <a:pt x="0" y="12639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6916" tIns="6916" rIns="6916" bIns="26143" numCol="1" spcCol="1270" anchor="ctr" anchorCtr="0">
              <a:noAutofit/>
            </a:bodyPr>
            <a:lstStyle/>
            <a:p>
              <a:pPr algn="ctr" defTabSz="4841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89" dirty="0"/>
                <a:t>ДЕРМАТОЛОГИЯ</a:t>
              </a:r>
            </a:p>
          </p:txBody>
        </p:sp>
        <p:sp>
          <p:nvSpPr>
            <p:cNvPr id="34" name="Полилиния 33"/>
            <p:cNvSpPr/>
            <p:nvPr/>
          </p:nvSpPr>
          <p:spPr>
            <a:xfrm rot="5400000">
              <a:off x="6972689" y="1490155"/>
              <a:ext cx="520420" cy="1567951"/>
            </a:xfrm>
            <a:custGeom>
              <a:avLst/>
              <a:gdLst>
                <a:gd name="connsiteX0" fmla="*/ 0 w 590353"/>
                <a:gd name="connsiteY0" fmla="*/ 0 h 1382211"/>
                <a:gd name="connsiteX1" fmla="*/ 590353 w 590353"/>
                <a:gd name="connsiteY1" fmla="*/ 0 h 1382211"/>
                <a:gd name="connsiteX2" fmla="*/ 590353 w 590353"/>
                <a:gd name="connsiteY2" fmla="*/ 1382211 h 1382211"/>
                <a:gd name="connsiteX3" fmla="*/ 0 w 590353"/>
                <a:gd name="connsiteY3" fmla="*/ 1382211 h 1382211"/>
                <a:gd name="connsiteX4" fmla="*/ 0 w 590353"/>
                <a:gd name="connsiteY4" fmla="*/ 0 h 138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353" h="1382211">
                  <a:moveTo>
                    <a:pt x="0" y="0"/>
                  </a:moveTo>
                  <a:lnTo>
                    <a:pt x="590353" y="0"/>
                  </a:lnTo>
                  <a:lnTo>
                    <a:pt x="590353" y="1382211"/>
                  </a:lnTo>
                  <a:lnTo>
                    <a:pt x="0" y="138221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6916" tIns="6916" rIns="6916" bIns="26143" numCol="1" spcCol="1270" anchor="ctr" anchorCtr="0">
              <a:noAutofit/>
            </a:bodyPr>
            <a:lstStyle/>
            <a:p>
              <a:pPr algn="ctr" defTabSz="4841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89" dirty="0"/>
                <a:t>ИММУНОЛОГИЯ</a:t>
              </a:r>
              <a:r>
                <a:rPr lang="ru-RU" sz="1452" dirty="0"/>
                <a:t> </a:t>
              </a:r>
              <a:r>
                <a:rPr lang="ru-RU" sz="1089" dirty="0"/>
                <a:t>И АЛЛЕРГОЛОГИЯ</a:t>
              </a:r>
            </a:p>
          </p:txBody>
        </p:sp>
        <p:sp>
          <p:nvSpPr>
            <p:cNvPr id="36" name="Полилиния 35"/>
            <p:cNvSpPr/>
            <p:nvPr/>
          </p:nvSpPr>
          <p:spPr>
            <a:xfrm rot="5400000">
              <a:off x="6959482" y="2355064"/>
              <a:ext cx="509891" cy="1539265"/>
            </a:xfrm>
            <a:custGeom>
              <a:avLst/>
              <a:gdLst>
                <a:gd name="connsiteX0" fmla="*/ 0 w 578410"/>
                <a:gd name="connsiteY0" fmla="*/ 0 h 1356923"/>
                <a:gd name="connsiteX1" fmla="*/ 578410 w 578410"/>
                <a:gd name="connsiteY1" fmla="*/ 0 h 1356923"/>
                <a:gd name="connsiteX2" fmla="*/ 578410 w 578410"/>
                <a:gd name="connsiteY2" fmla="*/ 1356923 h 1356923"/>
                <a:gd name="connsiteX3" fmla="*/ 0 w 578410"/>
                <a:gd name="connsiteY3" fmla="*/ 1356923 h 1356923"/>
                <a:gd name="connsiteX4" fmla="*/ 0 w 578410"/>
                <a:gd name="connsiteY4" fmla="*/ 0 h 135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410" h="1356923">
                  <a:moveTo>
                    <a:pt x="0" y="0"/>
                  </a:moveTo>
                  <a:lnTo>
                    <a:pt x="578410" y="0"/>
                  </a:lnTo>
                  <a:lnTo>
                    <a:pt x="578410" y="1356923"/>
                  </a:lnTo>
                  <a:lnTo>
                    <a:pt x="0" y="135692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6916" tIns="6916" rIns="6916" bIns="26143" numCol="1" spcCol="1270" anchor="ctr" anchorCtr="0">
              <a:noAutofit/>
            </a:bodyPr>
            <a:lstStyle/>
            <a:p>
              <a:pPr algn="ctr" defTabSz="4841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89" dirty="0"/>
                <a:t>КАРДИОЛОГИЯ</a:t>
              </a:r>
            </a:p>
          </p:txBody>
        </p:sp>
        <p:sp>
          <p:nvSpPr>
            <p:cNvPr id="38" name="Полилиния 37"/>
            <p:cNvSpPr/>
            <p:nvPr/>
          </p:nvSpPr>
          <p:spPr>
            <a:xfrm rot="5400000">
              <a:off x="1030107" y="4087495"/>
              <a:ext cx="529856" cy="1418536"/>
            </a:xfrm>
            <a:custGeom>
              <a:avLst/>
              <a:gdLst>
                <a:gd name="connsiteX0" fmla="*/ 0 w 394270"/>
                <a:gd name="connsiteY0" fmla="*/ 0 h 1299606"/>
                <a:gd name="connsiteX1" fmla="*/ 394270 w 394270"/>
                <a:gd name="connsiteY1" fmla="*/ 0 h 1299606"/>
                <a:gd name="connsiteX2" fmla="*/ 394270 w 394270"/>
                <a:gd name="connsiteY2" fmla="*/ 1299606 h 1299606"/>
                <a:gd name="connsiteX3" fmla="*/ 0 w 394270"/>
                <a:gd name="connsiteY3" fmla="*/ 1299606 h 1299606"/>
                <a:gd name="connsiteX4" fmla="*/ 0 w 394270"/>
                <a:gd name="connsiteY4" fmla="*/ 0 h 1299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270" h="1299606">
                  <a:moveTo>
                    <a:pt x="0" y="0"/>
                  </a:moveTo>
                  <a:lnTo>
                    <a:pt x="394270" y="0"/>
                  </a:lnTo>
                  <a:lnTo>
                    <a:pt x="394270" y="1299606"/>
                  </a:lnTo>
                  <a:lnTo>
                    <a:pt x="0" y="12996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6916" tIns="6916" rIns="6916" bIns="26143" numCol="1" spcCol="1270" anchor="ctr" anchorCtr="0">
              <a:noAutofit/>
            </a:bodyPr>
            <a:lstStyle/>
            <a:p>
              <a:pPr algn="ctr" defTabSz="4841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89" dirty="0"/>
                <a:t>АНЕСТЕЗОЛОГИЯ И РЕАНИМАЦИЯ</a:t>
              </a:r>
            </a:p>
          </p:txBody>
        </p:sp>
        <p:sp>
          <p:nvSpPr>
            <p:cNvPr id="40" name="Полилиния 39"/>
            <p:cNvSpPr/>
            <p:nvPr/>
          </p:nvSpPr>
          <p:spPr>
            <a:xfrm rot="5400000">
              <a:off x="4328410" y="3309459"/>
              <a:ext cx="515673" cy="1393795"/>
            </a:xfrm>
            <a:custGeom>
              <a:avLst/>
              <a:gdLst>
                <a:gd name="connsiteX0" fmla="*/ 0 w 394270"/>
                <a:gd name="connsiteY0" fmla="*/ 0 h 1286096"/>
                <a:gd name="connsiteX1" fmla="*/ 394270 w 394270"/>
                <a:gd name="connsiteY1" fmla="*/ 0 h 1286096"/>
                <a:gd name="connsiteX2" fmla="*/ 394270 w 394270"/>
                <a:gd name="connsiteY2" fmla="*/ 1286096 h 1286096"/>
                <a:gd name="connsiteX3" fmla="*/ 0 w 394270"/>
                <a:gd name="connsiteY3" fmla="*/ 1286096 h 1286096"/>
                <a:gd name="connsiteX4" fmla="*/ 0 w 394270"/>
                <a:gd name="connsiteY4" fmla="*/ 0 h 128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270" h="1286096">
                  <a:moveTo>
                    <a:pt x="0" y="0"/>
                  </a:moveTo>
                  <a:lnTo>
                    <a:pt x="394270" y="0"/>
                  </a:lnTo>
                  <a:lnTo>
                    <a:pt x="394270" y="1286096"/>
                  </a:lnTo>
                  <a:lnTo>
                    <a:pt x="0" y="12860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6916" tIns="6916" rIns="6916" bIns="26143" numCol="1" spcCol="1270" anchor="ctr" anchorCtr="0">
              <a:noAutofit/>
            </a:bodyPr>
            <a:lstStyle/>
            <a:p>
              <a:pPr algn="ctr" defTabSz="4841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89" dirty="0"/>
                <a:t>СЕСТРИНСКОЕ ДЕЛО</a:t>
              </a:r>
            </a:p>
          </p:txBody>
        </p:sp>
        <p:sp>
          <p:nvSpPr>
            <p:cNvPr id="42" name="Полилиния 41"/>
            <p:cNvSpPr/>
            <p:nvPr/>
          </p:nvSpPr>
          <p:spPr>
            <a:xfrm rot="5400000">
              <a:off x="2618167" y="3299857"/>
              <a:ext cx="511609" cy="1417063"/>
            </a:xfrm>
            <a:custGeom>
              <a:avLst/>
              <a:gdLst>
                <a:gd name="connsiteX0" fmla="*/ 0 w 565581"/>
                <a:gd name="connsiteY0" fmla="*/ 0 h 1112489"/>
                <a:gd name="connsiteX1" fmla="*/ 565581 w 565581"/>
                <a:gd name="connsiteY1" fmla="*/ 0 h 1112489"/>
                <a:gd name="connsiteX2" fmla="*/ 565581 w 565581"/>
                <a:gd name="connsiteY2" fmla="*/ 1112489 h 1112489"/>
                <a:gd name="connsiteX3" fmla="*/ 0 w 565581"/>
                <a:gd name="connsiteY3" fmla="*/ 1112489 h 1112489"/>
                <a:gd name="connsiteX4" fmla="*/ 0 w 565581"/>
                <a:gd name="connsiteY4" fmla="*/ 0 h 111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5581" h="1112489">
                  <a:moveTo>
                    <a:pt x="0" y="0"/>
                  </a:moveTo>
                  <a:lnTo>
                    <a:pt x="565581" y="0"/>
                  </a:lnTo>
                  <a:lnTo>
                    <a:pt x="565581" y="1112489"/>
                  </a:lnTo>
                  <a:lnTo>
                    <a:pt x="0" y="11124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6916" tIns="6916" rIns="6916" bIns="26143" numCol="1" spcCol="1270" anchor="ctr" anchorCtr="0">
              <a:noAutofit/>
            </a:bodyPr>
            <a:lstStyle/>
            <a:p>
              <a:pPr algn="ctr" defTabSz="4841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89" dirty="0"/>
                <a:t>ЭНДОКРИНОЛОГИЯ</a:t>
              </a:r>
            </a:p>
          </p:txBody>
        </p:sp>
        <p:sp>
          <p:nvSpPr>
            <p:cNvPr id="44" name="Полилиния 43"/>
            <p:cNvSpPr/>
            <p:nvPr/>
          </p:nvSpPr>
          <p:spPr>
            <a:xfrm rot="5400000">
              <a:off x="1045703" y="3295302"/>
              <a:ext cx="511609" cy="1426173"/>
            </a:xfrm>
            <a:custGeom>
              <a:avLst/>
              <a:gdLst>
                <a:gd name="connsiteX0" fmla="*/ 0 w 580358"/>
                <a:gd name="connsiteY0" fmla="*/ 0 h 1297244"/>
                <a:gd name="connsiteX1" fmla="*/ 580358 w 580358"/>
                <a:gd name="connsiteY1" fmla="*/ 0 h 1297244"/>
                <a:gd name="connsiteX2" fmla="*/ 580358 w 580358"/>
                <a:gd name="connsiteY2" fmla="*/ 1297244 h 1297244"/>
                <a:gd name="connsiteX3" fmla="*/ 0 w 580358"/>
                <a:gd name="connsiteY3" fmla="*/ 1297244 h 1297244"/>
                <a:gd name="connsiteX4" fmla="*/ 0 w 580358"/>
                <a:gd name="connsiteY4" fmla="*/ 0 h 1297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0358" h="1297244">
                  <a:moveTo>
                    <a:pt x="0" y="0"/>
                  </a:moveTo>
                  <a:lnTo>
                    <a:pt x="580358" y="0"/>
                  </a:lnTo>
                  <a:lnTo>
                    <a:pt x="580358" y="1297244"/>
                  </a:lnTo>
                  <a:lnTo>
                    <a:pt x="0" y="12972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6916" tIns="6916" rIns="6916" bIns="26143" numCol="1" spcCol="1270" anchor="ctr" anchorCtr="0">
              <a:noAutofit/>
            </a:bodyPr>
            <a:lstStyle/>
            <a:p>
              <a:pPr algn="ctr" defTabSz="4841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89" dirty="0"/>
                <a:t>ЭНДОВАСКУЛЯРНАЯ ХИРУРГИЯ</a:t>
              </a:r>
            </a:p>
          </p:txBody>
        </p:sp>
        <p:sp>
          <p:nvSpPr>
            <p:cNvPr id="46" name="Полилиния 45"/>
            <p:cNvSpPr/>
            <p:nvPr/>
          </p:nvSpPr>
          <p:spPr>
            <a:xfrm rot="5400000">
              <a:off x="2622057" y="2390016"/>
              <a:ext cx="526540" cy="1415398"/>
            </a:xfrm>
            <a:custGeom>
              <a:avLst/>
              <a:gdLst>
                <a:gd name="connsiteX0" fmla="*/ 0 w 616773"/>
                <a:gd name="connsiteY0" fmla="*/ 0 h 1297246"/>
                <a:gd name="connsiteX1" fmla="*/ 616773 w 616773"/>
                <a:gd name="connsiteY1" fmla="*/ 0 h 1297246"/>
                <a:gd name="connsiteX2" fmla="*/ 616773 w 616773"/>
                <a:gd name="connsiteY2" fmla="*/ 1297246 h 1297246"/>
                <a:gd name="connsiteX3" fmla="*/ 0 w 616773"/>
                <a:gd name="connsiteY3" fmla="*/ 1297246 h 1297246"/>
                <a:gd name="connsiteX4" fmla="*/ 0 w 616773"/>
                <a:gd name="connsiteY4" fmla="*/ 0 h 12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773" h="1297246">
                  <a:moveTo>
                    <a:pt x="0" y="0"/>
                  </a:moveTo>
                  <a:lnTo>
                    <a:pt x="616773" y="0"/>
                  </a:lnTo>
                  <a:lnTo>
                    <a:pt x="616773" y="1297246"/>
                  </a:lnTo>
                  <a:lnTo>
                    <a:pt x="0" y="12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6916" tIns="6916" rIns="6916" bIns="26143" numCol="1" spcCol="1270" anchor="ctr" anchorCtr="0">
              <a:noAutofit/>
            </a:bodyPr>
            <a:lstStyle/>
            <a:p>
              <a:pPr algn="ctr" defTabSz="4841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89" dirty="0"/>
                <a:t>НЕЙРОХИРУРГИЯ</a:t>
              </a:r>
            </a:p>
          </p:txBody>
        </p:sp>
        <p:sp>
          <p:nvSpPr>
            <p:cNvPr id="48" name="Полилиния 47"/>
            <p:cNvSpPr/>
            <p:nvPr/>
          </p:nvSpPr>
          <p:spPr>
            <a:xfrm rot="5400000">
              <a:off x="4289430" y="4173729"/>
              <a:ext cx="524476" cy="1419473"/>
            </a:xfrm>
            <a:custGeom>
              <a:avLst/>
              <a:gdLst>
                <a:gd name="connsiteX0" fmla="*/ 0 w 394270"/>
                <a:gd name="connsiteY0" fmla="*/ 0 h 1508451"/>
                <a:gd name="connsiteX1" fmla="*/ 394270 w 394270"/>
                <a:gd name="connsiteY1" fmla="*/ 0 h 1508451"/>
                <a:gd name="connsiteX2" fmla="*/ 394270 w 394270"/>
                <a:gd name="connsiteY2" fmla="*/ 1508451 h 1508451"/>
                <a:gd name="connsiteX3" fmla="*/ 0 w 394270"/>
                <a:gd name="connsiteY3" fmla="*/ 1508451 h 1508451"/>
                <a:gd name="connsiteX4" fmla="*/ 0 w 394270"/>
                <a:gd name="connsiteY4" fmla="*/ 0 h 150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270" h="1508451">
                  <a:moveTo>
                    <a:pt x="0" y="0"/>
                  </a:moveTo>
                  <a:lnTo>
                    <a:pt x="394270" y="0"/>
                  </a:lnTo>
                  <a:lnTo>
                    <a:pt x="394270" y="1508451"/>
                  </a:lnTo>
                  <a:lnTo>
                    <a:pt x="0" y="150845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9221" tIns="9221" rIns="9221" bIns="26143" numCol="1" spcCol="1270" anchor="ctr" anchorCtr="0">
              <a:noAutofit/>
            </a:bodyPr>
            <a:lstStyle/>
            <a:p>
              <a:pPr algn="ctr" defTabSz="6454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89" dirty="0"/>
                <a:t>МИКРОХИРУРГИЯ</a:t>
              </a:r>
            </a:p>
          </p:txBody>
        </p:sp>
        <p:sp>
          <p:nvSpPr>
            <p:cNvPr id="50" name="Полилиния 49"/>
            <p:cNvSpPr/>
            <p:nvPr/>
          </p:nvSpPr>
          <p:spPr>
            <a:xfrm rot="5400000">
              <a:off x="8830473" y="4044534"/>
              <a:ext cx="506083" cy="1620695"/>
            </a:xfrm>
            <a:custGeom>
              <a:avLst/>
              <a:gdLst>
                <a:gd name="connsiteX0" fmla="*/ 0 w 638852"/>
                <a:gd name="connsiteY0" fmla="*/ 0 h 1428707"/>
                <a:gd name="connsiteX1" fmla="*/ 638852 w 638852"/>
                <a:gd name="connsiteY1" fmla="*/ 0 h 1428707"/>
                <a:gd name="connsiteX2" fmla="*/ 638852 w 638852"/>
                <a:gd name="connsiteY2" fmla="*/ 1428707 h 1428707"/>
                <a:gd name="connsiteX3" fmla="*/ 0 w 638852"/>
                <a:gd name="connsiteY3" fmla="*/ 1428707 h 1428707"/>
                <a:gd name="connsiteX4" fmla="*/ 0 w 638852"/>
                <a:gd name="connsiteY4" fmla="*/ 0 h 1428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852" h="1428707">
                  <a:moveTo>
                    <a:pt x="0" y="0"/>
                  </a:moveTo>
                  <a:lnTo>
                    <a:pt x="638852" y="0"/>
                  </a:lnTo>
                  <a:lnTo>
                    <a:pt x="638852" y="1428707"/>
                  </a:lnTo>
                  <a:lnTo>
                    <a:pt x="0" y="142870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6916" tIns="6916" rIns="6916" bIns="26143" numCol="1" spcCol="1270" anchor="ctr" anchorCtr="0">
              <a:noAutofit/>
            </a:bodyPr>
            <a:lstStyle/>
            <a:p>
              <a:pPr algn="ctr" defTabSz="4841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89" dirty="0"/>
                <a:t>ТРАВМАТОЛОГИЯ И ОРТОПЕДИЯ</a:t>
              </a:r>
            </a:p>
          </p:txBody>
        </p:sp>
        <p:sp>
          <p:nvSpPr>
            <p:cNvPr id="52" name="Полилиния 51"/>
            <p:cNvSpPr/>
            <p:nvPr/>
          </p:nvSpPr>
          <p:spPr>
            <a:xfrm rot="5400000">
              <a:off x="7003067" y="4047633"/>
              <a:ext cx="506082" cy="1614496"/>
            </a:xfrm>
            <a:custGeom>
              <a:avLst/>
              <a:gdLst>
                <a:gd name="connsiteX0" fmla="*/ 0 w 574089"/>
                <a:gd name="connsiteY0" fmla="*/ 0 h 1335617"/>
                <a:gd name="connsiteX1" fmla="*/ 574089 w 574089"/>
                <a:gd name="connsiteY1" fmla="*/ 0 h 1335617"/>
                <a:gd name="connsiteX2" fmla="*/ 574089 w 574089"/>
                <a:gd name="connsiteY2" fmla="*/ 1335617 h 1335617"/>
                <a:gd name="connsiteX3" fmla="*/ 0 w 574089"/>
                <a:gd name="connsiteY3" fmla="*/ 1335617 h 1335617"/>
                <a:gd name="connsiteX4" fmla="*/ 0 w 574089"/>
                <a:gd name="connsiteY4" fmla="*/ 0 h 133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089" h="1335617">
                  <a:moveTo>
                    <a:pt x="0" y="0"/>
                  </a:moveTo>
                  <a:lnTo>
                    <a:pt x="574089" y="0"/>
                  </a:lnTo>
                  <a:lnTo>
                    <a:pt x="574089" y="1335617"/>
                  </a:lnTo>
                  <a:lnTo>
                    <a:pt x="0" y="133561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6916" tIns="6916" rIns="6916" bIns="26143" numCol="1" spcCol="1270" anchor="ctr" anchorCtr="0">
              <a:noAutofit/>
            </a:bodyPr>
            <a:lstStyle/>
            <a:p>
              <a:pPr algn="ctr" defTabSz="4841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89" dirty="0"/>
                <a:t>ПЛАСТИЧЕСКАЯ ХИРУРГИЯ</a:t>
              </a:r>
            </a:p>
          </p:txBody>
        </p:sp>
        <p:sp>
          <p:nvSpPr>
            <p:cNvPr id="54" name="Полилиния 53"/>
            <p:cNvSpPr/>
            <p:nvPr/>
          </p:nvSpPr>
          <p:spPr>
            <a:xfrm rot="5400000">
              <a:off x="6970457" y="3171292"/>
              <a:ext cx="546901" cy="1638899"/>
            </a:xfrm>
            <a:custGeom>
              <a:avLst/>
              <a:gdLst>
                <a:gd name="connsiteX0" fmla="*/ 0 w 541530"/>
                <a:gd name="connsiteY0" fmla="*/ 0 h 1444754"/>
                <a:gd name="connsiteX1" fmla="*/ 541530 w 541530"/>
                <a:gd name="connsiteY1" fmla="*/ 0 h 1444754"/>
                <a:gd name="connsiteX2" fmla="*/ 541530 w 541530"/>
                <a:gd name="connsiteY2" fmla="*/ 1444754 h 1444754"/>
                <a:gd name="connsiteX3" fmla="*/ 0 w 541530"/>
                <a:gd name="connsiteY3" fmla="*/ 1444754 h 1444754"/>
                <a:gd name="connsiteX4" fmla="*/ 0 w 541530"/>
                <a:gd name="connsiteY4" fmla="*/ 0 h 144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530" h="1444754">
                  <a:moveTo>
                    <a:pt x="0" y="0"/>
                  </a:moveTo>
                  <a:lnTo>
                    <a:pt x="541530" y="0"/>
                  </a:lnTo>
                  <a:lnTo>
                    <a:pt x="541530" y="1444754"/>
                  </a:lnTo>
                  <a:lnTo>
                    <a:pt x="0" y="14447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6916" tIns="6916" rIns="6916" bIns="26143" numCol="1" spcCol="1270" anchor="ctr" anchorCtr="0">
              <a:noAutofit/>
            </a:bodyPr>
            <a:lstStyle/>
            <a:p>
              <a:pPr algn="ctr" defTabSz="4841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89" dirty="0"/>
                <a:t>КОСМЕТОЛОГИЯ</a:t>
              </a:r>
            </a:p>
          </p:txBody>
        </p:sp>
      </p:grpSp>
      <p:sp>
        <p:nvSpPr>
          <p:cNvPr id="56" name="Полилиния 55"/>
          <p:cNvSpPr/>
          <p:nvPr/>
        </p:nvSpPr>
        <p:spPr>
          <a:xfrm rot="5400000">
            <a:off x="3409449" y="4415138"/>
            <a:ext cx="539959" cy="1288261"/>
          </a:xfrm>
          <a:custGeom>
            <a:avLst/>
            <a:gdLst>
              <a:gd name="connsiteX0" fmla="*/ 0 w 394270"/>
              <a:gd name="connsiteY0" fmla="*/ 0 h 1508451"/>
              <a:gd name="connsiteX1" fmla="*/ 394270 w 394270"/>
              <a:gd name="connsiteY1" fmla="*/ 0 h 1508451"/>
              <a:gd name="connsiteX2" fmla="*/ 394270 w 394270"/>
              <a:gd name="connsiteY2" fmla="*/ 1508451 h 1508451"/>
              <a:gd name="connsiteX3" fmla="*/ 0 w 394270"/>
              <a:gd name="connsiteY3" fmla="*/ 1508451 h 1508451"/>
              <a:gd name="connsiteX4" fmla="*/ 0 w 394270"/>
              <a:gd name="connsiteY4" fmla="*/ 0 h 1508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270" h="1508451">
                <a:moveTo>
                  <a:pt x="0" y="0"/>
                </a:moveTo>
                <a:lnTo>
                  <a:pt x="394270" y="0"/>
                </a:lnTo>
                <a:lnTo>
                  <a:pt x="394270" y="1508451"/>
                </a:lnTo>
                <a:lnTo>
                  <a:pt x="0" y="15084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9221" tIns="9221" rIns="9221" bIns="26143" numCol="1" spcCol="1270" anchor="ctr" anchorCtr="0">
            <a:noAutofit/>
          </a:bodyPr>
          <a:lstStyle/>
          <a:p>
            <a:pPr algn="ctr" defTabSz="64548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89" dirty="0"/>
              <a:t>РЕКОНСТРУКТИВНАЯ ХИРИРУРГИЯ</a:t>
            </a:r>
          </a:p>
        </p:txBody>
      </p:sp>
      <p:sp>
        <p:nvSpPr>
          <p:cNvPr id="57" name="Полилиния 56"/>
          <p:cNvSpPr/>
          <p:nvPr/>
        </p:nvSpPr>
        <p:spPr>
          <a:xfrm rot="5400000">
            <a:off x="9060555" y="3485192"/>
            <a:ext cx="521023" cy="1470883"/>
          </a:xfrm>
          <a:custGeom>
            <a:avLst/>
            <a:gdLst>
              <a:gd name="connsiteX0" fmla="*/ 0 w 638852"/>
              <a:gd name="connsiteY0" fmla="*/ 0 h 1428707"/>
              <a:gd name="connsiteX1" fmla="*/ 638852 w 638852"/>
              <a:gd name="connsiteY1" fmla="*/ 0 h 1428707"/>
              <a:gd name="connsiteX2" fmla="*/ 638852 w 638852"/>
              <a:gd name="connsiteY2" fmla="*/ 1428707 h 1428707"/>
              <a:gd name="connsiteX3" fmla="*/ 0 w 638852"/>
              <a:gd name="connsiteY3" fmla="*/ 1428707 h 1428707"/>
              <a:gd name="connsiteX4" fmla="*/ 0 w 638852"/>
              <a:gd name="connsiteY4" fmla="*/ 0 h 142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852" h="1428707">
                <a:moveTo>
                  <a:pt x="0" y="0"/>
                </a:moveTo>
                <a:lnTo>
                  <a:pt x="638852" y="0"/>
                </a:lnTo>
                <a:lnTo>
                  <a:pt x="638852" y="1428707"/>
                </a:lnTo>
                <a:lnTo>
                  <a:pt x="0" y="14287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6916" tIns="6916" rIns="6916" bIns="26143" numCol="1" spcCol="1270" anchor="ctr" anchorCtr="0">
            <a:noAutofit/>
          </a:bodyPr>
          <a:lstStyle/>
          <a:p>
            <a:pPr algn="ctr" defTabSz="48411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89" dirty="0"/>
              <a:t>СЕРДЕЧНО-ЛЕГОЧНАЯ РЕАНИМАЦИЯ</a:t>
            </a:r>
          </a:p>
        </p:txBody>
      </p:sp>
      <p:sp>
        <p:nvSpPr>
          <p:cNvPr id="58" name="Полилиния 57"/>
          <p:cNvSpPr/>
          <p:nvPr/>
        </p:nvSpPr>
        <p:spPr>
          <a:xfrm rot="5400000">
            <a:off x="9058109" y="2587634"/>
            <a:ext cx="530896" cy="1465904"/>
          </a:xfrm>
          <a:custGeom>
            <a:avLst/>
            <a:gdLst>
              <a:gd name="connsiteX0" fmla="*/ 0 w 394270"/>
              <a:gd name="connsiteY0" fmla="*/ 0 h 1286096"/>
              <a:gd name="connsiteX1" fmla="*/ 394270 w 394270"/>
              <a:gd name="connsiteY1" fmla="*/ 0 h 1286096"/>
              <a:gd name="connsiteX2" fmla="*/ 394270 w 394270"/>
              <a:gd name="connsiteY2" fmla="*/ 1286096 h 1286096"/>
              <a:gd name="connsiteX3" fmla="*/ 0 w 394270"/>
              <a:gd name="connsiteY3" fmla="*/ 1286096 h 1286096"/>
              <a:gd name="connsiteX4" fmla="*/ 0 w 394270"/>
              <a:gd name="connsiteY4" fmla="*/ 0 h 128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270" h="1286096">
                <a:moveTo>
                  <a:pt x="0" y="0"/>
                </a:moveTo>
                <a:lnTo>
                  <a:pt x="394270" y="0"/>
                </a:lnTo>
                <a:lnTo>
                  <a:pt x="394270" y="1286096"/>
                </a:lnTo>
                <a:lnTo>
                  <a:pt x="0" y="12860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6916" tIns="6916" rIns="6916" bIns="26143" numCol="1" spcCol="1270" anchor="ctr" anchorCtr="0">
            <a:noAutofit/>
          </a:bodyPr>
          <a:lstStyle/>
          <a:p>
            <a:pPr algn="ctr" defTabSz="48411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89" dirty="0"/>
              <a:t>ОБУЧЕНИЕ МЕДСЕСТЁР</a:t>
            </a:r>
          </a:p>
        </p:txBody>
      </p:sp>
      <p:sp>
        <p:nvSpPr>
          <p:cNvPr id="59" name="Полилиния 58"/>
          <p:cNvSpPr/>
          <p:nvPr/>
        </p:nvSpPr>
        <p:spPr>
          <a:xfrm rot="5400000">
            <a:off x="9055618" y="1715462"/>
            <a:ext cx="530896" cy="1470884"/>
          </a:xfrm>
          <a:custGeom>
            <a:avLst/>
            <a:gdLst>
              <a:gd name="connsiteX0" fmla="*/ 0 w 394270"/>
              <a:gd name="connsiteY0" fmla="*/ 0 h 1286096"/>
              <a:gd name="connsiteX1" fmla="*/ 394270 w 394270"/>
              <a:gd name="connsiteY1" fmla="*/ 0 h 1286096"/>
              <a:gd name="connsiteX2" fmla="*/ 394270 w 394270"/>
              <a:gd name="connsiteY2" fmla="*/ 1286096 h 1286096"/>
              <a:gd name="connsiteX3" fmla="*/ 0 w 394270"/>
              <a:gd name="connsiteY3" fmla="*/ 1286096 h 1286096"/>
              <a:gd name="connsiteX4" fmla="*/ 0 w 394270"/>
              <a:gd name="connsiteY4" fmla="*/ 0 h 128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270" h="1286096">
                <a:moveTo>
                  <a:pt x="0" y="0"/>
                </a:moveTo>
                <a:lnTo>
                  <a:pt x="394270" y="0"/>
                </a:lnTo>
                <a:lnTo>
                  <a:pt x="394270" y="1286096"/>
                </a:lnTo>
                <a:lnTo>
                  <a:pt x="0" y="12860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6916" tIns="6916" rIns="6916" bIns="26143" numCol="1" spcCol="1270" anchor="ctr" anchorCtr="0">
            <a:noAutofit/>
          </a:bodyPr>
          <a:lstStyle/>
          <a:p>
            <a:pPr algn="ctr" defTabSz="48411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89" dirty="0"/>
              <a:t>ОРГАНИЗАЦИЯ ЗДРАВООХРАНЕНИЯ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2707341" y="1250594"/>
            <a:ext cx="2627939" cy="605012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hueOff val="0"/>
              <a:satOff val="0"/>
              <a:lumOff val="0"/>
              <a:alpha val="54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chemeClr val="tx1"/>
                </a:solidFill>
              </a:rPr>
              <a:t>БЛОК ОНКОЛОГИЯ</a:t>
            </a:r>
          </a:p>
        </p:txBody>
      </p:sp>
      <p:sp>
        <p:nvSpPr>
          <p:cNvPr id="61" name="Полилиния 60"/>
          <p:cNvSpPr/>
          <p:nvPr/>
        </p:nvSpPr>
        <p:spPr>
          <a:xfrm>
            <a:off x="7081241" y="1313595"/>
            <a:ext cx="2794279" cy="518799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hueOff val="0"/>
              <a:satOff val="0"/>
              <a:lumOff val="0"/>
              <a:alpha val="54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chemeClr val="tx1"/>
                </a:solidFill>
              </a:rPr>
              <a:t>БЛОК МЕЖДУНАРОДНЫЕ ПРОГРАММЫ </a:t>
            </a:r>
          </a:p>
        </p:txBody>
      </p:sp>
      <p:sp>
        <p:nvSpPr>
          <p:cNvPr id="62" name="Полилиния 61"/>
          <p:cNvSpPr/>
          <p:nvPr/>
        </p:nvSpPr>
        <p:spPr>
          <a:xfrm>
            <a:off x="2100781" y="2647196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3" name="Полилиния 62"/>
          <p:cNvSpPr/>
          <p:nvPr/>
        </p:nvSpPr>
        <p:spPr>
          <a:xfrm>
            <a:off x="3525271" y="2655058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4" name="Полилиния 63"/>
          <p:cNvSpPr/>
          <p:nvPr/>
        </p:nvSpPr>
        <p:spPr>
          <a:xfrm>
            <a:off x="5085354" y="2675562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65" name="Полилиния 64"/>
          <p:cNvSpPr/>
          <p:nvPr/>
        </p:nvSpPr>
        <p:spPr>
          <a:xfrm>
            <a:off x="3525270" y="3558919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66" name="Полилиния 65"/>
          <p:cNvSpPr/>
          <p:nvPr/>
        </p:nvSpPr>
        <p:spPr>
          <a:xfrm>
            <a:off x="2094951" y="3562444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67" name="Полилиния 66"/>
          <p:cNvSpPr/>
          <p:nvPr/>
        </p:nvSpPr>
        <p:spPr>
          <a:xfrm>
            <a:off x="2062095" y="4486472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8" name="Полилиния 67"/>
          <p:cNvSpPr/>
          <p:nvPr/>
        </p:nvSpPr>
        <p:spPr>
          <a:xfrm>
            <a:off x="3482499" y="4505160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69" name="Полилиния 68"/>
          <p:cNvSpPr/>
          <p:nvPr/>
        </p:nvSpPr>
        <p:spPr>
          <a:xfrm>
            <a:off x="5065622" y="4509576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0" name="Полилиния 69"/>
          <p:cNvSpPr/>
          <p:nvPr/>
        </p:nvSpPr>
        <p:spPr>
          <a:xfrm>
            <a:off x="5102372" y="3567459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71" name="Полилиния 70"/>
          <p:cNvSpPr/>
          <p:nvPr/>
        </p:nvSpPr>
        <p:spPr>
          <a:xfrm>
            <a:off x="2033975" y="5314174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72" name="Полилиния 71"/>
          <p:cNvSpPr/>
          <p:nvPr/>
        </p:nvSpPr>
        <p:spPr>
          <a:xfrm>
            <a:off x="3455445" y="5314173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3" name="Полилиния 72"/>
          <p:cNvSpPr/>
          <p:nvPr/>
        </p:nvSpPr>
        <p:spPr>
          <a:xfrm>
            <a:off x="5013964" y="5404926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74" name="Полилиния 73"/>
          <p:cNvSpPr/>
          <p:nvPr/>
        </p:nvSpPr>
        <p:spPr>
          <a:xfrm>
            <a:off x="7497349" y="2706394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5" name="Полилиния 74"/>
          <p:cNvSpPr/>
          <p:nvPr/>
        </p:nvSpPr>
        <p:spPr>
          <a:xfrm>
            <a:off x="9166906" y="2706394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6" name="Полилиния 75"/>
          <p:cNvSpPr/>
          <p:nvPr/>
        </p:nvSpPr>
        <p:spPr>
          <a:xfrm>
            <a:off x="7470595" y="3586034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77" name="Полилиния 76"/>
          <p:cNvSpPr/>
          <p:nvPr/>
        </p:nvSpPr>
        <p:spPr>
          <a:xfrm>
            <a:off x="9166906" y="3568845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78" name="Полилиния 77"/>
          <p:cNvSpPr/>
          <p:nvPr/>
        </p:nvSpPr>
        <p:spPr>
          <a:xfrm>
            <a:off x="7452739" y="4509064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79" name="Полилиния 78"/>
          <p:cNvSpPr/>
          <p:nvPr/>
        </p:nvSpPr>
        <p:spPr>
          <a:xfrm>
            <a:off x="9158751" y="4474627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80" name="Полилиния 79"/>
          <p:cNvSpPr/>
          <p:nvPr/>
        </p:nvSpPr>
        <p:spPr>
          <a:xfrm>
            <a:off x="7452738" y="5370793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81" name="Полилиния 80"/>
          <p:cNvSpPr/>
          <p:nvPr/>
        </p:nvSpPr>
        <p:spPr>
          <a:xfrm>
            <a:off x="9164583" y="5370794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82" name="Полилиния 81"/>
          <p:cNvSpPr/>
          <p:nvPr/>
        </p:nvSpPr>
        <p:spPr>
          <a:xfrm rot="5400000">
            <a:off x="1976360" y="5297254"/>
            <a:ext cx="545498" cy="1287411"/>
          </a:xfrm>
          <a:custGeom>
            <a:avLst/>
            <a:gdLst>
              <a:gd name="connsiteX0" fmla="*/ 0 w 394270"/>
              <a:gd name="connsiteY0" fmla="*/ 0 h 1299606"/>
              <a:gd name="connsiteX1" fmla="*/ 394270 w 394270"/>
              <a:gd name="connsiteY1" fmla="*/ 0 h 1299606"/>
              <a:gd name="connsiteX2" fmla="*/ 394270 w 394270"/>
              <a:gd name="connsiteY2" fmla="*/ 1299606 h 1299606"/>
              <a:gd name="connsiteX3" fmla="*/ 0 w 394270"/>
              <a:gd name="connsiteY3" fmla="*/ 1299606 h 1299606"/>
              <a:gd name="connsiteX4" fmla="*/ 0 w 394270"/>
              <a:gd name="connsiteY4" fmla="*/ 0 h 129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270" h="1299606">
                <a:moveTo>
                  <a:pt x="0" y="0"/>
                </a:moveTo>
                <a:lnTo>
                  <a:pt x="394270" y="0"/>
                </a:lnTo>
                <a:lnTo>
                  <a:pt x="394270" y="1299606"/>
                </a:lnTo>
                <a:lnTo>
                  <a:pt x="0" y="129960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6916" tIns="6916" rIns="6916" bIns="26143" numCol="1" spcCol="1270" anchor="ctr" anchorCtr="0">
            <a:noAutofit/>
          </a:bodyPr>
          <a:lstStyle/>
          <a:p>
            <a:pPr algn="ctr" defTabSz="48411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89" dirty="0"/>
              <a:t>ОТОРИНОЛАРИНГОЛОГИЯ</a:t>
            </a:r>
          </a:p>
        </p:txBody>
      </p:sp>
      <p:sp>
        <p:nvSpPr>
          <p:cNvPr id="83" name="Полилиния 82"/>
          <p:cNvSpPr/>
          <p:nvPr/>
        </p:nvSpPr>
        <p:spPr>
          <a:xfrm>
            <a:off x="2021829" y="6213709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84" name="Полилиния 83"/>
          <p:cNvSpPr/>
          <p:nvPr/>
        </p:nvSpPr>
        <p:spPr>
          <a:xfrm rot="5400000">
            <a:off x="9076299" y="5173852"/>
            <a:ext cx="521022" cy="1465257"/>
          </a:xfrm>
          <a:custGeom>
            <a:avLst/>
            <a:gdLst>
              <a:gd name="connsiteX0" fmla="*/ 0 w 574089"/>
              <a:gd name="connsiteY0" fmla="*/ 0 h 1335617"/>
              <a:gd name="connsiteX1" fmla="*/ 574089 w 574089"/>
              <a:gd name="connsiteY1" fmla="*/ 0 h 1335617"/>
              <a:gd name="connsiteX2" fmla="*/ 574089 w 574089"/>
              <a:gd name="connsiteY2" fmla="*/ 1335617 h 1335617"/>
              <a:gd name="connsiteX3" fmla="*/ 0 w 574089"/>
              <a:gd name="connsiteY3" fmla="*/ 1335617 h 1335617"/>
              <a:gd name="connsiteX4" fmla="*/ 0 w 574089"/>
              <a:gd name="connsiteY4" fmla="*/ 0 h 133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089" h="1335617">
                <a:moveTo>
                  <a:pt x="0" y="0"/>
                </a:moveTo>
                <a:lnTo>
                  <a:pt x="574089" y="0"/>
                </a:lnTo>
                <a:lnTo>
                  <a:pt x="574089" y="1335617"/>
                </a:lnTo>
                <a:lnTo>
                  <a:pt x="0" y="133561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6916" tIns="6916" rIns="6916" bIns="26143" numCol="1" spcCol="1270" anchor="ctr" anchorCtr="0">
            <a:noAutofit/>
          </a:bodyPr>
          <a:lstStyle/>
          <a:p>
            <a:pPr algn="ctr" defTabSz="48411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89" dirty="0"/>
              <a:t>ПРЕВЕНТИВНАЯ МЕДИЦИНА</a:t>
            </a:r>
          </a:p>
        </p:txBody>
      </p:sp>
      <p:sp>
        <p:nvSpPr>
          <p:cNvPr id="85" name="Полилиния 84"/>
          <p:cNvSpPr/>
          <p:nvPr/>
        </p:nvSpPr>
        <p:spPr>
          <a:xfrm>
            <a:off x="9182650" y="6166993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86" name="Полилиния 85"/>
          <p:cNvSpPr/>
          <p:nvPr/>
        </p:nvSpPr>
        <p:spPr>
          <a:xfrm>
            <a:off x="3502371" y="6203060"/>
            <a:ext cx="308318" cy="215767"/>
          </a:xfrm>
          <a:custGeom>
            <a:avLst/>
            <a:gdLst>
              <a:gd name="connsiteX0" fmla="*/ 0 w 1403894"/>
              <a:gd name="connsiteY0" fmla="*/ 0 h 439820"/>
              <a:gd name="connsiteX1" fmla="*/ 1403894 w 1403894"/>
              <a:gd name="connsiteY1" fmla="*/ 0 h 439820"/>
              <a:gd name="connsiteX2" fmla="*/ 1403894 w 1403894"/>
              <a:gd name="connsiteY2" fmla="*/ 439820 h 439820"/>
              <a:gd name="connsiteX3" fmla="*/ 0 w 1403894"/>
              <a:gd name="connsiteY3" fmla="*/ 439820 h 439820"/>
              <a:gd name="connsiteX4" fmla="*/ 0 w 1403894"/>
              <a:gd name="connsiteY4" fmla="*/ 0 h 43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894" h="439820">
                <a:moveTo>
                  <a:pt x="0" y="0"/>
                </a:moveTo>
                <a:lnTo>
                  <a:pt x="1403894" y="0"/>
                </a:lnTo>
                <a:lnTo>
                  <a:pt x="1403894" y="439820"/>
                </a:lnTo>
                <a:lnTo>
                  <a:pt x="0" y="439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6" tIns="11526" rIns="11526" bIns="26143" numCol="1" spcCol="1270" anchor="ctr" anchorCtr="0">
            <a:no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34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7" name="Полилиния 86"/>
          <p:cNvSpPr/>
          <p:nvPr/>
        </p:nvSpPr>
        <p:spPr>
          <a:xfrm rot="5400000">
            <a:off x="3397124" y="5294060"/>
            <a:ext cx="539959" cy="1288261"/>
          </a:xfrm>
          <a:custGeom>
            <a:avLst/>
            <a:gdLst>
              <a:gd name="connsiteX0" fmla="*/ 0 w 394270"/>
              <a:gd name="connsiteY0" fmla="*/ 0 h 1508451"/>
              <a:gd name="connsiteX1" fmla="*/ 394270 w 394270"/>
              <a:gd name="connsiteY1" fmla="*/ 0 h 1508451"/>
              <a:gd name="connsiteX2" fmla="*/ 394270 w 394270"/>
              <a:gd name="connsiteY2" fmla="*/ 1508451 h 1508451"/>
              <a:gd name="connsiteX3" fmla="*/ 0 w 394270"/>
              <a:gd name="connsiteY3" fmla="*/ 1508451 h 1508451"/>
              <a:gd name="connsiteX4" fmla="*/ 0 w 394270"/>
              <a:gd name="connsiteY4" fmla="*/ 0 h 1508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270" h="1508451">
                <a:moveTo>
                  <a:pt x="0" y="0"/>
                </a:moveTo>
                <a:lnTo>
                  <a:pt x="394270" y="0"/>
                </a:lnTo>
                <a:lnTo>
                  <a:pt x="394270" y="1508451"/>
                </a:lnTo>
                <a:lnTo>
                  <a:pt x="0" y="15084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9221" tIns="9221" rIns="9221" bIns="26143" numCol="1" spcCol="1270" anchor="ctr" anchorCtr="0">
            <a:noAutofit/>
          </a:bodyPr>
          <a:lstStyle/>
          <a:p>
            <a:pPr algn="ctr" defTabSz="64548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89" dirty="0"/>
              <a:t>БИОПСИЯ</a:t>
            </a:r>
          </a:p>
        </p:txBody>
      </p:sp>
      <p:grpSp>
        <p:nvGrpSpPr>
          <p:cNvPr id="55" name="Группа 54"/>
          <p:cNvGrpSpPr/>
          <p:nvPr/>
        </p:nvGrpSpPr>
        <p:grpSpPr>
          <a:xfrm>
            <a:off x="107576" y="74142"/>
            <a:ext cx="11851073" cy="6735404"/>
            <a:chOff x="1" y="0"/>
            <a:chExt cx="12192000" cy="6871647"/>
          </a:xfrm>
          <a:solidFill>
            <a:srgbClr val="3F8BC7"/>
          </a:solidFill>
        </p:grpSpPr>
        <p:sp>
          <p:nvSpPr>
            <p:cNvPr id="88" name="Rectangle 5"/>
            <p:cNvSpPr>
              <a:spLocks noChangeArrowheads="1"/>
            </p:cNvSpPr>
            <p:nvPr/>
          </p:nvSpPr>
          <p:spPr bwMode="auto">
            <a:xfrm>
              <a:off x="3781887" y="0"/>
              <a:ext cx="8410114" cy="7747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89" name="Rectangle 6"/>
            <p:cNvSpPr>
              <a:spLocks noChangeArrowheads="1"/>
            </p:cNvSpPr>
            <p:nvPr/>
          </p:nvSpPr>
          <p:spPr bwMode="auto">
            <a:xfrm>
              <a:off x="1" y="6641569"/>
              <a:ext cx="12191999" cy="23007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92" name="Крест 91"/>
            <p:cNvSpPr/>
            <p:nvPr/>
          </p:nvSpPr>
          <p:spPr>
            <a:xfrm>
              <a:off x="10417087" y="4955800"/>
              <a:ext cx="115370" cy="115370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sp>
        <p:nvSpPr>
          <p:cNvPr id="94" name="Прямоугольник 93"/>
          <p:cNvSpPr/>
          <p:nvPr/>
        </p:nvSpPr>
        <p:spPr>
          <a:xfrm>
            <a:off x="399381" y="6503706"/>
            <a:ext cx="1622448" cy="36058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www.hadassah.moscow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80882" y="234177"/>
            <a:ext cx="2891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68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chemeClr val="bg1"/>
                </a:solidFill>
              </a:rPr>
              <a:t>ПРОГРАММЫ ОБУЧЕНИЯ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96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97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pic>
        <p:nvPicPr>
          <p:cNvPr id="98" name="Рисунок 9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7" y="223992"/>
            <a:ext cx="2500655" cy="5295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2F0331-4946-E64D-8BE1-64E3DEC7CA86}"/>
              </a:ext>
            </a:extLst>
          </p:cNvPr>
          <p:cNvSpPr txBox="1"/>
          <p:nvPr/>
        </p:nvSpPr>
        <p:spPr>
          <a:xfrm>
            <a:off x="145747" y="2626732"/>
            <a:ext cx="1842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</a:rPr>
              <a:t>Количество модулей </a:t>
            </a:r>
          </a:p>
        </p:txBody>
      </p:sp>
      <p:sp>
        <p:nvSpPr>
          <p:cNvPr id="10" name="Стрелка вправо 9">
            <a:extLst>
              <a:ext uri="{FF2B5EF4-FFF2-40B4-BE49-F238E27FC236}">
                <a16:creationId xmlns:a16="http://schemas.microsoft.com/office/drawing/2014/main" id="{C5F25DCE-700F-DA43-B810-6A30F7CAF3F0}"/>
              </a:ext>
            </a:extLst>
          </p:cNvPr>
          <p:cNvSpPr/>
          <p:nvPr/>
        </p:nvSpPr>
        <p:spPr>
          <a:xfrm>
            <a:off x="1898248" y="2716352"/>
            <a:ext cx="135727" cy="146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10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" y="0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5" name="Крест 34"/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75" name="Крест 74"/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93" name="Крест 92"/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88715" y="6191814"/>
            <a:ext cx="1503285" cy="6661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7611" y="3873"/>
            <a:ext cx="7448365" cy="883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0" y="2109088"/>
            <a:ext cx="1219200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1200" dirty="0">
              <a:solidFill>
                <a:srgbClr val="0C439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28299" y="6328754"/>
            <a:ext cx="2672526" cy="53638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www.hadassah.moscow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593671" y="6328755"/>
            <a:ext cx="2598329" cy="53606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+7</a:t>
            </a: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495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  <a:r>
              <a:rPr lang="en-US" sz="1200" dirty="0">
                <a:solidFill>
                  <a:schemeClr val="bg1"/>
                </a:solidFill>
              </a:rPr>
              <a:t>800-10-00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36" y="71162"/>
            <a:ext cx="2500655" cy="529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21370" y="1120242"/>
            <a:ext cx="4046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algn="ctr">
              <a:spcBef>
                <a:spcPts val="58"/>
              </a:spcBef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ЧТО МЫ ПРЕДЛАГАЕМ?</a:t>
            </a:r>
            <a:endParaRPr lang="ru-RU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63714" y="195554"/>
            <a:ext cx="3227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МЕЖДУНАРОДНЫЕ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ЭКСПЕРТЫ</a:t>
            </a:r>
          </a:p>
        </p:txBody>
      </p:sp>
      <p:graphicFrame>
        <p:nvGraphicFramePr>
          <p:cNvPr id="24" name="Объект 3">
            <a:extLst>
              <a:ext uri="{FF2B5EF4-FFF2-40B4-BE49-F238E27FC236}">
                <a16:creationId xmlns:a16="http://schemas.microsoft.com/office/drawing/2014/main" id="{D789B046-236C-A44B-B969-5A50025198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5933453"/>
              </p:ext>
            </p:extLst>
          </p:nvPr>
        </p:nvGraphicFramePr>
        <p:xfrm>
          <a:off x="223223" y="698260"/>
          <a:ext cx="11961468" cy="4828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6944">
                  <a:extLst>
                    <a:ext uri="{9D8B030D-6E8A-4147-A177-3AD203B41FA5}">
                      <a16:colId xmlns:a16="http://schemas.microsoft.com/office/drawing/2014/main" val="745088840"/>
                    </a:ext>
                  </a:extLst>
                </a:gridCol>
                <a:gridCol w="1472781">
                  <a:extLst>
                    <a:ext uri="{9D8B030D-6E8A-4147-A177-3AD203B41FA5}">
                      <a16:colId xmlns:a16="http://schemas.microsoft.com/office/drawing/2014/main" val="3697958486"/>
                    </a:ext>
                  </a:extLst>
                </a:gridCol>
                <a:gridCol w="8681743">
                  <a:extLst>
                    <a:ext uri="{9D8B030D-6E8A-4147-A177-3AD203B41FA5}">
                      <a16:colId xmlns:a16="http://schemas.microsoft.com/office/drawing/2014/main" val="772828569"/>
                    </a:ext>
                  </a:extLst>
                </a:gridCol>
              </a:tblGrid>
              <a:tr h="381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Направление/Специальность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эксперт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Профиль эксперта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1036705"/>
                  </a:ext>
                </a:extLst>
              </a:tr>
              <a:tr h="1358274"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 Сестринское дело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Сестринское дело</a:t>
                      </a:r>
                    </a:p>
                    <a:p>
                      <a:r>
                        <a:rPr lang="ru-RU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Онкология </a:t>
                      </a:r>
                      <a:endParaRPr lang="ru-RU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</a:t>
                      </a: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Рели </a:t>
                      </a:r>
                      <a:r>
                        <a:rPr lang="ru-RU" sz="12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Алон</a:t>
                      </a:r>
                      <a:endParaRPr lang="ru-RU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 дивизиона медицинских сестер  Университетская больница </a:t>
                      </a:r>
                      <a:r>
                        <a:rPr lang="ru-RU" sz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Хадасса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Член стипендиальной комиссии Школы медсестер.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Член Национальной ассоциация медсестер в Израиле.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Член комитета Министерства здравоохранения по безопасности и охране здоровья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Координатор модуля управления лидерством - Тренинг для менеджеров по сестринскому делу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Координатор по вопросам охраны здоровья женщин, колледж </a:t>
                      </a:r>
                      <a:r>
                        <a:rPr lang="ru-RU" sz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Рамат-Ган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-старший преподаватель.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853083"/>
                  </a:ext>
                </a:extLst>
              </a:tr>
              <a:tr h="949395"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Гастроэнтерология,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Онкология  Эндоскопия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</a:t>
                      </a: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Лиор</a:t>
                      </a: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Катц</a:t>
                      </a:r>
                      <a:endParaRPr lang="ru-RU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 клиники </a:t>
                      </a:r>
                      <a:r>
                        <a:rPr lang="ru-RU" sz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гастро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-онкологии в Институте желудочно-кишечных заболеваний в госпитале </a:t>
                      </a:r>
                      <a:r>
                        <a:rPr lang="ru-RU" sz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Шиба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Тель-Хашомере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Член Израильской ассоциации гастроэнтерологов и Департамента злокачественных новообразований, Израильского общества исследований печени, Американской ассоциации гастроэнтерологов (AGA) и Американской группы по наследственному раку толстой кишки.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4084257"/>
                  </a:ext>
                </a:extLst>
              </a:tr>
              <a:tr h="772436"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Хирургия,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Онкология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Онко</a:t>
                      </a: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-эндокринология,</a:t>
                      </a:r>
                      <a:r>
                        <a:rPr lang="ru-RU" sz="12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Проктология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Проф. </a:t>
                      </a:r>
                      <a:r>
                        <a:rPr lang="ru-RU" sz="12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Алон</a:t>
                      </a: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Пикарски</a:t>
                      </a: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Заведующий отделением хирургии – </a:t>
                      </a:r>
                      <a:r>
                        <a:rPr lang="ru-RU" sz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Хадасса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Университетская больница, </a:t>
                      </a:r>
                      <a:r>
                        <a:rPr lang="ru-RU" sz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Эйн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Керем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Председатель Научного комитета Израильского общества </a:t>
                      </a:r>
                      <a:r>
                        <a:rPr lang="ru-RU" sz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Колоректальная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хирургия, Председатель хирургии, </a:t>
                      </a:r>
                      <a:r>
                        <a:rPr lang="ru-RU" sz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Хадасса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Еврейский университет Медицинский центр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5035764"/>
                  </a:ext>
                </a:extLst>
              </a:tr>
              <a:tr h="1358274"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Неотложная помощь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Анестезиологии и реанимации 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</a:t>
                      </a: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Рувен</a:t>
                      </a: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Пизов</a:t>
                      </a:r>
                      <a:endParaRPr lang="ru-RU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Олесь Егоров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Пизов</a:t>
                      </a: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Реувен</a:t>
                      </a: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профессор, заведующий отделением анестезиологии и интенсивной терапии медицинского центра </a:t>
                      </a:r>
                      <a:r>
                        <a:rPr lang="ru-RU" sz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Хадасса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Эйн-Керем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заведующий кафедрой </a:t>
                      </a:r>
                      <a:r>
                        <a:rPr lang="ru-RU" sz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анестезилогии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реанимации Еврейского Университета Иерусалим, Израиль, член ассоциации анестезиологов Израиля.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Олесь Егоров, 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анестезиолог медицинский центр Кармель, Израиль, </a:t>
                      </a:r>
                      <a:r>
                        <a:rPr lang="en-US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PhD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по анестезиологии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Член ассоциации анестезиологов и реаниматологов Израиля, Европейского общества анестезиологов и Европейского общества интенсивной терапии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992459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071101"/>
              </p:ext>
            </p:extLst>
          </p:nvPr>
        </p:nvGraphicFramePr>
        <p:xfrm>
          <a:off x="223223" y="5501395"/>
          <a:ext cx="11961469" cy="1356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9696">
                  <a:extLst>
                    <a:ext uri="{9D8B030D-6E8A-4147-A177-3AD203B41FA5}">
                      <a16:colId xmlns:a16="http://schemas.microsoft.com/office/drawing/2014/main" val="1752768484"/>
                    </a:ext>
                  </a:extLst>
                </a:gridCol>
                <a:gridCol w="1620370">
                  <a:extLst>
                    <a:ext uri="{9D8B030D-6E8A-4147-A177-3AD203B41FA5}">
                      <a16:colId xmlns:a16="http://schemas.microsoft.com/office/drawing/2014/main" val="311009130"/>
                    </a:ext>
                  </a:extLst>
                </a:gridCol>
                <a:gridCol w="8661403">
                  <a:extLst>
                    <a:ext uri="{9D8B030D-6E8A-4147-A177-3AD203B41FA5}">
                      <a16:colId xmlns:a16="http://schemas.microsoft.com/office/drawing/2014/main" val="2789518072"/>
                    </a:ext>
                  </a:extLst>
                </a:gridCol>
              </a:tblGrid>
              <a:tr h="778183"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Аллергология иммунология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Алон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Хершко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Юваль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Таль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/>
                      <a:r>
                        <a:rPr lang="ru-RU" sz="1200" b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Алон</a:t>
                      </a:r>
                      <a:r>
                        <a:rPr lang="ru-RU" sz="12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Хершко Президент ассоциации аллергологии и клинической̆ иммунологии Израиля, руководитель дивизиона по терапии Университетской клиники </a:t>
                      </a:r>
                      <a:r>
                        <a:rPr lang="ru-RU" sz="1200" b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Хадасса</a:t>
                      </a:r>
                      <a:r>
                        <a:rPr lang="ru-RU" sz="12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Израиль</a:t>
                      </a:r>
                    </a:p>
                    <a:p>
                      <a:pPr marL="21590"/>
                      <a:r>
                        <a:rPr lang="ru-RU" sz="1200" b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Юваль</a:t>
                      </a:r>
                      <a:r>
                        <a:rPr lang="ru-RU" sz="12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Таль, руководитель дивизиона аллергологии-иммунологии Университетской клиники </a:t>
                      </a:r>
                      <a:r>
                        <a:rPr lang="ru-RU" sz="1200" b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Хадасса</a:t>
                      </a:r>
                      <a:r>
                        <a:rPr lang="ru-RU" sz="12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Израиль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438132"/>
                  </a:ext>
                </a:extLst>
              </a:tr>
              <a:tr h="574818"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Урология, онкология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</a:t>
                      </a: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Владимир Уткин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" marR="0" lvl="0" indent="0" algn="l" defTabSz="10075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Владимир Уткин </a:t>
                      </a:r>
                    </a:p>
                    <a:p>
                      <a:pPr marL="2286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 урологической онкологии, Медицинский центр </a:t>
                      </a:r>
                      <a:r>
                        <a:rPr lang="ru-RU" sz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Хадасса</a:t>
                      </a: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Еврейского университета, Иерусалим, Израиль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Старший преподаватель Еврейского университета и Медицинской школы </a:t>
                      </a:r>
                      <a:r>
                        <a:rPr lang="ru-RU" sz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Хадасса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910917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8AA7D27-1C35-7C49-B687-5785D0131057}"/>
              </a:ext>
            </a:extLst>
          </p:cNvPr>
          <p:cNvSpPr txBox="1"/>
          <p:nvPr/>
        </p:nvSpPr>
        <p:spPr>
          <a:xfrm>
            <a:off x="8759010" y="652487"/>
            <a:ext cx="3118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(приложение резюме экспертов)</a:t>
            </a:r>
          </a:p>
        </p:txBody>
      </p:sp>
    </p:spTree>
    <p:extLst>
      <p:ext uri="{BB962C8B-B14F-4D97-AF65-F5344CB8AC3E}">
        <p14:creationId xmlns:p14="http://schemas.microsoft.com/office/powerpoint/2010/main" val="356456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89"/>
          <p:cNvGrpSpPr>
            <a:grpSpLocks/>
          </p:cNvGrpSpPr>
          <p:nvPr/>
        </p:nvGrpSpPr>
        <p:grpSpPr bwMode="auto">
          <a:xfrm>
            <a:off x="0" y="954099"/>
            <a:ext cx="12192000" cy="5536820"/>
            <a:chOff x="0" y="0"/>
            <a:chExt cx="12191999" cy="6435575"/>
          </a:xfrm>
        </p:grpSpPr>
        <p:pic>
          <p:nvPicPr>
            <p:cNvPr id="91" name="Рисунок 19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 flipV="1">
              <a:off x="6153945" y="0"/>
              <a:ext cx="6038054" cy="643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9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1" y="0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5" name="Крест 34"/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75" name="Крест 74"/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93" name="Крест 92"/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88715" y="6191814"/>
            <a:ext cx="1503285" cy="6661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7611" y="3873"/>
            <a:ext cx="7448365" cy="883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0" y="2109088"/>
            <a:ext cx="1219200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1200" dirty="0">
              <a:solidFill>
                <a:srgbClr val="0C439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28299" y="6328754"/>
            <a:ext cx="2672526" cy="53638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www.hadassah.moscow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593671" y="6328755"/>
            <a:ext cx="2598329" cy="53606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+7</a:t>
            </a: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495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  <a:r>
              <a:rPr lang="en-US" sz="1200" dirty="0">
                <a:solidFill>
                  <a:schemeClr val="bg1"/>
                </a:solidFill>
              </a:rPr>
              <a:t>800-10-00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7" y="223992"/>
            <a:ext cx="2500655" cy="529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21370" y="1120242"/>
            <a:ext cx="4046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algn="ctr">
              <a:spcBef>
                <a:spcPts val="58"/>
              </a:spcBef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ЧТО МЫ ПРЕДЛАГАЕМ?</a:t>
            </a:r>
            <a:endParaRPr lang="ru-RU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32692" y="158410"/>
            <a:ext cx="53608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ОБУЧЕНИЕ НА КОМПЬЮТЕРНЫХ СИМУЛЯТОРАХ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F7CC54C9-3E81-7742-8B97-C1607C33A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752" y="1064000"/>
            <a:ext cx="6530660" cy="21108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solidFill>
                <a:srgbClr val="0C4390"/>
              </a:solidFill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rgbClr val="0C4390"/>
                </a:solidFill>
              </a:rPr>
              <a:t>Цель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C4390"/>
                </a:solidFill>
              </a:rPr>
              <a:t>Отработка мануальных навыков в малоинвазивной хирургии и командный тренинг по реанимации и анестезиологии</a:t>
            </a:r>
          </a:p>
          <a:p>
            <a:pPr marL="0" indent="0">
              <a:buNone/>
            </a:pPr>
            <a:endParaRPr lang="ru-RU" sz="1800" dirty="0">
              <a:solidFill>
                <a:srgbClr val="0C4390"/>
              </a:solidFill>
            </a:endParaRPr>
          </a:p>
          <a:p>
            <a:endParaRPr lang="ru-RU" sz="1800" dirty="0">
              <a:solidFill>
                <a:srgbClr val="0C439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r="37488"/>
          <a:stretch/>
        </p:blipFill>
        <p:spPr>
          <a:xfrm>
            <a:off x="7884954" y="1705258"/>
            <a:ext cx="3849428" cy="17259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36604" r="-125"/>
          <a:stretch/>
        </p:blipFill>
        <p:spPr>
          <a:xfrm>
            <a:off x="7722685" y="3662668"/>
            <a:ext cx="4173966" cy="1831277"/>
          </a:xfrm>
          <a:prstGeom prst="rect">
            <a:avLst/>
          </a:prstGeom>
        </p:spPr>
      </p:pic>
      <p:sp>
        <p:nvSpPr>
          <p:cNvPr id="29" name="Объект 2">
            <a:extLst>
              <a:ext uri="{FF2B5EF4-FFF2-40B4-BE49-F238E27FC236}">
                <a16:creationId xmlns:a16="http://schemas.microsoft.com/office/drawing/2014/main" id="{F7CC54C9-3E81-7742-8B97-C1607C33A78D}"/>
              </a:ext>
            </a:extLst>
          </p:cNvPr>
          <p:cNvSpPr txBox="1">
            <a:spLocks/>
          </p:cNvSpPr>
          <p:nvPr/>
        </p:nvSpPr>
        <p:spPr>
          <a:xfrm>
            <a:off x="730752" y="3197694"/>
            <a:ext cx="6530660" cy="2994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800" b="1" dirty="0">
              <a:solidFill>
                <a:srgbClr val="0C4390"/>
              </a:solidFill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rgbClr val="0C4390"/>
                </a:solidFill>
              </a:rPr>
              <a:t>Компьютерные симуляторы </a:t>
            </a:r>
            <a:r>
              <a:rPr lang="en-US" sz="1800" b="1" i="0" dirty="0">
                <a:solidFill>
                  <a:schemeClr val="accent1">
                    <a:lumMod val="50000"/>
                  </a:schemeClr>
                </a:solidFill>
                <a:effectLst/>
              </a:rPr>
              <a:t>MedVision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C4390"/>
                </a:solidFill>
              </a:rPr>
              <a:t>В распоряжении центра 49 компьютерных симуляторов </a:t>
            </a:r>
            <a:r>
              <a:rPr lang="en-US" sz="1800" dirty="0">
                <a:solidFill>
                  <a:srgbClr val="0C4390"/>
                </a:solidFill>
              </a:rPr>
              <a:t>MedVision</a:t>
            </a:r>
            <a:r>
              <a:rPr lang="ru-RU" sz="1800" dirty="0">
                <a:solidFill>
                  <a:srgbClr val="0C4390"/>
                </a:solidFill>
              </a:rPr>
              <a:t>, это  самый большой парк симуляторов в России на одной площадке.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C4390"/>
                </a:solidFill>
              </a:rPr>
              <a:t>70% программ обучения включают модуль тренинга на компьютерных симуляторах </a:t>
            </a:r>
            <a:r>
              <a:rPr lang="en-US" sz="1800" dirty="0">
                <a:solidFill>
                  <a:srgbClr val="0C4390"/>
                </a:solidFill>
              </a:rPr>
              <a:t>MedVision</a:t>
            </a:r>
          </a:p>
          <a:p>
            <a:pPr marL="0" indent="0">
              <a:buNone/>
            </a:pPr>
            <a:endParaRPr lang="ru-RU" sz="1800" dirty="0">
              <a:solidFill>
                <a:srgbClr val="0C439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800" dirty="0">
              <a:solidFill>
                <a:srgbClr val="0C4390"/>
              </a:solidFill>
            </a:endParaRPr>
          </a:p>
          <a:p>
            <a:endParaRPr lang="ru-RU" sz="1800" dirty="0">
              <a:solidFill>
                <a:srgbClr val="0C43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1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89"/>
          <p:cNvGrpSpPr>
            <a:grpSpLocks/>
          </p:cNvGrpSpPr>
          <p:nvPr/>
        </p:nvGrpSpPr>
        <p:grpSpPr bwMode="auto">
          <a:xfrm>
            <a:off x="-2843" y="900031"/>
            <a:ext cx="12192000" cy="5536820"/>
            <a:chOff x="0" y="0"/>
            <a:chExt cx="12191999" cy="6435575"/>
          </a:xfrm>
        </p:grpSpPr>
        <p:pic>
          <p:nvPicPr>
            <p:cNvPr id="91" name="Рисунок 19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 flipV="1">
              <a:off x="6153945" y="0"/>
              <a:ext cx="6038054" cy="643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9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1" y="0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5" name="Крест 34"/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75" name="Крест 74"/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93" name="Крест 92"/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88715" y="6191814"/>
            <a:ext cx="1503285" cy="6661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7611" y="3873"/>
            <a:ext cx="7448365" cy="883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0" y="2109088"/>
            <a:ext cx="1219200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1200" dirty="0">
              <a:solidFill>
                <a:srgbClr val="0C439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28299" y="6328754"/>
            <a:ext cx="2672526" cy="53638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www.hadassah.moscow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593671" y="6328755"/>
            <a:ext cx="2598329" cy="53606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+7</a:t>
            </a: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495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  <a:r>
              <a:rPr lang="en-US" sz="1200" dirty="0">
                <a:solidFill>
                  <a:schemeClr val="bg1"/>
                </a:solidFill>
              </a:rPr>
              <a:t>800-10-00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7" y="223992"/>
            <a:ext cx="2500655" cy="529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21370" y="1120242"/>
            <a:ext cx="4046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algn="ctr">
              <a:spcBef>
                <a:spcPts val="58"/>
              </a:spcBef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ЧТО МЫ ПРЕДЛАГАЕМ?</a:t>
            </a:r>
            <a:endParaRPr lang="ru-RU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34435" y="156000"/>
            <a:ext cx="4458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ОБУЧЕНИЕ С ПРИМЕНЕНИЕМ ТЕХНОЛОГИИ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ВИРТУАЛЬНОЙ РЕАЛЬНОСТИ 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F7CC54C9-3E81-7742-8B97-C1607C33A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662" y="1051882"/>
            <a:ext cx="6943725" cy="542056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ru-RU" b="1" dirty="0">
              <a:solidFill>
                <a:srgbClr val="0C4390"/>
              </a:solidFill>
            </a:endParaRPr>
          </a:p>
          <a:p>
            <a:pPr marL="0" indent="0">
              <a:buNone/>
            </a:pPr>
            <a:r>
              <a:rPr lang="ru-RU" sz="5100" b="1" dirty="0">
                <a:solidFill>
                  <a:srgbClr val="0C4390"/>
                </a:solidFill>
              </a:rPr>
              <a:t>Цель</a:t>
            </a:r>
          </a:p>
          <a:p>
            <a:pPr marL="0" indent="0">
              <a:buNone/>
            </a:pPr>
            <a:r>
              <a:rPr lang="ru-RU" sz="5500" dirty="0">
                <a:solidFill>
                  <a:srgbClr val="0C4390"/>
                </a:solidFill>
              </a:rPr>
              <a:t>Отработка алгоритмов действия врача, медсестры или администратора</a:t>
            </a:r>
          </a:p>
          <a:p>
            <a:pPr marL="0" indent="0">
              <a:buNone/>
            </a:pPr>
            <a:endParaRPr lang="ru-RU" sz="4200" dirty="0">
              <a:solidFill>
                <a:srgbClr val="0C4390"/>
              </a:solidFill>
            </a:endParaRPr>
          </a:p>
          <a:p>
            <a:pPr marL="0" indent="0">
              <a:buNone/>
            </a:pPr>
            <a:r>
              <a:rPr lang="ru-RU" sz="5100" b="1" dirty="0">
                <a:solidFill>
                  <a:srgbClr val="0C4390"/>
                </a:solidFill>
              </a:rPr>
              <a:t>Преимущества </a:t>
            </a:r>
            <a:r>
              <a:rPr lang="en-US" sz="5100" b="1" dirty="0">
                <a:solidFill>
                  <a:srgbClr val="0C4390"/>
                </a:solidFill>
              </a:rPr>
              <a:t>VR </a:t>
            </a:r>
            <a:r>
              <a:rPr lang="ru-RU" sz="5100" b="1" dirty="0">
                <a:solidFill>
                  <a:srgbClr val="0C4390"/>
                </a:solidFill>
              </a:rPr>
              <a:t>обучения</a:t>
            </a:r>
          </a:p>
          <a:p>
            <a:pPr marL="0" indent="0">
              <a:buNone/>
            </a:pPr>
            <a:endParaRPr lang="ru-RU" sz="5100" dirty="0">
              <a:solidFill>
                <a:srgbClr val="0C439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900" dirty="0">
                <a:solidFill>
                  <a:srgbClr val="0C4390"/>
                </a:solidFill>
              </a:rPr>
              <a:t>Максимальная экономия на физическом оборудовании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900" dirty="0">
                <a:solidFill>
                  <a:srgbClr val="0C4390"/>
                </a:solidFill>
              </a:rPr>
              <a:t>Снижение затрат на создание </a:t>
            </a:r>
            <a:r>
              <a:rPr lang="ru-RU" sz="4900" dirty="0" err="1">
                <a:solidFill>
                  <a:srgbClr val="0C4390"/>
                </a:solidFill>
              </a:rPr>
              <a:t>симуляционнои</a:t>
            </a:r>
            <a:r>
              <a:rPr lang="ru-RU" sz="4900" dirty="0">
                <a:solidFill>
                  <a:srgbClr val="0C4390"/>
                </a:solidFill>
              </a:rPr>
              <a:t>̆ среды</a:t>
            </a:r>
            <a:br>
              <a:rPr lang="ru-RU" sz="4900" dirty="0">
                <a:solidFill>
                  <a:srgbClr val="0C4390"/>
                </a:solidFill>
              </a:rPr>
            </a:br>
            <a:r>
              <a:rPr lang="ru-RU" sz="4900" dirty="0">
                <a:solidFill>
                  <a:srgbClr val="0C4390"/>
                </a:solidFill>
              </a:rPr>
              <a:t>для обучения и аккредитации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900" dirty="0">
                <a:solidFill>
                  <a:srgbClr val="0C4390"/>
                </a:solidFill>
              </a:rPr>
              <a:t>Экономия площадей̆ </a:t>
            </a:r>
            <a:r>
              <a:rPr lang="ru-RU" sz="4900" dirty="0" err="1">
                <a:solidFill>
                  <a:srgbClr val="0C4390"/>
                </a:solidFill>
              </a:rPr>
              <a:t>симуляционного</a:t>
            </a:r>
            <a:r>
              <a:rPr lang="ru-RU" sz="4900" dirty="0">
                <a:solidFill>
                  <a:srgbClr val="0C4390"/>
                </a:solidFill>
              </a:rPr>
              <a:t> центра (в одной̆ комнате</a:t>
            </a:r>
            <a:br>
              <a:rPr lang="ru-RU" sz="4900" dirty="0">
                <a:solidFill>
                  <a:srgbClr val="0C4390"/>
                </a:solidFill>
              </a:rPr>
            </a:br>
            <a:r>
              <a:rPr lang="ru-RU" sz="4900" dirty="0">
                <a:solidFill>
                  <a:srgbClr val="0C4390"/>
                </a:solidFill>
              </a:rPr>
              <a:t>16 м2 может располагаться виртуальная клиника с 20 кабинетами)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900" dirty="0">
                <a:solidFill>
                  <a:srgbClr val="0C4390"/>
                </a:solidFill>
              </a:rPr>
              <a:t>Удаленное обновление программного обеспечения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900" dirty="0">
                <a:solidFill>
                  <a:srgbClr val="0C4390"/>
                </a:solidFill>
              </a:rPr>
              <a:t>Не нужны актеры. Их заменяет </a:t>
            </a:r>
            <a:r>
              <a:rPr lang="ru-RU" sz="4900" dirty="0" err="1">
                <a:solidFill>
                  <a:srgbClr val="0C4390"/>
                </a:solidFill>
              </a:rPr>
              <a:t>виртуальныи</a:t>
            </a:r>
            <a:r>
              <a:rPr lang="ru-RU" sz="4900" dirty="0">
                <a:solidFill>
                  <a:srgbClr val="0C4390"/>
                </a:solidFill>
              </a:rPr>
              <a:t>̆ пациент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900" dirty="0">
                <a:solidFill>
                  <a:srgbClr val="0C4390"/>
                </a:solidFill>
              </a:rPr>
              <a:t>Отработка профессиональных навыков без риска для пациента;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900" dirty="0">
                <a:solidFill>
                  <a:srgbClr val="0C4390"/>
                </a:solidFill>
              </a:rPr>
              <a:t>Автоматизированный̆ экзамен ОСКЭ с объективной̆ оценкой̆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900" dirty="0">
                <a:solidFill>
                  <a:srgbClr val="0C4390"/>
                </a:solidFill>
              </a:rPr>
              <a:t>Базовые модули по наиболее распространенным заболеваниям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900" dirty="0">
                <a:solidFill>
                  <a:srgbClr val="0C4390"/>
                </a:solidFill>
              </a:rPr>
              <a:t>Редкие патологии в амбулаторной̆ практике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900" dirty="0">
                <a:solidFill>
                  <a:srgbClr val="0C4390"/>
                </a:solidFill>
              </a:rPr>
              <a:t>Возможность разработки клинических </a:t>
            </a:r>
            <a:r>
              <a:rPr lang="ru-RU" sz="4900" dirty="0" err="1">
                <a:solidFill>
                  <a:srgbClr val="0C4390"/>
                </a:solidFill>
              </a:rPr>
              <a:t>кейсов</a:t>
            </a:r>
            <a:r>
              <a:rPr lang="ru-RU" sz="4900" dirty="0">
                <a:solidFill>
                  <a:srgbClr val="0C4390"/>
                </a:solidFill>
              </a:rPr>
              <a:t> по потребностям заказчика </a:t>
            </a:r>
          </a:p>
          <a:p>
            <a:endParaRPr lang="ru-RU" sz="3400" dirty="0">
              <a:solidFill>
                <a:srgbClr val="0C439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787" y="1834604"/>
            <a:ext cx="2911929" cy="163068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1787" y="3835923"/>
            <a:ext cx="2924175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4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89"/>
          <p:cNvGrpSpPr>
            <a:grpSpLocks/>
          </p:cNvGrpSpPr>
          <p:nvPr/>
        </p:nvGrpSpPr>
        <p:grpSpPr bwMode="auto">
          <a:xfrm>
            <a:off x="-2843" y="900031"/>
            <a:ext cx="12192000" cy="5536820"/>
            <a:chOff x="0" y="0"/>
            <a:chExt cx="12191999" cy="6435575"/>
          </a:xfrm>
        </p:grpSpPr>
        <p:pic>
          <p:nvPicPr>
            <p:cNvPr id="91" name="Рисунок 19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 flipV="1">
              <a:off x="6153945" y="0"/>
              <a:ext cx="6038054" cy="643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9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1" y="0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5" name="Крест 34"/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75" name="Крест 74"/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93" name="Крест 92"/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88715" y="6191814"/>
            <a:ext cx="1503285" cy="6661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7611" y="3873"/>
            <a:ext cx="7448365" cy="883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0" y="2109088"/>
            <a:ext cx="1219200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1200" dirty="0">
              <a:solidFill>
                <a:srgbClr val="0C439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28299" y="6328754"/>
            <a:ext cx="2672526" cy="53638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www.hadassah.moscow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593671" y="6328755"/>
            <a:ext cx="2598329" cy="53606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+7</a:t>
            </a: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495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  <a:r>
              <a:rPr lang="en-US" sz="1200" dirty="0">
                <a:solidFill>
                  <a:schemeClr val="bg1"/>
                </a:solidFill>
              </a:rPr>
              <a:t>800-10-00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7" y="223992"/>
            <a:ext cx="2500655" cy="529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21370" y="1120242"/>
            <a:ext cx="4046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algn="ctr">
              <a:spcBef>
                <a:spcPts val="58"/>
              </a:spcBef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ЧТО МЫ ПРЕДЛАГАЕМ?</a:t>
            </a:r>
            <a:endParaRPr lang="ru-RU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03731" y="165581"/>
            <a:ext cx="5026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ОБУЧЕНИЕ С ИСПОЛЬЗОВАНИЕМ EX VIVO БИОМАТЕРИАЛА ЖИВОТНОГО И ЧЕЛОВЕКА</a:t>
            </a:r>
          </a:p>
        </p:txBody>
      </p:sp>
      <p:sp>
        <p:nvSpPr>
          <p:cNvPr id="23" name="Объект 2"/>
          <p:cNvSpPr>
            <a:spLocks noGrp="1"/>
          </p:cNvSpPr>
          <p:nvPr>
            <p:ph idx="1"/>
          </p:nvPr>
        </p:nvSpPr>
        <p:spPr>
          <a:xfrm>
            <a:off x="1137233" y="1325798"/>
            <a:ext cx="7799165" cy="257001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C4390"/>
                </a:solidFill>
              </a:rPr>
              <a:t>Во время обучения используется свежий или консервированный биологический материал</a:t>
            </a:r>
          </a:p>
          <a:p>
            <a:r>
              <a:rPr lang="ru-RU" sz="2000" dirty="0">
                <a:solidFill>
                  <a:srgbClr val="0C4390"/>
                </a:solidFill>
              </a:rPr>
              <a:t>На учебных операциях используется реальное оборудование и инструменты, подходы и методики </a:t>
            </a:r>
          </a:p>
          <a:p>
            <a:pPr marL="0" indent="0">
              <a:buNone/>
            </a:pPr>
            <a:r>
              <a:rPr lang="ru-RU" sz="1800" i="1" dirty="0">
                <a:solidFill>
                  <a:srgbClr val="0C4390"/>
                </a:solidFill>
              </a:rPr>
              <a:t>Локализация ММК, КДЦ 4 этаж </a:t>
            </a:r>
          </a:p>
          <a:p>
            <a:pPr marL="0" indent="0">
              <a:buNone/>
            </a:pPr>
            <a:r>
              <a:rPr lang="ru-RU" sz="1800" i="1" dirty="0">
                <a:solidFill>
                  <a:srgbClr val="0C4390"/>
                </a:solidFill>
              </a:rPr>
              <a:t>Сроки реализации начало 2020 учебного года</a:t>
            </a:r>
          </a:p>
          <a:p>
            <a:pPr marL="0" indent="0">
              <a:buNone/>
            </a:pPr>
            <a:endParaRPr lang="ru-RU" sz="2000" dirty="0">
              <a:solidFill>
                <a:srgbClr val="0C4390"/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rgbClr val="0C439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015" y="3589772"/>
            <a:ext cx="3733800" cy="2600260"/>
          </a:xfrm>
          <a:prstGeom prst="rect">
            <a:avLst/>
          </a:prstGeom>
        </p:spPr>
      </p:pic>
      <p:pic>
        <p:nvPicPr>
          <p:cNvPr id="25" name="Picture 3" descr="C:\Users\ivanov_aa\Desktop\SAM_006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13792" y="1989345"/>
            <a:ext cx="2199434" cy="3302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6409" y="3094618"/>
            <a:ext cx="2863850" cy="286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9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89"/>
          <p:cNvGrpSpPr>
            <a:grpSpLocks/>
          </p:cNvGrpSpPr>
          <p:nvPr/>
        </p:nvGrpSpPr>
        <p:grpSpPr bwMode="auto">
          <a:xfrm>
            <a:off x="-2843" y="900031"/>
            <a:ext cx="12192000" cy="5536820"/>
            <a:chOff x="0" y="0"/>
            <a:chExt cx="12191999" cy="6435575"/>
          </a:xfrm>
        </p:grpSpPr>
        <p:pic>
          <p:nvPicPr>
            <p:cNvPr id="91" name="Рисунок 19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 flipV="1">
              <a:off x="6153945" y="0"/>
              <a:ext cx="6038054" cy="643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9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1" y="0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5" name="Крест 34"/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75" name="Крест 74"/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93" name="Крест 92"/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88715" y="6191814"/>
            <a:ext cx="1503285" cy="6661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7611" y="3873"/>
            <a:ext cx="7448365" cy="883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0" y="2109088"/>
            <a:ext cx="1219200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1200" dirty="0">
              <a:solidFill>
                <a:srgbClr val="0C439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28299" y="6328754"/>
            <a:ext cx="2672526" cy="53638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www.hadassah.moscow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593671" y="6328755"/>
            <a:ext cx="2598329" cy="53606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+7</a:t>
            </a: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495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  <a:r>
              <a:rPr lang="en-US" sz="1200" dirty="0">
                <a:solidFill>
                  <a:schemeClr val="bg1"/>
                </a:solidFill>
              </a:rPr>
              <a:t>800-10-00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7" y="223992"/>
            <a:ext cx="2500655" cy="529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21370" y="1120242"/>
            <a:ext cx="4046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algn="ctr">
              <a:spcBef>
                <a:spcPts val="58"/>
              </a:spcBef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ЧТО МЫ ПРЕДЛАГАЕМ?</a:t>
            </a:r>
            <a:endParaRPr lang="ru-RU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46041" y="259021"/>
            <a:ext cx="5125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ЛЕТНЯЯ ШКОЛА ДЛЯ ШКОЛЬНИКОВ И СТУДЕНТОВ 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F8269BFB-0ADA-A24D-B08C-264506E81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286" y="1511861"/>
            <a:ext cx="5934146" cy="39403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dirty="0">
                <a:solidFill>
                  <a:srgbClr val="0C4390"/>
                </a:solidFill>
              </a:rPr>
              <a:t>НАПРАВЛЕНИЕ ШКОЛЫ - ПЕРЕДОВОЙ МИРОВОЙ ОПЫТ ОРГАНИЗАЦИИ РАБОТЫ КЛИНИКИ </a:t>
            </a:r>
            <a:endParaRPr lang="ru-RU" sz="1400" dirty="0">
              <a:solidFill>
                <a:srgbClr val="0C4390"/>
              </a:solidFill>
            </a:endParaRPr>
          </a:p>
          <a:p>
            <a:pPr marL="0" indent="0">
              <a:buNone/>
            </a:pPr>
            <a:r>
              <a:rPr lang="ru-RU" sz="1400" b="1" dirty="0">
                <a:solidFill>
                  <a:srgbClr val="0C4390"/>
                </a:solidFill>
              </a:rPr>
              <a:t>О ЧЁМ ШКОЛА</a:t>
            </a:r>
          </a:p>
          <a:p>
            <a:r>
              <a:rPr lang="ru-RU" sz="1400" dirty="0">
                <a:solidFill>
                  <a:srgbClr val="0C4390"/>
                </a:solidFill>
              </a:rPr>
              <a:t>Устройство современной клиники</a:t>
            </a:r>
          </a:p>
          <a:p>
            <a:r>
              <a:rPr lang="ru-RU" sz="1400" dirty="0">
                <a:solidFill>
                  <a:srgbClr val="0C4390"/>
                </a:solidFill>
              </a:rPr>
              <a:t>Работа администраторов, среднего медицинского персонала, врачей</a:t>
            </a:r>
          </a:p>
          <a:p>
            <a:r>
              <a:rPr lang="ru-RU" sz="1400" dirty="0">
                <a:solidFill>
                  <a:srgbClr val="0C4390"/>
                </a:solidFill>
              </a:rPr>
              <a:t>Работа в отделениях</a:t>
            </a:r>
          </a:p>
          <a:p>
            <a:r>
              <a:rPr lang="ru-RU" sz="1400" dirty="0">
                <a:solidFill>
                  <a:srgbClr val="0C4390"/>
                </a:solidFill>
              </a:rPr>
              <a:t>Оборудование клиники</a:t>
            </a:r>
          </a:p>
          <a:p>
            <a:r>
              <a:rPr lang="ru-RU" sz="1400" dirty="0">
                <a:solidFill>
                  <a:srgbClr val="0C4390"/>
                </a:solidFill>
              </a:rPr>
              <a:t>Алгоритмы диагностики и лечения</a:t>
            </a:r>
          </a:p>
          <a:p>
            <a:r>
              <a:rPr lang="ru-RU" sz="1400" dirty="0" err="1">
                <a:solidFill>
                  <a:srgbClr val="0C4390"/>
                </a:solidFill>
              </a:rPr>
              <a:t>Симуляционный</a:t>
            </a:r>
            <a:r>
              <a:rPr lang="ru-RU" sz="1400" dirty="0">
                <a:solidFill>
                  <a:srgbClr val="0C4390"/>
                </a:solidFill>
              </a:rPr>
              <a:t> центр: зачем нужно постоянно учиться</a:t>
            </a:r>
          </a:p>
          <a:p>
            <a:r>
              <a:rPr lang="ru-RU" sz="1400" dirty="0">
                <a:solidFill>
                  <a:srgbClr val="0C4390"/>
                </a:solidFill>
              </a:rPr>
              <a:t>Участие в командном тренинге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0C4390"/>
                </a:solidFill>
              </a:rPr>
              <a:t>КАК ПРОХОДИТ</a:t>
            </a:r>
          </a:p>
          <a:p>
            <a:r>
              <a:rPr lang="ru-RU" sz="1400" dirty="0">
                <a:solidFill>
                  <a:srgbClr val="0C4390"/>
                </a:solidFill>
              </a:rPr>
              <a:t>Продолжительность смены - 5 дней (понедельник-пятница) </a:t>
            </a:r>
          </a:p>
          <a:p>
            <a:r>
              <a:rPr lang="ru-RU" sz="1400" dirty="0">
                <a:solidFill>
                  <a:srgbClr val="0C4390"/>
                </a:solidFill>
              </a:rPr>
              <a:t>8 смен за летние каникулы</a:t>
            </a:r>
          </a:p>
          <a:p>
            <a:r>
              <a:rPr lang="ru-RU" sz="1400" dirty="0">
                <a:solidFill>
                  <a:srgbClr val="0C4390"/>
                </a:solidFill>
              </a:rPr>
              <a:t>Численность группы - 10 человек </a:t>
            </a:r>
          </a:p>
          <a:p>
            <a:r>
              <a:rPr lang="ru-RU" sz="1400" dirty="0">
                <a:solidFill>
                  <a:srgbClr val="0C4390"/>
                </a:solidFill>
              </a:rPr>
              <a:t>Продолжительность занятия - 4 часа. </a:t>
            </a:r>
          </a:p>
          <a:p>
            <a:pPr marL="0" indent="0">
              <a:buNone/>
            </a:pPr>
            <a:endParaRPr lang="ru-RU" sz="1400" dirty="0">
              <a:solidFill>
                <a:srgbClr val="0C439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55170" y="915066"/>
            <a:ext cx="316150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07577">
              <a:lnSpc>
                <a:spcPct val="90000"/>
              </a:lnSpc>
              <a:spcBef>
                <a:spcPts val="1102"/>
              </a:spcBef>
            </a:pPr>
            <a:r>
              <a:rPr lang="ru-RU" sz="2400" dirty="0">
                <a:solidFill>
                  <a:srgbClr val="0C4390"/>
                </a:solidFill>
              </a:rPr>
              <a:t>«Каникулы в </a:t>
            </a:r>
            <a:r>
              <a:rPr lang="ru-RU" sz="2400" dirty="0" err="1">
                <a:solidFill>
                  <a:srgbClr val="0C4390"/>
                </a:solidFill>
              </a:rPr>
              <a:t>Хадасса</a:t>
            </a:r>
            <a:r>
              <a:rPr lang="ru-RU" sz="2400" dirty="0">
                <a:solidFill>
                  <a:srgbClr val="0C4390"/>
                </a:solidFill>
              </a:rPr>
              <a:t>» </a:t>
            </a:r>
          </a:p>
        </p:txBody>
      </p:sp>
      <p:pic>
        <p:nvPicPr>
          <p:cNvPr id="25" name="Picture 4" descr="http://ucimt.rsmu.ru/typo3temp/pics/4553d6b1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48" y="1336669"/>
            <a:ext cx="3539161" cy="237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ucimt.rsmu.ru/typo3temp/pics/38c2bd40e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48" y="3907684"/>
            <a:ext cx="3537326" cy="221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5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3533" y="1408288"/>
            <a:ext cx="9702670" cy="44073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/>
          <p:nvPr/>
        </p:nvSpPr>
        <p:spPr>
          <a:xfrm>
            <a:off x="4253947" y="699487"/>
            <a:ext cx="6694906" cy="706547"/>
          </a:xfrm>
          <a:custGeom>
            <a:avLst/>
            <a:gdLst/>
            <a:ahLst/>
            <a:cxnLst/>
            <a:rect l="l" t="t" r="r" b="b"/>
            <a:pathLst>
              <a:path w="7376795" h="778510">
                <a:moveTo>
                  <a:pt x="0" y="0"/>
                </a:moveTo>
                <a:lnTo>
                  <a:pt x="7376370" y="0"/>
                </a:lnTo>
                <a:lnTo>
                  <a:pt x="7376370" y="778301"/>
                </a:lnTo>
                <a:lnTo>
                  <a:pt x="0" y="778301"/>
                </a:lnTo>
                <a:lnTo>
                  <a:pt x="0" y="0"/>
                </a:lnTo>
                <a:close/>
              </a:path>
            </a:pathLst>
          </a:custGeom>
          <a:solidFill>
            <a:srgbClr val="3F8BC7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/>
          <p:nvPr/>
        </p:nvSpPr>
        <p:spPr>
          <a:xfrm>
            <a:off x="1243534" y="5737229"/>
            <a:ext cx="9704934" cy="421853"/>
          </a:xfrm>
          <a:custGeom>
            <a:avLst/>
            <a:gdLst/>
            <a:ahLst/>
            <a:cxnLst/>
            <a:rect l="l" t="t" r="r" b="b"/>
            <a:pathLst>
              <a:path w="10693400" h="464820">
                <a:moveTo>
                  <a:pt x="0" y="0"/>
                </a:moveTo>
                <a:lnTo>
                  <a:pt x="10693398" y="0"/>
                </a:lnTo>
                <a:lnTo>
                  <a:pt x="10693398" y="464191"/>
                </a:lnTo>
                <a:lnTo>
                  <a:pt x="0" y="464191"/>
                </a:lnTo>
                <a:lnTo>
                  <a:pt x="0" y="0"/>
                </a:lnTo>
                <a:close/>
              </a:path>
            </a:pathLst>
          </a:custGeom>
          <a:solidFill>
            <a:srgbClr val="3F8BC7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/>
          <p:nvPr/>
        </p:nvSpPr>
        <p:spPr>
          <a:xfrm>
            <a:off x="4744587" y="784405"/>
            <a:ext cx="366361" cy="366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6" name="object 6"/>
          <p:cNvSpPr/>
          <p:nvPr/>
        </p:nvSpPr>
        <p:spPr>
          <a:xfrm>
            <a:off x="9533972" y="4642117"/>
            <a:ext cx="94623" cy="94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7" name="object 7"/>
          <p:cNvSpPr/>
          <p:nvPr/>
        </p:nvSpPr>
        <p:spPr>
          <a:xfrm>
            <a:off x="8480988" y="5864938"/>
            <a:ext cx="191672" cy="191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8" name="object 8"/>
          <p:cNvSpPr/>
          <p:nvPr/>
        </p:nvSpPr>
        <p:spPr>
          <a:xfrm>
            <a:off x="1243533" y="699488"/>
            <a:ext cx="3769715" cy="7657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566587" y="843339"/>
            <a:ext cx="4763717" cy="347377"/>
          </a:xfrm>
          <a:prstGeom prst="rect">
            <a:avLst/>
          </a:prstGeom>
        </p:spPr>
        <p:txBody>
          <a:bodyPr vert="horz" wrap="square" lIns="0" tIns="12102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95"/>
              </a:spcBef>
            </a:pPr>
            <a:r>
              <a:rPr sz="2178" b="1" spc="5" dirty="0">
                <a:solidFill>
                  <a:srgbClr val="FFFFFF"/>
                </a:solidFill>
                <a:latin typeface="Arial"/>
                <a:cs typeface="Arial"/>
              </a:rPr>
              <a:t>Московский </a:t>
            </a:r>
            <a:r>
              <a:rPr sz="2178" b="1" spc="-5" dirty="0">
                <a:solidFill>
                  <a:srgbClr val="FFFFFF"/>
                </a:solidFill>
                <a:latin typeface="Arial"/>
                <a:cs typeface="Arial"/>
              </a:rPr>
              <a:t>медицинский</a:t>
            </a:r>
            <a:r>
              <a:rPr sz="2178" b="1" spc="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78" b="1" spc="-27" dirty="0">
                <a:solidFill>
                  <a:srgbClr val="FFFFFF"/>
                </a:solidFill>
                <a:latin typeface="Arial"/>
                <a:cs typeface="Arial"/>
              </a:rPr>
              <a:t>кластер</a:t>
            </a:r>
            <a:endParaRPr sz="2178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38775" y="877787"/>
            <a:ext cx="1990542" cy="4214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1" name="object 11"/>
          <p:cNvSpPr txBox="1"/>
          <p:nvPr/>
        </p:nvSpPr>
        <p:spPr>
          <a:xfrm>
            <a:off x="2100035" y="1834761"/>
            <a:ext cx="6910443" cy="745306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1527" marR="4611">
              <a:spcBef>
                <a:spcPts val="95"/>
              </a:spcBef>
            </a:pPr>
            <a:r>
              <a:rPr sz="1588" spc="27" dirty="0">
                <a:solidFill>
                  <a:srgbClr val="0C4390"/>
                </a:solidFill>
                <a:latin typeface="Arial"/>
                <a:cs typeface="Arial"/>
              </a:rPr>
              <a:t>160-ФЗ</a:t>
            </a:r>
            <a:r>
              <a:rPr sz="1588" spc="-41" dirty="0">
                <a:solidFill>
                  <a:srgbClr val="0C4390"/>
                </a:solidFill>
                <a:latin typeface="Arial"/>
                <a:cs typeface="Arial"/>
              </a:rPr>
              <a:t> </a:t>
            </a:r>
            <a:r>
              <a:rPr sz="1588" spc="5" dirty="0">
                <a:solidFill>
                  <a:srgbClr val="0C4390"/>
                </a:solidFill>
                <a:latin typeface="Arial"/>
                <a:cs typeface="Arial"/>
              </a:rPr>
              <a:t>позволяет</a:t>
            </a:r>
            <a:r>
              <a:rPr sz="1588" spc="-36" dirty="0">
                <a:solidFill>
                  <a:srgbClr val="0C4390"/>
                </a:solidFill>
                <a:latin typeface="Arial"/>
                <a:cs typeface="Arial"/>
              </a:rPr>
              <a:t> </a:t>
            </a:r>
            <a:r>
              <a:rPr sz="1588" spc="14" dirty="0">
                <a:solidFill>
                  <a:srgbClr val="0C4390"/>
                </a:solidFill>
                <a:latin typeface="Arial"/>
                <a:cs typeface="Arial"/>
              </a:rPr>
              <a:t>ММК</a:t>
            </a:r>
            <a:r>
              <a:rPr sz="1588" spc="-36" dirty="0">
                <a:solidFill>
                  <a:srgbClr val="0C4390"/>
                </a:solidFill>
                <a:latin typeface="Arial"/>
                <a:cs typeface="Arial"/>
              </a:rPr>
              <a:t> </a:t>
            </a:r>
            <a:r>
              <a:rPr sz="1588" dirty="0">
                <a:solidFill>
                  <a:srgbClr val="0C4390"/>
                </a:solidFill>
                <a:latin typeface="Arial"/>
                <a:cs typeface="Arial"/>
              </a:rPr>
              <a:t>создать</a:t>
            </a:r>
            <a:r>
              <a:rPr sz="1588" spc="-36" dirty="0">
                <a:solidFill>
                  <a:srgbClr val="0C4390"/>
                </a:solidFill>
                <a:latin typeface="Arial"/>
                <a:cs typeface="Arial"/>
              </a:rPr>
              <a:t> </a:t>
            </a:r>
            <a:r>
              <a:rPr sz="1588" spc="32" dirty="0">
                <a:solidFill>
                  <a:srgbClr val="0C4390"/>
                </a:solidFill>
                <a:latin typeface="Arial"/>
                <a:cs typeface="Arial"/>
              </a:rPr>
              <a:t>центр</a:t>
            </a:r>
            <a:r>
              <a:rPr sz="1588" spc="-41" dirty="0">
                <a:solidFill>
                  <a:srgbClr val="0C4390"/>
                </a:solidFill>
                <a:latin typeface="Arial"/>
                <a:cs typeface="Arial"/>
              </a:rPr>
              <a:t> </a:t>
            </a:r>
            <a:r>
              <a:rPr sz="1588" spc="54" dirty="0">
                <a:solidFill>
                  <a:srgbClr val="0C4390"/>
                </a:solidFill>
                <a:latin typeface="Arial"/>
                <a:cs typeface="Arial"/>
              </a:rPr>
              <a:t>медицинского</a:t>
            </a:r>
            <a:r>
              <a:rPr sz="1588" spc="-36" dirty="0">
                <a:solidFill>
                  <a:srgbClr val="0C4390"/>
                </a:solidFill>
                <a:latin typeface="Arial"/>
                <a:cs typeface="Arial"/>
              </a:rPr>
              <a:t> </a:t>
            </a:r>
            <a:r>
              <a:rPr sz="1588" spc="18" dirty="0">
                <a:solidFill>
                  <a:srgbClr val="0C4390"/>
                </a:solidFill>
                <a:latin typeface="Arial"/>
                <a:cs typeface="Arial"/>
              </a:rPr>
              <a:t>туризма</a:t>
            </a:r>
            <a:r>
              <a:rPr sz="1588" spc="-36" dirty="0">
                <a:solidFill>
                  <a:srgbClr val="0C4390"/>
                </a:solidFill>
                <a:latin typeface="Arial"/>
                <a:cs typeface="Arial"/>
              </a:rPr>
              <a:t> </a:t>
            </a:r>
            <a:r>
              <a:rPr sz="1588" spc="-45" dirty="0">
                <a:solidFill>
                  <a:srgbClr val="0C4390"/>
                </a:solidFill>
                <a:latin typeface="Arial"/>
                <a:cs typeface="Arial"/>
              </a:rPr>
              <a:t>в </a:t>
            </a:r>
            <a:r>
              <a:rPr sz="1588" spc="27" dirty="0">
                <a:solidFill>
                  <a:srgbClr val="0C4390"/>
                </a:solidFill>
                <a:latin typeface="Arial"/>
                <a:cs typeface="Arial"/>
              </a:rPr>
              <a:t>России,  </a:t>
            </a:r>
            <a:r>
              <a:rPr sz="1588" spc="23" dirty="0">
                <a:solidFill>
                  <a:srgbClr val="0C4390"/>
                </a:solidFill>
                <a:latin typeface="Arial"/>
                <a:cs typeface="Arial"/>
              </a:rPr>
              <a:t>обеспечивающий </a:t>
            </a:r>
            <a:r>
              <a:rPr sz="1588" spc="54" dirty="0">
                <a:solidFill>
                  <a:srgbClr val="0C4390"/>
                </a:solidFill>
                <a:latin typeface="Arial"/>
                <a:cs typeface="Arial"/>
              </a:rPr>
              <a:t>возможности </a:t>
            </a:r>
            <a:r>
              <a:rPr sz="1588" spc="14" dirty="0">
                <a:solidFill>
                  <a:srgbClr val="0C4390"/>
                </a:solidFill>
                <a:latin typeface="Arial"/>
                <a:cs typeface="Arial"/>
              </a:rPr>
              <a:t>получения </a:t>
            </a:r>
            <a:r>
              <a:rPr sz="1588" spc="50" dirty="0">
                <a:solidFill>
                  <a:srgbClr val="0C4390"/>
                </a:solidFill>
                <a:latin typeface="Arial"/>
                <a:cs typeface="Arial"/>
              </a:rPr>
              <a:t>медицинской </a:t>
            </a:r>
            <a:r>
              <a:rPr sz="1588" spc="59" dirty="0">
                <a:solidFill>
                  <a:srgbClr val="0C4390"/>
                </a:solidFill>
                <a:latin typeface="Arial"/>
                <a:cs typeface="Arial"/>
              </a:rPr>
              <a:t>помощи  </a:t>
            </a:r>
            <a:r>
              <a:rPr sz="1588" spc="45" dirty="0">
                <a:solidFill>
                  <a:srgbClr val="0C4390"/>
                </a:solidFill>
                <a:latin typeface="Arial"/>
                <a:cs typeface="Arial"/>
              </a:rPr>
              <a:t>международного</a:t>
            </a:r>
            <a:r>
              <a:rPr sz="1588" spc="-45" dirty="0">
                <a:solidFill>
                  <a:srgbClr val="0C4390"/>
                </a:solidFill>
                <a:latin typeface="Arial"/>
                <a:cs typeface="Arial"/>
              </a:rPr>
              <a:t> </a:t>
            </a:r>
            <a:r>
              <a:rPr sz="1588" spc="23" dirty="0">
                <a:solidFill>
                  <a:srgbClr val="0C4390"/>
                </a:solidFill>
                <a:latin typeface="Arial"/>
                <a:cs typeface="Arial"/>
              </a:rPr>
              <a:t>уровня</a:t>
            </a:r>
            <a:endParaRPr sz="1588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45796" y="3044613"/>
            <a:ext cx="3333910" cy="2055671"/>
          </a:xfrm>
          <a:custGeom>
            <a:avLst/>
            <a:gdLst/>
            <a:ahLst/>
            <a:cxnLst/>
            <a:rect l="l" t="t" r="r" b="b"/>
            <a:pathLst>
              <a:path w="3673475" h="2265045">
                <a:moveTo>
                  <a:pt x="0" y="0"/>
                </a:moveTo>
                <a:lnTo>
                  <a:pt x="3673419" y="0"/>
                </a:lnTo>
                <a:lnTo>
                  <a:pt x="3673419" y="2265017"/>
                </a:lnTo>
                <a:lnTo>
                  <a:pt x="0" y="2265017"/>
                </a:lnTo>
                <a:lnTo>
                  <a:pt x="0" y="0"/>
                </a:lnTo>
                <a:close/>
              </a:path>
            </a:pathLst>
          </a:custGeom>
          <a:solidFill>
            <a:srgbClr val="0C439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3" name="object 13"/>
          <p:cNvSpPr txBox="1"/>
          <p:nvPr/>
        </p:nvSpPr>
        <p:spPr>
          <a:xfrm>
            <a:off x="1557227" y="3558195"/>
            <a:ext cx="2261411" cy="1104591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sz="1407" spc="-14" dirty="0">
                <a:solidFill>
                  <a:srgbClr val="FFFFFF"/>
                </a:solidFill>
                <a:latin typeface="Arial"/>
                <a:cs typeface="Arial"/>
              </a:rPr>
              <a:t>Разрешения</a:t>
            </a:r>
            <a:endParaRPr sz="1407">
              <a:latin typeface="Arial"/>
              <a:cs typeface="Arial"/>
            </a:endParaRPr>
          </a:p>
          <a:p>
            <a:pPr marL="11527" marR="341761">
              <a:lnSpc>
                <a:spcPct val="101299"/>
              </a:lnSpc>
              <a:spcBef>
                <a:spcPts val="50"/>
              </a:spcBef>
            </a:pPr>
            <a:r>
              <a:rPr sz="1407" spc="50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407" spc="32" dirty="0">
                <a:solidFill>
                  <a:srgbClr val="FFFFFF"/>
                </a:solidFill>
                <a:latin typeface="Arial"/>
                <a:cs typeface="Arial"/>
              </a:rPr>
              <a:t>медицинские  </a:t>
            </a:r>
            <a:r>
              <a:rPr sz="1407" spc="14" dirty="0">
                <a:solidFill>
                  <a:srgbClr val="FFFFFF"/>
                </a:solidFill>
                <a:latin typeface="Arial"/>
                <a:cs typeface="Arial"/>
              </a:rPr>
              <a:t>лицензии </a:t>
            </a:r>
            <a:r>
              <a:rPr sz="1407" spc="27" dirty="0">
                <a:solidFill>
                  <a:srgbClr val="FFFFFF"/>
                </a:solidFill>
                <a:latin typeface="Arial"/>
                <a:cs typeface="Arial"/>
              </a:rPr>
              <a:t>стран</a:t>
            </a:r>
            <a:r>
              <a:rPr sz="1407" spc="-15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7" spc="5" dirty="0">
                <a:solidFill>
                  <a:srgbClr val="FFFFFF"/>
                </a:solidFill>
                <a:latin typeface="Arial"/>
                <a:cs typeface="Arial"/>
              </a:rPr>
              <a:t>ОЭСР  </a:t>
            </a:r>
            <a:r>
              <a:rPr sz="1407" spc="23" dirty="0">
                <a:solidFill>
                  <a:srgbClr val="FFFFFF"/>
                </a:solidFill>
                <a:latin typeface="Arial"/>
                <a:cs typeface="Arial"/>
              </a:rPr>
              <a:t>применяются</a:t>
            </a:r>
            <a:r>
              <a:rPr sz="1407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7" spc="-5" dirty="0">
                <a:solidFill>
                  <a:srgbClr val="FFFFFF"/>
                </a:solidFill>
                <a:latin typeface="Arial"/>
                <a:cs typeface="Arial"/>
              </a:rPr>
              <a:t>наравне</a:t>
            </a:r>
            <a:endParaRPr sz="1407">
              <a:latin typeface="Arial"/>
              <a:cs typeface="Arial"/>
            </a:endParaRPr>
          </a:p>
          <a:p>
            <a:pPr marL="11527">
              <a:lnSpc>
                <a:spcPts val="1661"/>
              </a:lnSpc>
            </a:pPr>
            <a:r>
              <a:rPr sz="1407" spc="68" dirty="0">
                <a:solidFill>
                  <a:srgbClr val="FFFFFF"/>
                </a:solidFill>
                <a:latin typeface="Arial"/>
                <a:cs typeface="Arial"/>
              </a:rPr>
              <a:t>с </a:t>
            </a:r>
            <a:r>
              <a:rPr sz="1407" spc="59" dirty="0">
                <a:solidFill>
                  <a:srgbClr val="FFFFFF"/>
                </a:solidFill>
                <a:latin typeface="Arial"/>
                <a:cs typeface="Arial"/>
              </a:rPr>
              <a:t>российскими</a:t>
            </a:r>
            <a:r>
              <a:rPr sz="1407" spc="-1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7" dirty="0">
                <a:solidFill>
                  <a:srgbClr val="FFFFFF"/>
                </a:solidFill>
                <a:latin typeface="Arial"/>
                <a:cs typeface="Arial"/>
              </a:rPr>
              <a:t>аналогами</a:t>
            </a:r>
            <a:endParaRPr sz="1407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79653" y="3038356"/>
            <a:ext cx="3490418" cy="20619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5" name="object 15"/>
          <p:cNvSpPr txBox="1"/>
          <p:nvPr/>
        </p:nvSpPr>
        <p:spPr>
          <a:xfrm>
            <a:off x="4854690" y="3446589"/>
            <a:ext cx="2630245" cy="1321667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 marR="4611">
              <a:lnSpc>
                <a:spcPct val="101899"/>
              </a:lnSpc>
              <a:spcBef>
                <a:spcPts val="82"/>
              </a:spcBef>
            </a:pPr>
            <a:r>
              <a:rPr sz="1407" spc="27" dirty="0">
                <a:solidFill>
                  <a:srgbClr val="FFFFFF"/>
                </a:solidFill>
                <a:latin typeface="Arial"/>
                <a:cs typeface="Arial"/>
              </a:rPr>
              <a:t>Медицинские </a:t>
            </a:r>
            <a:r>
              <a:rPr sz="1407" dirty="0">
                <a:solidFill>
                  <a:srgbClr val="FFFFFF"/>
                </a:solidFill>
                <a:latin typeface="Arial"/>
                <a:cs typeface="Arial"/>
              </a:rPr>
              <a:t>препараты </a:t>
            </a:r>
            <a:r>
              <a:rPr sz="1407" spc="50" dirty="0">
                <a:solidFill>
                  <a:srgbClr val="FFFFFF"/>
                </a:solidFill>
                <a:latin typeface="Arial"/>
                <a:cs typeface="Arial"/>
              </a:rPr>
              <a:t>и  </a:t>
            </a:r>
            <a:r>
              <a:rPr sz="1407" spc="27" dirty="0">
                <a:solidFill>
                  <a:srgbClr val="FFFFFF"/>
                </a:solidFill>
                <a:latin typeface="Arial"/>
                <a:cs typeface="Arial"/>
              </a:rPr>
              <a:t>оборудование стран </a:t>
            </a:r>
            <a:r>
              <a:rPr sz="1407" spc="5" dirty="0">
                <a:solidFill>
                  <a:srgbClr val="FFFFFF"/>
                </a:solidFill>
                <a:latin typeface="Arial"/>
                <a:cs typeface="Arial"/>
              </a:rPr>
              <a:t>ОЭСР  </a:t>
            </a:r>
            <a:r>
              <a:rPr sz="1407" spc="-9" dirty="0">
                <a:solidFill>
                  <a:srgbClr val="FFFFFF"/>
                </a:solidFill>
                <a:latin typeface="Arial"/>
                <a:cs typeface="Arial"/>
              </a:rPr>
              <a:t>разрешены </a:t>
            </a:r>
            <a:r>
              <a:rPr sz="1407" spc="-64" dirty="0">
                <a:solidFill>
                  <a:srgbClr val="FFFFFF"/>
                </a:solidFill>
                <a:latin typeface="Arial"/>
                <a:cs typeface="Arial"/>
              </a:rPr>
              <a:t>для </a:t>
            </a:r>
            <a:r>
              <a:rPr sz="1407" spc="5" dirty="0">
                <a:solidFill>
                  <a:srgbClr val="FFFFFF"/>
                </a:solidFill>
                <a:latin typeface="Arial"/>
                <a:cs typeface="Arial"/>
              </a:rPr>
              <a:t>использования  </a:t>
            </a:r>
            <a:r>
              <a:rPr sz="1407" dirty="0">
                <a:solidFill>
                  <a:srgbClr val="FFFFFF"/>
                </a:solidFill>
                <a:latin typeface="Arial"/>
                <a:cs typeface="Arial"/>
              </a:rPr>
              <a:t>на </a:t>
            </a:r>
            <a:r>
              <a:rPr sz="1407" spc="41" dirty="0">
                <a:solidFill>
                  <a:srgbClr val="FFFFFF"/>
                </a:solidFill>
                <a:latin typeface="Arial"/>
                <a:cs typeface="Arial"/>
              </a:rPr>
              <a:t>территории </a:t>
            </a:r>
            <a:r>
              <a:rPr sz="1407" dirty="0">
                <a:solidFill>
                  <a:srgbClr val="FFFFFF"/>
                </a:solidFill>
                <a:latin typeface="Arial"/>
                <a:cs typeface="Arial"/>
              </a:rPr>
              <a:t>кластера </a:t>
            </a:r>
            <a:r>
              <a:rPr sz="1407" spc="-9" dirty="0">
                <a:solidFill>
                  <a:srgbClr val="FFFFFF"/>
                </a:solidFill>
                <a:latin typeface="Arial"/>
                <a:cs typeface="Arial"/>
              </a:rPr>
              <a:t>без  </a:t>
            </a:r>
            <a:r>
              <a:rPr sz="1407" spc="41" dirty="0">
                <a:solidFill>
                  <a:srgbClr val="FFFFFF"/>
                </a:solidFill>
                <a:latin typeface="Arial"/>
                <a:cs typeface="Arial"/>
              </a:rPr>
              <a:t>необходимости </a:t>
            </a:r>
            <a:r>
              <a:rPr sz="1407" dirty="0">
                <a:solidFill>
                  <a:srgbClr val="FFFFFF"/>
                </a:solidFill>
                <a:latin typeface="Arial"/>
                <a:cs typeface="Arial"/>
              </a:rPr>
              <a:t>их  </a:t>
            </a:r>
            <a:r>
              <a:rPr sz="1407" spc="32" dirty="0">
                <a:solidFill>
                  <a:srgbClr val="FFFFFF"/>
                </a:solidFill>
                <a:latin typeface="Arial"/>
                <a:cs typeface="Arial"/>
              </a:rPr>
              <a:t>государственной</a:t>
            </a:r>
            <a:r>
              <a:rPr sz="1407" spc="-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7" spc="27" dirty="0">
                <a:solidFill>
                  <a:srgbClr val="FFFFFF"/>
                </a:solidFill>
                <a:latin typeface="Arial"/>
                <a:cs typeface="Arial"/>
              </a:rPr>
              <a:t>регистрации</a:t>
            </a:r>
            <a:endParaRPr sz="1407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13513" y="3038355"/>
            <a:ext cx="3035385" cy="2062010"/>
          </a:xfrm>
          <a:custGeom>
            <a:avLst/>
            <a:gdLst/>
            <a:ahLst/>
            <a:cxnLst/>
            <a:rect l="l" t="t" r="r" b="b"/>
            <a:pathLst>
              <a:path w="3344545" h="2272029">
                <a:moveTo>
                  <a:pt x="0" y="0"/>
                </a:moveTo>
                <a:lnTo>
                  <a:pt x="3344070" y="0"/>
                </a:lnTo>
                <a:lnTo>
                  <a:pt x="3344070" y="2271911"/>
                </a:lnTo>
                <a:lnTo>
                  <a:pt x="0" y="2271911"/>
                </a:lnTo>
                <a:lnTo>
                  <a:pt x="0" y="0"/>
                </a:lnTo>
                <a:close/>
              </a:path>
            </a:pathLst>
          </a:custGeom>
          <a:solidFill>
            <a:srgbClr val="0C439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7" name="object 17"/>
          <p:cNvSpPr txBox="1"/>
          <p:nvPr/>
        </p:nvSpPr>
        <p:spPr>
          <a:xfrm>
            <a:off x="8188550" y="3664949"/>
            <a:ext cx="1867220" cy="879298"/>
          </a:xfrm>
          <a:prstGeom prst="rect">
            <a:avLst/>
          </a:prstGeom>
        </p:spPr>
        <p:txBody>
          <a:bodyPr vert="horz" wrap="square" lIns="0" tIns="9797" rIns="0" bIns="0" rtlCol="0">
            <a:spAutoFit/>
          </a:bodyPr>
          <a:lstStyle/>
          <a:p>
            <a:pPr marL="11527" marR="4611">
              <a:lnSpc>
                <a:spcPct val="102200"/>
              </a:lnSpc>
              <a:spcBef>
                <a:spcPts val="77"/>
              </a:spcBef>
            </a:pPr>
            <a:r>
              <a:rPr sz="1407" spc="18" dirty="0">
                <a:solidFill>
                  <a:srgbClr val="FFFFFF"/>
                </a:solidFill>
                <a:latin typeface="Arial"/>
                <a:cs typeface="Arial"/>
              </a:rPr>
              <a:t>Признаются</a:t>
            </a:r>
            <a:r>
              <a:rPr sz="1407" spc="-10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7" spc="5" dirty="0">
                <a:solidFill>
                  <a:srgbClr val="FFFFFF"/>
                </a:solidFill>
                <a:latin typeface="Arial"/>
                <a:cs typeface="Arial"/>
              </a:rPr>
              <a:t>дипломы  </a:t>
            </a:r>
            <a:r>
              <a:rPr sz="1407" spc="50" dirty="0">
                <a:solidFill>
                  <a:srgbClr val="FFFFFF"/>
                </a:solidFill>
                <a:latin typeface="Arial"/>
                <a:cs typeface="Arial"/>
              </a:rPr>
              <a:t>об </a:t>
            </a:r>
            <a:r>
              <a:rPr sz="1407" spc="18" dirty="0">
                <a:solidFill>
                  <a:srgbClr val="FFFFFF"/>
                </a:solidFill>
                <a:latin typeface="Arial"/>
                <a:cs typeface="Arial"/>
              </a:rPr>
              <a:t>образовании  </a:t>
            </a:r>
            <a:r>
              <a:rPr sz="1407" spc="23" dirty="0">
                <a:solidFill>
                  <a:srgbClr val="FFFFFF"/>
                </a:solidFill>
                <a:latin typeface="Arial"/>
                <a:cs typeface="Arial"/>
              </a:rPr>
              <a:t>иностранных  </a:t>
            </a:r>
            <a:r>
              <a:rPr sz="1407" spc="18" dirty="0">
                <a:solidFill>
                  <a:srgbClr val="FFFFFF"/>
                </a:solidFill>
                <a:latin typeface="Arial"/>
                <a:cs typeface="Arial"/>
              </a:rPr>
              <a:t>специалистов</a:t>
            </a:r>
            <a:endParaRPr sz="140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45722" y="5863157"/>
            <a:ext cx="157676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>
              <a:lnSpc>
                <a:spcPts val="1284"/>
              </a:lnSpc>
            </a:pPr>
            <a:r>
              <a:rPr sz="1089" spc="23" dirty="0">
                <a:solidFill>
                  <a:srgbClr val="FFFFFF"/>
                </a:solidFill>
                <a:latin typeface="Arial"/>
                <a:cs typeface="Arial"/>
                <a:hlinkClick r:id="rId9"/>
              </a:rPr>
              <a:t>www.hadassah.moscow</a:t>
            </a:r>
            <a:endParaRPr sz="1089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7527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Hexagon 74"/>
          <p:cNvSpPr/>
          <p:nvPr/>
        </p:nvSpPr>
        <p:spPr>
          <a:xfrm rot="16200000">
            <a:off x="3326163" y="3819243"/>
            <a:ext cx="1375389" cy="1200134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639" tIns="26819" rIns="53639" bIns="26819"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8786977" y="4321253"/>
            <a:ext cx="669396" cy="1023582"/>
            <a:chOff x="12993953" y="6481879"/>
            <a:chExt cx="1004094" cy="1535373"/>
          </a:xfrm>
        </p:grpSpPr>
        <p:cxnSp>
          <p:nvCxnSpPr>
            <p:cNvPr id="87" name="Straight Connector 86"/>
            <p:cNvCxnSpPr/>
            <p:nvPr/>
          </p:nvCxnSpPr>
          <p:spPr>
            <a:xfrm flipH="1" flipV="1">
              <a:off x="12993953" y="6481879"/>
              <a:ext cx="1004094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13995233" y="6481879"/>
              <a:ext cx="0" cy="153537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4"/>
          <p:cNvGrpSpPr/>
          <p:nvPr/>
        </p:nvGrpSpPr>
        <p:grpSpPr>
          <a:xfrm>
            <a:off x="7392049" y="1955920"/>
            <a:ext cx="775657" cy="224941"/>
            <a:chOff x="10977932" y="3035495"/>
            <a:chExt cx="1273627" cy="337411"/>
          </a:xfrm>
        </p:grpSpPr>
        <p:cxnSp>
          <p:nvCxnSpPr>
            <p:cNvPr id="73" name="Straight Connector 72"/>
            <p:cNvCxnSpPr/>
            <p:nvPr/>
          </p:nvCxnSpPr>
          <p:spPr>
            <a:xfrm flipV="1">
              <a:off x="10977932" y="3035495"/>
              <a:ext cx="1273627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0981501" y="3035495"/>
              <a:ext cx="0" cy="337411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0"/>
          <p:cNvGrpSpPr/>
          <p:nvPr/>
        </p:nvGrpSpPr>
        <p:grpSpPr>
          <a:xfrm>
            <a:off x="3970187" y="1625313"/>
            <a:ext cx="644959" cy="510822"/>
            <a:chOff x="7413898" y="3035495"/>
            <a:chExt cx="1593867" cy="496824"/>
          </a:xfrm>
        </p:grpSpPr>
        <p:cxnSp>
          <p:nvCxnSpPr>
            <p:cNvPr id="69" name="Straight Connector 68"/>
            <p:cNvCxnSpPr/>
            <p:nvPr/>
          </p:nvCxnSpPr>
          <p:spPr>
            <a:xfrm flipH="1" flipV="1">
              <a:off x="7413898" y="3035495"/>
              <a:ext cx="1593867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9003299" y="3035495"/>
              <a:ext cx="0" cy="49682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"/>
          <p:cNvGrpSpPr/>
          <p:nvPr/>
        </p:nvGrpSpPr>
        <p:grpSpPr>
          <a:xfrm>
            <a:off x="494271" y="5162174"/>
            <a:ext cx="3475918" cy="313135"/>
            <a:chOff x="6521162" y="7508406"/>
            <a:chExt cx="1535374" cy="888672"/>
          </a:xfrm>
        </p:grpSpPr>
        <p:cxnSp>
          <p:nvCxnSpPr>
            <p:cNvPr id="65" name="Straight Connector 64"/>
            <p:cNvCxnSpPr/>
            <p:nvPr/>
          </p:nvCxnSpPr>
          <p:spPr>
            <a:xfrm rot="5400000" flipH="1" flipV="1">
              <a:off x="7612200" y="7952742"/>
              <a:ext cx="888672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>
              <a:off x="7288849" y="7626901"/>
              <a:ext cx="0" cy="153537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1"/>
          <p:cNvGrpSpPr/>
          <p:nvPr/>
        </p:nvGrpSpPr>
        <p:grpSpPr>
          <a:xfrm>
            <a:off x="335359" y="3377228"/>
            <a:ext cx="1931658" cy="929471"/>
            <a:chOff x="2438265" y="4894814"/>
            <a:chExt cx="3041660" cy="1610622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2438267" y="6505434"/>
              <a:ext cx="3041658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2438265" y="4894814"/>
              <a:ext cx="8525" cy="161062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Hexagon 78"/>
          <p:cNvSpPr/>
          <p:nvPr/>
        </p:nvSpPr>
        <p:spPr>
          <a:xfrm rot="16200000">
            <a:off x="7439007" y="3670172"/>
            <a:ext cx="1362436" cy="1264137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Hexagon 80"/>
          <p:cNvSpPr/>
          <p:nvPr/>
        </p:nvSpPr>
        <p:spPr>
          <a:xfrm rot="16200000">
            <a:off x="5275136" y="2281647"/>
            <a:ext cx="1481411" cy="1279841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12"/>
          <p:cNvGrpSpPr/>
          <p:nvPr/>
        </p:nvGrpSpPr>
        <p:grpSpPr>
          <a:xfrm>
            <a:off x="4736871" y="3412382"/>
            <a:ext cx="1268308" cy="1471235"/>
            <a:chOff x="7105306" y="5118573"/>
            <a:chExt cx="1902461" cy="2206852"/>
          </a:xfrm>
        </p:grpSpPr>
        <p:sp>
          <p:nvSpPr>
            <p:cNvPr id="77" name="Hexagon 76"/>
            <p:cNvSpPr/>
            <p:nvPr/>
          </p:nvSpPr>
          <p:spPr>
            <a:xfrm rot="16200000">
              <a:off x="6953111" y="5270768"/>
              <a:ext cx="2206852" cy="1902461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Oval 136"/>
            <p:cNvSpPr>
              <a:spLocks noChangeArrowheads="1"/>
            </p:cNvSpPr>
            <p:nvPr/>
          </p:nvSpPr>
          <p:spPr bwMode="auto">
            <a:xfrm>
              <a:off x="8302227" y="6506133"/>
              <a:ext cx="72063" cy="696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3" name="Hexagon 82"/>
          <p:cNvSpPr/>
          <p:nvPr/>
        </p:nvSpPr>
        <p:spPr>
          <a:xfrm rot="16200000">
            <a:off x="6640230" y="2356716"/>
            <a:ext cx="1506169" cy="1346486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101"/>
          <p:cNvGrpSpPr/>
          <p:nvPr/>
        </p:nvGrpSpPr>
        <p:grpSpPr>
          <a:xfrm>
            <a:off x="4187380" y="4039150"/>
            <a:ext cx="84388" cy="316233"/>
            <a:chOff x="7564438" y="2671763"/>
            <a:chExt cx="150812" cy="565150"/>
          </a:xfrm>
          <a:solidFill>
            <a:schemeClr val="bg1"/>
          </a:solidFill>
        </p:grpSpPr>
        <p:sp>
          <p:nvSpPr>
            <p:cNvPr id="105" name="Freeform 77"/>
            <p:cNvSpPr>
              <a:spLocks noEditPoints="1"/>
            </p:cNvSpPr>
            <p:nvPr/>
          </p:nvSpPr>
          <p:spPr bwMode="auto">
            <a:xfrm>
              <a:off x="7658100" y="2671763"/>
              <a:ext cx="57150" cy="57150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20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0" y="10"/>
                </a:cxn>
              </a:cxnLst>
              <a:rect l="0" t="0" r="r" b="b"/>
              <a:pathLst>
                <a:path w="20" h="20">
                  <a:moveTo>
                    <a:pt x="20" y="10"/>
                  </a:moveTo>
                  <a:cubicBezTo>
                    <a:pt x="20" y="15"/>
                    <a:pt x="15" y="20"/>
                    <a:pt x="10" y="20"/>
                  </a:cubicBezTo>
                  <a:cubicBezTo>
                    <a:pt x="5" y="20"/>
                    <a:pt x="0" y="15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lose/>
                  <a:moveTo>
                    <a:pt x="20" y="10"/>
                  </a:moveTo>
                  <a:cubicBezTo>
                    <a:pt x="20" y="10"/>
                    <a:pt x="20" y="10"/>
                    <a:pt x="20" y="1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78"/>
            <p:cNvSpPr>
              <a:spLocks noEditPoints="1"/>
            </p:cNvSpPr>
            <p:nvPr/>
          </p:nvSpPr>
          <p:spPr bwMode="auto">
            <a:xfrm>
              <a:off x="7588250" y="3111500"/>
              <a:ext cx="57150" cy="58738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20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0" y="10"/>
                </a:cxn>
              </a:cxnLst>
              <a:rect l="0" t="0" r="r" b="b"/>
              <a:pathLst>
                <a:path w="20" h="20">
                  <a:moveTo>
                    <a:pt x="20" y="10"/>
                  </a:moveTo>
                  <a:cubicBezTo>
                    <a:pt x="20" y="15"/>
                    <a:pt x="15" y="20"/>
                    <a:pt x="10" y="20"/>
                  </a:cubicBezTo>
                  <a:cubicBezTo>
                    <a:pt x="4" y="20"/>
                    <a:pt x="0" y="15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lose/>
                  <a:moveTo>
                    <a:pt x="20" y="10"/>
                  </a:moveTo>
                  <a:cubicBezTo>
                    <a:pt x="20" y="10"/>
                    <a:pt x="20" y="10"/>
                    <a:pt x="20" y="1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79"/>
            <p:cNvSpPr>
              <a:spLocks noEditPoints="1"/>
            </p:cNvSpPr>
            <p:nvPr/>
          </p:nvSpPr>
          <p:spPr bwMode="auto">
            <a:xfrm>
              <a:off x="7581900" y="2689225"/>
              <a:ext cx="34925" cy="34925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6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9"/>
                    <a:pt x="9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lose/>
                  <a:moveTo>
                    <a:pt x="12" y="6"/>
                  </a:moveTo>
                  <a:cubicBezTo>
                    <a:pt x="12" y="6"/>
                    <a:pt x="12" y="6"/>
                    <a:pt x="12" y="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80"/>
            <p:cNvSpPr>
              <a:spLocks noEditPoints="1"/>
            </p:cNvSpPr>
            <p:nvPr/>
          </p:nvSpPr>
          <p:spPr bwMode="auto">
            <a:xfrm>
              <a:off x="7564438" y="3201988"/>
              <a:ext cx="34925" cy="34925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6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10"/>
                    <a:pt x="9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lose/>
                  <a:moveTo>
                    <a:pt x="12" y="6"/>
                  </a:moveTo>
                  <a:cubicBezTo>
                    <a:pt x="12" y="6"/>
                    <a:pt x="12" y="6"/>
                    <a:pt x="12" y="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1" name="TextBox 110"/>
          <p:cNvSpPr txBox="1">
            <a:spLocks/>
          </p:cNvSpPr>
          <p:nvPr/>
        </p:nvSpPr>
        <p:spPr>
          <a:xfrm>
            <a:off x="8046670" y="5379699"/>
            <a:ext cx="4145330" cy="554170"/>
          </a:xfrm>
          <a:prstGeom prst="rect">
            <a:avLst/>
          </a:prstGeom>
          <a:noFill/>
        </p:spPr>
        <p:txBody>
          <a:bodyPr wrap="square" lIns="53639" tIns="26819" rIns="53639" bIns="26819" rtlCol="0" anchor="t" anchorCtr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352"/>
              </a:spcBef>
              <a:buFont typeface="Courier New" panose="02070309020205020404" pitchFamily="49" charset="0"/>
              <a:buChar char="o"/>
            </a:pPr>
            <a:r>
              <a:rPr lang="ru-RU" dirty="0">
                <a:cs typeface="Arial" panose="020B0604020202020204" pitchFamily="34" charset="0"/>
              </a:rPr>
              <a:t>Молекулярный диетолог </a:t>
            </a:r>
          </a:p>
          <a:p>
            <a:pPr marL="285750" indent="-285750">
              <a:lnSpc>
                <a:spcPct val="80000"/>
              </a:lnSpc>
              <a:spcBef>
                <a:spcPts val="352"/>
              </a:spcBef>
              <a:buFont typeface="Courier New" panose="02070309020205020404" pitchFamily="49" charset="0"/>
              <a:buChar char="o"/>
            </a:pPr>
            <a:r>
              <a:rPr lang="ru-RU" dirty="0">
                <a:cs typeface="Arial" panose="020B0604020202020204" pitchFamily="34" charset="0"/>
              </a:rPr>
              <a:t>Консультант по здоровой старости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12" name="TextBox 111"/>
          <p:cNvSpPr txBox="1">
            <a:spLocks/>
          </p:cNvSpPr>
          <p:nvPr/>
        </p:nvSpPr>
        <p:spPr>
          <a:xfrm>
            <a:off x="8290507" y="1497190"/>
            <a:ext cx="3535670" cy="1552008"/>
          </a:xfrm>
          <a:prstGeom prst="rect">
            <a:avLst/>
          </a:prstGeom>
          <a:noFill/>
        </p:spPr>
        <p:txBody>
          <a:bodyPr wrap="square" lIns="53639" tIns="26819" rIns="53639" bIns="26819" rtlCol="0" anchor="t" anchorCtr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352"/>
              </a:spcBef>
              <a:buFont typeface="Courier New" panose="02070309020205020404" pitchFamily="49" charset="0"/>
              <a:buChar char="o"/>
            </a:pPr>
            <a:r>
              <a:rPr lang="ru-RU" dirty="0">
                <a:cs typeface="Arial" panose="020B0604020202020204" pitchFamily="34" charset="0"/>
              </a:rPr>
              <a:t>Эксперт персонифицированной медицины</a:t>
            </a:r>
          </a:p>
          <a:p>
            <a:pPr marL="285750" indent="-285750">
              <a:lnSpc>
                <a:spcPct val="80000"/>
              </a:lnSpc>
              <a:spcBef>
                <a:spcPts val="352"/>
              </a:spcBef>
              <a:buFont typeface="Courier New" panose="02070309020205020404" pitchFamily="49" charset="0"/>
              <a:buChar char="o"/>
            </a:pPr>
            <a:r>
              <a:rPr lang="ru-RU" dirty="0">
                <a:cs typeface="Arial" panose="020B0604020202020204" pitchFamily="34" charset="0"/>
              </a:rPr>
              <a:t>Тканевый инженер</a:t>
            </a:r>
          </a:p>
          <a:p>
            <a:pPr marL="285750" indent="-285750">
              <a:lnSpc>
                <a:spcPct val="80000"/>
              </a:lnSpc>
              <a:spcBef>
                <a:spcPts val="352"/>
              </a:spcBef>
              <a:buFont typeface="Courier New" panose="02070309020205020404" pitchFamily="49" charset="0"/>
              <a:buChar char="o"/>
            </a:pPr>
            <a:r>
              <a:rPr lang="ru-RU" dirty="0">
                <a:cs typeface="Arial" panose="020B0604020202020204" pitchFamily="34" charset="0"/>
              </a:rPr>
              <a:t>Генетический консультант </a:t>
            </a:r>
          </a:p>
          <a:p>
            <a:pPr marL="285750" indent="-285750">
              <a:lnSpc>
                <a:spcPct val="80000"/>
              </a:lnSpc>
              <a:spcBef>
                <a:spcPts val="352"/>
              </a:spcBef>
              <a:buFont typeface="Courier New" panose="02070309020205020404" pitchFamily="49" charset="0"/>
              <a:buChar char="o"/>
            </a:pPr>
            <a:r>
              <a:rPr lang="ru-RU" dirty="0">
                <a:cs typeface="Arial" panose="020B0604020202020204" pitchFamily="34" charset="0"/>
              </a:rPr>
              <a:t>Сетевой врач</a:t>
            </a:r>
          </a:p>
          <a:p>
            <a:pPr>
              <a:lnSpc>
                <a:spcPct val="80000"/>
              </a:lnSpc>
              <a:spcBef>
                <a:spcPts val="352"/>
              </a:spcBef>
            </a:pP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/>
          <p:cNvSpPr txBox="1">
            <a:spLocks/>
          </p:cNvSpPr>
          <p:nvPr/>
        </p:nvSpPr>
        <p:spPr>
          <a:xfrm>
            <a:off x="-457200" y="1541546"/>
            <a:ext cx="4292955" cy="775770"/>
          </a:xfrm>
          <a:prstGeom prst="rect">
            <a:avLst/>
          </a:prstGeom>
          <a:noFill/>
        </p:spPr>
        <p:txBody>
          <a:bodyPr wrap="square" lIns="53639" tIns="26819" rIns="53639" bIns="26819" rtlCol="0" anchor="t" anchorCtr="0">
            <a:spAutoFit/>
          </a:bodyPr>
          <a:lstStyle/>
          <a:p>
            <a:pPr marL="285750" indent="-285750" algn="r">
              <a:lnSpc>
                <a:spcPct val="80000"/>
              </a:lnSpc>
              <a:spcBef>
                <a:spcPts val="352"/>
              </a:spcBef>
              <a:buFont typeface="Courier New" panose="02070309020205020404" pitchFamily="49" charset="0"/>
              <a:buChar char="o"/>
            </a:pPr>
            <a:r>
              <a:rPr lang="en-US" dirty="0">
                <a:cs typeface="Arial" panose="020B0604020202020204" pitchFamily="34" charset="0"/>
              </a:rPr>
              <a:t>R&amp;D </a:t>
            </a:r>
            <a:r>
              <a:rPr lang="ru-RU" dirty="0">
                <a:cs typeface="Arial" panose="020B0604020202020204" pitchFamily="34" charset="0"/>
              </a:rPr>
              <a:t>менеджер здравоохранения</a:t>
            </a:r>
          </a:p>
          <a:p>
            <a:pPr marL="285750" indent="-285750" algn="r">
              <a:lnSpc>
                <a:spcPct val="80000"/>
              </a:lnSpc>
              <a:spcBef>
                <a:spcPts val="352"/>
              </a:spcBef>
              <a:buFont typeface="Courier New" panose="02070309020205020404" pitchFamily="49" charset="0"/>
              <a:buChar char="o"/>
            </a:pPr>
            <a:r>
              <a:rPr lang="ru-RU" dirty="0">
                <a:cs typeface="Arial" panose="020B0604020202020204" pitchFamily="34" charset="0"/>
              </a:rPr>
              <a:t>Проектант жизни медицинских учреждений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14" name="TextBox 113"/>
          <p:cNvSpPr txBox="1">
            <a:spLocks/>
          </p:cNvSpPr>
          <p:nvPr/>
        </p:nvSpPr>
        <p:spPr>
          <a:xfrm>
            <a:off x="391183" y="5665308"/>
            <a:ext cx="3751668" cy="775770"/>
          </a:xfrm>
          <a:prstGeom prst="rect">
            <a:avLst/>
          </a:prstGeom>
          <a:noFill/>
        </p:spPr>
        <p:txBody>
          <a:bodyPr wrap="square" lIns="53639" tIns="26819" rIns="53639" bIns="26819" rtlCol="0" anchor="t" anchorCtr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352"/>
              </a:spcBef>
              <a:buFont typeface="Courier New" panose="02070309020205020404" pitchFamily="49" charset="0"/>
              <a:buChar char="o"/>
            </a:pPr>
            <a:r>
              <a:rPr lang="ru-RU" dirty="0">
                <a:cs typeface="Arial" panose="020B0604020202020204" pitchFamily="34" charset="0"/>
              </a:rPr>
              <a:t>Разработчик </a:t>
            </a:r>
            <a:r>
              <a:rPr lang="ru-RU" dirty="0" err="1">
                <a:cs typeface="Arial" panose="020B0604020202020204" pitchFamily="34" charset="0"/>
              </a:rPr>
              <a:t>киберпротезов</a:t>
            </a:r>
            <a:r>
              <a:rPr lang="ru-RU" dirty="0">
                <a:cs typeface="Arial" panose="020B0604020202020204" pitchFamily="34" charset="0"/>
              </a:rPr>
              <a:t> и </a:t>
            </a:r>
            <a:r>
              <a:rPr lang="ru-RU" dirty="0" err="1">
                <a:cs typeface="Arial" panose="020B0604020202020204" pitchFamily="34" charset="0"/>
              </a:rPr>
              <a:t>имплантов</a:t>
            </a:r>
            <a:endParaRPr lang="ru-RU" dirty="0">
              <a:cs typeface="Arial" panose="020B0604020202020204" pitchFamily="34" charset="0"/>
            </a:endParaRPr>
          </a:p>
          <a:p>
            <a:pPr marL="285750" indent="-285750">
              <a:lnSpc>
                <a:spcPct val="80000"/>
              </a:lnSpc>
              <a:spcBef>
                <a:spcPts val="352"/>
              </a:spcBef>
              <a:buFont typeface="Courier New" panose="02070309020205020404" pitchFamily="49" charset="0"/>
              <a:buChar char="o"/>
            </a:pPr>
            <a:r>
              <a:rPr lang="ru-RU" dirty="0">
                <a:cs typeface="Arial" panose="020B0604020202020204" pitchFamily="34" charset="0"/>
              </a:rPr>
              <a:t>Оператор медицинских роботов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15" name="TextBox 114"/>
          <p:cNvSpPr txBox="1">
            <a:spLocks/>
          </p:cNvSpPr>
          <p:nvPr/>
        </p:nvSpPr>
        <p:spPr>
          <a:xfrm>
            <a:off x="229836" y="2684172"/>
            <a:ext cx="3415407" cy="554170"/>
          </a:xfrm>
          <a:prstGeom prst="rect">
            <a:avLst/>
          </a:prstGeom>
          <a:noFill/>
        </p:spPr>
        <p:txBody>
          <a:bodyPr wrap="square" lIns="53639" tIns="26819" rIns="53639" bIns="26819" rtlCol="0" anchor="t" anchorCtr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352"/>
              </a:spcBef>
              <a:buFont typeface="Courier New" panose="02070309020205020404" pitchFamily="49" charset="0"/>
              <a:buChar char="o"/>
            </a:pPr>
            <a:r>
              <a:rPr lang="ru-RU" dirty="0">
                <a:cs typeface="Arial" panose="020B0604020202020204" pitchFamily="34" charset="0"/>
              </a:rPr>
              <a:t>Медицинский маркетолог</a:t>
            </a:r>
          </a:p>
          <a:p>
            <a:pPr marL="285750" indent="-285750">
              <a:lnSpc>
                <a:spcPct val="80000"/>
              </a:lnSpc>
              <a:spcBef>
                <a:spcPts val="352"/>
              </a:spcBef>
              <a:buFont typeface="Courier New" panose="02070309020205020404" pitchFamily="49" charset="0"/>
              <a:buChar char="o"/>
            </a:pPr>
            <a:r>
              <a:rPr lang="ru-RU" dirty="0">
                <a:cs typeface="Arial" panose="020B0604020202020204" pitchFamily="34" charset="0"/>
              </a:rPr>
              <a:t>Архитектор медоборудования</a:t>
            </a:r>
          </a:p>
        </p:txBody>
      </p:sp>
      <p:grpSp>
        <p:nvGrpSpPr>
          <p:cNvPr id="9" name="Group 1"/>
          <p:cNvGrpSpPr/>
          <p:nvPr/>
        </p:nvGrpSpPr>
        <p:grpSpPr>
          <a:xfrm>
            <a:off x="6095923" y="3621008"/>
            <a:ext cx="1296126" cy="1440157"/>
            <a:chOff x="5729436" y="5668251"/>
            <a:chExt cx="1299406" cy="1507311"/>
          </a:xfrm>
          <a:solidFill>
            <a:srgbClr val="C00000"/>
          </a:solidFill>
        </p:grpSpPr>
        <p:sp>
          <p:nvSpPr>
            <p:cNvPr id="80" name="Hexagon 74"/>
            <p:cNvSpPr/>
            <p:nvPr/>
          </p:nvSpPr>
          <p:spPr>
            <a:xfrm rot="16200000">
              <a:off x="5625483" y="5772204"/>
              <a:ext cx="1507311" cy="1299406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80"/>
            <p:cNvSpPr>
              <a:spLocks noEditPoints="1"/>
            </p:cNvSpPr>
            <p:nvPr/>
          </p:nvSpPr>
          <p:spPr bwMode="auto">
            <a:xfrm>
              <a:off x="6281158" y="6503786"/>
              <a:ext cx="29314" cy="29314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6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10"/>
                    <a:pt x="9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lose/>
                  <a:moveTo>
                    <a:pt x="12" y="6"/>
                  </a:moveTo>
                  <a:cubicBezTo>
                    <a:pt x="12" y="6"/>
                    <a:pt x="12" y="6"/>
                    <a:pt x="12" y="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2"/>
          <p:cNvGrpSpPr/>
          <p:nvPr/>
        </p:nvGrpSpPr>
        <p:grpSpPr>
          <a:xfrm rot="5400000" flipV="1">
            <a:off x="4579818" y="4869204"/>
            <a:ext cx="701789" cy="890419"/>
            <a:chOff x="6521162" y="6091919"/>
            <a:chExt cx="1535374" cy="2305161"/>
          </a:xfrm>
        </p:grpSpPr>
        <p:cxnSp>
          <p:nvCxnSpPr>
            <p:cNvPr id="93" name="Straight Connector 64"/>
            <p:cNvCxnSpPr/>
            <p:nvPr/>
          </p:nvCxnSpPr>
          <p:spPr>
            <a:xfrm rot="5400000" flipH="1" flipV="1">
              <a:off x="6903955" y="7244500"/>
              <a:ext cx="2305161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65"/>
            <p:cNvCxnSpPr/>
            <p:nvPr/>
          </p:nvCxnSpPr>
          <p:spPr>
            <a:xfrm rot="5400000" flipH="1">
              <a:off x="7288849" y="7626901"/>
              <a:ext cx="0" cy="153537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TextBox 98"/>
          <p:cNvSpPr txBox="1">
            <a:spLocks/>
          </p:cNvSpPr>
          <p:nvPr/>
        </p:nvSpPr>
        <p:spPr>
          <a:xfrm>
            <a:off x="6646252" y="6159672"/>
            <a:ext cx="4117227" cy="554170"/>
          </a:xfrm>
          <a:prstGeom prst="rect">
            <a:avLst/>
          </a:prstGeom>
          <a:noFill/>
        </p:spPr>
        <p:txBody>
          <a:bodyPr wrap="square" lIns="53639" tIns="26819" rIns="53639" bIns="26819" rtlCol="0" anchor="t" anchorCtr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352"/>
              </a:spcBef>
              <a:buFont typeface="Courier New" panose="02070309020205020404" pitchFamily="49" charset="0"/>
              <a:buChar char="o"/>
            </a:pPr>
            <a:r>
              <a:rPr lang="ru-RU" dirty="0">
                <a:cs typeface="Arial" panose="020B0604020202020204" pitchFamily="34" charset="0"/>
              </a:rPr>
              <a:t>Биоэтик</a:t>
            </a:r>
          </a:p>
          <a:p>
            <a:pPr marL="285750" indent="-285750">
              <a:lnSpc>
                <a:spcPct val="80000"/>
              </a:lnSpc>
              <a:spcBef>
                <a:spcPts val="352"/>
              </a:spcBef>
              <a:buFont typeface="Courier New" panose="02070309020205020404" pitchFamily="49" charset="0"/>
              <a:buChar char="o"/>
            </a:pPr>
            <a:r>
              <a:rPr lang="ru-RU" dirty="0">
                <a:cs typeface="Arial" panose="020B0604020202020204" pitchFamily="34" charset="0"/>
              </a:rPr>
              <a:t>Клинический </a:t>
            </a:r>
            <a:r>
              <a:rPr lang="ru-RU" dirty="0" err="1">
                <a:cs typeface="Arial" panose="020B0604020202020204" pitchFamily="34" charset="0"/>
              </a:rPr>
              <a:t>биоинформатик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67" name="Заголовок 1">
            <a:extLst>
              <a:ext uri="{FF2B5EF4-FFF2-40B4-BE49-F238E27FC236}">
                <a16:creationId xmlns:a16="http://schemas.microsoft.com/office/drawing/2014/main" id="{DCBB294C-C742-48C9-B420-A362D189D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61" y="39093"/>
            <a:ext cx="10515600" cy="1325562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Профессии будущего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84" b="98649" l="8527" r="100000">
                        <a14:foregroundMark x1="72868" y1="70270" x2="72868" y2="70270"/>
                        <a14:foregroundMark x1="39535" y1="80405" x2="39535" y2="80405"/>
                        <a14:foregroundMark x1="37984" y1="66892" x2="37984" y2="66892"/>
                        <a14:foregroundMark x1="65116" y1="77703" x2="65116" y2="77703"/>
                        <a14:foregroundMark x1="55814" y1="83784" x2="55814" y2="83784"/>
                        <a14:foregroundMark x1="50388" y1="86486" x2="50388" y2="86486"/>
                        <a14:foregroundMark x1="30233" y1="79054" x2="30233" y2="79054"/>
                        <a14:foregroundMark x1="26357" y1="72297" x2="26357" y2="72297"/>
                        <a14:foregroundMark x1="67442" y1="66216" x2="67442" y2="66216"/>
                        <a14:foregroundMark x1="58915" y1="69595" x2="58915" y2="69595"/>
                        <a14:foregroundMark x1="50388" y1="70270" x2="50388" y2="70270"/>
                        <a14:foregroundMark x1="50388" y1="66216" x2="50388" y2="66216"/>
                        <a14:foregroundMark x1="39535" y1="64189" x2="39535" y2="64189"/>
                        <a14:foregroundMark x1="69767" y1="80405" x2="69767" y2="80405"/>
                        <a14:foregroundMark x1="74419" y1="77703" x2="74419" y2="77703"/>
                        <a14:foregroundMark x1="43411" y1="89865" x2="43411" y2="89865"/>
                        <a14:foregroundMark x1="36434" y1="84459" x2="36434" y2="84459"/>
                        <a14:foregroundMark x1="26357" y1="80405" x2="26357" y2="80405"/>
                        <a14:foregroundMark x1="39535" y1="78378" x2="39535" y2="78378"/>
                        <a14:foregroundMark x1="56589" y1="77703" x2="56589" y2="77703"/>
                        <a14:foregroundMark x1="29457" y1="66216" x2="29457" y2="66216"/>
                        <a14:foregroundMark x1="65891" y1="63514" x2="65891" y2="63514"/>
                        <a14:foregroundMark x1="65116" y1="85811" x2="65116" y2="85811"/>
                        <a14:foregroundMark x1="57364" y1="89189" x2="57364" y2="89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2255421"/>
            <a:ext cx="1228897" cy="14098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24" b="96599" l="9420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56" y="3617410"/>
            <a:ext cx="1289386" cy="12892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063" y="3698906"/>
            <a:ext cx="1209844" cy="1419423"/>
          </a:xfrm>
          <a:prstGeom prst="rect">
            <a:avLst/>
          </a:prstGeom>
        </p:spPr>
      </p:pic>
      <p:sp>
        <p:nvSpPr>
          <p:cNvPr id="72" name="Hexagon 80"/>
          <p:cNvSpPr/>
          <p:nvPr/>
        </p:nvSpPr>
        <p:spPr>
          <a:xfrm rot="16200000">
            <a:off x="1976990" y="3445368"/>
            <a:ext cx="1424707" cy="1288428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Hexagon 76"/>
          <p:cNvSpPr/>
          <p:nvPr/>
        </p:nvSpPr>
        <p:spPr>
          <a:xfrm rot="16200000">
            <a:off x="3868725" y="2339614"/>
            <a:ext cx="1471235" cy="126830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424" y="2248606"/>
            <a:ext cx="1267002" cy="147658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17" b="96386" l="0" r="100000">
                        <a14:foregroundMark x1="46218" y1="65060" x2="46218" y2="65060"/>
                        <a14:foregroundMark x1="66387" y1="72892" x2="66387" y2="72892"/>
                        <a14:foregroundMark x1="46218" y1="79518" x2="46218" y2="79518"/>
                        <a14:foregroundMark x1="33613" y1="74699" x2="33613" y2="74699"/>
                        <a14:foregroundMark x1="26891" y1="62651" x2="26891" y2="62651"/>
                        <a14:foregroundMark x1="56303" y1="64458" x2="56303" y2="64458"/>
                        <a14:foregroundMark x1="57143" y1="71687" x2="57143" y2="71687"/>
                        <a14:foregroundMark x1="52101" y1="56627" x2="52101" y2="56627"/>
                        <a14:foregroundMark x1="34454" y1="59639" x2="34454" y2="59639"/>
                        <a14:foregroundMark x1="56303" y1="80723" x2="56303" y2="80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457" y="2180861"/>
            <a:ext cx="1133633" cy="158137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9655" y1="58896" x2="49655" y2="58896"/>
                        <a14:foregroundMark x1="42759" y1="60736" x2="42759" y2="60736"/>
                        <a14:foregroundMark x1="35172" y1="55828" x2="35172" y2="55828"/>
                        <a14:foregroundMark x1="34483" y1="64417" x2="34483" y2="64417"/>
                        <a14:foregroundMark x1="44138" y1="73620" x2="44138" y2="73620"/>
                        <a14:foregroundMark x1="56552" y1="71779" x2="56552" y2="71779"/>
                        <a14:foregroundMark x1="64828" y1="64417" x2="64828" y2="64417"/>
                        <a14:foregroundMark x1="63448" y1="60123" x2="63448" y2="60123"/>
                        <a14:foregroundMark x1="57931" y1="58282" x2="57931" y2="58282"/>
                        <a14:foregroundMark x1="53103" y1="65644" x2="53103" y2="65644"/>
                        <a14:foregroundMark x1="40000" y1="66871" x2="40000" y2="66871"/>
                        <a14:foregroundMark x1="32414" y1="66871" x2="32414" y2="66871"/>
                        <a14:foregroundMark x1="30345" y1="72393" x2="30345" y2="72393"/>
                        <a14:foregroundMark x1="56552" y1="70552" x2="56552" y2="70552"/>
                        <a14:foregroundMark x1="64828" y1="68098" x2="64828" y2="68098"/>
                        <a14:foregroundMark x1="71724" y1="64417" x2="71724" y2="64417"/>
                        <a14:foregroundMark x1="70345" y1="58282" x2="70345" y2="58282"/>
                        <a14:foregroundMark x1="56552" y1="74233" x2="56552" y2="74233"/>
                        <a14:foregroundMark x1="63448" y1="76074" x2="63448" y2="76074"/>
                        <a14:foregroundMark x1="37241" y1="74233" x2="37241" y2="74233"/>
                        <a14:foregroundMark x1="31034" y1="73620" x2="31034" y2="73620"/>
                        <a14:foregroundMark x1="49655" y1="76074" x2="49655" y2="76074"/>
                        <a14:foregroundMark x1="46897" y1="69325" x2="46897" y2="69325"/>
                        <a14:foregroundMark x1="68276" y1="74847" x2="68276" y2="74847"/>
                        <a14:foregroundMark x1="71724" y1="71166" x2="71724" y2="711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914" y="3698906"/>
            <a:ext cx="1381318" cy="155279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2" b="89157" l="9155" r="99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14" y="3428999"/>
            <a:ext cx="1352739" cy="158137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89404" l="9353" r="96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81" y="3449465"/>
            <a:ext cx="1324160" cy="1438476"/>
          </a:xfrm>
          <a:prstGeom prst="rect">
            <a:avLst/>
          </a:prstGeom>
        </p:spPr>
      </p:pic>
      <p:grpSp>
        <p:nvGrpSpPr>
          <p:cNvPr id="11" name="Group 4"/>
          <p:cNvGrpSpPr/>
          <p:nvPr/>
        </p:nvGrpSpPr>
        <p:grpSpPr>
          <a:xfrm>
            <a:off x="6005180" y="1579980"/>
            <a:ext cx="2162526" cy="443685"/>
            <a:chOff x="10977932" y="3035495"/>
            <a:chExt cx="1273627" cy="337411"/>
          </a:xfrm>
        </p:grpSpPr>
        <p:cxnSp>
          <p:nvCxnSpPr>
            <p:cNvPr id="94" name="Straight Connector 72"/>
            <p:cNvCxnSpPr/>
            <p:nvPr/>
          </p:nvCxnSpPr>
          <p:spPr>
            <a:xfrm flipV="1">
              <a:off x="10977932" y="3035495"/>
              <a:ext cx="1273627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73"/>
            <p:cNvCxnSpPr/>
            <p:nvPr/>
          </p:nvCxnSpPr>
          <p:spPr>
            <a:xfrm>
              <a:off x="10981501" y="3035495"/>
              <a:ext cx="0" cy="337411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4"/>
          <p:cNvGrpSpPr/>
          <p:nvPr/>
        </p:nvGrpSpPr>
        <p:grpSpPr>
          <a:xfrm rot="16200000">
            <a:off x="6306624" y="5584215"/>
            <a:ext cx="849084" cy="25598"/>
            <a:chOff x="10977931" y="3035494"/>
            <a:chExt cx="1273628" cy="38397"/>
          </a:xfrm>
        </p:grpSpPr>
        <p:cxnSp>
          <p:nvCxnSpPr>
            <p:cNvPr id="103" name="Straight Connector 72"/>
            <p:cNvCxnSpPr/>
            <p:nvPr/>
          </p:nvCxnSpPr>
          <p:spPr>
            <a:xfrm flipV="1">
              <a:off x="10977932" y="3035495"/>
              <a:ext cx="1273627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73"/>
            <p:cNvCxnSpPr/>
            <p:nvPr/>
          </p:nvCxnSpPr>
          <p:spPr>
            <a:xfrm rot="5400000">
              <a:off x="10960517" y="3052908"/>
              <a:ext cx="38397" cy="357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TextBox 108"/>
          <p:cNvSpPr txBox="1">
            <a:spLocks/>
          </p:cNvSpPr>
          <p:nvPr/>
        </p:nvSpPr>
        <p:spPr>
          <a:xfrm>
            <a:off x="4363744" y="5814755"/>
            <a:ext cx="2681433" cy="554170"/>
          </a:xfrm>
          <a:prstGeom prst="rect">
            <a:avLst/>
          </a:prstGeom>
          <a:noFill/>
        </p:spPr>
        <p:txBody>
          <a:bodyPr wrap="square" lIns="53639" tIns="26819" rIns="53639" bIns="26819" rtlCol="0" anchor="t" anchorCtr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352"/>
              </a:spcBef>
              <a:buFont typeface="Courier New" panose="02070309020205020404" pitchFamily="49" charset="0"/>
              <a:buChar char="o"/>
            </a:pPr>
            <a:r>
              <a:rPr lang="en-US" dirty="0">
                <a:cs typeface="Arial" panose="020B0604020202020204" pitchFamily="34" charset="0"/>
              </a:rPr>
              <a:t>IT</a:t>
            </a:r>
            <a:r>
              <a:rPr lang="ru-RU" dirty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- </a:t>
            </a:r>
            <a:r>
              <a:rPr lang="ru-RU" dirty="0">
                <a:cs typeface="Arial" panose="020B0604020202020204" pitchFamily="34" charset="0"/>
              </a:rPr>
              <a:t>генетик</a:t>
            </a: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lnSpc>
                <a:spcPct val="80000"/>
              </a:lnSpc>
              <a:spcBef>
                <a:spcPts val="352"/>
              </a:spcBef>
              <a:buFont typeface="Courier New" panose="02070309020205020404" pitchFamily="49" charset="0"/>
              <a:buChar char="o"/>
            </a:pPr>
            <a:r>
              <a:rPr lang="ru-RU" dirty="0">
                <a:cs typeface="Arial" panose="020B0604020202020204" pitchFamily="34" charset="0"/>
              </a:rPr>
              <a:t>И</a:t>
            </a:r>
            <a:r>
              <a:rPr lang="en-US" dirty="0">
                <a:cs typeface="Arial" panose="020B0604020202020204" pitchFamily="34" charset="0"/>
              </a:rPr>
              <a:t>T - </a:t>
            </a:r>
            <a:r>
              <a:rPr lang="ru-RU" dirty="0">
                <a:cs typeface="Arial" panose="020B0604020202020204" pitchFamily="34" charset="0"/>
              </a:rPr>
              <a:t>медик</a:t>
            </a: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96575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89"/>
          <p:cNvGrpSpPr>
            <a:grpSpLocks/>
          </p:cNvGrpSpPr>
          <p:nvPr/>
        </p:nvGrpSpPr>
        <p:grpSpPr bwMode="auto">
          <a:xfrm>
            <a:off x="-386053" y="887374"/>
            <a:ext cx="12192000" cy="5536820"/>
            <a:chOff x="0" y="0"/>
            <a:chExt cx="12191999" cy="6435575"/>
          </a:xfrm>
        </p:grpSpPr>
        <p:pic>
          <p:nvPicPr>
            <p:cNvPr id="91" name="Рисунок 19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 flipV="1">
              <a:off x="6153945" y="0"/>
              <a:ext cx="6038054" cy="643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9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1" y="0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5" name="Крест 34"/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75" name="Крест 74"/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93" name="Крест 92"/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88715" y="6191814"/>
            <a:ext cx="1503285" cy="6661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7611" y="3873"/>
            <a:ext cx="7448365" cy="883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0" y="2109088"/>
            <a:ext cx="1219200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1200" dirty="0">
              <a:solidFill>
                <a:srgbClr val="0C439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28299" y="6328754"/>
            <a:ext cx="2672526" cy="53638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www.hadassah.moscow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593671" y="6328755"/>
            <a:ext cx="2598329" cy="53606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+7</a:t>
            </a: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495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  <a:r>
              <a:rPr lang="en-US" sz="1200" dirty="0">
                <a:solidFill>
                  <a:schemeClr val="bg1"/>
                </a:solidFill>
              </a:rPr>
              <a:t>800-10-00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7" y="223992"/>
            <a:ext cx="2500655" cy="529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21370" y="1120242"/>
            <a:ext cx="4046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algn="ctr">
              <a:spcBef>
                <a:spcPts val="58"/>
              </a:spcBef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ЧТО МЫ ПРЕДЛАГАЕМ?</a:t>
            </a:r>
            <a:endParaRPr lang="ru-RU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52426" y="235928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ПРИМЕРЫ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A15264C5-9403-C84E-8519-720BEF32676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8274" y="1115049"/>
            <a:ext cx="4150764" cy="511216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1200" b="1" dirty="0">
                <a:solidFill>
                  <a:srgbClr val="0C4390"/>
                </a:solidFill>
                <a:cs typeface="Arial" panose="020B0604020202020204" pitchFamily="34" charset="0"/>
              </a:rPr>
              <a:t>Образовательная программа</a:t>
            </a:r>
          </a:p>
          <a:p>
            <a:pPr marL="0" indent="0">
              <a:buNone/>
            </a:pPr>
            <a:r>
              <a:rPr lang="ru-RU" sz="1200" b="1" dirty="0">
                <a:solidFill>
                  <a:srgbClr val="0C4390"/>
                </a:solidFill>
                <a:cs typeface="Arial" panose="020B0604020202020204" pitchFamily="34" charset="0"/>
              </a:rPr>
              <a:t>”Школа медсестер </a:t>
            </a:r>
            <a:r>
              <a:rPr lang="ru-RU" sz="1200" b="1" dirty="0" err="1">
                <a:solidFill>
                  <a:srgbClr val="0C4390"/>
                </a:solidFill>
                <a:cs typeface="Arial" panose="020B0604020202020204" pitchFamily="34" charset="0"/>
              </a:rPr>
              <a:t>Hadassah</a:t>
            </a:r>
            <a:r>
              <a:rPr lang="ru-RU" sz="1200" b="1" dirty="0">
                <a:solidFill>
                  <a:srgbClr val="0C4390"/>
                </a:solidFill>
                <a:cs typeface="Arial" panose="020B0604020202020204" pitchFamily="34" charset="0"/>
              </a:rPr>
              <a:t> в онкологии”</a:t>
            </a:r>
            <a:endParaRPr lang="en-US" sz="1200" b="1" dirty="0">
              <a:solidFill>
                <a:srgbClr val="0C4390"/>
              </a:solidFill>
              <a:cs typeface="Arial" panose="020B0604020202020204" pitchFamily="34" charset="0"/>
            </a:endParaRPr>
          </a:p>
          <a:p>
            <a:endParaRPr lang="en-US" sz="1200" b="1" dirty="0">
              <a:solidFill>
                <a:srgbClr val="0C439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rgbClr val="0C4390"/>
                </a:solidFill>
                <a:cs typeface="Arial" panose="020B0604020202020204" pitchFamily="34" charset="0"/>
              </a:rPr>
              <a:t>Структура программы</a:t>
            </a:r>
            <a:endParaRPr lang="en-US" sz="1200" b="1" dirty="0">
              <a:solidFill>
                <a:srgbClr val="0C4390"/>
              </a:solidFill>
              <a:cs typeface="Arial" panose="020B0604020202020204" pitchFamily="34" charset="0"/>
            </a:endParaRPr>
          </a:p>
          <a:p>
            <a:pPr marL="377842" indent="-377842">
              <a:buFont typeface="+mj-lt"/>
              <a:buAutoNum type="arabicPeriod"/>
            </a:pPr>
            <a:r>
              <a:rPr lang="ru-RU" sz="1200" dirty="0">
                <a:solidFill>
                  <a:srgbClr val="0C4390"/>
                </a:solidFill>
                <a:cs typeface="Arial" panose="020B0604020202020204" pitchFamily="34" charset="0"/>
              </a:rPr>
              <a:t>Содержание программы</a:t>
            </a:r>
            <a:r>
              <a:rPr lang="en-US" sz="1200" dirty="0">
                <a:solidFill>
                  <a:srgbClr val="0C4390"/>
                </a:solidFill>
                <a:cs typeface="Arial" panose="020B0604020202020204" pitchFamily="34" charset="0"/>
              </a:rPr>
              <a:t> –</a:t>
            </a:r>
            <a:r>
              <a:rPr lang="ru-RU" sz="1200" dirty="0">
                <a:solidFill>
                  <a:srgbClr val="0C4390"/>
                </a:solidFill>
                <a:cs typeface="Arial" panose="020B0604020202020204" pitchFamily="34" charset="0"/>
              </a:rPr>
              <a:t> темы</a:t>
            </a:r>
            <a:r>
              <a:rPr lang="en-US" sz="1200" dirty="0">
                <a:solidFill>
                  <a:srgbClr val="0C4390"/>
                </a:solidFill>
                <a:cs typeface="Arial" panose="020B0604020202020204" pitchFamily="34" charset="0"/>
              </a:rPr>
              <a:t> </a:t>
            </a:r>
          </a:p>
          <a:p>
            <a:pPr marL="377842" indent="-377842">
              <a:buFont typeface="+mj-lt"/>
              <a:buAutoNum type="arabicPeriod"/>
            </a:pPr>
            <a:r>
              <a:rPr lang="ru-RU" sz="1200" dirty="0">
                <a:solidFill>
                  <a:srgbClr val="0C4390"/>
                </a:solidFill>
                <a:cs typeface="Arial" panose="020B0604020202020204" pitchFamily="34" charset="0"/>
              </a:rPr>
              <a:t>Руководитель программы</a:t>
            </a:r>
            <a:r>
              <a:rPr lang="en-US" sz="1200" dirty="0">
                <a:solidFill>
                  <a:srgbClr val="0C4390"/>
                </a:solidFill>
                <a:cs typeface="Arial" panose="020B0604020202020204" pitchFamily="34" charset="0"/>
              </a:rPr>
              <a:t> – Dr</a:t>
            </a:r>
            <a:r>
              <a:rPr lang="ru-RU" sz="1200" dirty="0">
                <a:solidFill>
                  <a:srgbClr val="0C4390"/>
                </a:solidFill>
                <a:cs typeface="Arial" panose="020B0604020202020204" pitchFamily="34" charset="0"/>
              </a:rPr>
              <a:t>.</a:t>
            </a:r>
            <a:r>
              <a:rPr lang="en-US" sz="1200" dirty="0">
                <a:solidFill>
                  <a:srgbClr val="0C4390"/>
                </a:solidFill>
                <a:cs typeface="Arial" panose="020B0604020202020204" pitchFamily="34" charset="0"/>
              </a:rPr>
              <a:t> Rely Alon </a:t>
            </a:r>
          </a:p>
          <a:p>
            <a:pPr marL="377842" indent="-377842">
              <a:buFont typeface="+mj-lt"/>
              <a:buAutoNum type="arabicPeriod"/>
            </a:pPr>
            <a:r>
              <a:rPr lang="ru-RU" sz="1200" dirty="0">
                <a:solidFill>
                  <a:srgbClr val="0C4390"/>
                </a:solidFill>
                <a:cs typeface="Arial" panose="020B0604020202020204" pitchFamily="34" charset="0"/>
              </a:rPr>
              <a:t>Профессора - Университетская клиника </a:t>
            </a:r>
            <a:r>
              <a:rPr lang="ru-RU" sz="1200" dirty="0" err="1">
                <a:solidFill>
                  <a:srgbClr val="0C4390"/>
                </a:solidFill>
                <a:cs typeface="Arial" panose="020B0604020202020204" pitchFamily="34" charset="0"/>
              </a:rPr>
              <a:t>Хадасса</a:t>
            </a:r>
            <a:r>
              <a:rPr lang="ru-RU" sz="1200" dirty="0">
                <a:solidFill>
                  <a:srgbClr val="0C4390"/>
                </a:solidFill>
                <a:cs typeface="Arial" panose="020B0604020202020204" pitchFamily="34" charset="0"/>
              </a:rPr>
              <a:t>. </a:t>
            </a:r>
          </a:p>
          <a:p>
            <a:pPr marL="377842" indent="-377842">
              <a:buFont typeface="+mj-lt"/>
              <a:buAutoNum type="arabicPeriod"/>
            </a:pPr>
            <a:r>
              <a:rPr lang="ru-RU" sz="1200" dirty="0">
                <a:solidFill>
                  <a:srgbClr val="0C4390"/>
                </a:solidFill>
                <a:cs typeface="Arial" panose="020B0604020202020204" pitchFamily="34" charset="0"/>
              </a:rPr>
              <a:t>Продолжительность –по </a:t>
            </a:r>
            <a:r>
              <a:rPr lang="en-US" sz="1200" dirty="0">
                <a:solidFill>
                  <a:srgbClr val="0C4390"/>
                </a:solidFill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C4390"/>
                </a:solidFill>
                <a:cs typeface="Arial" panose="020B0604020202020204" pitchFamily="34" charset="0"/>
              </a:rPr>
              <a:t>2 дня 6 месяцев </a:t>
            </a:r>
            <a:endParaRPr lang="en-US" sz="1200" dirty="0">
              <a:solidFill>
                <a:srgbClr val="0C4390"/>
              </a:solidFill>
              <a:cs typeface="Arial" panose="020B0604020202020204" pitchFamily="34" charset="0"/>
            </a:endParaRPr>
          </a:p>
          <a:p>
            <a:pPr marL="377842" indent="-377842">
              <a:buFont typeface="+mj-lt"/>
              <a:buAutoNum type="arabicPeriod"/>
            </a:pPr>
            <a:r>
              <a:rPr lang="ru-RU" sz="1200" dirty="0">
                <a:solidFill>
                  <a:srgbClr val="0C4390"/>
                </a:solidFill>
                <a:cs typeface="Arial" panose="020B0604020202020204" pitchFamily="34" charset="0"/>
              </a:rPr>
              <a:t>Нагрузка </a:t>
            </a:r>
            <a:r>
              <a:rPr lang="en-US" sz="1200" dirty="0">
                <a:solidFill>
                  <a:srgbClr val="0C4390"/>
                </a:solidFill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rgbClr val="0C4390"/>
                </a:solidFill>
                <a:cs typeface="Arial" panose="020B0604020202020204" pitchFamily="34" charset="0"/>
              </a:rPr>
              <a:t>9</a:t>
            </a:r>
            <a:r>
              <a:rPr lang="en-US" sz="1200" dirty="0">
                <a:solidFill>
                  <a:srgbClr val="0C4390"/>
                </a:solidFill>
                <a:cs typeface="Arial" panose="020B0604020202020204" pitchFamily="34" charset="0"/>
              </a:rPr>
              <a:t>,5 – ECTS (European Credit Transfer System)</a:t>
            </a:r>
          </a:p>
          <a:p>
            <a:pPr marL="377842" indent="-377842">
              <a:buFont typeface="+mj-lt"/>
              <a:buAutoNum type="arabicPeriod"/>
            </a:pPr>
            <a:r>
              <a:rPr lang="ru-RU" sz="1200" dirty="0">
                <a:solidFill>
                  <a:srgbClr val="0C4390"/>
                </a:solidFill>
                <a:cs typeface="Arial" panose="020B0604020202020204" pitchFamily="34" charset="0"/>
              </a:rPr>
              <a:t>Языки – английский, русский </a:t>
            </a:r>
            <a:endParaRPr lang="en-US" sz="1200" dirty="0">
              <a:solidFill>
                <a:srgbClr val="0C4390"/>
              </a:solidFill>
              <a:cs typeface="Arial" panose="020B0604020202020204" pitchFamily="34" charset="0"/>
            </a:endParaRPr>
          </a:p>
          <a:p>
            <a:pPr marL="377842" indent="-377842">
              <a:buFont typeface="+mj-lt"/>
              <a:buAutoNum type="arabicPeriod"/>
            </a:pPr>
            <a:r>
              <a:rPr lang="ru-RU" sz="1200" dirty="0">
                <a:solidFill>
                  <a:srgbClr val="0C4390"/>
                </a:solidFill>
                <a:cs typeface="Arial" panose="020B0604020202020204" pitchFamily="34" charset="0"/>
              </a:rPr>
              <a:t>Документ – Свидетельство об участии</a:t>
            </a:r>
            <a:r>
              <a:rPr lang="en-US" sz="1200" dirty="0">
                <a:solidFill>
                  <a:srgbClr val="0C4390"/>
                </a:solidFill>
                <a:cs typeface="Arial" panose="020B0604020202020204" pitchFamily="34" charset="0"/>
              </a:rPr>
              <a:t> </a:t>
            </a:r>
            <a:endParaRPr lang="ru-RU" sz="1200" dirty="0">
              <a:solidFill>
                <a:srgbClr val="0C4390"/>
              </a:solidFill>
              <a:cs typeface="Arial" panose="020B0604020202020204" pitchFamily="34" charset="0"/>
            </a:endParaRPr>
          </a:p>
          <a:p>
            <a:pPr marL="377842" indent="-377842">
              <a:buFont typeface="+mj-lt"/>
              <a:buAutoNum type="arabicPeriod"/>
            </a:pPr>
            <a:r>
              <a:rPr lang="ru-RU" sz="1200" dirty="0">
                <a:solidFill>
                  <a:srgbClr val="0C4390"/>
                </a:solidFill>
                <a:cs typeface="Arial" panose="020B0604020202020204" pitchFamily="34" charset="0"/>
              </a:rPr>
              <a:t>Координатор программы ––главная мед сестра </a:t>
            </a:r>
            <a:r>
              <a:rPr lang="ru-RU" sz="1200" dirty="0" err="1">
                <a:solidFill>
                  <a:srgbClr val="0C4390"/>
                </a:solidFill>
                <a:cs typeface="Arial" panose="020B0604020202020204" pitchFamily="34" charset="0"/>
              </a:rPr>
              <a:t>Хадасса</a:t>
            </a:r>
            <a:r>
              <a:rPr lang="ru-RU" sz="1200" dirty="0">
                <a:solidFill>
                  <a:srgbClr val="0C4390"/>
                </a:solidFill>
                <a:cs typeface="Arial" panose="020B0604020202020204" pitchFamily="34" charset="0"/>
              </a:rPr>
              <a:t> Екатерина Белякова </a:t>
            </a:r>
          </a:p>
          <a:p>
            <a:pPr marL="377842" indent="-377842">
              <a:buFont typeface="+mj-lt"/>
              <a:buAutoNum type="arabicPeriod"/>
            </a:pPr>
            <a:r>
              <a:rPr lang="ru-RU" sz="1200" dirty="0">
                <a:solidFill>
                  <a:srgbClr val="0C4390"/>
                </a:solidFill>
                <a:cs typeface="Arial" panose="020B0604020202020204" pitchFamily="34" charset="0"/>
              </a:rPr>
              <a:t>Сборы/расходы</a:t>
            </a:r>
          </a:p>
        </p:txBody>
      </p:sp>
      <p:sp>
        <p:nvSpPr>
          <p:cNvPr id="26" name="Двойная фигурная скобка 36">
            <a:extLst>
              <a:ext uri="{FF2B5EF4-FFF2-40B4-BE49-F238E27FC236}">
                <a16:creationId xmlns:a16="http://schemas.microsoft.com/office/drawing/2014/main" id="{B86E6B7A-FD4B-B741-B798-86FA797DA960}"/>
              </a:ext>
            </a:extLst>
          </p:cNvPr>
          <p:cNvSpPr/>
          <p:nvPr/>
        </p:nvSpPr>
        <p:spPr>
          <a:xfrm>
            <a:off x="3617066" y="4625504"/>
            <a:ext cx="3022599" cy="1534522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432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FA549258-289F-B941-A784-4D0983A3B54C}"/>
              </a:ext>
            </a:extLst>
          </p:cNvPr>
          <p:cNvSpPr txBox="1">
            <a:spLocks/>
          </p:cNvSpPr>
          <p:nvPr/>
        </p:nvSpPr>
        <p:spPr>
          <a:xfrm>
            <a:off x="6989438" y="1115049"/>
            <a:ext cx="4079658" cy="46166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kern="0" dirty="0">
                <a:solidFill>
                  <a:srgbClr val="0C4390"/>
                </a:solidFill>
                <a:cs typeface="Arial" panose="020B0604020202020204" pitchFamily="34" charset="0"/>
              </a:rPr>
              <a:t>Образовательная программа</a:t>
            </a:r>
          </a:p>
          <a:p>
            <a:r>
              <a:rPr lang="ru-RU" sz="1200" b="1" kern="0" dirty="0">
                <a:solidFill>
                  <a:srgbClr val="0C4390"/>
                </a:solidFill>
                <a:cs typeface="Arial" panose="020B0604020202020204" pitchFamily="34" charset="0"/>
              </a:rPr>
              <a:t>«Эндоскопия в онкологии»</a:t>
            </a:r>
            <a:endParaRPr lang="en-US" sz="1200" b="1" kern="0" dirty="0">
              <a:solidFill>
                <a:srgbClr val="0C439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200" b="1" kern="0" dirty="0">
              <a:solidFill>
                <a:srgbClr val="0C4390"/>
              </a:solidFill>
              <a:cs typeface="Arial" panose="020B0604020202020204" pitchFamily="34" charset="0"/>
            </a:endParaRPr>
          </a:p>
          <a:p>
            <a:r>
              <a:rPr lang="ru-RU" sz="1200" b="1" kern="0" dirty="0">
                <a:solidFill>
                  <a:srgbClr val="0C4390"/>
                </a:solidFill>
                <a:cs typeface="Arial" panose="020B0604020202020204" pitchFamily="34" charset="0"/>
              </a:rPr>
              <a:t>Структура программы</a:t>
            </a:r>
          </a:p>
          <a:p>
            <a:endParaRPr lang="en-US" sz="1200" b="1" kern="0" dirty="0">
              <a:solidFill>
                <a:srgbClr val="0C439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Содержание программы – темы</a:t>
            </a:r>
          </a:p>
          <a:p>
            <a:pPr marL="342900" indent="-342900">
              <a:buFont typeface="+mj-lt"/>
              <a:buAutoNum type="arabicPeriod"/>
            </a:pPr>
            <a:endParaRPr lang="en-US" sz="1200" kern="0" dirty="0">
              <a:solidFill>
                <a:srgbClr val="0C439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Руководители программы</a:t>
            </a:r>
            <a:r>
              <a:rPr lang="en-US" sz="1200" kern="0" dirty="0">
                <a:solidFill>
                  <a:srgbClr val="0C4390"/>
                </a:solidFill>
                <a:cs typeface="Arial" panose="020B0604020202020204" pitchFamily="34" charset="0"/>
              </a:rPr>
              <a:t> –</a:t>
            </a:r>
            <a:r>
              <a:rPr lang="ru-RU" sz="1200" kern="0" dirty="0" err="1">
                <a:solidFill>
                  <a:srgbClr val="0C4390"/>
                </a:solidFill>
                <a:cs typeface="Arial" panose="020B0604020202020204" pitchFamily="34" charset="0"/>
              </a:rPr>
              <a:t>Проф</a:t>
            </a: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 </a:t>
            </a:r>
            <a:r>
              <a:rPr lang="ru-RU" sz="1200" kern="0" dirty="0" err="1">
                <a:solidFill>
                  <a:srgbClr val="0C4390"/>
                </a:solidFill>
                <a:cs typeface="Arial" panose="020B0604020202020204" pitchFamily="34" charset="0"/>
              </a:rPr>
              <a:t>Лиор</a:t>
            </a: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 </a:t>
            </a:r>
            <a:r>
              <a:rPr lang="ru-RU" sz="1200" kern="0" dirty="0" err="1">
                <a:solidFill>
                  <a:srgbClr val="0C4390"/>
                </a:solidFill>
                <a:cs typeface="Arial" panose="020B0604020202020204" pitchFamily="34" charset="0"/>
              </a:rPr>
              <a:t>Катц</a:t>
            </a: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 </a:t>
            </a:r>
            <a:r>
              <a:rPr lang="ru-RU" sz="1200" kern="0" dirty="0" err="1">
                <a:solidFill>
                  <a:srgbClr val="0C4390"/>
                </a:solidFill>
                <a:cs typeface="Arial" panose="020B0604020202020204" pitchFamily="34" charset="0"/>
              </a:rPr>
              <a:t>Проф</a:t>
            </a: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 ЕЛ Никонов </a:t>
            </a:r>
          </a:p>
          <a:p>
            <a:pPr marL="342900" indent="-342900">
              <a:buFont typeface="+mj-lt"/>
              <a:buAutoNum type="arabicPeriod"/>
            </a:pPr>
            <a:endParaRPr lang="en-US" sz="1200" kern="0" dirty="0">
              <a:solidFill>
                <a:srgbClr val="0C439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Профессора – Университетская клиника                	</a:t>
            </a:r>
            <a:r>
              <a:rPr lang="ru-RU" sz="1200" kern="0" dirty="0" err="1">
                <a:solidFill>
                  <a:srgbClr val="0C4390"/>
                </a:solidFill>
                <a:cs typeface="Arial" panose="020B0604020202020204" pitchFamily="34" charset="0"/>
              </a:rPr>
              <a:t>Хадасса</a:t>
            </a: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 и Московский ВУЗ </a:t>
            </a:r>
          </a:p>
          <a:p>
            <a:pPr marL="342900" indent="-342900">
              <a:buFont typeface="+mj-lt"/>
              <a:buAutoNum type="arabicPeriod"/>
            </a:pPr>
            <a:endParaRPr lang="ru-RU" sz="1200" kern="0" dirty="0">
              <a:solidFill>
                <a:srgbClr val="0C439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Продолжительность – 2 день</a:t>
            </a:r>
          </a:p>
          <a:p>
            <a:pPr marL="342900" indent="-342900">
              <a:buFont typeface="+mj-lt"/>
              <a:buAutoNum type="arabicPeriod"/>
            </a:pPr>
            <a:endParaRPr lang="ru-RU" sz="1200" kern="0" dirty="0">
              <a:solidFill>
                <a:srgbClr val="0C439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Нагрузка - 1,5 – ECTS (</a:t>
            </a:r>
            <a:r>
              <a:rPr lang="ru-RU" sz="1200" kern="0" dirty="0" err="1">
                <a:solidFill>
                  <a:srgbClr val="0C4390"/>
                </a:solidFill>
                <a:cs typeface="Arial" panose="020B0604020202020204" pitchFamily="34" charset="0"/>
              </a:rPr>
              <a:t>European</a:t>
            </a: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 </a:t>
            </a:r>
            <a:r>
              <a:rPr lang="ru-RU" sz="1200" kern="0" dirty="0" err="1">
                <a:solidFill>
                  <a:srgbClr val="0C4390"/>
                </a:solidFill>
                <a:cs typeface="Arial" panose="020B0604020202020204" pitchFamily="34" charset="0"/>
              </a:rPr>
              <a:t>Credit</a:t>
            </a: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 </a:t>
            </a:r>
            <a:r>
              <a:rPr lang="ru-RU" sz="1200" kern="0" dirty="0" err="1">
                <a:solidFill>
                  <a:srgbClr val="0C4390"/>
                </a:solidFill>
                <a:cs typeface="Arial" panose="020B0604020202020204" pitchFamily="34" charset="0"/>
              </a:rPr>
              <a:t>Transfer</a:t>
            </a: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 </a:t>
            </a:r>
            <a:r>
              <a:rPr lang="ru-RU" sz="1200" kern="0" dirty="0" err="1">
                <a:solidFill>
                  <a:srgbClr val="0C4390"/>
                </a:solidFill>
                <a:cs typeface="Arial" panose="020B0604020202020204" pitchFamily="34" charset="0"/>
              </a:rPr>
              <a:t>System</a:t>
            </a: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ru-RU" sz="1200" kern="0" dirty="0">
              <a:solidFill>
                <a:srgbClr val="0C439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Языки – английский, русский </a:t>
            </a:r>
          </a:p>
          <a:p>
            <a:pPr marL="342900" indent="-342900">
              <a:buFont typeface="+mj-lt"/>
              <a:buAutoNum type="arabicPeriod"/>
            </a:pPr>
            <a:endParaRPr lang="ru-RU" sz="1200" kern="0" dirty="0">
              <a:solidFill>
                <a:srgbClr val="0C439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Документ – Свидетельство об участии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Координатор программы – зав отделение </a:t>
            </a:r>
            <a:r>
              <a:rPr lang="ru-RU" sz="1200" kern="0" dirty="0" err="1">
                <a:solidFill>
                  <a:srgbClr val="0C4390"/>
                </a:solidFill>
                <a:cs typeface="Arial" panose="020B0604020202020204" pitchFamily="34" charset="0"/>
              </a:rPr>
              <a:t>гастро</a:t>
            </a: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-эндоскопии </a:t>
            </a:r>
            <a:r>
              <a:rPr lang="ru-RU" sz="1200" kern="0" dirty="0" err="1">
                <a:solidFill>
                  <a:srgbClr val="0C4390"/>
                </a:solidFill>
                <a:cs typeface="Arial" panose="020B0604020202020204" pitchFamily="34" charset="0"/>
              </a:rPr>
              <a:t>Хадасса</a:t>
            </a: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 </a:t>
            </a:r>
            <a:r>
              <a:rPr lang="ru-RU" sz="1200" kern="0" dirty="0" err="1">
                <a:solidFill>
                  <a:srgbClr val="0C4390"/>
                </a:solidFill>
                <a:cs typeface="Arial" panose="020B0604020202020204" pitchFamily="34" charset="0"/>
              </a:rPr>
              <a:t>Медикал</a:t>
            </a: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, врач ординатор отделения </a:t>
            </a:r>
            <a:r>
              <a:rPr lang="ru-RU" sz="1200" kern="0" dirty="0" err="1">
                <a:solidFill>
                  <a:srgbClr val="0C4390"/>
                </a:solidFill>
                <a:cs typeface="Arial" panose="020B0604020202020204" pitchFamily="34" charset="0"/>
              </a:rPr>
              <a:t>Хадасса</a:t>
            </a: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 госпиталя</a:t>
            </a:r>
          </a:p>
          <a:p>
            <a:pPr marL="342900" indent="-342900">
              <a:buFont typeface="+mj-lt"/>
              <a:buAutoNum type="arabicPeriod"/>
            </a:pPr>
            <a:endParaRPr lang="ru-RU" sz="1200" kern="0" dirty="0">
              <a:solidFill>
                <a:srgbClr val="0C439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200" kern="0" dirty="0">
                <a:solidFill>
                  <a:srgbClr val="0C4390"/>
                </a:solidFill>
                <a:cs typeface="Arial" panose="020B0604020202020204" pitchFamily="34" charset="0"/>
              </a:rPr>
              <a:t>Сборы/расходы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69009" y="4619830"/>
            <a:ext cx="3415289" cy="1604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0028" marR="535974" indent="-77667">
              <a:lnSpc>
                <a:spcPct val="115399"/>
              </a:lnSpc>
              <a:spcBef>
                <a:spcPts val="105"/>
              </a:spcBef>
            </a:pPr>
            <a:r>
              <a:rPr lang="ru-RU" sz="1400" spc="6" dirty="0">
                <a:cs typeface="Arial"/>
              </a:rPr>
              <a:t>Модуль 1. Лекции и практические задания</a:t>
            </a:r>
          </a:p>
          <a:p>
            <a:pPr marL="410028" marR="535974" indent="-77667">
              <a:lnSpc>
                <a:spcPct val="115399"/>
              </a:lnSpc>
              <a:spcBef>
                <a:spcPts val="105"/>
              </a:spcBef>
            </a:pPr>
            <a:r>
              <a:rPr lang="ru-RU" sz="1400" spc="6" dirty="0">
                <a:cs typeface="Arial"/>
              </a:rPr>
              <a:t>Модуль 2. </a:t>
            </a:r>
            <a:r>
              <a:rPr lang="ru-RU" sz="1400" spc="6" dirty="0" err="1">
                <a:cs typeface="Arial"/>
              </a:rPr>
              <a:t>Симуляционный</a:t>
            </a:r>
            <a:r>
              <a:rPr lang="ru-RU" sz="1400" spc="6" dirty="0">
                <a:cs typeface="Arial"/>
              </a:rPr>
              <a:t> центр</a:t>
            </a:r>
          </a:p>
          <a:p>
            <a:pPr marL="410028" marR="535974" indent="-77667">
              <a:lnSpc>
                <a:spcPct val="115399"/>
              </a:lnSpc>
              <a:spcBef>
                <a:spcPts val="105"/>
              </a:spcBef>
            </a:pPr>
            <a:r>
              <a:rPr lang="ru-RU" sz="1400" spc="6" dirty="0">
                <a:cs typeface="Arial"/>
              </a:rPr>
              <a:t>Модуль 3. Университетская клиника </a:t>
            </a:r>
            <a:r>
              <a:rPr lang="ru-RU" sz="1400" spc="6" dirty="0" err="1">
                <a:cs typeface="Arial"/>
              </a:rPr>
              <a:t>Хадасса</a:t>
            </a:r>
            <a:endParaRPr lang="en-US" sz="1400" spc="6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79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984097" y="1944298"/>
            <a:ext cx="10505680" cy="3708717"/>
          </a:xfrm>
          <a:prstGeom prst="rect">
            <a:avLst/>
          </a:prstGeom>
        </p:spPr>
        <p:txBody>
          <a:bodyPr/>
          <a:lstStyle/>
          <a:p>
            <a:pPr marL="171416" indent="-171416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1200" dirty="0"/>
              <a:t>УРОВЕНЬ </a:t>
            </a:r>
            <a:r>
              <a:rPr lang="ru-RU" sz="1200" dirty="0">
                <a:solidFill>
                  <a:srgbClr val="FFC300"/>
                </a:solidFill>
              </a:rPr>
              <a:t>ОБРАЗОВАНИЯ</a:t>
            </a:r>
            <a:r>
              <a:rPr lang="ru-RU" sz="1200" dirty="0"/>
              <a:t> МЕДСЕСТЕР ВЛИЯЕТ НА </a:t>
            </a:r>
            <a:r>
              <a:rPr lang="ru-RU" sz="1200" dirty="0">
                <a:solidFill>
                  <a:srgbClr val="FFC300"/>
                </a:solidFill>
              </a:rPr>
              <a:t>КАЧЕСТВО</a:t>
            </a:r>
            <a:r>
              <a:rPr lang="ru-RU" sz="1200" dirty="0"/>
              <a:t> МЕДИЦИНСКОЙ ПОМОЩИ</a:t>
            </a:r>
          </a:p>
          <a:p>
            <a:pPr>
              <a:lnSpc>
                <a:spcPct val="140000"/>
              </a:lnSpc>
            </a:pPr>
            <a:r>
              <a:rPr lang="ru-RU" sz="1200" dirty="0"/>
              <a:t>«</a:t>
            </a:r>
            <a:r>
              <a:rPr lang="ru-RU" sz="1200" i="1" dirty="0"/>
              <a:t>В тех больницах, где </a:t>
            </a:r>
            <a:r>
              <a:rPr lang="ru-RU" sz="1200" b="1" i="1" dirty="0"/>
              <a:t>60% </a:t>
            </a:r>
            <a:r>
              <a:rPr lang="ru-RU" sz="1200" i="1" dirty="0"/>
              <a:t>медсестер имели степень бакалавра и на одну медсестру приходилось в среднем </a:t>
            </a:r>
            <a:r>
              <a:rPr lang="ru-RU" sz="1200" b="1" i="1" dirty="0"/>
              <a:t>6 </a:t>
            </a:r>
            <a:r>
              <a:rPr lang="ru-RU" sz="1200" i="1" dirty="0"/>
              <a:t>пациентов, смертность была на </a:t>
            </a:r>
            <a:r>
              <a:rPr lang="ru-RU" sz="1200" b="1" i="1" dirty="0"/>
              <a:t>30% </a:t>
            </a:r>
            <a:r>
              <a:rPr lang="ru-RU" sz="1200" i="1" dirty="0"/>
              <a:t>ниже, чем в больницах, в которых только </a:t>
            </a:r>
            <a:r>
              <a:rPr lang="ru-RU" sz="1200" b="1" i="1" dirty="0"/>
              <a:t>30% </a:t>
            </a:r>
            <a:r>
              <a:rPr lang="ru-RU" sz="1200" i="1" dirty="0"/>
              <a:t>медсестер имели степени бакалавра медсестры и  ухаживали в среднем за </a:t>
            </a:r>
            <a:r>
              <a:rPr lang="ru-RU" sz="1200" b="1" i="1" dirty="0"/>
              <a:t>8</a:t>
            </a:r>
            <a:r>
              <a:rPr lang="ru-RU" sz="1200" i="1" dirty="0"/>
              <a:t> пациентами</a:t>
            </a:r>
            <a:r>
              <a:rPr lang="ru-RU" sz="1200" dirty="0"/>
              <a:t>»</a:t>
            </a:r>
            <a:r>
              <a:rPr lang="ru-RU" sz="600" dirty="0"/>
              <a:t>1</a:t>
            </a:r>
            <a:r>
              <a:rPr lang="ru-RU" sz="1200" dirty="0"/>
              <a:t>.</a:t>
            </a:r>
          </a:p>
          <a:p>
            <a:pPr>
              <a:lnSpc>
                <a:spcPct val="140000"/>
              </a:lnSpc>
            </a:pPr>
            <a:endParaRPr lang="en-US" sz="12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ПОЧЕМУ НАМ НУЖНО </a:t>
            </a:r>
            <a:r>
              <a:rPr lang="ru-RU" dirty="0">
                <a:solidFill>
                  <a:schemeClr val="accent3"/>
                </a:solidFill>
              </a:rPr>
              <a:t>РАЗВИВАТЬ</a:t>
            </a:r>
            <a:r>
              <a:rPr lang="ru-RU" dirty="0">
                <a:solidFill>
                  <a:schemeClr val="tx1"/>
                </a:solidFill>
              </a:rPr>
              <a:t> ДАННОЕ НАПРАВЛЕНИЕ? 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/>
          </a:bodyPr>
          <a:lstStyle/>
          <a:p>
            <a:r>
              <a:rPr lang="en-US" sz="1400" b="0" dirty="0"/>
              <a:t>International Medical Cluster</a:t>
            </a:r>
            <a:endParaRPr lang="ru-RU" sz="1400" b="0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9335939" y="6275559"/>
            <a:ext cx="2159959" cy="249382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/>
              <a:t> </a:t>
            </a:r>
            <a:fld id="{E8BBD06A-759F-43F0-9FDD-30D8801384D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3D6D3C3-014E-491C-AA64-D3AA076F523A}"/>
              </a:ext>
            </a:extLst>
          </p:cNvPr>
          <p:cNvSpPr/>
          <p:nvPr/>
        </p:nvSpPr>
        <p:spPr>
          <a:xfrm>
            <a:off x="984097" y="6275559"/>
            <a:ext cx="9239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16" indent="-171416">
              <a:buAutoNum type="arabicPeriod"/>
            </a:pP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Aiken L. H. et al. Nurse staffing and education and hospital mortality in nine European countries: a retrospective observational study //The Lancet. – 2014. – Т. 383. – №. 9931. – С. 1824-1830.</a:t>
            </a:r>
          </a:p>
          <a:p>
            <a:r>
              <a:rPr lang="ru-RU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«Современное состояние сестринской практики и сестринского образования. Пути развития», Доклад Профессора, Главного внештатного специалиста Министерства здравоохранения РФ по управлению сестринской деятельностью </a:t>
            </a:r>
            <a:endParaRPr lang="en-US" sz="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http://www.oecd.org/els/health-systems/Health-at-a-Glance-Europe-2014-CHARTSET.pdf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68470-F804-47D7-9DDC-B0BE1DEE6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977" y="3985990"/>
            <a:ext cx="2491504" cy="2362901"/>
          </a:xfrm>
          <a:prstGeom prst="rect">
            <a:avLst/>
          </a:prstGeom>
        </p:spPr>
      </p:pic>
      <p:sp>
        <p:nvSpPr>
          <p:cNvPr id="10" name="Text Placeholder 106">
            <a:extLst>
              <a:ext uri="{FF2B5EF4-FFF2-40B4-BE49-F238E27FC236}">
                <a16:creationId xmlns:a16="http://schemas.microsoft.com/office/drawing/2014/main" id="{E7B42C5D-39BF-4343-9588-7C944EF8D440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gray">
          <a:xfrm>
            <a:off x="1106721" y="3664115"/>
            <a:ext cx="1669168" cy="234361"/>
          </a:xfrm>
          <a:prstGeom prst="rect">
            <a:avLst/>
          </a:prstGeom>
          <a:noFill/>
          <a:effectLst/>
        </p:spPr>
        <p:txBody>
          <a:bodyPr wrap="none" lIns="0" tIns="0" rIns="0" bIns="0" numCol="1" spc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384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384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ts val="384"/>
              </a:spcBef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6363" indent="-233362" algn="l" defTabSz="914400" rtl="0" eaLnBrk="1" latinLnBrk="0" hangingPunct="1">
              <a:spcBef>
                <a:spcPts val="384"/>
              </a:spcBef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988" indent="-230188" algn="l" defTabSz="914400" rtl="0" eaLnBrk="1" latinLnBrk="0" hangingPunct="1">
              <a:spcBef>
                <a:spcPts val="384"/>
              </a:spcBef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ru-RU" sz="10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lt"/>
              </a:rPr>
              <a:t>Количество медсестер и акушерок </a:t>
            </a: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ru-RU" sz="10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lt"/>
              </a:rPr>
              <a:t>на 1 врача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4443C-F378-41C0-9257-B77FC282F4DA}"/>
              </a:ext>
            </a:extLst>
          </p:cNvPr>
          <p:cNvSpPr txBox="1"/>
          <p:nvPr/>
        </p:nvSpPr>
        <p:spPr>
          <a:xfrm>
            <a:off x="1012366" y="3193478"/>
            <a:ext cx="4615643" cy="460199"/>
          </a:xfrm>
          <a:prstGeom prst="rect">
            <a:avLst/>
          </a:prstGeom>
          <a:noFill/>
        </p:spPr>
        <p:txBody>
          <a:bodyPr wrap="square" tIns="44994" bIns="44994" rtlCol="0" anchor="t">
            <a:spAutoFit/>
          </a:bodyPr>
          <a:lstStyle/>
          <a:p>
            <a:pPr marL="171416" indent="-171416">
              <a:buFont typeface="Arial" panose="020B0604020202020204" pitchFamily="34" charset="0"/>
              <a:buChar char="•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РОССИИ ОДНО ИЗ </a:t>
            </a:r>
            <a:r>
              <a:rPr lang="ru-RU" sz="1200" dirty="0">
                <a:solidFill>
                  <a:srgbClr val="FFC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НАИМЕНЬШИХ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КОЛИЧЕСТВ МЕДСЕСТЕР НА 1 ВРАЧА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52EB421-D873-454F-83A6-A56DB0E05A55}"/>
              </a:ext>
            </a:extLst>
          </p:cNvPr>
          <p:cNvSpPr/>
          <p:nvPr/>
        </p:nvSpPr>
        <p:spPr>
          <a:xfrm>
            <a:off x="5376533" y="3211947"/>
            <a:ext cx="6095206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16" indent="-171416">
              <a:buFont typeface="Arial" panose="020B0604020202020204" pitchFamily="34" charset="0"/>
              <a:buChar char="•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В МОСКВЕ КОЛИЧЕСТВО МЕДСЕСТЕР ЗА </a:t>
            </a:r>
            <a:r>
              <a:rPr lang="ru-RU" sz="1200" dirty="0">
                <a:solidFill>
                  <a:srgbClr val="FFC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2016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ГОД </a:t>
            </a:r>
            <a:r>
              <a:rPr lang="ru-RU" sz="1200" dirty="0">
                <a:solidFill>
                  <a:srgbClr val="FFC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СНИЗИЛОСЬ НА 1068 ЧЕЛОВЕК </a:t>
            </a:r>
            <a:r>
              <a:rPr lang="ru-RU" sz="6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, В ТО ВРЕМЯ КАК ПОЧТИ ВО ВСЕХ ЕВРОПЕЙСКИХ СТРАНАХ НАБЛЮДАЕТСЯ ОБРАТНАЯ ТЕНДЕНЦИЯ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40AA68-4741-466F-9B53-556E82165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09" y="4046317"/>
            <a:ext cx="3339762" cy="224147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1B9F9CC-2BAB-4F16-A9A8-11D578E63FAB}"/>
              </a:ext>
            </a:extLst>
          </p:cNvPr>
          <p:cNvSpPr/>
          <p:nvPr/>
        </p:nvSpPr>
        <p:spPr>
          <a:xfrm>
            <a:off x="5661947" y="3762062"/>
            <a:ext cx="6211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Количество медсестер </a:t>
            </a:r>
          </a:p>
          <a:p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на душу населения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в 2012 г., средний годовой прирост с 2000 по 2012 г., 3</a:t>
            </a:r>
          </a:p>
        </p:txBody>
      </p:sp>
    </p:spTree>
    <p:extLst>
      <p:ext uri="{BB962C8B-B14F-4D97-AF65-F5344CB8AC3E}">
        <p14:creationId xmlns:p14="http://schemas.microsoft.com/office/powerpoint/2010/main" val="2771760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1.1. ПРОБЛЕМЫ ПОДГОТОВКИ И РАБОТЫ СРЕДНЕГО МЕДИЦИНСКОГО ПЕРСОНАЛА В РОССИИ  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/>
          </a:bodyPr>
          <a:lstStyle/>
          <a:p>
            <a:r>
              <a:rPr lang="en-US" sz="1400" b="0" dirty="0"/>
              <a:t>International Medical Cluster</a:t>
            </a:r>
            <a:endParaRPr lang="ru-RU" sz="1400" b="0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9335939" y="6275559"/>
            <a:ext cx="2159959" cy="249382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/>
              <a:t> </a:t>
            </a:r>
            <a:fld id="{E8BBD06A-759F-43F0-9FDD-30D8801384D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F0FE000-269B-4AB9-9BA4-5BF38A560CF3}"/>
              </a:ext>
            </a:extLst>
          </p:cNvPr>
          <p:cNvSpPr/>
          <p:nvPr/>
        </p:nvSpPr>
        <p:spPr>
          <a:xfrm>
            <a:off x="1011110" y="2335238"/>
            <a:ext cx="4679911" cy="3145723"/>
          </a:xfrm>
          <a:prstGeom prst="rect">
            <a:avLst/>
          </a:prstGeom>
          <a:pattFill prst="dkDn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6DD8CAF-0A72-4962-B110-D65705EC365B}"/>
              </a:ext>
            </a:extLst>
          </p:cNvPr>
          <p:cNvSpPr/>
          <p:nvPr/>
        </p:nvSpPr>
        <p:spPr>
          <a:xfrm>
            <a:off x="6363360" y="2318024"/>
            <a:ext cx="4679911" cy="3145723"/>
          </a:xfrm>
          <a:prstGeom prst="rect">
            <a:avLst/>
          </a:prstGeom>
          <a:pattFill prst="dkDn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E7345874-DF00-4A1C-8B00-BBD254684B1F}"/>
              </a:ext>
            </a:extLst>
          </p:cNvPr>
          <p:cNvSpPr txBox="1">
            <a:spLocks/>
          </p:cNvSpPr>
          <p:nvPr/>
        </p:nvSpPr>
        <p:spPr>
          <a:xfrm>
            <a:off x="1245215" y="3253753"/>
            <a:ext cx="4274796" cy="1521004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16" indent="-171416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charset="0"/>
              <a:buChar char="•"/>
            </a:pPr>
            <a:r>
              <a:rPr lang="ru-RU" sz="1400" dirty="0"/>
              <a:t>Базовое образование медсестер в России хуже, чем в других странах из-за ограниченной </a:t>
            </a:r>
            <a:r>
              <a:rPr lang="ru-RU" sz="1400" b="1" dirty="0"/>
              <a:t>практической </a:t>
            </a:r>
            <a:r>
              <a:rPr lang="ru-RU" sz="1400" dirty="0"/>
              <a:t>подготовки</a:t>
            </a:r>
          </a:p>
          <a:p>
            <a:pPr marL="171416" indent="-171416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charset="0"/>
              <a:buChar char="•"/>
            </a:pPr>
            <a:r>
              <a:rPr lang="ru-RU" sz="1400" dirty="0"/>
              <a:t>Теоретическая </a:t>
            </a:r>
            <a:r>
              <a:rPr lang="ru-RU" sz="1400" b="1" dirty="0"/>
              <a:t>база</a:t>
            </a:r>
            <a:r>
              <a:rPr lang="ru-RU" sz="1400" dirty="0"/>
              <a:t> программ обучения основана на </a:t>
            </a:r>
            <a:r>
              <a:rPr lang="ru-RU" sz="1400" b="1" dirty="0"/>
              <a:t>устаревших материалах </a:t>
            </a:r>
          </a:p>
          <a:p>
            <a:pPr marL="171416" indent="-171416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charset="0"/>
              <a:buChar char="•"/>
            </a:pPr>
            <a:r>
              <a:rPr lang="ru-RU" sz="1400" dirty="0"/>
              <a:t>Обязательная сертификация проходит раз в 5 лет, в большинстве случаев обучение формальное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endParaRPr lang="en-US" sz="1400" dirty="0"/>
          </a:p>
          <a:p>
            <a:pPr marL="171416" indent="-171416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charset="0"/>
              <a:buChar char="•"/>
            </a:pPr>
            <a:endParaRPr lang="en-US" sz="1400" dirty="0"/>
          </a:p>
          <a:p>
            <a:pPr marL="171416" indent="-171416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charset="0"/>
              <a:buChar char="•"/>
            </a:pPr>
            <a:endParaRPr lang="en-US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F4CF3CFD-32F6-43CB-8CDC-9A97CF0DA7ED}"/>
              </a:ext>
            </a:extLst>
          </p:cNvPr>
          <p:cNvSpPr txBox="1">
            <a:spLocks/>
          </p:cNvSpPr>
          <p:nvPr/>
        </p:nvSpPr>
        <p:spPr>
          <a:xfrm>
            <a:off x="1215137" y="2496026"/>
            <a:ext cx="2555465" cy="42560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indent="0" defTabSz="2438889">
              <a:lnSpc>
                <a:spcPct val="12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400" b="1" i="0" baseline="0">
                <a:solidFill>
                  <a:schemeClr val="accent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defTabSz="2438889">
              <a:spcBef>
                <a:spcPct val="20000"/>
              </a:spcBef>
              <a:buFont typeface="Arial" panose="020B0604020202020204" pitchFamily="34" charset="0"/>
              <a:buChar char="–"/>
              <a:defRPr sz="7502"/>
            </a:lvl2pPr>
            <a:lvl3pPr marL="3048610" indent="-609721" defTabSz="2438889">
              <a:spcBef>
                <a:spcPct val="20000"/>
              </a:spcBef>
              <a:buFont typeface="Arial" panose="020B0604020202020204" pitchFamily="34" charset="0"/>
              <a:buChar char="•"/>
              <a:defRPr sz="6402"/>
            </a:lvl3pPr>
            <a:lvl4pPr marL="4268053" indent="-609721" defTabSz="2438889">
              <a:spcBef>
                <a:spcPct val="20000"/>
              </a:spcBef>
              <a:buFont typeface="Arial" panose="020B0604020202020204" pitchFamily="34" charset="0"/>
              <a:buChar char="–"/>
              <a:defRPr sz="5302"/>
            </a:lvl4pPr>
            <a:lvl5pPr marL="5487497" indent="-609721" defTabSz="2438889">
              <a:spcBef>
                <a:spcPct val="20000"/>
              </a:spcBef>
              <a:buFont typeface="Arial" panose="020B0604020202020204" pitchFamily="34" charset="0"/>
              <a:buChar char="»"/>
              <a:defRPr sz="5302"/>
            </a:lvl5pPr>
            <a:lvl6pPr marL="6706942" indent="-609721" defTabSz="2438889">
              <a:spcBef>
                <a:spcPct val="20000"/>
              </a:spcBef>
              <a:buFont typeface="Arial" panose="020B0604020202020204" pitchFamily="34" charset="0"/>
              <a:buChar char="•"/>
              <a:defRPr sz="5302"/>
            </a:lvl6pPr>
            <a:lvl7pPr marL="7926386" indent="-609721" defTabSz="2438889">
              <a:spcBef>
                <a:spcPct val="20000"/>
              </a:spcBef>
              <a:buFont typeface="Arial" panose="020B0604020202020204" pitchFamily="34" charset="0"/>
              <a:buChar char="•"/>
              <a:defRPr sz="5302"/>
            </a:lvl7pPr>
            <a:lvl8pPr marL="9145827" indent="-609721" defTabSz="2438889">
              <a:spcBef>
                <a:spcPct val="20000"/>
              </a:spcBef>
              <a:buFont typeface="Arial" panose="020B0604020202020204" pitchFamily="34" charset="0"/>
              <a:buChar char="•"/>
              <a:defRPr sz="5302"/>
            </a:lvl8pPr>
            <a:lvl9pPr marL="10365272" indent="-609721" defTabSz="2438889">
              <a:spcBef>
                <a:spcPct val="20000"/>
              </a:spcBef>
              <a:buFont typeface="Arial" panose="020B0604020202020204" pitchFamily="34" charset="0"/>
              <a:buChar char="•"/>
              <a:defRPr sz="5302"/>
            </a:lvl9pPr>
          </a:lstStyle>
          <a:p>
            <a:r>
              <a:rPr lang="ru-RU" sz="1200" dirty="0">
                <a:solidFill>
                  <a:schemeClr val="accent1"/>
                </a:solidFill>
              </a:rPr>
              <a:t>ПОДГОТОВКА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CB438920-717B-475E-995F-EAFD2E7F1CBE}"/>
              </a:ext>
            </a:extLst>
          </p:cNvPr>
          <p:cNvSpPr txBox="1">
            <a:spLocks/>
          </p:cNvSpPr>
          <p:nvPr/>
        </p:nvSpPr>
        <p:spPr>
          <a:xfrm>
            <a:off x="6599991" y="2483738"/>
            <a:ext cx="3238765" cy="32260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indent="0" defTabSz="2438889">
              <a:lnSpc>
                <a:spcPct val="12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400" b="1" i="0" baseline="0">
                <a:solidFill>
                  <a:schemeClr val="accent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defTabSz="2438889">
              <a:spcBef>
                <a:spcPct val="20000"/>
              </a:spcBef>
              <a:buFont typeface="Arial" panose="020B0604020202020204" pitchFamily="34" charset="0"/>
              <a:buChar char="–"/>
              <a:defRPr sz="7502"/>
            </a:lvl2pPr>
            <a:lvl3pPr marL="3048610" indent="-609721" defTabSz="2438889">
              <a:spcBef>
                <a:spcPct val="20000"/>
              </a:spcBef>
              <a:buFont typeface="Arial" panose="020B0604020202020204" pitchFamily="34" charset="0"/>
              <a:buChar char="•"/>
              <a:defRPr sz="6402"/>
            </a:lvl3pPr>
            <a:lvl4pPr marL="4268053" indent="-609721" defTabSz="2438889">
              <a:spcBef>
                <a:spcPct val="20000"/>
              </a:spcBef>
              <a:buFont typeface="Arial" panose="020B0604020202020204" pitchFamily="34" charset="0"/>
              <a:buChar char="–"/>
              <a:defRPr sz="5302"/>
            </a:lvl4pPr>
            <a:lvl5pPr marL="5487497" indent="-609721" defTabSz="2438889">
              <a:spcBef>
                <a:spcPct val="20000"/>
              </a:spcBef>
              <a:buFont typeface="Arial" panose="020B0604020202020204" pitchFamily="34" charset="0"/>
              <a:buChar char="»"/>
              <a:defRPr sz="5302"/>
            </a:lvl5pPr>
            <a:lvl6pPr marL="6706942" indent="-609721" defTabSz="2438889">
              <a:spcBef>
                <a:spcPct val="20000"/>
              </a:spcBef>
              <a:buFont typeface="Arial" panose="020B0604020202020204" pitchFamily="34" charset="0"/>
              <a:buChar char="•"/>
              <a:defRPr sz="5302"/>
            </a:lvl6pPr>
            <a:lvl7pPr marL="7926386" indent="-609721" defTabSz="2438889">
              <a:spcBef>
                <a:spcPct val="20000"/>
              </a:spcBef>
              <a:buFont typeface="Arial" panose="020B0604020202020204" pitchFamily="34" charset="0"/>
              <a:buChar char="•"/>
              <a:defRPr sz="5302"/>
            </a:lvl7pPr>
            <a:lvl8pPr marL="9145827" indent="-609721" defTabSz="2438889">
              <a:spcBef>
                <a:spcPct val="20000"/>
              </a:spcBef>
              <a:buFont typeface="Arial" panose="020B0604020202020204" pitchFamily="34" charset="0"/>
              <a:buChar char="•"/>
              <a:defRPr sz="5302"/>
            </a:lvl8pPr>
            <a:lvl9pPr marL="10365272" indent="-609721" defTabSz="2438889">
              <a:spcBef>
                <a:spcPct val="20000"/>
              </a:spcBef>
              <a:buFont typeface="Arial" panose="020B0604020202020204" pitchFamily="34" charset="0"/>
              <a:buChar char="•"/>
              <a:defRPr sz="5302"/>
            </a:lvl9pPr>
          </a:lstStyle>
          <a:p>
            <a:r>
              <a:rPr lang="ru-RU" sz="1200" dirty="0">
                <a:solidFill>
                  <a:schemeClr val="accent1"/>
                </a:solidFill>
              </a:rPr>
              <a:t>РАБОТА</a:t>
            </a:r>
            <a:endParaRPr lang="ru-RU" sz="600" b="0" dirty="0"/>
          </a:p>
          <a:p>
            <a:endParaRPr lang="ru-RU" sz="600" dirty="0">
              <a:solidFill>
                <a:schemeClr val="accent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B123D0-4B7C-4E56-AB5C-56957E4C5055}"/>
              </a:ext>
            </a:extLst>
          </p:cNvPr>
          <p:cNvSpPr/>
          <p:nvPr/>
        </p:nvSpPr>
        <p:spPr>
          <a:xfrm>
            <a:off x="6363360" y="2764819"/>
            <a:ext cx="486810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46" indent="-142846">
              <a:buFont typeface="Arial" panose="020B0604020202020204" pitchFamily="34" charset="0"/>
              <a:buChar char="•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Недостаточные 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знания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 медицинских сестер по вопросам организации,  требований регламентирующих документов, фармакологии, клиническим аспектам ведения больных.</a:t>
            </a:r>
          </a:p>
          <a:p>
            <a:pPr marL="142846" indent="-142846">
              <a:buFont typeface="Arial" panose="020B0604020202020204" pitchFamily="34" charset="0"/>
              <a:buChar char="•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Низкий 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уровень мотивации 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к саморазвитию  и самостоятельному решению  клинических проблем  больных.</a:t>
            </a:r>
          </a:p>
          <a:p>
            <a:pPr marL="142846" indent="-142846">
              <a:buFont typeface="Arial" panose="020B0604020202020204" pitchFamily="34" charset="0"/>
              <a:buChar char="•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Слабая 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система управления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деятельности сестринским персоналом.</a:t>
            </a:r>
          </a:p>
          <a:p>
            <a:pPr marL="142846" indent="-142846">
              <a:buFont typeface="Arial" panose="020B0604020202020204" pitchFamily="34" charset="0"/>
              <a:buChar char="•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Недостаточное 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оснащение рабочих мес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т в том числе оборудованием для  проведения рутинных измерений (тонометр, фонендоскоп, сантиметровая лента, весы,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ростостомеры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42846" indent="-142846">
              <a:buFont typeface="Arial" panose="020B0604020202020204" pitchFamily="34" charset="0"/>
              <a:buChar char="•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Отсутствие 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единых алгоритмов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взаимодействия медицинской сестры с   подразделениями поликлиники,</a:t>
            </a:r>
          </a:p>
          <a:p>
            <a:pPr marL="142846" indent="-142846">
              <a:buFont typeface="Arial" panose="020B0604020202020204" pitchFamily="34" charset="0"/>
              <a:buChar char="•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Низкая готовность  врачебного персонала 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делегировать полномочия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и контролировать качество их выполнения.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42846" indent="-142846">
              <a:buFont typeface="Arial" panose="020B0604020202020204" pitchFamily="34" charset="0"/>
              <a:buChar char="•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Высокая нагрузка при низкой заработной плате 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6312D862-A6D3-40CA-A3B2-5967247A8829}"/>
              </a:ext>
            </a:extLst>
          </p:cNvPr>
          <p:cNvCxnSpPr/>
          <p:nvPr/>
        </p:nvCxnSpPr>
        <p:spPr>
          <a:xfrm>
            <a:off x="1018076" y="2853011"/>
            <a:ext cx="70545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83B3AD96-51B8-49D3-8FAA-7FEB99EBE98C}"/>
              </a:ext>
            </a:extLst>
          </p:cNvPr>
          <p:cNvCxnSpPr>
            <a:cxnSpLocks/>
          </p:cNvCxnSpPr>
          <p:nvPr/>
        </p:nvCxnSpPr>
        <p:spPr>
          <a:xfrm>
            <a:off x="6363360" y="2854105"/>
            <a:ext cx="89408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1F3E875-964D-4056-84C4-B60014AC70F6}"/>
              </a:ext>
            </a:extLst>
          </p:cNvPr>
          <p:cNvSpPr/>
          <p:nvPr/>
        </p:nvSpPr>
        <p:spPr>
          <a:xfrm>
            <a:off x="1018077" y="6173472"/>
            <a:ext cx="87138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«Современное состояние сестринской практики и сестринского образования. Пути развития», Доклад Профессора, Главного внештатного специалиста Министерства здравоохранения РФ по управлению сестринской деятельностью </a:t>
            </a:r>
          </a:p>
        </p:txBody>
      </p:sp>
    </p:spTree>
    <p:extLst>
      <p:ext uri="{BB962C8B-B14F-4D97-AF65-F5344CB8AC3E}">
        <p14:creationId xmlns:p14="http://schemas.microsoft.com/office/powerpoint/2010/main" val="4214722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89"/>
          <p:cNvGrpSpPr>
            <a:grpSpLocks/>
          </p:cNvGrpSpPr>
          <p:nvPr/>
        </p:nvGrpSpPr>
        <p:grpSpPr bwMode="auto">
          <a:xfrm>
            <a:off x="-2843" y="900031"/>
            <a:ext cx="12192000" cy="5536820"/>
            <a:chOff x="0" y="0"/>
            <a:chExt cx="12191999" cy="6435575"/>
          </a:xfrm>
        </p:grpSpPr>
        <p:pic>
          <p:nvPicPr>
            <p:cNvPr id="91" name="Рисунок 19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 flipV="1">
              <a:off x="6153945" y="0"/>
              <a:ext cx="6038054" cy="643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9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1" y="0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5" name="Крест 34"/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75" name="Крест 74"/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93" name="Крест 92"/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88715" y="6191814"/>
            <a:ext cx="1503285" cy="6661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OfficinaSansC" panose="04000500000000000000" pitchFamily="82" charset="0"/>
              </a:rPr>
              <a:t> </a:t>
            </a:r>
            <a:endParaRPr lang="ru-RU" dirty="0">
              <a:solidFill>
                <a:schemeClr val="bg1"/>
              </a:solidFill>
              <a:latin typeface="OfficinaSansC" panose="04000500000000000000" pitchFamily="8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7611" y="3873"/>
            <a:ext cx="7448365" cy="883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OfficinaSansC" panose="04000500000000000000" pitchFamily="82" charset="0"/>
              </a:rPr>
              <a:t>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0" y="2109088"/>
            <a:ext cx="1219200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1200" dirty="0">
              <a:solidFill>
                <a:srgbClr val="0C4390"/>
              </a:solidFill>
              <a:latin typeface="OfficinaSansC" panose="04000500000000000000" pitchFamily="82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28299" y="6328754"/>
            <a:ext cx="2672526" cy="53638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useo Sans Cyrl 100" panose="02000000000000000000" pitchFamily="50" charset="-52"/>
              </a:rPr>
              <a:t>www.hadassah.moscow</a:t>
            </a:r>
            <a:endParaRPr lang="ru-RU" sz="1200" dirty="0">
              <a:solidFill>
                <a:schemeClr val="bg1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593671" y="6328755"/>
            <a:ext cx="2598329" cy="53606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Museo Sans Cyrl 100" panose="02000000000000000000" pitchFamily="50" charset="-52"/>
              </a:rPr>
              <a:t>+7</a:t>
            </a:r>
            <a:r>
              <a:rPr lang="ru-RU" sz="1200" dirty="0">
                <a:solidFill>
                  <a:schemeClr val="bg1"/>
                </a:solidFill>
                <a:latin typeface="Museo Sans Cyrl 100" panose="02000000000000000000" pitchFamily="50" charset="-52"/>
              </a:rPr>
              <a:t>(</a:t>
            </a:r>
            <a:r>
              <a:rPr lang="en-US" sz="1200" dirty="0">
                <a:solidFill>
                  <a:schemeClr val="bg1"/>
                </a:solidFill>
                <a:latin typeface="Museo Sans Cyrl 100" panose="02000000000000000000" pitchFamily="50" charset="-52"/>
              </a:rPr>
              <a:t>495</a:t>
            </a:r>
            <a:r>
              <a:rPr lang="ru-RU" sz="1200" dirty="0">
                <a:solidFill>
                  <a:schemeClr val="bg1"/>
                </a:solidFill>
                <a:latin typeface="Museo Sans Cyrl 100" panose="02000000000000000000" pitchFamily="50" charset="-52"/>
              </a:rPr>
              <a:t>)</a:t>
            </a:r>
            <a:r>
              <a:rPr lang="en-US" sz="1200" dirty="0">
                <a:solidFill>
                  <a:schemeClr val="bg1"/>
                </a:solidFill>
                <a:latin typeface="Museo Sans Cyrl 100" panose="02000000000000000000" pitchFamily="50" charset="-52"/>
              </a:rPr>
              <a:t>800-10-00</a:t>
            </a:r>
            <a:endParaRPr lang="ru-RU" sz="1200" dirty="0">
              <a:solidFill>
                <a:schemeClr val="bg1"/>
              </a:solidFill>
              <a:latin typeface="Museo Sans Cyrl 100" panose="02000000000000000000" pitchFamily="50" charset="-52"/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7" y="223992"/>
            <a:ext cx="2500655" cy="529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21370" y="1120242"/>
            <a:ext cx="4046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algn="ctr">
              <a:spcBef>
                <a:spcPts val="58"/>
              </a:spcBef>
            </a:pPr>
            <a:r>
              <a:rPr lang="ru-RU" sz="1200" b="1" dirty="0">
                <a:solidFill>
                  <a:schemeClr val="bg1"/>
                </a:solidFill>
                <a:latin typeface="Museo Sans Cyrl 100" panose="02000000000000000000" pitchFamily="50" charset="-52"/>
                <a:cs typeface="Arial"/>
              </a:rPr>
              <a:t>ЧТО МЫ ПРЕДЛАГАЕМ?</a:t>
            </a:r>
            <a:endParaRPr lang="ru-RU" sz="1200" dirty="0">
              <a:solidFill>
                <a:schemeClr val="bg1"/>
              </a:solidFill>
              <a:latin typeface="Museo Sans Cyrl 100" panose="02000000000000000000" pitchFamily="50" charset="-52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00612" y="259021"/>
            <a:ext cx="5216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ПРОГРАММА ПОДГОТОВКИ МЕДИЦИНСКИХ СЕСТЕР</a:t>
            </a:r>
          </a:p>
        </p:txBody>
      </p:sp>
      <p:pic>
        <p:nvPicPr>
          <p:cNvPr id="23" name="Объект 6">
            <a:extLst>
              <a:ext uri="{FF2B5EF4-FFF2-40B4-BE49-F238E27FC236}">
                <a16:creationId xmlns:a16="http://schemas.microsoft.com/office/drawing/2014/main" id="{AE03D00E-EEF5-A241-BA82-96EA15CB9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756" y="856899"/>
            <a:ext cx="7136825" cy="549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0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89"/>
          <p:cNvGrpSpPr>
            <a:grpSpLocks/>
          </p:cNvGrpSpPr>
          <p:nvPr/>
        </p:nvGrpSpPr>
        <p:grpSpPr bwMode="auto">
          <a:xfrm>
            <a:off x="-2843" y="900031"/>
            <a:ext cx="12192000" cy="5536820"/>
            <a:chOff x="0" y="0"/>
            <a:chExt cx="12191999" cy="6435575"/>
          </a:xfrm>
        </p:grpSpPr>
        <p:pic>
          <p:nvPicPr>
            <p:cNvPr id="91" name="Рисунок 19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 flipV="1">
              <a:off x="6153945" y="0"/>
              <a:ext cx="6038054" cy="643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9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1" y="0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5" name="Крест 34"/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75" name="Крест 74"/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93" name="Крест 92"/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88715" y="6191814"/>
            <a:ext cx="1503285" cy="6661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OfficinaSansC" panose="04000500000000000000" pitchFamily="82" charset="0"/>
              </a:rPr>
              <a:t> </a:t>
            </a:r>
            <a:endParaRPr lang="ru-RU" dirty="0">
              <a:solidFill>
                <a:schemeClr val="bg1"/>
              </a:solidFill>
              <a:latin typeface="OfficinaSansC" panose="04000500000000000000" pitchFamily="8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7611" y="3873"/>
            <a:ext cx="7448365" cy="883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OfficinaSansC" panose="04000500000000000000" pitchFamily="82" charset="0"/>
              </a:rPr>
              <a:t>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0" y="2109088"/>
            <a:ext cx="1219200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1200" dirty="0">
              <a:solidFill>
                <a:srgbClr val="0C4390"/>
              </a:solidFill>
              <a:latin typeface="OfficinaSansC" panose="04000500000000000000" pitchFamily="82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28299" y="6328754"/>
            <a:ext cx="2672526" cy="53638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useo Sans Cyrl 100" panose="02000000000000000000" pitchFamily="50" charset="-52"/>
              </a:rPr>
              <a:t>www.hadassah.moscow</a:t>
            </a:r>
            <a:endParaRPr lang="ru-RU" sz="1200" dirty="0">
              <a:solidFill>
                <a:schemeClr val="bg1"/>
              </a:solidFill>
              <a:latin typeface="Museo Sans Cyrl 100" panose="02000000000000000000" pitchFamily="50" charset="-52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593671" y="6328755"/>
            <a:ext cx="2598329" cy="53606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Museo Sans Cyrl 100" panose="02000000000000000000" pitchFamily="50" charset="-52"/>
              </a:rPr>
              <a:t>+7</a:t>
            </a:r>
            <a:r>
              <a:rPr lang="ru-RU" sz="1200" dirty="0">
                <a:solidFill>
                  <a:schemeClr val="bg1"/>
                </a:solidFill>
                <a:latin typeface="Museo Sans Cyrl 100" panose="02000000000000000000" pitchFamily="50" charset="-52"/>
              </a:rPr>
              <a:t>(</a:t>
            </a:r>
            <a:r>
              <a:rPr lang="en-US" sz="1200" dirty="0">
                <a:solidFill>
                  <a:schemeClr val="bg1"/>
                </a:solidFill>
                <a:latin typeface="Museo Sans Cyrl 100" panose="02000000000000000000" pitchFamily="50" charset="-52"/>
              </a:rPr>
              <a:t>495</a:t>
            </a:r>
            <a:r>
              <a:rPr lang="ru-RU" sz="1200" dirty="0">
                <a:solidFill>
                  <a:schemeClr val="bg1"/>
                </a:solidFill>
                <a:latin typeface="Museo Sans Cyrl 100" panose="02000000000000000000" pitchFamily="50" charset="-52"/>
              </a:rPr>
              <a:t>)</a:t>
            </a:r>
            <a:r>
              <a:rPr lang="en-US" sz="1200" dirty="0">
                <a:solidFill>
                  <a:schemeClr val="bg1"/>
                </a:solidFill>
                <a:latin typeface="Museo Sans Cyrl 100" panose="02000000000000000000" pitchFamily="50" charset="-52"/>
              </a:rPr>
              <a:t>800-10-00</a:t>
            </a:r>
            <a:endParaRPr lang="ru-RU" sz="1200" dirty="0">
              <a:solidFill>
                <a:schemeClr val="bg1"/>
              </a:solidFill>
              <a:latin typeface="Museo Sans Cyrl 100" panose="02000000000000000000" pitchFamily="50" charset="-52"/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7" y="223992"/>
            <a:ext cx="2500655" cy="529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21370" y="1120242"/>
            <a:ext cx="4046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algn="ctr">
              <a:spcBef>
                <a:spcPts val="58"/>
              </a:spcBef>
            </a:pPr>
            <a:r>
              <a:rPr lang="ru-RU" sz="1200" b="1" dirty="0">
                <a:solidFill>
                  <a:schemeClr val="bg1"/>
                </a:solidFill>
                <a:latin typeface="Museo Sans Cyrl 100" panose="02000000000000000000" pitchFamily="50" charset="-52"/>
                <a:cs typeface="Arial"/>
              </a:rPr>
              <a:t>ЧТО МЫ ПРЕДЛАГАЕМ?</a:t>
            </a:r>
            <a:endParaRPr lang="ru-RU" sz="1200" dirty="0">
              <a:solidFill>
                <a:schemeClr val="bg1"/>
              </a:solidFill>
              <a:latin typeface="Museo Sans Cyrl 100" panose="02000000000000000000" pitchFamily="50" charset="-52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00612" y="259021"/>
            <a:ext cx="5216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ПРОГРАММА ПОДГОТОВКИ МЕДИЦИНСКИХ СЕСТЕР</a:t>
            </a:r>
          </a:p>
        </p:txBody>
      </p:sp>
      <p:pic>
        <p:nvPicPr>
          <p:cNvPr id="23" name="Объект 3">
            <a:extLst>
              <a:ext uri="{FF2B5EF4-FFF2-40B4-BE49-F238E27FC236}">
                <a16:creationId xmlns:a16="http://schemas.microsoft.com/office/drawing/2014/main" id="{B7FFEF33-9543-874D-92ED-F9A7D2302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043" y="941536"/>
            <a:ext cx="7015622" cy="536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9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89"/>
          <p:cNvGrpSpPr>
            <a:grpSpLocks/>
          </p:cNvGrpSpPr>
          <p:nvPr/>
        </p:nvGrpSpPr>
        <p:grpSpPr bwMode="auto">
          <a:xfrm>
            <a:off x="-2843" y="900031"/>
            <a:ext cx="12192000" cy="5536820"/>
            <a:chOff x="0" y="0"/>
            <a:chExt cx="12191999" cy="6435575"/>
          </a:xfrm>
        </p:grpSpPr>
        <p:pic>
          <p:nvPicPr>
            <p:cNvPr id="91" name="Рисунок 19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 flipV="1">
              <a:off x="6153945" y="0"/>
              <a:ext cx="6038054" cy="643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9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1" y="0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5" name="Крест 34"/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75" name="Крест 74"/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93" name="Крест 92"/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88715" y="6191814"/>
            <a:ext cx="1503285" cy="6661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7611" y="3873"/>
            <a:ext cx="7448365" cy="883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0" y="2109088"/>
            <a:ext cx="1219200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1200" dirty="0">
              <a:solidFill>
                <a:srgbClr val="0C439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28299" y="6328754"/>
            <a:ext cx="2672526" cy="53638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www.hadassah.moscow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593671" y="6328755"/>
            <a:ext cx="2598329" cy="53606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+7</a:t>
            </a: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495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  <a:r>
              <a:rPr lang="en-US" sz="1200" dirty="0">
                <a:solidFill>
                  <a:schemeClr val="bg1"/>
                </a:solidFill>
              </a:rPr>
              <a:t>800-10-00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7" y="223992"/>
            <a:ext cx="2500655" cy="529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21370" y="1120242"/>
            <a:ext cx="4046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algn="ctr">
              <a:spcBef>
                <a:spcPts val="58"/>
              </a:spcBef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ЧТО МЫ ПРЕДЛАГАЕМ?</a:t>
            </a:r>
            <a:endParaRPr lang="ru-RU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DCD1168B-719A-404B-AFC0-4DDF2AF53A77}"/>
              </a:ext>
            </a:extLst>
          </p:cNvPr>
          <p:cNvSpPr txBox="1">
            <a:spLocks/>
          </p:cNvSpPr>
          <p:nvPr/>
        </p:nvSpPr>
        <p:spPr>
          <a:xfrm>
            <a:off x="6032177" y="-172920"/>
            <a:ext cx="9223058" cy="1162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chemeClr val="bg1"/>
                </a:solidFill>
                <a:latin typeface="+mn-lt"/>
              </a:rPr>
              <a:t>Научная образовательная площадка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EE3D2499-45FE-9E49-B939-955B49114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471" y="1791179"/>
            <a:ext cx="7433001" cy="4116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Создание исследовательского центра – организован.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Организован и работает ЛЭК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Обучены  и сертифицированы все медицинские сотрудники стандартам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GCP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Проведение клинических исследований </a:t>
            </a:r>
            <a:r>
              <a:rPr lang="ru-RU" sz="1600" dirty="0" err="1">
                <a:solidFill>
                  <a:schemeClr val="accent5">
                    <a:lumMod val="75000"/>
                  </a:schemeClr>
                </a:solidFill>
              </a:rPr>
              <a:t>незарегистированных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 лекарственных </a:t>
            </a:r>
            <a:r>
              <a:rPr lang="ru-RU" sz="1600" dirty="0" err="1">
                <a:solidFill>
                  <a:schemeClr val="accent5">
                    <a:lumMod val="75000"/>
                  </a:schemeClr>
                </a:solidFill>
              </a:rPr>
              <a:t>преапартов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 - получена аккредитация на проведение клинических исследований в </a:t>
            </a:r>
            <a:r>
              <a:rPr lang="ru-RU" sz="1600" dirty="0" err="1">
                <a:solidFill>
                  <a:schemeClr val="accent5">
                    <a:lumMod val="75000"/>
                  </a:schemeClr>
                </a:solidFill>
              </a:rPr>
              <a:t>окт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 2019 . 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Одобрен МЗ в </a:t>
            </a:r>
            <a:r>
              <a:rPr lang="ru-RU" sz="1600" dirty="0" err="1">
                <a:solidFill>
                  <a:schemeClr val="accent5">
                    <a:lumMod val="75000"/>
                  </a:schemeClr>
                </a:solidFill>
              </a:rPr>
              <a:t>явнаре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 2020 первый для </a:t>
            </a:r>
            <a:r>
              <a:rPr lang="ru-RU" sz="1600" dirty="0" err="1">
                <a:solidFill>
                  <a:schemeClr val="accent5">
                    <a:lumMod val="75000"/>
                  </a:schemeClr>
                </a:solidFill>
              </a:rPr>
              <a:t>Хадасса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5">
                    <a:lumMod val="75000"/>
                  </a:schemeClr>
                </a:solidFill>
              </a:rPr>
              <a:t>Медикал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 клинический протокол по раку молочной железы. Сроки: Старт по ситуации с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COVID 19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Разработка новых методов консервации биологического материала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Проведение клинических испытаний незарегистрированного  оборудования – подан пакет документов в феврале 2020 на аккредитацию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Разработка учебного и программного обеспечения для приборов смешанной реальности аналогичного </a:t>
            </a:r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</a:rPr>
              <a:t>HoloLens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</a:rPr>
              <a:t>Holo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Anatomy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6" name="Изображение 3" descr="thiel.jpg">
            <a:extLst>
              <a:ext uri="{FF2B5EF4-FFF2-40B4-BE49-F238E27FC236}">
                <a16:creationId xmlns:a16="http://schemas.microsoft.com/office/drawing/2014/main" id="{6B7E0F4A-0D43-0840-84DC-1125E7687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8164" y="1012163"/>
            <a:ext cx="2603957" cy="1841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8" descr="ÐÐ°ÑÑÐ¸Ð½ÐºÐ¸ Ð¿Ð¾ Ð·Ð°Ð¿ÑÐ¾ÑÑ hololens anatomy">
            <a:extLst>
              <a:ext uri="{FF2B5EF4-FFF2-40B4-BE49-F238E27FC236}">
                <a16:creationId xmlns:a16="http://schemas.microsoft.com/office/drawing/2014/main" id="{BE44CB8A-21A6-CD4F-BECF-3F199313F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046" y="3607652"/>
            <a:ext cx="2745603" cy="183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55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89"/>
          <p:cNvGrpSpPr>
            <a:grpSpLocks/>
          </p:cNvGrpSpPr>
          <p:nvPr/>
        </p:nvGrpSpPr>
        <p:grpSpPr bwMode="auto">
          <a:xfrm>
            <a:off x="0" y="954100"/>
            <a:ext cx="12192000" cy="5536820"/>
            <a:chOff x="0" y="0"/>
            <a:chExt cx="12191999" cy="6435575"/>
          </a:xfrm>
        </p:grpSpPr>
        <p:pic>
          <p:nvPicPr>
            <p:cNvPr id="91" name="Рисунок 19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 flipV="1">
              <a:off x="6153945" y="0"/>
              <a:ext cx="6038054" cy="643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9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1" y="0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5" name="Крест 34"/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75" name="Крест 74"/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93" name="Крест 92"/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88715" y="6191814"/>
            <a:ext cx="1503285" cy="6661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7611" y="3873"/>
            <a:ext cx="7448365" cy="883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0" y="2109088"/>
            <a:ext cx="1219200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1200" dirty="0">
              <a:solidFill>
                <a:srgbClr val="0C439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28299" y="6328754"/>
            <a:ext cx="2672526" cy="53638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www.hadassah.moscow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593671" y="6328755"/>
            <a:ext cx="2598329" cy="53606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+7</a:t>
            </a: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495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  <a:r>
              <a:rPr lang="en-US" sz="1200" dirty="0">
                <a:solidFill>
                  <a:schemeClr val="bg1"/>
                </a:solidFill>
              </a:rPr>
              <a:t>800-10-00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7" y="223992"/>
            <a:ext cx="2500655" cy="529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21370" y="1120242"/>
            <a:ext cx="4046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algn="ctr">
              <a:spcBef>
                <a:spcPts val="58"/>
              </a:spcBef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ЧТО МЫ ПРЕДЛАГАЕМ?</a:t>
            </a:r>
            <a:endParaRPr lang="ru-RU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87599" y="259021"/>
            <a:ext cx="1242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ПАРТНЕРЫ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84666" y="1230748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C439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srgbClr val="0C4390"/>
                </a:solidFill>
              </a:rPr>
              <a:t>ПРОВЕДЕНИЕ СОВМЕСТНЫХ ПРОГРАММ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srgbClr val="0C4390"/>
                </a:solidFill>
              </a:rPr>
              <a:t>ПРИВЛЕЧЕНИЕ СЛУШАТЕЛЕЙ В ТРЕНИНГОВЫЙ ЦЕНТР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srgbClr val="0C4390"/>
                </a:solidFill>
              </a:rPr>
              <a:t>ПРИВЛЕЧЕНИЕ ЭКСПЕРТОВ </a:t>
            </a:r>
          </a:p>
          <a:p>
            <a:endParaRPr lang="ru-RU" dirty="0">
              <a:solidFill>
                <a:srgbClr val="0C4390"/>
              </a:solidFill>
            </a:endParaRPr>
          </a:p>
          <a:p>
            <a:endParaRPr lang="ru-RU" dirty="0">
              <a:solidFill>
                <a:srgbClr val="0C4390"/>
              </a:solidFill>
            </a:endParaRPr>
          </a:p>
          <a:p>
            <a:r>
              <a:rPr lang="ru-RU" dirty="0">
                <a:solidFill>
                  <a:srgbClr val="0C4390"/>
                </a:solidFill>
              </a:rPr>
              <a:t>ПАРТНЕРЫ СИМУЛЯЦИОННОГО ГОСПИТАЛЯ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C4390"/>
                </a:solidFill>
              </a:rPr>
              <a:t>Университеты - РУДН, РНИМУ им. Н.И. Пирогова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C4390"/>
                </a:solidFill>
              </a:rPr>
              <a:t>ВЫСШАЯ МЕДИЦИНСКАЯ ШКОЛА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C4390"/>
                </a:solidFill>
              </a:rPr>
              <a:t>АСТРА ЗЕНЕКА (переговоры)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C4390"/>
                </a:solidFill>
              </a:rPr>
              <a:t>АЛК-АБЕЛЛО PHARMA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C4390"/>
                </a:solidFill>
              </a:rPr>
              <a:t>КАРЛ ШТОРЦ (Германия)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C4390"/>
                </a:solidFill>
              </a:rPr>
              <a:t>R.I.T.E </a:t>
            </a:r>
            <a:r>
              <a:rPr lang="ru-RU" dirty="0" err="1">
                <a:solidFill>
                  <a:srgbClr val="0C4390"/>
                </a:solidFill>
              </a:rPr>
              <a:t>Research</a:t>
            </a:r>
            <a:r>
              <a:rPr lang="ru-RU" dirty="0">
                <a:solidFill>
                  <a:srgbClr val="0C4390"/>
                </a:solidFill>
              </a:rPr>
              <a:t> </a:t>
            </a:r>
            <a:r>
              <a:rPr lang="ru-RU" dirty="0" err="1">
                <a:solidFill>
                  <a:srgbClr val="0C4390"/>
                </a:solidFill>
              </a:rPr>
              <a:t>Institutes</a:t>
            </a:r>
            <a:r>
              <a:rPr lang="ru-RU" dirty="0">
                <a:solidFill>
                  <a:srgbClr val="0C4390"/>
                </a:solidFill>
              </a:rPr>
              <a:t> </a:t>
            </a:r>
            <a:r>
              <a:rPr lang="ru-RU" dirty="0" err="1">
                <a:solidFill>
                  <a:srgbClr val="0C4390"/>
                </a:solidFill>
              </a:rPr>
              <a:t>for</a:t>
            </a:r>
            <a:r>
              <a:rPr lang="ru-RU" dirty="0">
                <a:solidFill>
                  <a:srgbClr val="0C4390"/>
                </a:solidFill>
              </a:rPr>
              <a:t> </a:t>
            </a:r>
            <a:r>
              <a:rPr lang="ru-RU" dirty="0" err="1">
                <a:solidFill>
                  <a:srgbClr val="0C4390"/>
                </a:solidFill>
              </a:rPr>
              <a:t>transnational</a:t>
            </a:r>
            <a:r>
              <a:rPr lang="ru-RU" dirty="0">
                <a:solidFill>
                  <a:srgbClr val="0C4390"/>
                </a:solidFill>
              </a:rPr>
              <a:t> </a:t>
            </a:r>
            <a:r>
              <a:rPr lang="ru-RU" dirty="0" err="1">
                <a:solidFill>
                  <a:srgbClr val="0C4390"/>
                </a:solidFill>
              </a:rPr>
              <a:t>Education</a:t>
            </a:r>
            <a:r>
              <a:rPr lang="ru-RU" dirty="0">
                <a:solidFill>
                  <a:srgbClr val="0C4390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C4390"/>
                </a:solidFill>
              </a:rPr>
              <a:t>MEDVR (Россия)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C4390"/>
                </a:solidFill>
              </a:rPr>
              <a:t>СИМБИОТЕХ (Россия)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C4390"/>
                </a:solidFill>
              </a:rPr>
              <a:t>ХАРТМАН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>
                <a:solidFill>
                  <a:srgbClr val="0C4390"/>
                </a:solidFill>
              </a:rPr>
              <a:t>Медико-гуманитарный институт </a:t>
            </a:r>
            <a:endParaRPr lang="ru-RU" dirty="0">
              <a:solidFill>
                <a:srgbClr val="0C43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7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E081F187-2456-F54F-BC99-2A2A334FB9B8}"/>
              </a:ext>
            </a:extLst>
          </p:cNvPr>
          <p:cNvSpPr/>
          <p:nvPr/>
        </p:nvSpPr>
        <p:spPr>
          <a:xfrm>
            <a:off x="2855914" y="2005013"/>
            <a:ext cx="6042025" cy="33067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3AF6EB21-1131-EF48-9F07-BC8A9759F2C3}"/>
              </a:ext>
            </a:extLst>
          </p:cNvPr>
          <p:cNvCxnSpPr/>
          <p:nvPr/>
        </p:nvCxnSpPr>
        <p:spPr>
          <a:xfrm>
            <a:off x="3494088" y="2508250"/>
            <a:ext cx="1035050" cy="698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E49B3E7-6EE5-3746-992C-10DF66FB0A55}"/>
              </a:ext>
            </a:extLst>
          </p:cNvPr>
          <p:cNvSpPr txBox="1"/>
          <p:nvPr/>
        </p:nvSpPr>
        <p:spPr>
          <a:xfrm>
            <a:off x="4068764" y="1095376"/>
            <a:ext cx="443388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70C0"/>
                </a:solidFill>
              </a:rPr>
              <a:t>Государство:</a:t>
            </a:r>
          </a:p>
          <a:p>
            <a:pPr marL="214313" indent="-214313" algn="ctr">
              <a:buFontTx/>
              <a:buChar char="-"/>
              <a:defRPr/>
            </a:pPr>
            <a:r>
              <a:rPr lang="ru-RU" dirty="0">
                <a:solidFill>
                  <a:srgbClr val="002060"/>
                </a:solidFill>
              </a:rPr>
              <a:t>гос. лицензирование и аккредитация;</a:t>
            </a:r>
          </a:p>
          <a:p>
            <a:pPr marL="214313" indent="-214313" algn="ctr">
              <a:buFontTx/>
              <a:buChar char="-"/>
              <a:defRPr/>
            </a:pPr>
            <a:r>
              <a:rPr lang="ru-RU" dirty="0">
                <a:solidFill>
                  <a:srgbClr val="002060"/>
                </a:solidFill>
              </a:rPr>
              <a:t>гос. надзор и контроль </a:t>
            </a:r>
          </a:p>
        </p:txBody>
      </p:sp>
      <p:sp>
        <p:nvSpPr>
          <p:cNvPr id="31748" name="TextBox 2">
            <a:extLst>
              <a:ext uri="{FF2B5EF4-FFF2-40B4-BE49-F238E27FC236}">
                <a16:creationId xmlns:a16="http://schemas.microsoft.com/office/drawing/2014/main" id="{27E0AE46-3BE6-EA4B-9719-F36990EE7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1093788"/>
            <a:ext cx="1873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solidFill>
                  <a:srgbClr val="0070C0"/>
                </a:solidFill>
              </a:rPr>
              <a:t>Работодатели:</a:t>
            </a:r>
          </a:p>
          <a:p>
            <a:r>
              <a:rPr lang="ru-RU" altLang="ru-RU"/>
              <a:t>- ПОА;</a:t>
            </a:r>
          </a:p>
          <a:p>
            <a:r>
              <a:rPr lang="ru-RU" altLang="ru-RU"/>
              <a:t>- сертификация квалификаций</a:t>
            </a:r>
          </a:p>
        </p:txBody>
      </p:sp>
      <p:sp>
        <p:nvSpPr>
          <p:cNvPr id="31749" name="TextBox 27">
            <a:extLst>
              <a:ext uri="{FF2B5EF4-FFF2-40B4-BE49-F238E27FC236}">
                <a16:creationId xmlns:a16="http://schemas.microsoft.com/office/drawing/2014/main" id="{EBF179DA-F19C-ED43-9F73-A5105BBAE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676" y="4767264"/>
            <a:ext cx="18780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solidFill>
                  <a:srgbClr val="0070C0"/>
                </a:solidFill>
              </a:rPr>
              <a:t>Общество:</a:t>
            </a:r>
          </a:p>
          <a:p>
            <a:r>
              <a:rPr lang="ru-RU" altLang="ru-RU"/>
              <a:t>- общественная аккредитация</a:t>
            </a:r>
          </a:p>
        </p:txBody>
      </p:sp>
      <p:grpSp>
        <p:nvGrpSpPr>
          <p:cNvPr id="31750" name="Группа 35">
            <a:extLst>
              <a:ext uri="{FF2B5EF4-FFF2-40B4-BE49-F238E27FC236}">
                <a16:creationId xmlns:a16="http://schemas.microsoft.com/office/drawing/2014/main" id="{516F7317-192C-7249-AFDB-CA3B1329B93A}"/>
              </a:ext>
            </a:extLst>
          </p:cNvPr>
          <p:cNvGrpSpPr>
            <a:grpSpLocks/>
          </p:cNvGrpSpPr>
          <p:nvPr/>
        </p:nvGrpSpPr>
        <p:grpSpPr bwMode="auto">
          <a:xfrm>
            <a:off x="3660776" y="1093789"/>
            <a:ext cx="6754813" cy="4135437"/>
            <a:chOff x="2472295" y="4878"/>
            <a:chExt cx="9006652" cy="551418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2942B692-C92F-744D-B9D7-0C1625D28755}"/>
                </a:ext>
              </a:extLst>
            </p:cNvPr>
            <p:cNvSpPr/>
            <p:nvPr/>
          </p:nvSpPr>
          <p:spPr>
            <a:xfrm>
              <a:off x="3126363" y="2441277"/>
              <a:ext cx="4677955" cy="212735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altLang="ru-RU" sz="2700">
                  <a:solidFill>
                    <a:srgbClr val="FFFFFF"/>
                  </a:solidFill>
                  <a:ea typeface="Droid Sans Fallback"/>
                  <a:cs typeface="Droid Sans Fallback"/>
                </a:rPr>
                <a:t>Качество медицинского образования</a:t>
              </a:r>
            </a:p>
          </p:txBody>
        </p: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7269022F-D853-5341-A21A-86D4E0E98D51}"/>
                </a:ext>
              </a:extLst>
            </p:cNvPr>
            <p:cNvCxnSpPr/>
            <p:nvPr/>
          </p:nvCxnSpPr>
          <p:spPr>
            <a:xfrm>
              <a:off x="5283302" y="1219903"/>
              <a:ext cx="25401" cy="12213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B6CB5CCC-9A80-FC4B-B780-7162E61108CB}"/>
                </a:ext>
              </a:extLst>
            </p:cNvPr>
            <p:cNvCxnSpPr/>
            <p:nvPr/>
          </p:nvCxnSpPr>
          <p:spPr>
            <a:xfrm flipH="1">
              <a:off x="7491043" y="1901502"/>
              <a:ext cx="1026609" cy="9567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01F138E1-3613-8948-9695-2A003CF023AF}"/>
                </a:ext>
              </a:extLst>
            </p:cNvPr>
            <p:cNvCxnSpPr/>
            <p:nvPr/>
          </p:nvCxnSpPr>
          <p:spPr>
            <a:xfrm flipV="1">
              <a:off x="2472295" y="4323085"/>
              <a:ext cx="1132447" cy="5567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3941395-3745-FC48-A5CA-B12679DDA6B0}"/>
                </a:ext>
              </a:extLst>
            </p:cNvPr>
            <p:cNvSpPr txBox="1"/>
            <p:nvPr/>
          </p:nvSpPr>
          <p:spPr>
            <a:xfrm>
              <a:off x="8845745" y="4878"/>
              <a:ext cx="2633202" cy="19707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ru-RU" altLang="ru-RU">
                  <a:solidFill>
                    <a:srgbClr val="0070C0"/>
                  </a:solidFill>
                </a:rPr>
                <a:t>Академическое сообщество:</a:t>
              </a:r>
            </a:p>
            <a:p>
              <a:r>
                <a:rPr lang="ru-RU" altLang="ru-RU">
                  <a:solidFill>
                    <a:srgbClr val="002060"/>
                  </a:solidFill>
                </a:rPr>
                <a:t>- </a:t>
              </a:r>
              <a:r>
                <a:rPr lang="en-US" altLang="ru-RU">
                  <a:solidFill>
                    <a:srgbClr val="002060"/>
                  </a:solidFill>
                </a:rPr>
                <a:t>benchmark`</a:t>
              </a:r>
              <a:r>
                <a:rPr lang="ru-RU" altLang="ru-RU">
                  <a:solidFill>
                    <a:srgbClr val="002060"/>
                  </a:solidFill>
                </a:rPr>
                <a:t>и</a:t>
              </a:r>
            </a:p>
            <a:p>
              <a:pPr>
                <a:buFontTx/>
                <a:buChar char="-"/>
              </a:pPr>
              <a:endParaRPr lang="ru-RU" altLang="ru-RU"/>
            </a:p>
            <a:p>
              <a:pPr>
                <a:buFontTx/>
                <a:buChar char="-"/>
              </a:pPr>
              <a:endParaRPr lang="ru-RU" altLang="ru-RU"/>
            </a:p>
          </p:txBody>
        </p:sp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id="{DA9C0E3B-51D6-3647-8CA9-C24BE227639F}"/>
                </a:ext>
              </a:extLst>
            </p:cNvPr>
            <p:cNvCxnSpPr/>
            <p:nvPr/>
          </p:nvCxnSpPr>
          <p:spPr>
            <a:xfrm flipV="1">
              <a:off x="5391255" y="4600381"/>
              <a:ext cx="35984" cy="9186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751" name="TextBox 33">
            <a:extLst>
              <a:ext uri="{FF2B5EF4-FFF2-40B4-BE49-F238E27FC236}">
                <a16:creationId xmlns:a16="http://schemas.microsoft.com/office/drawing/2014/main" id="{C3B8920E-85AE-2E4C-A080-246A2579E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176" y="5297489"/>
            <a:ext cx="24987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solidFill>
                  <a:srgbClr val="0070C0"/>
                </a:solidFill>
              </a:rPr>
              <a:t>Международные экспертные организации:</a:t>
            </a:r>
          </a:p>
          <a:p>
            <a:r>
              <a:rPr lang="ru-RU" altLang="ru-RU"/>
              <a:t>- международная аккредитация</a:t>
            </a:r>
          </a:p>
        </p:txBody>
      </p:sp>
      <p:pic>
        <p:nvPicPr>
          <p:cNvPr id="31752" name="Рисунок 34">
            <a:extLst>
              <a:ext uri="{FF2B5EF4-FFF2-40B4-BE49-F238E27FC236}">
                <a16:creationId xmlns:a16="http://schemas.microsoft.com/office/drawing/2014/main" id="{F5C5BF5A-25E7-0640-B622-C2453C61A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185739"/>
            <a:ext cx="17272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E81F963C-72E4-5844-84B1-506B647706D8}"/>
              </a:ext>
            </a:extLst>
          </p:cNvPr>
          <p:cNvCxnSpPr/>
          <p:nvPr/>
        </p:nvCxnSpPr>
        <p:spPr>
          <a:xfrm flipH="1" flipV="1">
            <a:off x="7456488" y="4094164"/>
            <a:ext cx="754062" cy="447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40">
            <a:extLst>
              <a:ext uri="{FF2B5EF4-FFF2-40B4-BE49-F238E27FC236}">
                <a16:creationId xmlns:a16="http://schemas.microsoft.com/office/drawing/2014/main" id="{0A425076-FC60-7949-83E8-51C582A33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3738" y="4641850"/>
            <a:ext cx="18288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solidFill>
                  <a:srgbClr val="0070C0"/>
                </a:solidFill>
              </a:rPr>
              <a:t>Студенты:</a:t>
            </a:r>
          </a:p>
          <a:p>
            <a:r>
              <a:rPr lang="ru-RU" altLang="ru-RU"/>
              <a:t>- ассоциация студ. союзов</a:t>
            </a:r>
          </a:p>
        </p:txBody>
      </p:sp>
      <p:pic>
        <p:nvPicPr>
          <p:cNvPr id="31755" name="Picture 14">
            <a:extLst>
              <a:ext uri="{FF2B5EF4-FFF2-40B4-BE49-F238E27FC236}">
                <a16:creationId xmlns:a16="http://schemas.microsoft.com/office/drawing/2014/main" id="{541305ED-DDB1-014C-B4AB-0EE6393A3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8" y="22226"/>
            <a:ext cx="2513012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Рисунок 1">
            <a:extLst>
              <a:ext uri="{FF2B5EF4-FFF2-40B4-BE49-F238E27FC236}">
                <a16:creationId xmlns:a16="http://schemas.microsoft.com/office/drawing/2014/main" id="{BC486E05-34C1-B947-9756-62E27CFAC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69851"/>
            <a:ext cx="12207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Рисунок 2">
            <a:extLst>
              <a:ext uri="{FF2B5EF4-FFF2-40B4-BE49-F238E27FC236}">
                <a16:creationId xmlns:a16="http://schemas.microsoft.com/office/drawing/2014/main" id="{8ECB34E0-9A26-624B-A16C-746AE43D3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31750"/>
            <a:ext cx="10922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8" name="Группа 5">
            <a:extLst>
              <a:ext uri="{FF2B5EF4-FFF2-40B4-BE49-F238E27FC236}">
                <a16:creationId xmlns:a16="http://schemas.microsoft.com/office/drawing/2014/main" id="{04DD2AC8-ACDB-1248-8C70-E4933367BFA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692150"/>
            <a:ext cx="9144000" cy="6165850"/>
            <a:chOff x="0" y="547688"/>
            <a:chExt cx="9144000" cy="6310312"/>
          </a:xfrm>
        </p:grpSpPr>
        <p:pic>
          <p:nvPicPr>
            <p:cNvPr id="31759" name="Picture 1">
              <a:extLst>
                <a:ext uri="{FF2B5EF4-FFF2-40B4-BE49-F238E27FC236}">
                  <a16:creationId xmlns:a16="http://schemas.microsoft.com/office/drawing/2014/main" id="{AE52B1DD-D057-944D-ABB5-9479EFEEE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37312"/>
              <a:ext cx="9144000" cy="62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1760" name="Line 2">
              <a:extLst>
                <a:ext uri="{FF2B5EF4-FFF2-40B4-BE49-F238E27FC236}">
                  <a16:creationId xmlns:a16="http://schemas.microsoft.com/office/drawing/2014/main" id="{704B7F60-19F1-0E4E-A2C5-03A7AEFACF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547688"/>
              <a:ext cx="9144000" cy="1587"/>
            </a:xfrm>
            <a:prstGeom prst="line">
              <a:avLst/>
            </a:prstGeom>
            <a:noFill/>
            <a:ln w="12600">
              <a:solidFill>
                <a:srgbClr val="BA131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42756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3610FA-75C3-5545-B6AC-FACF977C3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3" y="0"/>
            <a:ext cx="2853279" cy="380437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610EB6-909E-E04E-AFD3-749648BAB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287" y="35123"/>
            <a:ext cx="3734125" cy="37341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682143-A956-5241-9018-23826467F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95" y="3844637"/>
            <a:ext cx="4017817" cy="30133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0AEAA9-807B-D747-A4B2-8952BAE8E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06" y="323597"/>
            <a:ext cx="3718298" cy="27887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9BF77F-5196-774C-B86D-6EBC8B6B1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3" y="3804372"/>
            <a:ext cx="2314534" cy="30046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E7927F-73BB-5540-9508-2BFB61FB9B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387" y="4366468"/>
            <a:ext cx="3400300" cy="25502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54C0C2-CEFA-8B49-9E9A-1AB1D9C6FE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621" y="2308755"/>
            <a:ext cx="3641765" cy="27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71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" y="0"/>
            <a:ext cx="10506635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657248" y="5874684"/>
            <a:ext cx="1576842" cy="1746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35" spc="9" dirty="0">
                <a:solidFill>
                  <a:srgbClr val="FFFFFF"/>
                </a:solidFill>
                <a:latin typeface="Arial"/>
                <a:cs typeface="Arial"/>
              </a:rPr>
              <a:t>www.hadassah.moscow</a:t>
            </a:r>
            <a:endParaRPr sz="1089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9326086" y="5872258"/>
            <a:ext cx="167418" cy="1746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35" spc="9" dirty="0">
                <a:solidFill>
                  <a:srgbClr val="FFFFFF"/>
                </a:solidFill>
                <a:latin typeface="Arial"/>
                <a:cs typeface="Arial"/>
              </a:rPr>
              <a:t>+7</a:t>
            </a:r>
            <a:endParaRPr sz="1089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9478988" y="5872258"/>
            <a:ext cx="49244" cy="1746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35" spc="9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endParaRPr sz="1089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9516899" y="5872258"/>
            <a:ext cx="243913" cy="1746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35" spc="9" dirty="0">
                <a:solidFill>
                  <a:srgbClr val="FFFFFF"/>
                </a:solidFill>
                <a:latin typeface="Arial"/>
                <a:cs typeface="Arial"/>
              </a:rPr>
              <a:t>495</a:t>
            </a:r>
            <a:endParaRPr sz="1089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9759522" y="5872258"/>
            <a:ext cx="49244" cy="1746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35" spc="9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089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9797433" y="5872258"/>
            <a:ext cx="243913" cy="1746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35" spc="9" dirty="0">
                <a:solidFill>
                  <a:srgbClr val="FFFFFF"/>
                </a:solidFill>
                <a:latin typeface="Arial"/>
                <a:cs typeface="Arial"/>
              </a:rPr>
              <a:t>800</a:t>
            </a:r>
            <a:endParaRPr sz="1089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0055218" y="5872258"/>
            <a:ext cx="49244" cy="1746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35" spc="9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1089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0115875" y="5872258"/>
            <a:ext cx="162609" cy="1746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35" spc="9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089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0267514" y="5872258"/>
            <a:ext cx="49244" cy="1746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35" spc="9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1089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0328170" y="5872258"/>
            <a:ext cx="162609" cy="1746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35" spc="9" dirty="0">
                <a:solidFill>
                  <a:srgbClr val="FFFFFF"/>
                </a:solidFill>
                <a:latin typeface="Arial"/>
                <a:cs typeface="Arial"/>
              </a:rPr>
              <a:t>00</a:t>
            </a:r>
            <a:endParaRPr sz="1089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5578114" y="888947"/>
            <a:ext cx="4740657" cy="2863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861" spc="9" dirty="0">
                <a:solidFill>
                  <a:srgbClr val="FFFFFF"/>
                </a:solidFill>
                <a:latin typeface="Arial"/>
                <a:cs typeface="Arial"/>
              </a:rPr>
              <a:t>Hadassah Medical – первый участник ММК</a:t>
            </a:r>
            <a:endParaRPr sz="1815">
              <a:latin typeface="Arial"/>
              <a:cs typeface="Arial"/>
            </a:endParaRPr>
          </a:p>
        </p:txBody>
      </p:sp>
      <p:pic>
        <p:nvPicPr>
          <p:cNvPr id="2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75" y="877786"/>
            <a:ext cx="1990543" cy="421494"/>
          </a:xfrm>
          <a:prstGeom prst="rect">
            <a:avLst/>
          </a:prstGeom>
        </p:spPr>
      </p:pic>
      <p:sp>
        <p:nvSpPr>
          <p:cNvPr id="13" name="text 1"/>
          <p:cNvSpPr txBox="1"/>
          <p:nvPr/>
        </p:nvSpPr>
        <p:spPr>
          <a:xfrm>
            <a:off x="2111562" y="1941637"/>
            <a:ext cx="846001" cy="1746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МЕДИЦИНА</a:t>
            </a:r>
            <a:endParaRPr sz="1089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2111561" y="2281897"/>
            <a:ext cx="2883482" cy="1746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•   Более чем </a:t>
            </a:r>
            <a:r>
              <a:rPr sz="1089" spc="9" dirty="0">
                <a:solidFill>
                  <a:srgbClr val="0C4390"/>
                </a:solidFill>
                <a:latin typeface="Arial"/>
                <a:cs typeface="Arial"/>
              </a:rPr>
              <a:t>100</a:t>
            </a:r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-летняя история клиники</a:t>
            </a:r>
            <a:endParaRPr sz="1089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111562" y="2454160"/>
            <a:ext cx="47642" cy="7886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25" spc="9" dirty="0">
                <a:solidFill>
                  <a:srgbClr val="0C4390"/>
                </a:solidFill>
                <a:latin typeface="Arial"/>
                <a:cs typeface="Arial"/>
              </a:rPr>
              <a:t>•</a:t>
            </a:r>
            <a:endParaRPr sz="998">
              <a:latin typeface="Arial"/>
              <a:cs typeface="Arial"/>
            </a:endParaRPr>
          </a:p>
          <a:p>
            <a:r>
              <a:rPr sz="1025" spc="9" dirty="0">
                <a:solidFill>
                  <a:srgbClr val="0C4390"/>
                </a:solidFill>
                <a:latin typeface="Arial"/>
                <a:cs typeface="Arial"/>
              </a:rPr>
              <a:t>•</a:t>
            </a:r>
            <a:endParaRPr sz="998">
              <a:latin typeface="Arial"/>
              <a:cs typeface="Arial"/>
            </a:endParaRPr>
          </a:p>
          <a:p>
            <a:r>
              <a:rPr sz="1025" spc="9" dirty="0">
                <a:solidFill>
                  <a:srgbClr val="0C4390"/>
                </a:solidFill>
                <a:latin typeface="Arial"/>
                <a:cs typeface="Arial"/>
              </a:rPr>
              <a:t>•</a:t>
            </a:r>
            <a:endParaRPr sz="998">
              <a:latin typeface="Arial"/>
              <a:cs typeface="Arial"/>
            </a:endParaRPr>
          </a:p>
          <a:p>
            <a:r>
              <a:rPr sz="1025" spc="9" dirty="0">
                <a:solidFill>
                  <a:srgbClr val="0C4390"/>
                </a:solidFill>
                <a:latin typeface="Arial"/>
                <a:cs typeface="Arial"/>
              </a:rPr>
              <a:t>•</a:t>
            </a:r>
            <a:endParaRPr sz="998">
              <a:latin typeface="Arial"/>
              <a:cs typeface="Arial"/>
            </a:endParaRPr>
          </a:p>
          <a:p>
            <a:r>
              <a:rPr sz="1025" spc="9" dirty="0">
                <a:solidFill>
                  <a:srgbClr val="0C4390"/>
                </a:solidFill>
                <a:latin typeface="Arial"/>
                <a:cs typeface="Arial"/>
              </a:rPr>
              <a:t>•</a:t>
            </a:r>
            <a:endParaRPr sz="998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2339020" y="2458547"/>
            <a:ext cx="3826136" cy="869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089" spc="9" dirty="0">
                <a:solidFill>
                  <a:srgbClr val="0C4390"/>
                </a:solidFill>
                <a:latin typeface="Arial"/>
                <a:cs typeface="Arial"/>
              </a:rPr>
              <a:t>1 166 </a:t>
            </a:r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коек</a:t>
            </a:r>
            <a:endParaRPr sz="1089" dirty="0">
              <a:latin typeface="Arial"/>
              <a:cs typeface="Arial"/>
            </a:endParaRPr>
          </a:p>
          <a:p>
            <a:r>
              <a:rPr sz="1089" spc="9" dirty="0">
                <a:solidFill>
                  <a:srgbClr val="0C4390"/>
                </a:solidFill>
                <a:latin typeface="Arial"/>
                <a:cs typeface="Arial"/>
              </a:rPr>
              <a:t>800 </a:t>
            </a:r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врачей и </a:t>
            </a:r>
            <a:r>
              <a:rPr sz="1089" spc="9" dirty="0">
                <a:solidFill>
                  <a:srgbClr val="0C4390"/>
                </a:solidFill>
                <a:latin typeface="Arial"/>
                <a:cs typeface="Arial"/>
              </a:rPr>
              <a:t>2 200 </a:t>
            </a:r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медицинских сестер</a:t>
            </a:r>
            <a:endParaRPr sz="1089" dirty="0">
              <a:latin typeface="Arial"/>
              <a:cs typeface="Arial"/>
            </a:endParaRPr>
          </a:p>
          <a:p>
            <a:r>
              <a:rPr sz="1089" spc="9" dirty="0">
                <a:solidFill>
                  <a:srgbClr val="0C4390"/>
                </a:solidFill>
                <a:latin typeface="Arial"/>
                <a:cs typeface="Arial"/>
              </a:rPr>
              <a:t>&gt; 93 тыс. </a:t>
            </a:r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госпитализаций в год</a:t>
            </a:r>
            <a:endParaRPr sz="1089" dirty="0">
              <a:latin typeface="Arial"/>
              <a:cs typeface="Arial"/>
            </a:endParaRPr>
          </a:p>
          <a:p>
            <a:r>
              <a:rPr sz="1062" spc="9" dirty="0">
                <a:solidFill>
                  <a:srgbClr val="0C4390"/>
                </a:solidFill>
                <a:latin typeface="Arial"/>
                <a:cs typeface="Arial"/>
              </a:rPr>
              <a:t>&gt; 40 тыс. </a:t>
            </a:r>
            <a:r>
              <a:rPr sz="1107" spc="9" dirty="0">
                <a:solidFill>
                  <a:srgbClr val="0C4390"/>
                </a:solidFill>
                <a:latin typeface="Arial"/>
                <a:cs typeface="Arial"/>
              </a:rPr>
              <a:t>принятых в дневном стационаре онкобольных</a:t>
            </a:r>
            <a:endParaRPr sz="1089" dirty="0">
              <a:latin typeface="Arial"/>
              <a:cs typeface="Arial"/>
            </a:endParaRPr>
          </a:p>
          <a:p>
            <a:r>
              <a:rPr sz="1089" spc="9" dirty="0">
                <a:solidFill>
                  <a:srgbClr val="0C4390"/>
                </a:solidFill>
                <a:latin typeface="Arial"/>
                <a:cs typeface="Arial"/>
              </a:rPr>
              <a:t>&gt; 700 тыс. </a:t>
            </a:r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амбулаторных посещений в год</a:t>
            </a:r>
            <a:endParaRPr sz="1089" dirty="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2094736" y="3618165"/>
            <a:ext cx="1775614" cy="1703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07" spc="9" dirty="0">
                <a:solidFill>
                  <a:srgbClr val="0C4390"/>
                </a:solidFill>
                <a:latin typeface="Arial"/>
                <a:cs typeface="Arial"/>
              </a:rPr>
              <a:t>ОБРАЗОВАНИЕ И НИОКР</a:t>
            </a:r>
            <a:endParaRPr sz="1089" dirty="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2094737" y="3960851"/>
            <a:ext cx="4320413" cy="1703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07" spc="9" dirty="0">
                <a:solidFill>
                  <a:srgbClr val="0C4390"/>
                </a:solidFill>
                <a:latin typeface="Arial"/>
                <a:cs typeface="Arial"/>
              </a:rPr>
              <a:t>•   Клиническая база Еврейского университета управляет двумя</a:t>
            </a:r>
            <a:endParaRPr sz="1089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2322196" y="4137501"/>
            <a:ext cx="4083362" cy="3493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89" spc="9" dirty="0">
                <a:solidFill>
                  <a:srgbClr val="0C4390"/>
                </a:solidFill>
                <a:latin typeface="Arial"/>
                <a:cs typeface="Arial"/>
              </a:rPr>
              <a:t>университетскими госпиталями</a:t>
            </a:r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: Ein Kerem и Mount Scopus в</a:t>
            </a:r>
            <a:endParaRPr sz="1089">
              <a:latin typeface="Arial"/>
              <a:cs typeface="Arial"/>
            </a:endParaRPr>
          </a:p>
          <a:p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Иерусалиме</a:t>
            </a:r>
            <a:endParaRPr sz="1089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2094736" y="4465508"/>
            <a:ext cx="47642" cy="1577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25" spc="9" dirty="0">
                <a:solidFill>
                  <a:srgbClr val="0C4390"/>
                </a:solidFill>
                <a:latin typeface="Arial"/>
                <a:cs typeface="Arial"/>
              </a:rPr>
              <a:t>•</a:t>
            </a:r>
            <a:endParaRPr sz="998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2322197" y="4469895"/>
            <a:ext cx="4335739" cy="3493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89" spc="9" dirty="0">
                <a:solidFill>
                  <a:srgbClr val="0C4390"/>
                </a:solidFill>
                <a:latin typeface="Arial"/>
                <a:cs typeface="Arial"/>
              </a:rPr>
              <a:t>2 лауреата Нобелевской премии </a:t>
            </a:r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вели научную деятельность на</a:t>
            </a:r>
            <a:endParaRPr sz="1089" dirty="0">
              <a:latin typeface="Arial"/>
              <a:cs typeface="Arial"/>
            </a:endParaRPr>
          </a:p>
          <a:p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медицинском факультете Hadassah</a:t>
            </a:r>
            <a:endParaRPr sz="1089" dirty="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2094736" y="4810032"/>
            <a:ext cx="4563172" cy="1703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07" spc="9" dirty="0">
                <a:solidFill>
                  <a:srgbClr val="0C4390"/>
                </a:solidFill>
                <a:latin typeface="Arial"/>
                <a:cs typeface="Arial"/>
              </a:rPr>
              <a:t>•   Около </a:t>
            </a:r>
            <a:r>
              <a:rPr sz="1062" spc="9" dirty="0">
                <a:solidFill>
                  <a:srgbClr val="0C4390"/>
                </a:solidFill>
                <a:latin typeface="Arial"/>
                <a:cs typeface="Arial"/>
              </a:rPr>
              <a:t>50 % грантов</a:t>
            </a:r>
            <a:r>
              <a:rPr sz="1107" spc="9" dirty="0">
                <a:solidFill>
                  <a:srgbClr val="0C4390"/>
                </a:solidFill>
                <a:latin typeface="Arial"/>
                <a:cs typeface="Arial"/>
              </a:rPr>
              <a:t>, выделенных израильским научным фондом,</a:t>
            </a:r>
            <a:endParaRPr sz="1089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2322196" y="4986682"/>
            <a:ext cx="2437783" cy="1620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53" spc="9" dirty="0">
                <a:solidFill>
                  <a:srgbClr val="0C4390"/>
                </a:solidFill>
                <a:latin typeface="Arial"/>
                <a:cs typeface="Arial"/>
              </a:rPr>
              <a:t>были переданы госпиталям Hadassah</a:t>
            </a:r>
            <a:endParaRPr sz="998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7047844" y="4647698"/>
            <a:ext cx="2291718" cy="1409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16" spc="9" dirty="0">
                <a:solidFill>
                  <a:srgbClr val="0C4390"/>
                </a:solidFill>
                <a:latin typeface="Arial"/>
                <a:cs typeface="Arial"/>
              </a:rPr>
              <a:t>Клиника Hadassah – одна из крупнейших</a:t>
            </a:r>
            <a:endParaRPr sz="908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7047845" y="4798123"/>
            <a:ext cx="764505" cy="1494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71" spc="9" dirty="0">
                <a:solidFill>
                  <a:srgbClr val="0C4390"/>
                </a:solidFill>
                <a:latin typeface="Arial"/>
                <a:cs typeface="Arial"/>
              </a:rPr>
              <a:t>медицинских</a:t>
            </a:r>
            <a:endParaRPr sz="908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7830026" y="4798123"/>
            <a:ext cx="737253" cy="1494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71" spc="9" dirty="0">
                <a:solidFill>
                  <a:srgbClr val="0C4390"/>
                </a:solidFill>
                <a:latin typeface="Arial"/>
                <a:cs typeface="Arial"/>
              </a:rPr>
              <a:t>организаций</a:t>
            </a:r>
            <a:endParaRPr sz="908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8583141" y="4798123"/>
            <a:ext cx="477759" cy="1409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16" spc="9" dirty="0">
                <a:solidFill>
                  <a:srgbClr val="0C4390"/>
                </a:solidFill>
                <a:latin typeface="Arial"/>
                <a:cs typeface="Arial"/>
              </a:rPr>
              <a:t>Израиля</a:t>
            </a:r>
            <a:endParaRPr sz="908">
              <a:latin typeface="Arial"/>
              <a:cs typeface="Arial"/>
            </a:endParaRPr>
          </a:p>
        </p:txBody>
      </p:sp>
      <p:pic>
        <p:nvPicPr>
          <p:cNvPr id="2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057" y="2238301"/>
            <a:ext cx="3522606" cy="2201629"/>
          </a:xfrm>
          <a:prstGeom prst="rect">
            <a:avLst/>
          </a:prstGeom>
        </p:spPr>
      </p:pic>
      <p:pic>
        <p:nvPicPr>
          <p:cNvPr id="32" name="Image">
            <a:extLst>
              <a:ext uri="{FF2B5EF4-FFF2-40B4-BE49-F238E27FC236}">
                <a16:creationId xmlns:a16="http://schemas.microsoft.com/office/drawing/2014/main" id="{9624D693-F98C-A94F-AF52-F95CFAC9B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6" y="0"/>
            <a:ext cx="10506635" cy="6858000"/>
          </a:xfrm>
          <a:prstGeom prst="rect">
            <a:avLst/>
          </a:prstGeom>
        </p:spPr>
      </p:pic>
      <p:sp>
        <p:nvSpPr>
          <p:cNvPr id="33" name="text 1">
            <a:extLst>
              <a:ext uri="{FF2B5EF4-FFF2-40B4-BE49-F238E27FC236}">
                <a16:creationId xmlns:a16="http://schemas.microsoft.com/office/drawing/2014/main" id="{43825576-435A-1543-A551-B42744B61416}"/>
              </a:ext>
            </a:extLst>
          </p:cNvPr>
          <p:cNvSpPr txBox="1"/>
          <p:nvPr/>
        </p:nvSpPr>
        <p:spPr>
          <a:xfrm>
            <a:off x="2100676" y="1941637"/>
            <a:ext cx="846001" cy="1746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МЕДИЦИНА</a:t>
            </a:r>
            <a:endParaRPr sz="1089">
              <a:latin typeface="Arial"/>
              <a:cs typeface="Arial"/>
            </a:endParaRPr>
          </a:p>
        </p:txBody>
      </p:sp>
      <p:sp>
        <p:nvSpPr>
          <p:cNvPr id="34" name="text 1">
            <a:extLst>
              <a:ext uri="{FF2B5EF4-FFF2-40B4-BE49-F238E27FC236}">
                <a16:creationId xmlns:a16="http://schemas.microsoft.com/office/drawing/2014/main" id="{16878F02-5D1E-764E-8EB8-B8DE4B1AF567}"/>
              </a:ext>
            </a:extLst>
          </p:cNvPr>
          <p:cNvSpPr txBox="1"/>
          <p:nvPr/>
        </p:nvSpPr>
        <p:spPr>
          <a:xfrm>
            <a:off x="2100675" y="2281897"/>
            <a:ext cx="2883482" cy="1746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•   Более чем </a:t>
            </a:r>
            <a:r>
              <a:rPr sz="1089" spc="9" dirty="0">
                <a:solidFill>
                  <a:srgbClr val="0C4390"/>
                </a:solidFill>
                <a:latin typeface="Arial"/>
                <a:cs typeface="Arial"/>
              </a:rPr>
              <a:t>100</a:t>
            </a:r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-летняя история клиники</a:t>
            </a:r>
            <a:endParaRPr sz="1089">
              <a:latin typeface="Arial"/>
              <a:cs typeface="Arial"/>
            </a:endParaRPr>
          </a:p>
        </p:txBody>
      </p:sp>
      <p:sp>
        <p:nvSpPr>
          <p:cNvPr id="35" name="text 1">
            <a:extLst>
              <a:ext uri="{FF2B5EF4-FFF2-40B4-BE49-F238E27FC236}">
                <a16:creationId xmlns:a16="http://schemas.microsoft.com/office/drawing/2014/main" id="{CA0FFE32-DC2A-F04D-B996-E72AC8475A16}"/>
              </a:ext>
            </a:extLst>
          </p:cNvPr>
          <p:cNvSpPr txBox="1"/>
          <p:nvPr/>
        </p:nvSpPr>
        <p:spPr>
          <a:xfrm>
            <a:off x="2100676" y="2454160"/>
            <a:ext cx="47642" cy="7886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25" spc="9" dirty="0">
                <a:solidFill>
                  <a:srgbClr val="0C4390"/>
                </a:solidFill>
                <a:latin typeface="Arial"/>
                <a:cs typeface="Arial"/>
              </a:rPr>
              <a:t>•</a:t>
            </a:r>
            <a:endParaRPr sz="998">
              <a:latin typeface="Arial"/>
              <a:cs typeface="Arial"/>
            </a:endParaRPr>
          </a:p>
          <a:p>
            <a:r>
              <a:rPr sz="1025" spc="9" dirty="0">
                <a:solidFill>
                  <a:srgbClr val="0C4390"/>
                </a:solidFill>
                <a:latin typeface="Arial"/>
                <a:cs typeface="Arial"/>
              </a:rPr>
              <a:t>•</a:t>
            </a:r>
            <a:endParaRPr sz="998">
              <a:latin typeface="Arial"/>
              <a:cs typeface="Arial"/>
            </a:endParaRPr>
          </a:p>
          <a:p>
            <a:r>
              <a:rPr sz="1025" spc="9" dirty="0">
                <a:solidFill>
                  <a:srgbClr val="0C4390"/>
                </a:solidFill>
                <a:latin typeface="Arial"/>
                <a:cs typeface="Arial"/>
              </a:rPr>
              <a:t>•</a:t>
            </a:r>
            <a:endParaRPr sz="998">
              <a:latin typeface="Arial"/>
              <a:cs typeface="Arial"/>
            </a:endParaRPr>
          </a:p>
          <a:p>
            <a:r>
              <a:rPr sz="1025" spc="9" dirty="0">
                <a:solidFill>
                  <a:srgbClr val="0C4390"/>
                </a:solidFill>
                <a:latin typeface="Arial"/>
                <a:cs typeface="Arial"/>
              </a:rPr>
              <a:t>•</a:t>
            </a:r>
            <a:endParaRPr sz="998">
              <a:latin typeface="Arial"/>
              <a:cs typeface="Arial"/>
            </a:endParaRPr>
          </a:p>
          <a:p>
            <a:r>
              <a:rPr sz="1025" spc="9" dirty="0">
                <a:solidFill>
                  <a:srgbClr val="0C4390"/>
                </a:solidFill>
                <a:latin typeface="Arial"/>
                <a:cs typeface="Arial"/>
              </a:rPr>
              <a:t>•</a:t>
            </a:r>
            <a:endParaRPr sz="998">
              <a:latin typeface="Arial"/>
              <a:cs typeface="Arial"/>
            </a:endParaRPr>
          </a:p>
        </p:txBody>
      </p:sp>
      <p:sp>
        <p:nvSpPr>
          <p:cNvPr id="36" name="text 1">
            <a:extLst>
              <a:ext uri="{FF2B5EF4-FFF2-40B4-BE49-F238E27FC236}">
                <a16:creationId xmlns:a16="http://schemas.microsoft.com/office/drawing/2014/main" id="{D20FF6BA-33CB-864A-9C5B-5E9028EC4DC8}"/>
              </a:ext>
            </a:extLst>
          </p:cNvPr>
          <p:cNvSpPr txBox="1"/>
          <p:nvPr/>
        </p:nvSpPr>
        <p:spPr>
          <a:xfrm>
            <a:off x="2328134" y="2458547"/>
            <a:ext cx="3826136" cy="869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089" spc="9" dirty="0">
                <a:solidFill>
                  <a:srgbClr val="0C4390"/>
                </a:solidFill>
                <a:latin typeface="Arial"/>
                <a:cs typeface="Arial"/>
              </a:rPr>
              <a:t>1 166 </a:t>
            </a:r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коек</a:t>
            </a:r>
            <a:endParaRPr sz="1089" dirty="0">
              <a:latin typeface="Arial"/>
              <a:cs typeface="Arial"/>
            </a:endParaRPr>
          </a:p>
          <a:p>
            <a:r>
              <a:rPr sz="1089" spc="9" dirty="0">
                <a:solidFill>
                  <a:srgbClr val="0C4390"/>
                </a:solidFill>
                <a:latin typeface="Arial"/>
                <a:cs typeface="Arial"/>
              </a:rPr>
              <a:t>800 </a:t>
            </a:r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врачей и </a:t>
            </a:r>
            <a:r>
              <a:rPr sz="1089" spc="9" dirty="0">
                <a:solidFill>
                  <a:srgbClr val="0C4390"/>
                </a:solidFill>
                <a:latin typeface="Arial"/>
                <a:cs typeface="Arial"/>
              </a:rPr>
              <a:t>2 200 </a:t>
            </a:r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медицинских сестер</a:t>
            </a:r>
            <a:endParaRPr sz="1089" dirty="0">
              <a:latin typeface="Arial"/>
              <a:cs typeface="Arial"/>
            </a:endParaRPr>
          </a:p>
          <a:p>
            <a:r>
              <a:rPr sz="1089" spc="9" dirty="0">
                <a:solidFill>
                  <a:srgbClr val="0C4390"/>
                </a:solidFill>
                <a:latin typeface="Arial"/>
                <a:cs typeface="Arial"/>
              </a:rPr>
              <a:t>&gt; 93 тыс. </a:t>
            </a:r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госпитализаций в год</a:t>
            </a:r>
            <a:endParaRPr sz="1089" dirty="0">
              <a:latin typeface="Arial"/>
              <a:cs typeface="Arial"/>
            </a:endParaRPr>
          </a:p>
          <a:p>
            <a:r>
              <a:rPr sz="1062" spc="9" dirty="0">
                <a:solidFill>
                  <a:srgbClr val="0C4390"/>
                </a:solidFill>
                <a:latin typeface="Arial"/>
                <a:cs typeface="Arial"/>
              </a:rPr>
              <a:t>&gt; 40 тыс. </a:t>
            </a:r>
            <a:r>
              <a:rPr sz="1107" spc="9" dirty="0">
                <a:solidFill>
                  <a:srgbClr val="0C4390"/>
                </a:solidFill>
                <a:latin typeface="Arial"/>
                <a:cs typeface="Arial"/>
              </a:rPr>
              <a:t>принятых в дневном стационаре онкобольных</a:t>
            </a:r>
            <a:endParaRPr sz="1089" dirty="0">
              <a:latin typeface="Arial"/>
              <a:cs typeface="Arial"/>
            </a:endParaRPr>
          </a:p>
          <a:p>
            <a:r>
              <a:rPr sz="1089" spc="9" dirty="0">
                <a:solidFill>
                  <a:srgbClr val="0C4390"/>
                </a:solidFill>
                <a:latin typeface="Arial"/>
                <a:cs typeface="Arial"/>
              </a:rPr>
              <a:t>&gt; 700 тыс. </a:t>
            </a:r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амбулаторных посещений в год</a:t>
            </a:r>
            <a:endParaRPr sz="1089" dirty="0">
              <a:latin typeface="Arial"/>
              <a:cs typeface="Arial"/>
            </a:endParaRPr>
          </a:p>
        </p:txBody>
      </p:sp>
      <p:sp>
        <p:nvSpPr>
          <p:cNvPr id="37" name="text 1">
            <a:extLst>
              <a:ext uri="{FF2B5EF4-FFF2-40B4-BE49-F238E27FC236}">
                <a16:creationId xmlns:a16="http://schemas.microsoft.com/office/drawing/2014/main" id="{7E731F7E-B4DC-5A4A-AE54-0A7CDE1A2110}"/>
              </a:ext>
            </a:extLst>
          </p:cNvPr>
          <p:cNvSpPr txBox="1"/>
          <p:nvPr/>
        </p:nvSpPr>
        <p:spPr>
          <a:xfrm>
            <a:off x="2083850" y="3618165"/>
            <a:ext cx="1775614" cy="1703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07" spc="9" dirty="0">
                <a:solidFill>
                  <a:srgbClr val="0C4390"/>
                </a:solidFill>
                <a:latin typeface="Arial"/>
                <a:cs typeface="Arial"/>
              </a:rPr>
              <a:t>ОБРАЗОВАНИЕ И НИОКР</a:t>
            </a:r>
            <a:endParaRPr sz="1089" dirty="0">
              <a:latin typeface="Arial"/>
              <a:cs typeface="Arial"/>
            </a:endParaRPr>
          </a:p>
        </p:txBody>
      </p:sp>
      <p:sp>
        <p:nvSpPr>
          <p:cNvPr id="38" name="text 1">
            <a:extLst>
              <a:ext uri="{FF2B5EF4-FFF2-40B4-BE49-F238E27FC236}">
                <a16:creationId xmlns:a16="http://schemas.microsoft.com/office/drawing/2014/main" id="{B1B515A6-FFEE-474A-AE53-F7A41A141A3F}"/>
              </a:ext>
            </a:extLst>
          </p:cNvPr>
          <p:cNvSpPr txBox="1"/>
          <p:nvPr/>
        </p:nvSpPr>
        <p:spPr>
          <a:xfrm>
            <a:off x="2083851" y="3960851"/>
            <a:ext cx="4320413" cy="1703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07" spc="9" dirty="0">
                <a:solidFill>
                  <a:srgbClr val="0C4390"/>
                </a:solidFill>
                <a:latin typeface="Arial"/>
                <a:cs typeface="Arial"/>
              </a:rPr>
              <a:t>•   Клиническая база Еврейского университета управляет двумя</a:t>
            </a:r>
            <a:endParaRPr sz="1089">
              <a:latin typeface="Arial"/>
              <a:cs typeface="Arial"/>
            </a:endParaRPr>
          </a:p>
        </p:txBody>
      </p:sp>
      <p:sp>
        <p:nvSpPr>
          <p:cNvPr id="39" name="text 1">
            <a:extLst>
              <a:ext uri="{FF2B5EF4-FFF2-40B4-BE49-F238E27FC236}">
                <a16:creationId xmlns:a16="http://schemas.microsoft.com/office/drawing/2014/main" id="{BE28863B-90BE-BB44-92C7-8FEA5D3B7385}"/>
              </a:ext>
            </a:extLst>
          </p:cNvPr>
          <p:cNvSpPr txBox="1"/>
          <p:nvPr/>
        </p:nvSpPr>
        <p:spPr>
          <a:xfrm>
            <a:off x="2311310" y="4137501"/>
            <a:ext cx="4083362" cy="3493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89" spc="9" dirty="0">
                <a:solidFill>
                  <a:srgbClr val="0C4390"/>
                </a:solidFill>
                <a:latin typeface="Arial"/>
                <a:cs typeface="Arial"/>
              </a:rPr>
              <a:t>университетскими госпиталями</a:t>
            </a:r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: Ein Kerem и Mount Scopus в</a:t>
            </a:r>
            <a:endParaRPr sz="1089">
              <a:latin typeface="Arial"/>
              <a:cs typeface="Arial"/>
            </a:endParaRPr>
          </a:p>
          <a:p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Иерусалиме</a:t>
            </a:r>
            <a:endParaRPr sz="1089">
              <a:latin typeface="Arial"/>
              <a:cs typeface="Arial"/>
            </a:endParaRPr>
          </a:p>
        </p:txBody>
      </p:sp>
      <p:sp>
        <p:nvSpPr>
          <p:cNvPr id="40" name="text 1">
            <a:extLst>
              <a:ext uri="{FF2B5EF4-FFF2-40B4-BE49-F238E27FC236}">
                <a16:creationId xmlns:a16="http://schemas.microsoft.com/office/drawing/2014/main" id="{950C396A-E628-DE43-BF9A-F1226186CB15}"/>
              </a:ext>
            </a:extLst>
          </p:cNvPr>
          <p:cNvSpPr txBox="1"/>
          <p:nvPr/>
        </p:nvSpPr>
        <p:spPr>
          <a:xfrm>
            <a:off x="2083850" y="4465508"/>
            <a:ext cx="47642" cy="1577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25" spc="9" dirty="0">
                <a:solidFill>
                  <a:srgbClr val="0C4390"/>
                </a:solidFill>
                <a:latin typeface="Arial"/>
                <a:cs typeface="Arial"/>
              </a:rPr>
              <a:t>•</a:t>
            </a:r>
            <a:endParaRPr sz="998">
              <a:latin typeface="Arial"/>
              <a:cs typeface="Arial"/>
            </a:endParaRPr>
          </a:p>
        </p:txBody>
      </p:sp>
      <p:sp>
        <p:nvSpPr>
          <p:cNvPr id="41" name="text 1">
            <a:extLst>
              <a:ext uri="{FF2B5EF4-FFF2-40B4-BE49-F238E27FC236}">
                <a16:creationId xmlns:a16="http://schemas.microsoft.com/office/drawing/2014/main" id="{AD8F8108-C7A4-1A48-BEB5-B09A5B8A7B07}"/>
              </a:ext>
            </a:extLst>
          </p:cNvPr>
          <p:cNvSpPr txBox="1"/>
          <p:nvPr/>
        </p:nvSpPr>
        <p:spPr>
          <a:xfrm>
            <a:off x="2311311" y="4469895"/>
            <a:ext cx="4335739" cy="3493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89" spc="9" dirty="0">
                <a:solidFill>
                  <a:srgbClr val="0C4390"/>
                </a:solidFill>
                <a:latin typeface="Arial"/>
                <a:cs typeface="Arial"/>
              </a:rPr>
              <a:t>2 лауреата Нобелевской премии </a:t>
            </a:r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вели научную деятельность на</a:t>
            </a:r>
            <a:endParaRPr sz="1089" dirty="0">
              <a:latin typeface="Arial"/>
              <a:cs typeface="Arial"/>
            </a:endParaRPr>
          </a:p>
          <a:p>
            <a:r>
              <a:rPr sz="1135" spc="9" dirty="0">
                <a:solidFill>
                  <a:srgbClr val="0C4390"/>
                </a:solidFill>
                <a:latin typeface="Arial"/>
                <a:cs typeface="Arial"/>
              </a:rPr>
              <a:t>медицинском факультете Hadassah</a:t>
            </a:r>
            <a:endParaRPr sz="1089" dirty="0">
              <a:latin typeface="Arial"/>
              <a:cs typeface="Arial"/>
            </a:endParaRPr>
          </a:p>
        </p:txBody>
      </p:sp>
      <p:sp>
        <p:nvSpPr>
          <p:cNvPr id="42" name="text 1">
            <a:extLst>
              <a:ext uri="{FF2B5EF4-FFF2-40B4-BE49-F238E27FC236}">
                <a16:creationId xmlns:a16="http://schemas.microsoft.com/office/drawing/2014/main" id="{C4E82459-3000-F245-94B1-35B547CDF1F9}"/>
              </a:ext>
            </a:extLst>
          </p:cNvPr>
          <p:cNvSpPr txBox="1"/>
          <p:nvPr/>
        </p:nvSpPr>
        <p:spPr>
          <a:xfrm>
            <a:off x="2083850" y="4810032"/>
            <a:ext cx="4563172" cy="1703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07" spc="9" dirty="0">
                <a:solidFill>
                  <a:srgbClr val="0C4390"/>
                </a:solidFill>
                <a:latin typeface="Arial"/>
                <a:cs typeface="Arial"/>
              </a:rPr>
              <a:t>•   Около </a:t>
            </a:r>
            <a:r>
              <a:rPr sz="1062" spc="9" dirty="0">
                <a:solidFill>
                  <a:srgbClr val="0C4390"/>
                </a:solidFill>
                <a:latin typeface="Arial"/>
                <a:cs typeface="Arial"/>
              </a:rPr>
              <a:t>50 % грантов</a:t>
            </a:r>
            <a:r>
              <a:rPr sz="1107" spc="9" dirty="0">
                <a:solidFill>
                  <a:srgbClr val="0C4390"/>
                </a:solidFill>
                <a:latin typeface="Arial"/>
                <a:cs typeface="Arial"/>
              </a:rPr>
              <a:t>, выделенных израильским научным фондом,</a:t>
            </a:r>
            <a:endParaRPr sz="1089">
              <a:latin typeface="Arial"/>
              <a:cs typeface="Arial"/>
            </a:endParaRPr>
          </a:p>
        </p:txBody>
      </p:sp>
      <p:sp>
        <p:nvSpPr>
          <p:cNvPr id="43" name="text 1">
            <a:extLst>
              <a:ext uri="{FF2B5EF4-FFF2-40B4-BE49-F238E27FC236}">
                <a16:creationId xmlns:a16="http://schemas.microsoft.com/office/drawing/2014/main" id="{EDC780BF-F686-B841-B728-F6F6F834A767}"/>
              </a:ext>
            </a:extLst>
          </p:cNvPr>
          <p:cNvSpPr txBox="1"/>
          <p:nvPr/>
        </p:nvSpPr>
        <p:spPr>
          <a:xfrm>
            <a:off x="2311310" y="4986682"/>
            <a:ext cx="2437783" cy="1620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53" spc="9" dirty="0">
                <a:solidFill>
                  <a:srgbClr val="0C4390"/>
                </a:solidFill>
                <a:latin typeface="Arial"/>
                <a:cs typeface="Arial"/>
              </a:rPr>
              <a:t>были переданы госпиталям Hadassah</a:t>
            </a:r>
            <a:endParaRPr sz="998">
              <a:latin typeface="Arial"/>
              <a:cs typeface="Arial"/>
            </a:endParaRPr>
          </a:p>
        </p:txBody>
      </p:sp>
      <p:sp>
        <p:nvSpPr>
          <p:cNvPr id="44" name="text 1">
            <a:extLst>
              <a:ext uri="{FF2B5EF4-FFF2-40B4-BE49-F238E27FC236}">
                <a16:creationId xmlns:a16="http://schemas.microsoft.com/office/drawing/2014/main" id="{62E346CB-6BE6-334C-B800-BCAC3C99149F}"/>
              </a:ext>
            </a:extLst>
          </p:cNvPr>
          <p:cNvSpPr txBox="1"/>
          <p:nvPr/>
        </p:nvSpPr>
        <p:spPr>
          <a:xfrm>
            <a:off x="7036958" y="4647698"/>
            <a:ext cx="2291718" cy="1409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16" spc="9" dirty="0">
                <a:solidFill>
                  <a:srgbClr val="0C4390"/>
                </a:solidFill>
                <a:latin typeface="Arial"/>
                <a:cs typeface="Arial"/>
              </a:rPr>
              <a:t>Клиника Hadassah – одна из крупнейших</a:t>
            </a:r>
            <a:endParaRPr sz="908">
              <a:latin typeface="Arial"/>
              <a:cs typeface="Arial"/>
            </a:endParaRPr>
          </a:p>
        </p:txBody>
      </p:sp>
      <p:sp>
        <p:nvSpPr>
          <p:cNvPr id="45" name="text 1">
            <a:extLst>
              <a:ext uri="{FF2B5EF4-FFF2-40B4-BE49-F238E27FC236}">
                <a16:creationId xmlns:a16="http://schemas.microsoft.com/office/drawing/2014/main" id="{560D0329-8EB3-D448-9D9C-C84F29B3DEFA}"/>
              </a:ext>
            </a:extLst>
          </p:cNvPr>
          <p:cNvSpPr txBox="1"/>
          <p:nvPr/>
        </p:nvSpPr>
        <p:spPr>
          <a:xfrm>
            <a:off x="7036959" y="4798123"/>
            <a:ext cx="764505" cy="1494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71" spc="9" dirty="0">
                <a:solidFill>
                  <a:srgbClr val="0C4390"/>
                </a:solidFill>
                <a:latin typeface="Arial"/>
                <a:cs typeface="Arial"/>
              </a:rPr>
              <a:t>медицинских</a:t>
            </a:r>
            <a:endParaRPr sz="908">
              <a:latin typeface="Arial"/>
              <a:cs typeface="Arial"/>
            </a:endParaRPr>
          </a:p>
        </p:txBody>
      </p:sp>
      <p:pic>
        <p:nvPicPr>
          <p:cNvPr id="46" name="Image">
            <a:extLst>
              <a:ext uri="{FF2B5EF4-FFF2-40B4-BE49-F238E27FC236}">
                <a16:creationId xmlns:a16="http://schemas.microsoft.com/office/drawing/2014/main" id="{89AF1C93-C82C-AA45-8943-422C448DF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171" y="2238301"/>
            <a:ext cx="3522606" cy="2201629"/>
          </a:xfrm>
          <a:prstGeom prst="rect">
            <a:avLst/>
          </a:prstGeom>
        </p:spPr>
      </p:pic>
      <p:pic>
        <p:nvPicPr>
          <p:cNvPr id="47" name="Image">
            <a:extLst>
              <a:ext uri="{FF2B5EF4-FFF2-40B4-BE49-F238E27FC236}">
                <a16:creationId xmlns:a16="http://schemas.microsoft.com/office/drawing/2014/main" id="{1A5C3054-4C9E-4748-8E5E-187D834A0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8" y="-9385"/>
            <a:ext cx="10506635" cy="685800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662AE340-3135-4C44-B0AE-A3EB65339D99}"/>
              </a:ext>
            </a:extLst>
          </p:cNvPr>
          <p:cNvGrpSpPr/>
          <p:nvPr/>
        </p:nvGrpSpPr>
        <p:grpSpPr>
          <a:xfrm>
            <a:off x="1273556" y="2917588"/>
            <a:ext cx="7183353" cy="2846525"/>
            <a:chOff x="2083850" y="2221877"/>
            <a:chExt cx="7244826" cy="2962523"/>
          </a:xfrm>
        </p:grpSpPr>
        <p:sp>
          <p:nvSpPr>
            <p:cNvPr id="48" name="text 1">
              <a:extLst>
                <a:ext uri="{FF2B5EF4-FFF2-40B4-BE49-F238E27FC236}">
                  <a16:creationId xmlns:a16="http://schemas.microsoft.com/office/drawing/2014/main" id="{9373C368-6F9A-2A43-9483-DA14C14F8E74}"/>
                </a:ext>
              </a:extLst>
            </p:cNvPr>
            <p:cNvSpPr txBox="1"/>
            <p:nvPr/>
          </p:nvSpPr>
          <p:spPr>
            <a:xfrm>
              <a:off x="2089205" y="2221877"/>
              <a:ext cx="846001" cy="17466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r>
                <a:rPr sz="1100" b="1" spc="9" dirty="0">
                  <a:solidFill>
                    <a:srgbClr val="0C4390"/>
                  </a:solidFill>
                  <a:latin typeface="Arial"/>
                  <a:cs typeface="Arial"/>
                </a:rPr>
                <a:t>МЕДИЦИНА</a:t>
              </a:r>
              <a:endParaRPr sz="1100" b="1" dirty="0">
                <a:latin typeface="Arial"/>
                <a:cs typeface="Arial"/>
              </a:endParaRPr>
            </a:p>
          </p:txBody>
        </p:sp>
        <p:sp>
          <p:nvSpPr>
            <p:cNvPr id="49" name="text 1">
              <a:extLst>
                <a:ext uri="{FF2B5EF4-FFF2-40B4-BE49-F238E27FC236}">
                  <a16:creationId xmlns:a16="http://schemas.microsoft.com/office/drawing/2014/main" id="{AB1CFCA9-CFFA-0B41-B81C-B06CBB9837A8}"/>
                </a:ext>
              </a:extLst>
            </p:cNvPr>
            <p:cNvSpPr txBox="1"/>
            <p:nvPr/>
          </p:nvSpPr>
          <p:spPr>
            <a:xfrm>
              <a:off x="2100675" y="2473385"/>
              <a:ext cx="2883482" cy="17466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r>
                <a:rPr sz="1135" spc="9" dirty="0">
                  <a:solidFill>
                    <a:srgbClr val="0C4390"/>
                  </a:solidFill>
                  <a:latin typeface="Arial"/>
                  <a:cs typeface="Arial"/>
                </a:rPr>
                <a:t>•   Более чем </a:t>
              </a:r>
              <a:r>
                <a:rPr sz="1089" spc="9" dirty="0">
                  <a:solidFill>
                    <a:srgbClr val="0C4390"/>
                  </a:solidFill>
                  <a:latin typeface="Arial"/>
                  <a:cs typeface="Arial"/>
                </a:rPr>
                <a:t>100</a:t>
              </a:r>
              <a:r>
                <a:rPr sz="1135" spc="9" dirty="0">
                  <a:solidFill>
                    <a:srgbClr val="0C4390"/>
                  </a:solidFill>
                  <a:latin typeface="Arial"/>
                  <a:cs typeface="Arial"/>
                </a:rPr>
                <a:t>-летняя история клиники</a:t>
              </a:r>
              <a:endParaRPr sz="1089">
                <a:latin typeface="Arial"/>
                <a:cs typeface="Arial"/>
              </a:endParaRPr>
            </a:p>
          </p:txBody>
        </p:sp>
        <p:sp>
          <p:nvSpPr>
            <p:cNvPr id="50" name="text 1">
              <a:extLst>
                <a:ext uri="{FF2B5EF4-FFF2-40B4-BE49-F238E27FC236}">
                  <a16:creationId xmlns:a16="http://schemas.microsoft.com/office/drawing/2014/main" id="{B241ACD6-03B9-F640-9269-F1D5EEAECF0F}"/>
                </a:ext>
              </a:extLst>
            </p:cNvPr>
            <p:cNvSpPr txBox="1"/>
            <p:nvPr/>
          </p:nvSpPr>
          <p:spPr>
            <a:xfrm>
              <a:off x="2100676" y="2645648"/>
              <a:ext cx="47642" cy="788677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r>
                <a:rPr sz="1025" spc="9" dirty="0">
                  <a:solidFill>
                    <a:srgbClr val="0C4390"/>
                  </a:solidFill>
                  <a:latin typeface="Arial"/>
                  <a:cs typeface="Arial"/>
                </a:rPr>
                <a:t>•</a:t>
              </a:r>
              <a:endParaRPr sz="998">
                <a:latin typeface="Arial"/>
                <a:cs typeface="Arial"/>
              </a:endParaRPr>
            </a:p>
            <a:p>
              <a:r>
                <a:rPr sz="1025" spc="9" dirty="0">
                  <a:solidFill>
                    <a:srgbClr val="0C4390"/>
                  </a:solidFill>
                  <a:latin typeface="Arial"/>
                  <a:cs typeface="Arial"/>
                </a:rPr>
                <a:t>•</a:t>
              </a:r>
              <a:endParaRPr sz="998">
                <a:latin typeface="Arial"/>
                <a:cs typeface="Arial"/>
              </a:endParaRPr>
            </a:p>
            <a:p>
              <a:r>
                <a:rPr sz="1025" spc="9" dirty="0">
                  <a:solidFill>
                    <a:srgbClr val="0C4390"/>
                  </a:solidFill>
                  <a:latin typeface="Arial"/>
                  <a:cs typeface="Arial"/>
                </a:rPr>
                <a:t>•</a:t>
              </a:r>
              <a:endParaRPr sz="998">
                <a:latin typeface="Arial"/>
                <a:cs typeface="Arial"/>
              </a:endParaRPr>
            </a:p>
            <a:p>
              <a:r>
                <a:rPr sz="1025" spc="9" dirty="0">
                  <a:solidFill>
                    <a:srgbClr val="0C4390"/>
                  </a:solidFill>
                  <a:latin typeface="Arial"/>
                  <a:cs typeface="Arial"/>
                </a:rPr>
                <a:t>•</a:t>
              </a:r>
              <a:endParaRPr sz="998">
                <a:latin typeface="Arial"/>
                <a:cs typeface="Arial"/>
              </a:endParaRPr>
            </a:p>
            <a:p>
              <a:r>
                <a:rPr sz="1025" spc="9" dirty="0">
                  <a:solidFill>
                    <a:srgbClr val="0C4390"/>
                  </a:solidFill>
                  <a:latin typeface="Arial"/>
                  <a:cs typeface="Arial"/>
                </a:rPr>
                <a:t>•</a:t>
              </a:r>
              <a:endParaRPr sz="998">
                <a:latin typeface="Arial"/>
                <a:cs typeface="Arial"/>
              </a:endParaRPr>
            </a:p>
          </p:txBody>
        </p:sp>
        <p:sp>
          <p:nvSpPr>
            <p:cNvPr id="51" name="text 1">
              <a:extLst>
                <a:ext uri="{FF2B5EF4-FFF2-40B4-BE49-F238E27FC236}">
                  <a16:creationId xmlns:a16="http://schemas.microsoft.com/office/drawing/2014/main" id="{5A1FA667-D9ED-E54E-9680-50BD2C7A0D86}"/>
                </a:ext>
              </a:extLst>
            </p:cNvPr>
            <p:cNvSpPr txBox="1"/>
            <p:nvPr/>
          </p:nvSpPr>
          <p:spPr>
            <a:xfrm>
              <a:off x="2328134" y="2650033"/>
              <a:ext cx="3826136" cy="8808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r>
                <a:rPr sz="1100" spc="9" dirty="0">
                  <a:solidFill>
                    <a:srgbClr val="0C4390"/>
                  </a:solidFill>
                  <a:latin typeface="Arial"/>
                  <a:cs typeface="Arial"/>
                </a:rPr>
                <a:t>1 166 коек</a:t>
              </a:r>
              <a:endParaRPr sz="1100" dirty="0">
                <a:latin typeface="Arial"/>
                <a:cs typeface="Arial"/>
              </a:endParaRPr>
            </a:p>
            <a:p>
              <a:r>
                <a:rPr sz="1100" spc="9" dirty="0">
                  <a:solidFill>
                    <a:srgbClr val="0C4390"/>
                  </a:solidFill>
                  <a:latin typeface="Arial"/>
                  <a:cs typeface="Arial"/>
                </a:rPr>
                <a:t>800 врачей и 2 200 медицинских сестер</a:t>
              </a:r>
              <a:endParaRPr sz="1100" dirty="0">
                <a:latin typeface="Arial"/>
                <a:cs typeface="Arial"/>
              </a:endParaRPr>
            </a:p>
            <a:p>
              <a:r>
                <a:rPr sz="1100" spc="9" dirty="0">
                  <a:solidFill>
                    <a:srgbClr val="0C4390"/>
                  </a:solidFill>
                  <a:latin typeface="Arial"/>
                  <a:cs typeface="Arial"/>
                </a:rPr>
                <a:t>&gt; 93 тыс. госпитализаций в год</a:t>
              </a:r>
              <a:endParaRPr sz="1100" dirty="0">
                <a:latin typeface="Arial"/>
                <a:cs typeface="Arial"/>
              </a:endParaRPr>
            </a:p>
            <a:p>
              <a:r>
                <a:rPr sz="1100" spc="9" dirty="0">
                  <a:solidFill>
                    <a:srgbClr val="0C4390"/>
                  </a:solidFill>
                  <a:latin typeface="Arial"/>
                  <a:cs typeface="Arial"/>
                </a:rPr>
                <a:t>&gt; 40 тыс. принятых в дневном стационаре онкобольных</a:t>
              </a:r>
              <a:endParaRPr sz="1100" dirty="0">
                <a:latin typeface="Arial"/>
                <a:cs typeface="Arial"/>
              </a:endParaRPr>
            </a:p>
            <a:p>
              <a:r>
                <a:rPr sz="1100" spc="9" dirty="0">
                  <a:solidFill>
                    <a:srgbClr val="0C4390"/>
                  </a:solidFill>
                  <a:latin typeface="Arial"/>
                  <a:cs typeface="Arial"/>
                </a:rPr>
                <a:t>&gt; 700 тыс. амбулаторных посещений в год</a:t>
              </a:r>
              <a:endParaRPr sz="1100" dirty="0">
                <a:latin typeface="Arial"/>
                <a:cs typeface="Arial"/>
              </a:endParaRPr>
            </a:p>
          </p:txBody>
        </p:sp>
        <p:sp>
          <p:nvSpPr>
            <p:cNvPr id="52" name="text 1">
              <a:extLst>
                <a:ext uri="{FF2B5EF4-FFF2-40B4-BE49-F238E27FC236}">
                  <a16:creationId xmlns:a16="http://schemas.microsoft.com/office/drawing/2014/main" id="{5CB5C68A-B480-2D47-A1E9-7EB134FA58C3}"/>
                </a:ext>
              </a:extLst>
            </p:cNvPr>
            <p:cNvSpPr txBox="1"/>
            <p:nvPr/>
          </p:nvSpPr>
          <p:spPr>
            <a:xfrm>
              <a:off x="2107671" y="3710981"/>
              <a:ext cx="1816677" cy="176175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r>
                <a:rPr sz="1100" b="1" spc="9" dirty="0">
                  <a:solidFill>
                    <a:srgbClr val="0C4390"/>
                  </a:solidFill>
                  <a:latin typeface="Arial"/>
                  <a:cs typeface="Arial"/>
                </a:rPr>
                <a:t>ОБРАЗОВАНИЕ И НИОКР</a:t>
              </a:r>
              <a:endParaRPr sz="1100" b="1" dirty="0">
                <a:latin typeface="Arial"/>
                <a:cs typeface="Arial"/>
              </a:endParaRPr>
            </a:p>
          </p:txBody>
        </p:sp>
        <p:sp>
          <p:nvSpPr>
            <p:cNvPr id="53" name="text 1">
              <a:extLst>
                <a:ext uri="{FF2B5EF4-FFF2-40B4-BE49-F238E27FC236}">
                  <a16:creationId xmlns:a16="http://schemas.microsoft.com/office/drawing/2014/main" id="{2BDCE354-FDEB-D442-B474-3DBAA0FEF610}"/>
                </a:ext>
              </a:extLst>
            </p:cNvPr>
            <p:cNvSpPr txBox="1"/>
            <p:nvPr/>
          </p:nvSpPr>
          <p:spPr>
            <a:xfrm>
              <a:off x="2083851" y="3982394"/>
              <a:ext cx="4329903" cy="176175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r>
                <a:rPr sz="1100" spc="9" dirty="0">
                  <a:solidFill>
                    <a:srgbClr val="0C4390"/>
                  </a:solidFill>
                  <a:latin typeface="Arial"/>
                  <a:cs typeface="Arial"/>
                </a:rPr>
                <a:t>•   Клиническая база Еврейского университета управляет двумя</a:t>
              </a:r>
              <a:endParaRPr sz="1100" dirty="0">
                <a:latin typeface="Arial"/>
                <a:cs typeface="Arial"/>
              </a:endParaRPr>
            </a:p>
          </p:txBody>
        </p:sp>
        <p:sp>
          <p:nvSpPr>
            <p:cNvPr id="54" name="text 1">
              <a:extLst>
                <a:ext uri="{FF2B5EF4-FFF2-40B4-BE49-F238E27FC236}">
                  <a16:creationId xmlns:a16="http://schemas.microsoft.com/office/drawing/2014/main" id="{C151214F-C838-F940-8E2B-D842660FE31C}"/>
                </a:ext>
              </a:extLst>
            </p:cNvPr>
            <p:cNvSpPr txBox="1"/>
            <p:nvPr/>
          </p:nvSpPr>
          <p:spPr>
            <a:xfrm>
              <a:off x="2311310" y="4159044"/>
              <a:ext cx="4083362" cy="349326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r>
                <a:rPr sz="1100" spc="9" dirty="0">
                  <a:solidFill>
                    <a:srgbClr val="0C4390"/>
                  </a:solidFill>
                  <a:latin typeface="Arial"/>
                  <a:cs typeface="Arial"/>
                </a:rPr>
                <a:t>университетскими госпиталями: Ein Kerem и Mount Scopus в</a:t>
              </a:r>
              <a:endParaRPr sz="1100" dirty="0">
                <a:latin typeface="Arial"/>
                <a:cs typeface="Arial"/>
              </a:endParaRPr>
            </a:p>
            <a:p>
              <a:r>
                <a:rPr sz="1100" spc="9" dirty="0">
                  <a:solidFill>
                    <a:srgbClr val="0C4390"/>
                  </a:solidFill>
                  <a:latin typeface="Arial"/>
                  <a:cs typeface="Arial"/>
                </a:rPr>
                <a:t>Иерусалиме</a:t>
              </a:r>
              <a:endParaRPr sz="1100" dirty="0">
                <a:latin typeface="Arial"/>
                <a:cs typeface="Arial"/>
              </a:endParaRPr>
            </a:p>
          </p:txBody>
        </p:sp>
        <p:sp>
          <p:nvSpPr>
            <p:cNvPr id="55" name="text 1">
              <a:extLst>
                <a:ext uri="{FF2B5EF4-FFF2-40B4-BE49-F238E27FC236}">
                  <a16:creationId xmlns:a16="http://schemas.microsoft.com/office/drawing/2014/main" id="{67329B95-8841-1948-9647-F15E2ADD521A}"/>
                </a:ext>
              </a:extLst>
            </p:cNvPr>
            <p:cNvSpPr txBox="1"/>
            <p:nvPr/>
          </p:nvSpPr>
          <p:spPr>
            <a:xfrm>
              <a:off x="2083850" y="4487051"/>
              <a:ext cx="47642" cy="157735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r>
                <a:rPr sz="1025" spc="9" dirty="0">
                  <a:solidFill>
                    <a:srgbClr val="0C4390"/>
                  </a:solidFill>
                  <a:latin typeface="Arial"/>
                  <a:cs typeface="Arial"/>
                </a:rPr>
                <a:t>•</a:t>
              </a:r>
              <a:endParaRPr sz="998">
                <a:latin typeface="Arial"/>
                <a:cs typeface="Arial"/>
              </a:endParaRPr>
            </a:p>
          </p:txBody>
        </p:sp>
        <p:sp>
          <p:nvSpPr>
            <p:cNvPr id="56" name="text 1">
              <a:extLst>
                <a:ext uri="{FF2B5EF4-FFF2-40B4-BE49-F238E27FC236}">
                  <a16:creationId xmlns:a16="http://schemas.microsoft.com/office/drawing/2014/main" id="{11E4F06A-186D-894B-8F4E-F87C52877C2F}"/>
                </a:ext>
              </a:extLst>
            </p:cNvPr>
            <p:cNvSpPr txBox="1"/>
            <p:nvPr/>
          </p:nvSpPr>
          <p:spPr>
            <a:xfrm>
              <a:off x="2311311" y="4491438"/>
              <a:ext cx="4335739" cy="349326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r>
                <a:rPr sz="1100" spc="9" dirty="0">
                  <a:solidFill>
                    <a:srgbClr val="0C4390"/>
                  </a:solidFill>
                  <a:latin typeface="Arial"/>
                  <a:cs typeface="Arial"/>
                </a:rPr>
                <a:t>2 лауреата Нобелевской премии вели научную деятельность на</a:t>
              </a:r>
              <a:endParaRPr sz="1100" dirty="0">
                <a:latin typeface="Arial"/>
                <a:cs typeface="Arial"/>
              </a:endParaRPr>
            </a:p>
            <a:p>
              <a:r>
                <a:rPr sz="1100" spc="9" dirty="0">
                  <a:solidFill>
                    <a:srgbClr val="0C4390"/>
                  </a:solidFill>
                  <a:latin typeface="Arial"/>
                  <a:cs typeface="Arial"/>
                </a:rPr>
                <a:t>медицинском факультете Hadassah</a:t>
              </a:r>
              <a:endParaRPr sz="1100" dirty="0">
                <a:latin typeface="Arial"/>
                <a:cs typeface="Arial"/>
              </a:endParaRPr>
            </a:p>
          </p:txBody>
        </p:sp>
        <p:sp>
          <p:nvSpPr>
            <p:cNvPr id="57" name="text 1">
              <a:extLst>
                <a:ext uri="{FF2B5EF4-FFF2-40B4-BE49-F238E27FC236}">
                  <a16:creationId xmlns:a16="http://schemas.microsoft.com/office/drawing/2014/main" id="{8A66E3ED-941C-3C42-AD5B-4BAECAEF5A06}"/>
                </a:ext>
              </a:extLst>
            </p:cNvPr>
            <p:cNvSpPr txBox="1"/>
            <p:nvPr/>
          </p:nvSpPr>
          <p:spPr>
            <a:xfrm>
              <a:off x="2083850" y="4831575"/>
              <a:ext cx="4563172" cy="170368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r>
                <a:rPr sz="1107" spc="9" dirty="0">
                  <a:solidFill>
                    <a:srgbClr val="0C4390"/>
                  </a:solidFill>
                  <a:latin typeface="Arial"/>
                  <a:cs typeface="Arial"/>
                </a:rPr>
                <a:t>•   Около </a:t>
              </a:r>
              <a:r>
                <a:rPr sz="1062" spc="9" dirty="0">
                  <a:solidFill>
                    <a:srgbClr val="0C4390"/>
                  </a:solidFill>
                  <a:latin typeface="Arial"/>
                  <a:cs typeface="Arial"/>
                </a:rPr>
                <a:t>50 % грантов</a:t>
              </a:r>
              <a:r>
                <a:rPr sz="1107" spc="9" dirty="0">
                  <a:solidFill>
                    <a:srgbClr val="0C4390"/>
                  </a:solidFill>
                  <a:latin typeface="Arial"/>
                  <a:cs typeface="Arial"/>
                </a:rPr>
                <a:t>, выделенных израильским научным фондом,</a:t>
              </a:r>
              <a:endParaRPr sz="1089">
                <a:latin typeface="Arial"/>
                <a:cs typeface="Arial"/>
              </a:endParaRPr>
            </a:p>
          </p:txBody>
        </p:sp>
        <p:sp>
          <p:nvSpPr>
            <p:cNvPr id="58" name="text 1">
              <a:extLst>
                <a:ext uri="{FF2B5EF4-FFF2-40B4-BE49-F238E27FC236}">
                  <a16:creationId xmlns:a16="http://schemas.microsoft.com/office/drawing/2014/main" id="{7A688418-4DB2-E44C-9B02-7ACAEB727200}"/>
                </a:ext>
              </a:extLst>
            </p:cNvPr>
            <p:cNvSpPr txBox="1"/>
            <p:nvPr/>
          </p:nvSpPr>
          <p:spPr>
            <a:xfrm>
              <a:off x="2311310" y="5008225"/>
              <a:ext cx="2560498" cy="176175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r>
                <a:rPr sz="1100" spc="9" dirty="0">
                  <a:solidFill>
                    <a:srgbClr val="0C4390"/>
                  </a:solidFill>
                  <a:latin typeface="Arial"/>
                  <a:cs typeface="Arial"/>
                </a:rPr>
                <a:t>были переданы госпиталям Hadassah</a:t>
              </a:r>
              <a:endParaRPr sz="1100" dirty="0">
                <a:latin typeface="Arial"/>
                <a:cs typeface="Arial"/>
              </a:endParaRPr>
            </a:p>
          </p:txBody>
        </p:sp>
        <p:sp>
          <p:nvSpPr>
            <p:cNvPr id="59" name="text 1">
              <a:extLst>
                <a:ext uri="{FF2B5EF4-FFF2-40B4-BE49-F238E27FC236}">
                  <a16:creationId xmlns:a16="http://schemas.microsoft.com/office/drawing/2014/main" id="{6144F5A9-167C-9C4C-A5CC-780BB62C775E}"/>
                </a:ext>
              </a:extLst>
            </p:cNvPr>
            <p:cNvSpPr txBox="1"/>
            <p:nvPr/>
          </p:nvSpPr>
          <p:spPr>
            <a:xfrm>
              <a:off x="7036958" y="4669241"/>
              <a:ext cx="2291718" cy="140936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r>
                <a:rPr sz="916" spc="9" dirty="0">
                  <a:solidFill>
                    <a:srgbClr val="0C4390"/>
                  </a:solidFill>
                  <a:latin typeface="Arial"/>
                  <a:cs typeface="Arial"/>
                </a:rPr>
                <a:t>Клиника Hadassah – одна из крупнейших</a:t>
              </a:r>
              <a:endParaRPr sz="908">
                <a:latin typeface="Arial"/>
                <a:cs typeface="Arial"/>
              </a:endParaRPr>
            </a:p>
          </p:txBody>
        </p:sp>
        <p:sp>
          <p:nvSpPr>
            <p:cNvPr id="60" name="text 1">
              <a:extLst>
                <a:ext uri="{FF2B5EF4-FFF2-40B4-BE49-F238E27FC236}">
                  <a16:creationId xmlns:a16="http://schemas.microsoft.com/office/drawing/2014/main" id="{472323AD-C5C6-B34C-855A-356942A21EEC}"/>
                </a:ext>
              </a:extLst>
            </p:cNvPr>
            <p:cNvSpPr txBox="1"/>
            <p:nvPr/>
          </p:nvSpPr>
          <p:spPr>
            <a:xfrm>
              <a:off x="7036959" y="4819666"/>
              <a:ext cx="764505" cy="149400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r>
                <a:rPr sz="971" spc="9" dirty="0">
                  <a:solidFill>
                    <a:srgbClr val="0C4390"/>
                  </a:solidFill>
                  <a:latin typeface="Arial"/>
                  <a:cs typeface="Arial"/>
                </a:rPr>
                <a:t>медицинских</a:t>
              </a:r>
              <a:endParaRPr sz="908" dirty="0">
                <a:latin typeface="Arial"/>
                <a:cs typeface="Arial"/>
              </a:endParaRPr>
            </a:p>
          </p:txBody>
        </p:sp>
      </p:grpSp>
      <p:pic>
        <p:nvPicPr>
          <p:cNvPr id="61" name="Image">
            <a:extLst>
              <a:ext uri="{FF2B5EF4-FFF2-40B4-BE49-F238E27FC236}">
                <a16:creationId xmlns:a16="http://schemas.microsoft.com/office/drawing/2014/main" id="{EE2F7A1B-A738-4247-AE34-1B1CC7F12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08" y="2848498"/>
            <a:ext cx="3522606" cy="2201629"/>
          </a:xfrm>
          <a:prstGeom prst="rect">
            <a:avLst/>
          </a:prstGeom>
        </p:spPr>
      </p:pic>
      <p:sp>
        <p:nvSpPr>
          <p:cNvPr id="31" name="Объект 2">
            <a:extLst>
              <a:ext uri="{FF2B5EF4-FFF2-40B4-BE49-F238E27FC236}">
                <a16:creationId xmlns:a16="http://schemas.microsoft.com/office/drawing/2014/main" id="{E98D4D23-7BB6-E94B-AA88-7C772099F0A9}"/>
              </a:ext>
            </a:extLst>
          </p:cNvPr>
          <p:cNvSpPr txBox="1">
            <a:spLocks/>
          </p:cNvSpPr>
          <p:nvPr/>
        </p:nvSpPr>
        <p:spPr>
          <a:xfrm>
            <a:off x="620483" y="1658968"/>
            <a:ext cx="10413147" cy="122419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715" algn="just">
              <a:spcBef>
                <a:spcPts val="860"/>
              </a:spcBef>
            </a:pPr>
            <a:r>
              <a:rPr lang="ru-RU" sz="1300" i="1" dirty="0" err="1">
                <a:solidFill>
                  <a:schemeClr val="accent1">
                    <a:lumMod val="50000"/>
                  </a:schemeClr>
                </a:solidFill>
              </a:rPr>
              <a:t>Hadassah</a:t>
            </a:r>
            <a:r>
              <a:rPr lang="ru-RU" sz="13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300" i="1" dirty="0" err="1">
                <a:solidFill>
                  <a:schemeClr val="accent1">
                    <a:lumMod val="50000"/>
                  </a:schemeClr>
                </a:solidFill>
              </a:rPr>
              <a:t>Medical</a:t>
            </a:r>
            <a:r>
              <a:rPr lang="ru-RU" sz="13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300" i="1" dirty="0" err="1">
                <a:solidFill>
                  <a:schemeClr val="accent1">
                    <a:lumMod val="50000"/>
                  </a:schemeClr>
                </a:solidFill>
              </a:rPr>
              <a:t>Ltd</a:t>
            </a:r>
            <a:r>
              <a:rPr lang="ru-RU" sz="1300" i="1" dirty="0">
                <a:solidFill>
                  <a:schemeClr val="accent1">
                    <a:lumMod val="50000"/>
                  </a:schemeClr>
                </a:solidFill>
              </a:rPr>
              <a:t> является одним из операторов, подавших заявку на образовательную деятельность в рамках реализации ФЗ-160 </a:t>
            </a:r>
          </a:p>
          <a:p>
            <a:pPr marL="12700" marR="5715" algn="just">
              <a:spcBef>
                <a:spcPts val="860"/>
              </a:spcBef>
            </a:pPr>
            <a:r>
              <a:rPr lang="ru-RU" sz="1300" i="1" dirty="0">
                <a:solidFill>
                  <a:schemeClr val="accent1">
                    <a:lumMod val="50000"/>
                  </a:schemeClr>
                </a:solidFill>
              </a:rPr>
              <a:t>Госпитали Компании являются клиническими базами для реализации образовательных программ в системе здравоохранения Израиля. Совместно с Еврейским университетом (</a:t>
            </a:r>
            <a:r>
              <a:rPr lang="ru-RU" sz="1300" i="1" dirty="0" err="1">
                <a:solidFill>
                  <a:schemeClr val="accent1">
                    <a:lumMod val="50000"/>
                  </a:schemeClr>
                </a:solidFill>
              </a:rPr>
              <a:t>Hebrew</a:t>
            </a:r>
            <a:r>
              <a:rPr lang="ru-RU" sz="13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300" i="1" dirty="0" err="1">
                <a:solidFill>
                  <a:schemeClr val="accent1">
                    <a:lumMod val="50000"/>
                  </a:schemeClr>
                </a:solidFill>
              </a:rPr>
              <a:t>University</a:t>
            </a:r>
            <a:r>
              <a:rPr lang="ru-RU" sz="1300" i="1" dirty="0">
                <a:solidFill>
                  <a:schemeClr val="accent1">
                    <a:lumMod val="50000"/>
                  </a:schemeClr>
                </a:solidFill>
              </a:rPr>
              <a:t> – 154 место в TOP 200 </a:t>
            </a:r>
            <a:r>
              <a:rPr lang="ru-RU" sz="1300" i="1" dirty="0" err="1">
                <a:solidFill>
                  <a:schemeClr val="accent1">
                    <a:lumMod val="50000"/>
                  </a:schemeClr>
                </a:solidFill>
              </a:rPr>
              <a:t>https</a:t>
            </a:r>
            <a:r>
              <a:rPr lang="ru-RU" sz="1300" i="1" dirty="0">
                <a:solidFill>
                  <a:schemeClr val="accent1">
                    <a:lumMod val="50000"/>
                  </a:schemeClr>
                </a:solidFill>
              </a:rPr>
              <a:t>://</a:t>
            </a:r>
            <a:r>
              <a:rPr lang="ru-RU" sz="1300" i="1" dirty="0" err="1">
                <a:solidFill>
                  <a:schemeClr val="accent1">
                    <a:lumMod val="50000"/>
                  </a:schemeClr>
                </a:solidFill>
              </a:rPr>
              <a:t>www.topuniversities.com</a:t>
            </a:r>
            <a:r>
              <a:rPr lang="ru-RU" sz="1300" i="1" dirty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ru-RU" sz="1300" i="1" dirty="0" err="1">
                <a:solidFill>
                  <a:schemeClr val="accent1">
                    <a:lumMod val="50000"/>
                  </a:schemeClr>
                </a:solidFill>
              </a:rPr>
              <a:t>universities</a:t>
            </a:r>
            <a:r>
              <a:rPr lang="ru-RU" sz="1300" i="1" dirty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ru-RU" sz="1300" i="1" dirty="0" err="1">
                <a:solidFill>
                  <a:schemeClr val="accent1">
                    <a:lumMod val="50000"/>
                  </a:schemeClr>
                </a:solidFill>
              </a:rPr>
              <a:t>hebrew-university-jerusalem</a:t>
            </a:r>
            <a:r>
              <a:rPr lang="ru-RU" sz="1300" i="1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ru-RU" sz="1300" i="1" dirty="0" err="1">
                <a:solidFill>
                  <a:schemeClr val="accent1">
                    <a:lumMod val="50000"/>
                  </a:schemeClr>
                </a:solidFill>
              </a:rPr>
              <a:t>Хадасса</a:t>
            </a:r>
            <a:r>
              <a:rPr lang="ru-RU" sz="1300" i="1" dirty="0">
                <a:solidFill>
                  <a:schemeClr val="accent1">
                    <a:lumMod val="50000"/>
                  </a:schemeClr>
                </a:solidFill>
              </a:rPr>
              <a:t> предоставляет выдающуюся академическую подготовку и клинический опыт через свои школы медицины, сестринского дела, стоматологической медицины, и профессиональной терапии</a:t>
            </a:r>
            <a:r>
              <a:rPr lang="en-US" sz="13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300" i="1" dirty="0">
                <a:solidFill>
                  <a:schemeClr val="accent1">
                    <a:lumMod val="50000"/>
                  </a:schemeClr>
                </a:solidFill>
              </a:rPr>
              <a:t>и хирургии</a:t>
            </a:r>
            <a:endParaRPr lang="ru-RU" sz="1300" i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E4FB815-77CA-3B45-8C14-18FA09E54E8F}"/>
              </a:ext>
            </a:extLst>
          </p:cNvPr>
          <p:cNvSpPr txBox="1"/>
          <p:nvPr/>
        </p:nvSpPr>
        <p:spPr>
          <a:xfrm>
            <a:off x="6913114" y="5382496"/>
            <a:ext cx="8322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accent5">
                    <a:lumMod val="75000"/>
                  </a:schemeClr>
                </a:solidFill>
              </a:rPr>
              <a:t>Учреждений </a:t>
            </a: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87DA1EA-7F00-A342-B55B-2C6818F17E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23" y="613011"/>
            <a:ext cx="2500655" cy="52951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737AE4E2-4603-404C-BB4A-1A005B46EEAF}"/>
              </a:ext>
            </a:extLst>
          </p:cNvPr>
          <p:cNvSpPr txBox="1"/>
          <p:nvPr/>
        </p:nvSpPr>
        <p:spPr>
          <a:xfrm>
            <a:off x="6059777" y="785250"/>
            <a:ext cx="3419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Университетский госпиталь</a:t>
            </a:r>
          </a:p>
        </p:txBody>
      </p:sp>
    </p:spTree>
    <p:extLst>
      <p:ext uri="{BB962C8B-B14F-4D97-AF65-F5344CB8AC3E}">
        <p14:creationId xmlns:p14="http://schemas.microsoft.com/office/powerpoint/2010/main" val="2523495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Группа 189"/>
          <p:cNvGrpSpPr>
            <a:grpSpLocks/>
          </p:cNvGrpSpPr>
          <p:nvPr/>
        </p:nvGrpSpPr>
        <p:grpSpPr bwMode="auto">
          <a:xfrm>
            <a:off x="0" y="0"/>
            <a:ext cx="12192000" cy="6864350"/>
            <a:chOff x="0" y="1"/>
            <a:chExt cx="12191999" cy="6435574"/>
          </a:xfrm>
        </p:grpSpPr>
        <p:pic>
          <p:nvPicPr>
            <p:cNvPr id="60434" name="Рисунок 19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>
              <a:off x="6153945" y="1"/>
              <a:ext cx="6038054" cy="6435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5" name="Рисунок 19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" name="Прямая соединительная линия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1" name="Прямоугольник 2"/>
          <p:cNvSpPr>
            <a:spLocks noChangeArrowheads="1"/>
          </p:cNvSpPr>
          <p:nvPr/>
        </p:nvSpPr>
        <p:spPr bwMode="auto">
          <a:xfrm>
            <a:off x="0" y="4389438"/>
            <a:ext cx="12192000" cy="1798637"/>
          </a:xfrm>
          <a:prstGeom prst="rect">
            <a:avLst/>
          </a:prstGeom>
          <a:solidFill>
            <a:srgbClr val="3F8BC7"/>
          </a:solidFill>
          <a:ln>
            <a:noFill/>
          </a:ln>
          <a:ex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0422" name="Прямоугольник 38"/>
          <p:cNvSpPr>
            <a:spLocks noChangeArrowheads="1"/>
          </p:cNvSpPr>
          <p:nvPr/>
        </p:nvSpPr>
        <p:spPr bwMode="auto">
          <a:xfrm>
            <a:off x="0" y="4640239"/>
            <a:ext cx="12192000" cy="206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b="1" dirty="0">
                <a:solidFill>
                  <a:schemeClr val="bg1"/>
                </a:solidFill>
                <a:latin typeface="Museo Sans Cyrl 300" panose="02000000000000000000" pitchFamily="50" charset="-52"/>
              </a:rPr>
              <a:t>+7</a:t>
            </a:r>
            <a:r>
              <a:rPr lang="en-US" altLang="ru-RU" b="1" dirty="0">
                <a:solidFill>
                  <a:schemeClr val="bg1"/>
                </a:solidFill>
                <a:latin typeface="Museo Sans Cyrl 300" panose="02000000000000000000" pitchFamily="50" charset="-52"/>
              </a:rPr>
              <a:t>(495)800-10-00</a:t>
            </a:r>
            <a:br>
              <a:rPr lang="ru-RU" altLang="ru-RU" b="1" dirty="0">
                <a:solidFill>
                  <a:schemeClr val="bg1"/>
                </a:solidFill>
                <a:latin typeface="Museo Sans Cyrl 300" panose="02000000000000000000" pitchFamily="50" charset="-52"/>
              </a:rPr>
            </a:br>
            <a:endParaRPr lang="ru-RU" altLang="ru-RU" sz="1200" dirty="0">
              <a:solidFill>
                <a:schemeClr val="bg1"/>
              </a:solidFill>
              <a:latin typeface="Museo Sans Cyrl 300" panose="02000000000000000000" pitchFamily="50" charset="-52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200" dirty="0">
                <a:solidFill>
                  <a:schemeClr val="bg1"/>
                </a:solidFill>
                <a:latin typeface="Museo Sans Cyrl 300" panose="02000000000000000000" pitchFamily="50" charset="-52"/>
              </a:rPr>
              <a:t>                </a:t>
            </a:r>
            <a:endParaRPr lang="ru-RU" altLang="ru-RU" sz="1200" dirty="0">
              <a:solidFill>
                <a:srgbClr val="44546A"/>
              </a:solidFill>
              <a:latin typeface="Museo Sans Cyrl 300" panose="02000000000000000000" pitchFamily="50" charset="-52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200" dirty="0">
              <a:solidFill>
                <a:srgbClr val="44546A"/>
              </a:solidFill>
              <a:latin typeface="Museo Sans Cyrl 300" panose="02000000000000000000" pitchFamily="50" charset="-52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200" dirty="0">
              <a:solidFill>
                <a:srgbClr val="44546A"/>
              </a:solidFill>
              <a:latin typeface="Museo Sans Cyrl 300" panose="02000000000000000000" pitchFamily="50" charset="-52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ru-RU" altLang="ru-RU" sz="1200" dirty="0">
              <a:solidFill>
                <a:srgbClr val="44546A"/>
              </a:solidFill>
              <a:latin typeface="Museo Sans Cyrl 300" panose="02000000000000000000" pitchFamily="50" charset="-52"/>
            </a:endParaRPr>
          </a:p>
        </p:txBody>
      </p:sp>
      <p:sp>
        <p:nvSpPr>
          <p:cNvPr id="60423" name="Freeform 14"/>
          <p:cNvSpPr>
            <a:spLocks noEditPoints="1"/>
          </p:cNvSpPr>
          <p:nvPr/>
        </p:nvSpPr>
        <p:spPr bwMode="auto">
          <a:xfrm>
            <a:off x="4916488" y="5697538"/>
            <a:ext cx="185737" cy="187325"/>
          </a:xfrm>
          <a:custGeom>
            <a:avLst/>
            <a:gdLst>
              <a:gd name="T0" fmla="*/ 32563240 w 959"/>
              <a:gd name="T1" fmla="*/ 15381033 h 965"/>
              <a:gd name="T2" fmla="*/ 18639744 w 959"/>
              <a:gd name="T3" fmla="*/ 9191155 h 965"/>
              <a:gd name="T4" fmla="*/ 15982291 w 959"/>
              <a:gd name="T5" fmla="*/ 7690419 h 965"/>
              <a:gd name="T6" fmla="*/ 17965939 w 959"/>
              <a:gd name="T7" fmla="*/ 6827754 h 965"/>
              <a:gd name="T8" fmla="*/ 20586012 w 959"/>
              <a:gd name="T9" fmla="*/ 3226261 h 965"/>
              <a:gd name="T10" fmla="*/ 24179123 w 959"/>
              <a:gd name="T11" fmla="*/ 7728078 h 965"/>
              <a:gd name="T12" fmla="*/ 26050631 w 959"/>
              <a:gd name="T13" fmla="*/ 5289553 h 965"/>
              <a:gd name="T14" fmla="*/ 27061242 w 959"/>
              <a:gd name="T15" fmla="*/ 6189878 h 965"/>
              <a:gd name="T16" fmla="*/ 29344316 w 959"/>
              <a:gd name="T17" fmla="*/ 8853387 h 965"/>
              <a:gd name="T18" fmla="*/ 30879018 w 959"/>
              <a:gd name="T19" fmla="*/ 12192237 h 965"/>
              <a:gd name="T20" fmla="*/ 30542213 w 959"/>
              <a:gd name="T21" fmla="*/ 13580383 h 965"/>
              <a:gd name="T22" fmla="*/ 30953778 w 959"/>
              <a:gd name="T23" fmla="*/ 16243892 h 965"/>
              <a:gd name="T24" fmla="*/ 29306936 w 959"/>
              <a:gd name="T25" fmla="*/ 22171127 h 965"/>
              <a:gd name="T26" fmla="*/ 31253204 w 959"/>
              <a:gd name="T27" fmla="*/ 24797171 h 965"/>
              <a:gd name="T28" fmla="*/ 27884760 w 959"/>
              <a:gd name="T29" fmla="*/ 29449043 h 965"/>
              <a:gd name="T30" fmla="*/ 21634003 w 959"/>
              <a:gd name="T31" fmla="*/ 32787893 h 965"/>
              <a:gd name="T32" fmla="*/ 12126941 w 959"/>
              <a:gd name="T33" fmla="*/ 32075087 h 965"/>
              <a:gd name="T34" fmla="*/ 6662322 w 959"/>
              <a:gd name="T35" fmla="*/ 28060897 h 965"/>
              <a:gd name="T36" fmla="*/ 2994259 w 959"/>
              <a:gd name="T37" fmla="*/ 19432688 h 965"/>
              <a:gd name="T38" fmla="*/ 5202573 w 959"/>
              <a:gd name="T39" fmla="*/ 9978890 h 965"/>
              <a:gd name="T40" fmla="*/ 7860026 w 959"/>
              <a:gd name="T41" fmla="*/ 9491263 h 965"/>
              <a:gd name="T42" fmla="*/ 7560600 w 959"/>
              <a:gd name="T43" fmla="*/ 14630762 h 965"/>
              <a:gd name="T44" fmla="*/ 8346738 w 959"/>
              <a:gd name="T45" fmla="*/ 17857023 h 965"/>
              <a:gd name="T46" fmla="*/ 10517479 w 959"/>
              <a:gd name="T47" fmla="*/ 20670586 h 965"/>
              <a:gd name="T48" fmla="*/ 11565663 w 959"/>
              <a:gd name="T49" fmla="*/ 21495981 h 965"/>
              <a:gd name="T50" fmla="*/ 16319097 w 959"/>
              <a:gd name="T51" fmla="*/ 23221506 h 965"/>
              <a:gd name="T52" fmla="*/ 18490031 w 959"/>
              <a:gd name="T53" fmla="*/ 24497063 h 965"/>
              <a:gd name="T54" fmla="*/ 17891179 w 959"/>
              <a:gd name="T55" fmla="*/ 26822999 h 965"/>
              <a:gd name="T56" fmla="*/ 19725114 w 959"/>
              <a:gd name="T57" fmla="*/ 29298989 h 965"/>
              <a:gd name="T58" fmla="*/ 19949781 w 959"/>
              <a:gd name="T59" fmla="*/ 32825358 h 965"/>
              <a:gd name="T60" fmla="*/ 25938298 w 959"/>
              <a:gd name="T61" fmla="*/ 27460680 h 965"/>
              <a:gd name="T62" fmla="*/ 26462390 w 959"/>
              <a:gd name="T63" fmla="*/ 25097279 h 965"/>
              <a:gd name="T64" fmla="*/ 24815548 w 959"/>
              <a:gd name="T65" fmla="*/ 23484149 h 965"/>
              <a:gd name="T66" fmla="*/ 21222244 w 959"/>
              <a:gd name="T67" fmla="*/ 22246251 h 965"/>
              <a:gd name="T68" fmla="*/ 18789457 w 959"/>
              <a:gd name="T69" fmla="*/ 22771343 h 965"/>
              <a:gd name="T70" fmla="*/ 17179995 w 959"/>
              <a:gd name="T71" fmla="*/ 21758430 h 965"/>
              <a:gd name="T72" fmla="*/ 16169384 w 959"/>
              <a:gd name="T73" fmla="*/ 20895764 h 965"/>
              <a:gd name="T74" fmla="*/ 14634681 w 959"/>
              <a:gd name="T75" fmla="*/ 21270802 h 965"/>
              <a:gd name="T76" fmla="*/ 13436978 w 959"/>
              <a:gd name="T77" fmla="*/ 19920315 h 965"/>
              <a:gd name="T78" fmla="*/ 16768236 w 959"/>
              <a:gd name="T79" fmla="*/ 18082007 h 965"/>
              <a:gd name="T80" fmla="*/ 18639744 w 959"/>
              <a:gd name="T81" fmla="*/ 16356481 h 965"/>
              <a:gd name="T82" fmla="*/ 21896049 w 959"/>
              <a:gd name="T83" fmla="*/ 12379756 h 965"/>
              <a:gd name="T84" fmla="*/ 22345188 w 959"/>
              <a:gd name="T85" fmla="*/ 11066928 h 965"/>
              <a:gd name="T86" fmla="*/ 23542891 w 959"/>
              <a:gd name="T87" fmla="*/ 12154772 h 965"/>
              <a:gd name="T88" fmla="*/ 22457521 w 959"/>
              <a:gd name="T89" fmla="*/ 8815922 h 965"/>
              <a:gd name="T90" fmla="*/ 20810485 w 959"/>
              <a:gd name="T91" fmla="*/ 7690419 h 965"/>
              <a:gd name="T92" fmla="*/ 20885438 w 959"/>
              <a:gd name="T93" fmla="*/ 4726802 h 965"/>
              <a:gd name="T94" fmla="*/ 37380 w 959"/>
              <a:gd name="T95" fmla="*/ 19057455 h 965"/>
              <a:gd name="T96" fmla="*/ 2769786 w 959"/>
              <a:gd name="T97" fmla="*/ 27835913 h 965"/>
              <a:gd name="T98" fmla="*/ 8159452 w 959"/>
              <a:gd name="T99" fmla="*/ 33275520 h 965"/>
              <a:gd name="T100" fmla="*/ 15308486 w 959"/>
              <a:gd name="T101" fmla="*/ 35976494 h 965"/>
              <a:gd name="T102" fmla="*/ 22906660 w 959"/>
              <a:gd name="T103" fmla="*/ 35526332 h 965"/>
              <a:gd name="T104" fmla="*/ 28970130 w 959"/>
              <a:gd name="T105" fmla="*/ 32412660 h 965"/>
              <a:gd name="T106" fmla="*/ 33461518 w 959"/>
              <a:gd name="T107" fmla="*/ 27310626 h 965"/>
              <a:gd name="T108" fmla="*/ 35894498 w 959"/>
              <a:gd name="T109" fmla="*/ 16581465 h 965"/>
              <a:gd name="T110" fmla="*/ 33910850 w 959"/>
              <a:gd name="T111" fmla="*/ 9716247 h 965"/>
              <a:gd name="T112" fmla="*/ 29044890 w 959"/>
              <a:gd name="T113" fmla="*/ 3789012 h 965"/>
              <a:gd name="T114" fmla="*/ 21634003 w 959"/>
              <a:gd name="T115" fmla="*/ 337573 h 965"/>
              <a:gd name="T116" fmla="*/ 12987839 w 959"/>
              <a:gd name="T117" fmla="*/ 675341 h 965"/>
              <a:gd name="T118" fmla="*/ 6100850 w 959"/>
              <a:gd name="T119" fmla="*/ 4464159 h 965"/>
              <a:gd name="T120" fmla="*/ 187093 w 959"/>
              <a:gd name="T121" fmla="*/ 15080924 h 9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59" h="965">
                <a:moveTo>
                  <a:pt x="856" y="405"/>
                </a:moveTo>
                <a:lnTo>
                  <a:pt x="858" y="373"/>
                </a:lnTo>
                <a:lnTo>
                  <a:pt x="863" y="374"/>
                </a:lnTo>
                <a:lnTo>
                  <a:pt x="866" y="375"/>
                </a:lnTo>
                <a:lnTo>
                  <a:pt x="868" y="379"/>
                </a:lnTo>
                <a:lnTo>
                  <a:pt x="869" y="383"/>
                </a:lnTo>
                <a:lnTo>
                  <a:pt x="873" y="394"/>
                </a:lnTo>
                <a:lnTo>
                  <a:pt x="874" y="402"/>
                </a:lnTo>
                <a:lnTo>
                  <a:pt x="874" y="405"/>
                </a:lnTo>
                <a:lnTo>
                  <a:pt x="873" y="407"/>
                </a:lnTo>
                <a:lnTo>
                  <a:pt x="870" y="410"/>
                </a:lnTo>
                <a:lnTo>
                  <a:pt x="868" y="411"/>
                </a:lnTo>
                <a:lnTo>
                  <a:pt x="864" y="412"/>
                </a:lnTo>
                <a:lnTo>
                  <a:pt x="860" y="412"/>
                </a:lnTo>
                <a:lnTo>
                  <a:pt x="858" y="411"/>
                </a:lnTo>
                <a:lnTo>
                  <a:pt x="857" y="410"/>
                </a:lnTo>
                <a:lnTo>
                  <a:pt x="857" y="407"/>
                </a:lnTo>
                <a:lnTo>
                  <a:pt x="856" y="405"/>
                </a:lnTo>
                <a:close/>
                <a:moveTo>
                  <a:pt x="501" y="224"/>
                </a:moveTo>
                <a:lnTo>
                  <a:pt x="500" y="233"/>
                </a:lnTo>
                <a:lnTo>
                  <a:pt x="499" y="239"/>
                </a:lnTo>
                <a:lnTo>
                  <a:pt x="498" y="245"/>
                </a:lnTo>
                <a:lnTo>
                  <a:pt x="495" y="248"/>
                </a:lnTo>
                <a:lnTo>
                  <a:pt x="492" y="251"/>
                </a:lnTo>
                <a:lnTo>
                  <a:pt x="489" y="251"/>
                </a:lnTo>
                <a:lnTo>
                  <a:pt x="485" y="251"/>
                </a:lnTo>
                <a:lnTo>
                  <a:pt x="481" y="249"/>
                </a:lnTo>
                <a:lnTo>
                  <a:pt x="470" y="244"/>
                </a:lnTo>
                <a:lnTo>
                  <a:pt x="458" y="237"/>
                </a:lnTo>
                <a:lnTo>
                  <a:pt x="443" y="232"/>
                </a:lnTo>
                <a:lnTo>
                  <a:pt x="427" y="226"/>
                </a:lnTo>
                <a:lnTo>
                  <a:pt x="427" y="216"/>
                </a:lnTo>
                <a:lnTo>
                  <a:pt x="427" y="205"/>
                </a:lnTo>
                <a:lnTo>
                  <a:pt x="428" y="199"/>
                </a:lnTo>
                <a:lnTo>
                  <a:pt x="429" y="196"/>
                </a:lnTo>
                <a:lnTo>
                  <a:pt x="431" y="193"/>
                </a:lnTo>
                <a:lnTo>
                  <a:pt x="435" y="190"/>
                </a:lnTo>
                <a:lnTo>
                  <a:pt x="440" y="186"/>
                </a:lnTo>
                <a:lnTo>
                  <a:pt x="448" y="182"/>
                </a:lnTo>
                <a:lnTo>
                  <a:pt x="456" y="177"/>
                </a:lnTo>
                <a:lnTo>
                  <a:pt x="462" y="176"/>
                </a:lnTo>
                <a:lnTo>
                  <a:pt x="469" y="177"/>
                </a:lnTo>
                <a:lnTo>
                  <a:pt x="474" y="178"/>
                </a:lnTo>
                <a:lnTo>
                  <a:pt x="480" y="182"/>
                </a:lnTo>
                <a:lnTo>
                  <a:pt x="485" y="185"/>
                </a:lnTo>
                <a:lnTo>
                  <a:pt x="490" y="188"/>
                </a:lnTo>
                <a:lnTo>
                  <a:pt x="494" y="193"/>
                </a:lnTo>
                <a:lnTo>
                  <a:pt x="497" y="198"/>
                </a:lnTo>
                <a:lnTo>
                  <a:pt x="499" y="204"/>
                </a:lnTo>
                <a:lnTo>
                  <a:pt x="500" y="214"/>
                </a:lnTo>
                <a:lnTo>
                  <a:pt x="501" y="224"/>
                </a:lnTo>
                <a:close/>
                <a:moveTo>
                  <a:pt x="518" y="81"/>
                </a:moveTo>
                <a:lnTo>
                  <a:pt x="530" y="81"/>
                </a:lnTo>
                <a:lnTo>
                  <a:pt x="541" y="84"/>
                </a:lnTo>
                <a:lnTo>
                  <a:pt x="550" y="86"/>
                </a:lnTo>
                <a:lnTo>
                  <a:pt x="558" y="90"/>
                </a:lnTo>
                <a:lnTo>
                  <a:pt x="565" y="95"/>
                </a:lnTo>
                <a:lnTo>
                  <a:pt x="572" y="100"/>
                </a:lnTo>
                <a:lnTo>
                  <a:pt x="577" y="107"/>
                </a:lnTo>
                <a:lnTo>
                  <a:pt x="583" y="114"/>
                </a:lnTo>
                <a:lnTo>
                  <a:pt x="599" y="146"/>
                </a:lnTo>
                <a:lnTo>
                  <a:pt x="619" y="180"/>
                </a:lnTo>
                <a:lnTo>
                  <a:pt x="626" y="189"/>
                </a:lnTo>
                <a:lnTo>
                  <a:pt x="636" y="198"/>
                </a:lnTo>
                <a:lnTo>
                  <a:pt x="640" y="203"/>
                </a:lnTo>
                <a:lnTo>
                  <a:pt x="646" y="206"/>
                </a:lnTo>
                <a:lnTo>
                  <a:pt x="651" y="208"/>
                </a:lnTo>
                <a:lnTo>
                  <a:pt x="658" y="209"/>
                </a:lnTo>
                <a:lnTo>
                  <a:pt x="659" y="184"/>
                </a:lnTo>
                <a:lnTo>
                  <a:pt x="662" y="162"/>
                </a:lnTo>
                <a:lnTo>
                  <a:pt x="666" y="143"/>
                </a:lnTo>
                <a:lnTo>
                  <a:pt x="667" y="126"/>
                </a:lnTo>
                <a:lnTo>
                  <a:pt x="673" y="128"/>
                </a:lnTo>
                <a:lnTo>
                  <a:pt x="681" y="131"/>
                </a:lnTo>
                <a:lnTo>
                  <a:pt x="687" y="136"/>
                </a:lnTo>
                <a:lnTo>
                  <a:pt x="693" y="139"/>
                </a:lnTo>
                <a:lnTo>
                  <a:pt x="696" y="141"/>
                </a:lnTo>
                <a:lnTo>
                  <a:pt x="697" y="143"/>
                </a:lnTo>
                <a:lnTo>
                  <a:pt x="698" y="144"/>
                </a:lnTo>
                <a:lnTo>
                  <a:pt x="699" y="147"/>
                </a:lnTo>
                <a:lnTo>
                  <a:pt x="692" y="149"/>
                </a:lnTo>
                <a:lnTo>
                  <a:pt x="686" y="150"/>
                </a:lnTo>
                <a:lnTo>
                  <a:pt x="692" y="165"/>
                </a:lnTo>
                <a:lnTo>
                  <a:pt x="699" y="180"/>
                </a:lnTo>
                <a:lnTo>
                  <a:pt x="721" y="180"/>
                </a:lnTo>
                <a:lnTo>
                  <a:pt x="721" y="172"/>
                </a:lnTo>
                <a:lnTo>
                  <a:pt x="722" y="166"/>
                </a:lnTo>
                <a:lnTo>
                  <a:pt x="723" y="165"/>
                </a:lnTo>
                <a:lnTo>
                  <a:pt x="724" y="164"/>
                </a:lnTo>
                <a:lnTo>
                  <a:pt x="725" y="163"/>
                </a:lnTo>
                <a:lnTo>
                  <a:pt x="728" y="164"/>
                </a:lnTo>
                <a:lnTo>
                  <a:pt x="740" y="174"/>
                </a:lnTo>
                <a:lnTo>
                  <a:pt x="764" y="198"/>
                </a:lnTo>
                <a:lnTo>
                  <a:pt x="775" y="209"/>
                </a:lnTo>
                <a:lnTo>
                  <a:pt x="785" y="221"/>
                </a:lnTo>
                <a:lnTo>
                  <a:pt x="786" y="224"/>
                </a:lnTo>
                <a:lnTo>
                  <a:pt x="786" y="227"/>
                </a:lnTo>
                <a:lnTo>
                  <a:pt x="785" y="232"/>
                </a:lnTo>
                <a:lnTo>
                  <a:pt x="784" y="236"/>
                </a:lnTo>
                <a:lnTo>
                  <a:pt x="781" y="245"/>
                </a:lnTo>
                <a:lnTo>
                  <a:pt x="780" y="254"/>
                </a:lnTo>
                <a:lnTo>
                  <a:pt x="781" y="261"/>
                </a:lnTo>
                <a:lnTo>
                  <a:pt x="782" y="267"/>
                </a:lnTo>
                <a:lnTo>
                  <a:pt x="785" y="273"/>
                </a:lnTo>
                <a:lnTo>
                  <a:pt x="790" y="278"/>
                </a:lnTo>
                <a:lnTo>
                  <a:pt x="798" y="288"/>
                </a:lnTo>
                <a:lnTo>
                  <a:pt x="806" y="297"/>
                </a:lnTo>
                <a:lnTo>
                  <a:pt x="813" y="306"/>
                </a:lnTo>
                <a:lnTo>
                  <a:pt x="822" y="318"/>
                </a:lnTo>
                <a:lnTo>
                  <a:pt x="825" y="325"/>
                </a:lnTo>
                <a:lnTo>
                  <a:pt x="828" y="331"/>
                </a:lnTo>
                <a:lnTo>
                  <a:pt x="832" y="336"/>
                </a:lnTo>
                <a:lnTo>
                  <a:pt x="832" y="341"/>
                </a:lnTo>
                <a:lnTo>
                  <a:pt x="832" y="344"/>
                </a:lnTo>
                <a:lnTo>
                  <a:pt x="830" y="346"/>
                </a:lnTo>
                <a:lnTo>
                  <a:pt x="829" y="347"/>
                </a:lnTo>
                <a:lnTo>
                  <a:pt x="827" y="350"/>
                </a:lnTo>
                <a:lnTo>
                  <a:pt x="823" y="352"/>
                </a:lnTo>
                <a:lnTo>
                  <a:pt x="818" y="356"/>
                </a:lnTo>
                <a:lnTo>
                  <a:pt x="817" y="358"/>
                </a:lnTo>
                <a:lnTo>
                  <a:pt x="816" y="362"/>
                </a:lnTo>
                <a:lnTo>
                  <a:pt x="815" y="366"/>
                </a:lnTo>
                <a:lnTo>
                  <a:pt x="816" y="371"/>
                </a:lnTo>
                <a:lnTo>
                  <a:pt x="817" y="377"/>
                </a:lnTo>
                <a:lnTo>
                  <a:pt x="819" y="385"/>
                </a:lnTo>
                <a:lnTo>
                  <a:pt x="823" y="394"/>
                </a:lnTo>
                <a:lnTo>
                  <a:pt x="828" y="405"/>
                </a:lnTo>
                <a:lnTo>
                  <a:pt x="830" y="410"/>
                </a:lnTo>
                <a:lnTo>
                  <a:pt x="832" y="414"/>
                </a:lnTo>
                <a:lnTo>
                  <a:pt x="832" y="417"/>
                </a:lnTo>
                <a:lnTo>
                  <a:pt x="830" y="424"/>
                </a:lnTo>
                <a:lnTo>
                  <a:pt x="827" y="433"/>
                </a:lnTo>
                <a:lnTo>
                  <a:pt x="824" y="442"/>
                </a:lnTo>
                <a:lnTo>
                  <a:pt x="816" y="460"/>
                </a:lnTo>
                <a:lnTo>
                  <a:pt x="808" y="475"/>
                </a:lnTo>
                <a:lnTo>
                  <a:pt x="800" y="492"/>
                </a:lnTo>
                <a:lnTo>
                  <a:pt x="791" y="509"/>
                </a:lnTo>
                <a:lnTo>
                  <a:pt x="785" y="520"/>
                </a:lnTo>
                <a:lnTo>
                  <a:pt x="783" y="530"/>
                </a:lnTo>
                <a:lnTo>
                  <a:pt x="781" y="540"/>
                </a:lnTo>
                <a:lnTo>
                  <a:pt x="781" y="549"/>
                </a:lnTo>
                <a:lnTo>
                  <a:pt x="782" y="569"/>
                </a:lnTo>
                <a:lnTo>
                  <a:pt x="783" y="591"/>
                </a:lnTo>
                <a:lnTo>
                  <a:pt x="783" y="603"/>
                </a:lnTo>
                <a:lnTo>
                  <a:pt x="784" y="616"/>
                </a:lnTo>
                <a:lnTo>
                  <a:pt x="785" y="628"/>
                </a:lnTo>
                <a:lnTo>
                  <a:pt x="785" y="640"/>
                </a:lnTo>
                <a:lnTo>
                  <a:pt x="800" y="640"/>
                </a:lnTo>
                <a:lnTo>
                  <a:pt x="811" y="639"/>
                </a:lnTo>
                <a:lnTo>
                  <a:pt x="822" y="640"/>
                </a:lnTo>
                <a:lnTo>
                  <a:pt x="836" y="642"/>
                </a:lnTo>
                <a:lnTo>
                  <a:pt x="837" y="649"/>
                </a:lnTo>
                <a:lnTo>
                  <a:pt x="836" y="656"/>
                </a:lnTo>
                <a:lnTo>
                  <a:pt x="835" y="661"/>
                </a:lnTo>
                <a:lnTo>
                  <a:pt x="832" y="667"/>
                </a:lnTo>
                <a:lnTo>
                  <a:pt x="826" y="677"/>
                </a:lnTo>
                <a:lnTo>
                  <a:pt x="818" y="687"/>
                </a:lnTo>
                <a:lnTo>
                  <a:pt x="814" y="697"/>
                </a:lnTo>
                <a:lnTo>
                  <a:pt x="812" y="705"/>
                </a:lnTo>
                <a:lnTo>
                  <a:pt x="807" y="715"/>
                </a:lnTo>
                <a:lnTo>
                  <a:pt x="801" y="726"/>
                </a:lnTo>
                <a:lnTo>
                  <a:pt x="787" y="741"/>
                </a:lnTo>
                <a:lnTo>
                  <a:pt x="774" y="756"/>
                </a:lnTo>
                <a:lnTo>
                  <a:pt x="760" y="770"/>
                </a:lnTo>
                <a:lnTo>
                  <a:pt x="745" y="785"/>
                </a:lnTo>
                <a:lnTo>
                  <a:pt x="730" y="798"/>
                </a:lnTo>
                <a:lnTo>
                  <a:pt x="714" y="810"/>
                </a:lnTo>
                <a:lnTo>
                  <a:pt x="701" y="819"/>
                </a:lnTo>
                <a:lnTo>
                  <a:pt x="688" y="828"/>
                </a:lnTo>
                <a:lnTo>
                  <a:pt x="675" y="836"/>
                </a:lnTo>
                <a:lnTo>
                  <a:pt x="660" y="844"/>
                </a:lnTo>
                <a:lnTo>
                  <a:pt x="646" y="850"/>
                </a:lnTo>
                <a:lnTo>
                  <a:pt x="631" y="857"/>
                </a:lnTo>
                <a:lnTo>
                  <a:pt x="616" y="863"/>
                </a:lnTo>
                <a:lnTo>
                  <a:pt x="600" y="868"/>
                </a:lnTo>
                <a:lnTo>
                  <a:pt x="578" y="874"/>
                </a:lnTo>
                <a:lnTo>
                  <a:pt x="556" y="879"/>
                </a:lnTo>
                <a:lnTo>
                  <a:pt x="533" y="883"/>
                </a:lnTo>
                <a:lnTo>
                  <a:pt x="509" y="885"/>
                </a:lnTo>
                <a:lnTo>
                  <a:pt x="485" y="886"/>
                </a:lnTo>
                <a:lnTo>
                  <a:pt x="462" y="885"/>
                </a:lnTo>
                <a:lnTo>
                  <a:pt x="438" y="884"/>
                </a:lnTo>
                <a:lnTo>
                  <a:pt x="415" y="880"/>
                </a:lnTo>
                <a:lnTo>
                  <a:pt x="391" y="876"/>
                </a:lnTo>
                <a:lnTo>
                  <a:pt x="368" y="870"/>
                </a:lnTo>
                <a:lnTo>
                  <a:pt x="346" y="863"/>
                </a:lnTo>
                <a:lnTo>
                  <a:pt x="324" y="855"/>
                </a:lnTo>
                <a:lnTo>
                  <a:pt x="302" y="845"/>
                </a:lnTo>
                <a:lnTo>
                  <a:pt x="282" y="834"/>
                </a:lnTo>
                <a:lnTo>
                  <a:pt x="262" y="821"/>
                </a:lnTo>
                <a:lnTo>
                  <a:pt x="243" y="809"/>
                </a:lnTo>
                <a:lnTo>
                  <a:pt x="228" y="797"/>
                </a:lnTo>
                <a:lnTo>
                  <a:pt x="212" y="784"/>
                </a:lnTo>
                <a:lnTo>
                  <a:pt x="205" y="777"/>
                </a:lnTo>
                <a:lnTo>
                  <a:pt x="198" y="770"/>
                </a:lnTo>
                <a:lnTo>
                  <a:pt x="190" y="762"/>
                </a:lnTo>
                <a:lnTo>
                  <a:pt x="185" y="755"/>
                </a:lnTo>
                <a:lnTo>
                  <a:pt x="178" y="748"/>
                </a:lnTo>
                <a:lnTo>
                  <a:pt x="170" y="740"/>
                </a:lnTo>
                <a:lnTo>
                  <a:pt x="153" y="715"/>
                </a:lnTo>
                <a:lnTo>
                  <a:pt x="136" y="689"/>
                </a:lnTo>
                <a:lnTo>
                  <a:pt x="122" y="663"/>
                </a:lnTo>
                <a:lnTo>
                  <a:pt x="108" y="637"/>
                </a:lnTo>
                <a:lnTo>
                  <a:pt x="104" y="623"/>
                </a:lnTo>
                <a:lnTo>
                  <a:pt x="98" y="610"/>
                </a:lnTo>
                <a:lnTo>
                  <a:pt x="94" y="596"/>
                </a:lnTo>
                <a:lnTo>
                  <a:pt x="91" y="581"/>
                </a:lnTo>
                <a:lnTo>
                  <a:pt x="84" y="551"/>
                </a:lnTo>
                <a:lnTo>
                  <a:pt x="80" y="518"/>
                </a:lnTo>
                <a:lnTo>
                  <a:pt x="77" y="493"/>
                </a:lnTo>
                <a:lnTo>
                  <a:pt x="77" y="469"/>
                </a:lnTo>
                <a:lnTo>
                  <a:pt x="80" y="443"/>
                </a:lnTo>
                <a:lnTo>
                  <a:pt x="83" y="419"/>
                </a:lnTo>
                <a:lnTo>
                  <a:pt x="87" y="394"/>
                </a:lnTo>
                <a:lnTo>
                  <a:pt x="94" y="370"/>
                </a:lnTo>
                <a:lnTo>
                  <a:pt x="102" y="347"/>
                </a:lnTo>
                <a:lnTo>
                  <a:pt x="109" y="325"/>
                </a:lnTo>
                <a:lnTo>
                  <a:pt x="121" y="301"/>
                </a:lnTo>
                <a:lnTo>
                  <a:pt x="133" y="277"/>
                </a:lnTo>
                <a:lnTo>
                  <a:pt x="139" y="266"/>
                </a:lnTo>
                <a:lnTo>
                  <a:pt x="147" y="256"/>
                </a:lnTo>
                <a:lnTo>
                  <a:pt x="156" y="246"/>
                </a:lnTo>
                <a:lnTo>
                  <a:pt x="166" y="237"/>
                </a:lnTo>
                <a:lnTo>
                  <a:pt x="176" y="227"/>
                </a:lnTo>
                <a:lnTo>
                  <a:pt x="187" y="215"/>
                </a:lnTo>
                <a:lnTo>
                  <a:pt x="193" y="209"/>
                </a:lnTo>
                <a:lnTo>
                  <a:pt x="200" y="205"/>
                </a:lnTo>
                <a:lnTo>
                  <a:pt x="207" y="202"/>
                </a:lnTo>
                <a:lnTo>
                  <a:pt x="213" y="199"/>
                </a:lnTo>
                <a:lnTo>
                  <a:pt x="212" y="232"/>
                </a:lnTo>
                <a:lnTo>
                  <a:pt x="210" y="253"/>
                </a:lnTo>
                <a:lnTo>
                  <a:pt x="208" y="269"/>
                </a:lnTo>
                <a:lnTo>
                  <a:pt x="207" y="285"/>
                </a:lnTo>
                <a:lnTo>
                  <a:pt x="207" y="292"/>
                </a:lnTo>
                <a:lnTo>
                  <a:pt x="208" y="294"/>
                </a:lnTo>
                <a:lnTo>
                  <a:pt x="210" y="296"/>
                </a:lnTo>
                <a:lnTo>
                  <a:pt x="211" y="298"/>
                </a:lnTo>
                <a:lnTo>
                  <a:pt x="211" y="305"/>
                </a:lnTo>
                <a:lnTo>
                  <a:pt x="211" y="317"/>
                </a:lnTo>
                <a:lnTo>
                  <a:pt x="209" y="338"/>
                </a:lnTo>
                <a:lnTo>
                  <a:pt x="205" y="371"/>
                </a:lnTo>
                <a:lnTo>
                  <a:pt x="202" y="390"/>
                </a:lnTo>
                <a:lnTo>
                  <a:pt x="200" y="410"/>
                </a:lnTo>
                <a:lnTo>
                  <a:pt x="199" y="430"/>
                </a:lnTo>
                <a:lnTo>
                  <a:pt x="199" y="450"/>
                </a:lnTo>
                <a:lnTo>
                  <a:pt x="203" y="464"/>
                </a:lnTo>
                <a:lnTo>
                  <a:pt x="216" y="491"/>
                </a:lnTo>
                <a:lnTo>
                  <a:pt x="228" y="518"/>
                </a:lnTo>
                <a:lnTo>
                  <a:pt x="237" y="531"/>
                </a:lnTo>
                <a:lnTo>
                  <a:pt x="234" y="520"/>
                </a:lnTo>
                <a:lnTo>
                  <a:pt x="231" y="503"/>
                </a:lnTo>
                <a:lnTo>
                  <a:pt x="227" y="488"/>
                </a:lnTo>
                <a:lnTo>
                  <a:pt x="223" y="476"/>
                </a:lnTo>
                <a:lnTo>
                  <a:pt x="228" y="479"/>
                </a:lnTo>
                <a:lnTo>
                  <a:pt x="231" y="483"/>
                </a:lnTo>
                <a:lnTo>
                  <a:pt x="233" y="488"/>
                </a:lnTo>
                <a:lnTo>
                  <a:pt x="236" y="493"/>
                </a:lnTo>
                <a:lnTo>
                  <a:pt x="243" y="508"/>
                </a:lnTo>
                <a:lnTo>
                  <a:pt x="251" y="523"/>
                </a:lnTo>
                <a:lnTo>
                  <a:pt x="260" y="540"/>
                </a:lnTo>
                <a:lnTo>
                  <a:pt x="264" y="554"/>
                </a:lnTo>
                <a:lnTo>
                  <a:pt x="272" y="553"/>
                </a:lnTo>
                <a:lnTo>
                  <a:pt x="276" y="552"/>
                </a:lnTo>
                <a:lnTo>
                  <a:pt x="281" y="551"/>
                </a:lnTo>
                <a:lnTo>
                  <a:pt x="284" y="549"/>
                </a:lnTo>
                <a:lnTo>
                  <a:pt x="287" y="547"/>
                </a:lnTo>
                <a:lnTo>
                  <a:pt x="290" y="544"/>
                </a:lnTo>
                <a:lnTo>
                  <a:pt x="293" y="543"/>
                </a:lnTo>
                <a:lnTo>
                  <a:pt x="299" y="542"/>
                </a:lnTo>
                <a:lnTo>
                  <a:pt x="301" y="551"/>
                </a:lnTo>
                <a:lnTo>
                  <a:pt x="302" y="558"/>
                </a:lnTo>
                <a:lnTo>
                  <a:pt x="302" y="562"/>
                </a:lnTo>
                <a:lnTo>
                  <a:pt x="303" y="565"/>
                </a:lnTo>
                <a:lnTo>
                  <a:pt x="304" y="570"/>
                </a:lnTo>
                <a:lnTo>
                  <a:pt x="309" y="573"/>
                </a:lnTo>
                <a:lnTo>
                  <a:pt x="317" y="579"/>
                </a:lnTo>
                <a:lnTo>
                  <a:pt x="331" y="586"/>
                </a:lnTo>
                <a:lnTo>
                  <a:pt x="346" y="591"/>
                </a:lnTo>
                <a:lnTo>
                  <a:pt x="359" y="596"/>
                </a:lnTo>
                <a:lnTo>
                  <a:pt x="373" y="598"/>
                </a:lnTo>
                <a:lnTo>
                  <a:pt x="385" y="600"/>
                </a:lnTo>
                <a:lnTo>
                  <a:pt x="398" y="602"/>
                </a:lnTo>
                <a:lnTo>
                  <a:pt x="412" y="607"/>
                </a:lnTo>
                <a:lnTo>
                  <a:pt x="419" y="610"/>
                </a:lnTo>
                <a:lnTo>
                  <a:pt x="428" y="613"/>
                </a:lnTo>
                <a:lnTo>
                  <a:pt x="436" y="619"/>
                </a:lnTo>
                <a:lnTo>
                  <a:pt x="445" y="624"/>
                </a:lnTo>
                <a:lnTo>
                  <a:pt x="454" y="631"/>
                </a:lnTo>
                <a:lnTo>
                  <a:pt x="464" y="636"/>
                </a:lnTo>
                <a:lnTo>
                  <a:pt x="474" y="639"/>
                </a:lnTo>
                <a:lnTo>
                  <a:pt x="485" y="640"/>
                </a:lnTo>
                <a:lnTo>
                  <a:pt x="492" y="640"/>
                </a:lnTo>
                <a:lnTo>
                  <a:pt x="495" y="640"/>
                </a:lnTo>
                <a:lnTo>
                  <a:pt x="498" y="642"/>
                </a:lnTo>
                <a:lnTo>
                  <a:pt x="501" y="646"/>
                </a:lnTo>
                <a:lnTo>
                  <a:pt x="498" y="651"/>
                </a:lnTo>
                <a:lnTo>
                  <a:pt x="494" y="653"/>
                </a:lnTo>
                <a:lnTo>
                  <a:pt x="490" y="656"/>
                </a:lnTo>
                <a:lnTo>
                  <a:pt x="484" y="660"/>
                </a:lnTo>
                <a:lnTo>
                  <a:pt x="482" y="662"/>
                </a:lnTo>
                <a:lnTo>
                  <a:pt x="480" y="666"/>
                </a:lnTo>
                <a:lnTo>
                  <a:pt x="478" y="670"/>
                </a:lnTo>
                <a:lnTo>
                  <a:pt x="477" y="676"/>
                </a:lnTo>
                <a:lnTo>
                  <a:pt x="474" y="682"/>
                </a:lnTo>
                <a:lnTo>
                  <a:pt x="473" y="690"/>
                </a:lnTo>
                <a:lnTo>
                  <a:pt x="472" y="700"/>
                </a:lnTo>
                <a:lnTo>
                  <a:pt x="472" y="712"/>
                </a:lnTo>
                <a:lnTo>
                  <a:pt x="478" y="715"/>
                </a:lnTo>
                <a:lnTo>
                  <a:pt x="482" y="717"/>
                </a:lnTo>
                <a:lnTo>
                  <a:pt x="487" y="721"/>
                </a:lnTo>
                <a:lnTo>
                  <a:pt x="490" y="726"/>
                </a:lnTo>
                <a:lnTo>
                  <a:pt x="495" y="736"/>
                </a:lnTo>
                <a:lnTo>
                  <a:pt x="502" y="745"/>
                </a:lnTo>
                <a:lnTo>
                  <a:pt x="509" y="752"/>
                </a:lnTo>
                <a:lnTo>
                  <a:pt x="516" y="761"/>
                </a:lnTo>
                <a:lnTo>
                  <a:pt x="521" y="766"/>
                </a:lnTo>
                <a:lnTo>
                  <a:pt x="523" y="771"/>
                </a:lnTo>
                <a:lnTo>
                  <a:pt x="526" y="776"/>
                </a:lnTo>
                <a:lnTo>
                  <a:pt x="527" y="781"/>
                </a:lnTo>
                <a:lnTo>
                  <a:pt x="530" y="796"/>
                </a:lnTo>
                <a:lnTo>
                  <a:pt x="530" y="809"/>
                </a:lnTo>
                <a:lnTo>
                  <a:pt x="527" y="823"/>
                </a:lnTo>
                <a:lnTo>
                  <a:pt x="525" y="835"/>
                </a:lnTo>
                <a:lnTo>
                  <a:pt x="521" y="846"/>
                </a:lnTo>
                <a:lnTo>
                  <a:pt x="516" y="858"/>
                </a:lnTo>
                <a:lnTo>
                  <a:pt x="512" y="870"/>
                </a:lnTo>
                <a:lnTo>
                  <a:pt x="510" y="882"/>
                </a:lnTo>
                <a:lnTo>
                  <a:pt x="516" y="880"/>
                </a:lnTo>
                <a:lnTo>
                  <a:pt x="524" y="878"/>
                </a:lnTo>
                <a:lnTo>
                  <a:pt x="533" y="875"/>
                </a:lnTo>
                <a:lnTo>
                  <a:pt x="542" y="869"/>
                </a:lnTo>
                <a:lnTo>
                  <a:pt x="561" y="857"/>
                </a:lnTo>
                <a:lnTo>
                  <a:pt x="579" y="841"/>
                </a:lnTo>
                <a:lnTo>
                  <a:pt x="617" y="809"/>
                </a:lnTo>
                <a:lnTo>
                  <a:pt x="650" y="784"/>
                </a:lnTo>
                <a:lnTo>
                  <a:pt x="658" y="778"/>
                </a:lnTo>
                <a:lnTo>
                  <a:pt x="665" y="772"/>
                </a:lnTo>
                <a:lnTo>
                  <a:pt x="670" y="767"/>
                </a:lnTo>
                <a:lnTo>
                  <a:pt x="675" y="760"/>
                </a:lnTo>
                <a:lnTo>
                  <a:pt x="683" y="748"/>
                </a:lnTo>
                <a:lnTo>
                  <a:pt x="693" y="732"/>
                </a:lnTo>
                <a:lnTo>
                  <a:pt x="704" y="719"/>
                </a:lnTo>
                <a:lnTo>
                  <a:pt x="714" y="707"/>
                </a:lnTo>
                <a:lnTo>
                  <a:pt x="715" y="702"/>
                </a:lnTo>
                <a:lnTo>
                  <a:pt x="717" y="698"/>
                </a:lnTo>
                <a:lnTo>
                  <a:pt x="717" y="692"/>
                </a:lnTo>
                <a:lnTo>
                  <a:pt x="717" y="688"/>
                </a:lnTo>
                <a:lnTo>
                  <a:pt x="715" y="683"/>
                </a:lnTo>
                <a:lnTo>
                  <a:pt x="714" y="679"/>
                </a:lnTo>
                <a:lnTo>
                  <a:pt x="712" y="675"/>
                </a:lnTo>
                <a:lnTo>
                  <a:pt x="710" y="671"/>
                </a:lnTo>
                <a:lnTo>
                  <a:pt x="707" y="669"/>
                </a:lnTo>
                <a:lnTo>
                  <a:pt x="702" y="667"/>
                </a:lnTo>
                <a:lnTo>
                  <a:pt x="698" y="666"/>
                </a:lnTo>
                <a:lnTo>
                  <a:pt x="693" y="665"/>
                </a:lnTo>
                <a:lnTo>
                  <a:pt x="683" y="662"/>
                </a:lnTo>
                <a:lnTo>
                  <a:pt x="675" y="659"/>
                </a:lnTo>
                <a:lnTo>
                  <a:pt x="669" y="655"/>
                </a:lnTo>
                <a:lnTo>
                  <a:pt x="666" y="650"/>
                </a:lnTo>
                <a:lnTo>
                  <a:pt x="663" y="646"/>
                </a:lnTo>
                <a:lnTo>
                  <a:pt x="663" y="641"/>
                </a:lnTo>
                <a:lnTo>
                  <a:pt x="663" y="632"/>
                </a:lnTo>
                <a:lnTo>
                  <a:pt x="663" y="626"/>
                </a:lnTo>
                <a:lnTo>
                  <a:pt x="658" y="623"/>
                </a:lnTo>
                <a:lnTo>
                  <a:pt x="646" y="621"/>
                </a:lnTo>
                <a:lnTo>
                  <a:pt x="634" y="619"/>
                </a:lnTo>
                <a:lnTo>
                  <a:pt x="626" y="618"/>
                </a:lnTo>
                <a:lnTo>
                  <a:pt x="616" y="614"/>
                </a:lnTo>
                <a:lnTo>
                  <a:pt x="609" y="610"/>
                </a:lnTo>
                <a:lnTo>
                  <a:pt x="604" y="606"/>
                </a:lnTo>
                <a:lnTo>
                  <a:pt x="596" y="601"/>
                </a:lnTo>
                <a:lnTo>
                  <a:pt x="587" y="598"/>
                </a:lnTo>
                <a:lnTo>
                  <a:pt x="577" y="596"/>
                </a:lnTo>
                <a:lnTo>
                  <a:pt x="567" y="593"/>
                </a:lnTo>
                <a:lnTo>
                  <a:pt x="558" y="592"/>
                </a:lnTo>
                <a:lnTo>
                  <a:pt x="547" y="589"/>
                </a:lnTo>
                <a:lnTo>
                  <a:pt x="541" y="587"/>
                </a:lnTo>
                <a:lnTo>
                  <a:pt x="537" y="587"/>
                </a:lnTo>
                <a:lnTo>
                  <a:pt x="533" y="587"/>
                </a:lnTo>
                <a:lnTo>
                  <a:pt x="529" y="588"/>
                </a:lnTo>
                <a:lnTo>
                  <a:pt x="522" y="590"/>
                </a:lnTo>
                <a:lnTo>
                  <a:pt x="511" y="596"/>
                </a:lnTo>
                <a:lnTo>
                  <a:pt x="505" y="600"/>
                </a:lnTo>
                <a:lnTo>
                  <a:pt x="503" y="603"/>
                </a:lnTo>
                <a:lnTo>
                  <a:pt x="502" y="607"/>
                </a:lnTo>
                <a:lnTo>
                  <a:pt x="500" y="608"/>
                </a:lnTo>
                <a:lnTo>
                  <a:pt x="494" y="609"/>
                </a:lnTo>
                <a:lnTo>
                  <a:pt x="484" y="610"/>
                </a:lnTo>
                <a:lnTo>
                  <a:pt x="467" y="610"/>
                </a:lnTo>
                <a:lnTo>
                  <a:pt x="464" y="610"/>
                </a:lnTo>
                <a:lnTo>
                  <a:pt x="462" y="609"/>
                </a:lnTo>
                <a:lnTo>
                  <a:pt x="461" y="608"/>
                </a:lnTo>
                <a:lnTo>
                  <a:pt x="460" y="606"/>
                </a:lnTo>
                <a:lnTo>
                  <a:pt x="459" y="600"/>
                </a:lnTo>
                <a:lnTo>
                  <a:pt x="459" y="593"/>
                </a:lnTo>
                <a:lnTo>
                  <a:pt x="459" y="580"/>
                </a:lnTo>
                <a:lnTo>
                  <a:pt x="459" y="567"/>
                </a:lnTo>
                <a:lnTo>
                  <a:pt x="452" y="569"/>
                </a:lnTo>
                <a:lnTo>
                  <a:pt x="445" y="571"/>
                </a:lnTo>
                <a:lnTo>
                  <a:pt x="441" y="571"/>
                </a:lnTo>
                <a:lnTo>
                  <a:pt x="438" y="572"/>
                </a:lnTo>
                <a:lnTo>
                  <a:pt x="435" y="572"/>
                </a:lnTo>
                <a:lnTo>
                  <a:pt x="432" y="571"/>
                </a:lnTo>
                <a:lnTo>
                  <a:pt x="431" y="569"/>
                </a:lnTo>
                <a:lnTo>
                  <a:pt x="431" y="565"/>
                </a:lnTo>
                <a:lnTo>
                  <a:pt x="431" y="561"/>
                </a:lnTo>
                <a:lnTo>
                  <a:pt x="432" y="557"/>
                </a:lnTo>
                <a:lnTo>
                  <a:pt x="433" y="548"/>
                </a:lnTo>
                <a:lnTo>
                  <a:pt x="435" y="541"/>
                </a:lnTo>
                <a:lnTo>
                  <a:pt x="427" y="538"/>
                </a:lnTo>
                <a:lnTo>
                  <a:pt x="418" y="538"/>
                </a:lnTo>
                <a:lnTo>
                  <a:pt x="409" y="539"/>
                </a:lnTo>
                <a:lnTo>
                  <a:pt x="401" y="539"/>
                </a:lnTo>
                <a:lnTo>
                  <a:pt x="399" y="550"/>
                </a:lnTo>
                <a:lnTo>
                  <a:pt x="399" y="559"/>
                </a:lnTo>
                <a:lnTo>
                  <a:pt x="398" y="562"/>
                </a:lnTo>
                <a:lnTo>
                  <a:pt x="396" y="565"/>
                </a:lnTo>
                <a:lnTo>
                  <a:pt x="391" y="567"/>
                </a:lnTo>
                <a:lnTo>
                  <a:pt x="386" y="567"/>
                </a:lnTo>
                <a:lnTo>
                  <a:pt x="384" y="567"/>
                </a:lnTo>
                <a:lnTo>
                  <a:pt x="381" y="565"/>
                </a:lnTo>
                <a:lnTo>
                  <a:pt x="380" y="563"/>
                </a:lnTo>
                <a:lnTo>
                  <a:pt x="379" y="560"/>
                </a:lnTo>
                <a:lnTo>
                  <a:pt x="377" y="553"/>
                </a:lnTo>
                <a:lnTo>
                  <a:pt x="376" y="548"/>
                </a:lnTo>
                <a:lnTo>
                  <a:pt x="368" y="540"/>
                </a:lnTo>
                <a:lnTo>
                  <a:pt x="362" y="535"/>
                </a:lnTo>
                <a:lnTo>
                  <a:pt x="360" y="534"/>
                </a:lnTo>
                <a:lnTo>
                  <a:pt x="359" y="531"/>
                </a:lnTo>
                <a:lnTo>
                  <a:pt x="359" y="528"/>
                </a:lnTo>
                <a:lnTo>
                  <a:pt x="360" y="523"/>
                </a:lnTo>
                <a:lnTo>
                  <a:pt x="364" y="511"/>
                </a:lnTo>
                <a:lnTo>
                  <a:pt x="370" y="491"/>
                </a:lnTo>
                <a:lnTo>
                  <a:pt x="372" y="488"/>
                </a:lnTo>
                <a:lnTo>
                  <a:pt x="374" y="485"/>
                </a:lnTo>
                <a:lnTo>
                  <a:pt x="375" y="483"/>
                </a:lnTo>
                <a:lnTo>
                  <a:pt x="378" y="482"/>
                </a:lnTo>
                <a:lnTo>
                  <a:pt x="425" y="482"/>
                </a:lnTo>
                <a:lnTo>
                  <a:pt x="446" y="482"/>
                </a:lnTo>
                <a:lnTo>
                  <a:pt x="448" y="482"/>
                </a:lnTo>
                <a:lnTo>
                  <a:pt x="450" y="483"/>
                </a:lnTo>
                <a:lnTo>
                  <a:pt x="452" y="484"/>
                </a:lnTo>
                <a:lnTo>
                  <a:pt x="453" y="486"/>
                </a:lnTo>
                <a:lnTo>
                  <a:pt x="456" y="492"/>
                </a:lnTo>
                <a:lnTo>
                  <a:pt x="459" y="499"/>
                </a:lnTo>
                <a:lnTo>
                  <a:pt x="470" y="498"/>
                </a:lnTo>
                <a:lnTo>
                  <a:pt x="472" y="456"/>
                </a:lnTo>
                <a:lnTo>
                  <a:pt x="482" y="450"/>
                </a:lnTo>
                <a:lnTo>
                  <a:pt x="489" y="444"/>
                </a:lnTo>
                <a:lnTo>
                  <a:pt x="494" y="440"/>
                </a:lnTo>
                <a:lnTo>
                  <a:pt x="498" y="436"/>
                </a:lnTo>
                <a:lnTo>
                  <a:pt x="502" y="426"/>
                </a:lnTo>
                <a:lnTo>
                  <a:pt x="510" y="409"/>
                </a:lnTo>
                <a:lnTo>
                  <a:pt x="515" y="400"/>
                </a:lnTo>
                <a:lnTo>
                  <a:pt x="522" y="391"/>
                </a:lnTo>
                <a:lnTo>
                  <a:pt x="529" y="383"/>
                </a:lnTo>
                <a:lnTo>
                  <a:pt x="534" y="375"/>
                </a:lnTo>
                <a:lnTo>
                  <a:pt x="547" y="354"/>
                </a:lnTo>
                <a:lnTo>
                  <a:pt x="554" y="347"/>
                </a:lnTo>
                <a:lnTo>
                  <a:pt x="564" y="345"/>
                </a:lnTo>
                <a:lnTo>
                  <a:pt x="588" y="341"/>
                </a:lnTo>
                <a:lnTo>
                  <a:pt x="585" y="330"/>
                </a:lnTo>
                <a:lnTo>
                  <a:pt x="582" y="320"/>
                </a:lnTo>
                <a:lnTo>
                  <a:pt x="579" y="316"/>
                </a:lnTo>
                <a:lnTo>
                  <a:pt x="577" y="310"/>
                </a:lnTo>
                <a:lnTo>
                  <a:pt x="576" y="304"/>
                </a:lnTo>
                <a:lnTo>
                  <a:pt x="577" y="300"/>
                </a:lnTo>
                <a:lnTo>
                  <a:pt x="579" y="296"/>
                </a:lnTo>
                <a:lnTo>
                  <a:pt x="584" y="295"/>
                </a:lnTo>
                <a:lnTo>
                  <a:pt x="588" y="294"/>
                </a:lnTo>
                <a:lnTo>
                  <a:pt x="594" y="294"/>
                </a:lnTo>
                <a:lnTo>
                  <a:pt x="596" y="294"/>
                </a:lnTo>
                <a:lnTo>
                  <a:pt x="597" y="295"/>
                </a:lnTo>
                <a:lnTo>
                  <a:pt x="597" y="296"/>
                </a:lnTo>
                <a:lnTo>
                  <a:pt x="598" y="298"/>
                </a:lnTo>
                <a:lnTo>
                  <a:pt x="599" y="304"/>
                </a:lnTo>
                <a:lnTo>
                  <a:pt x="602" y="310"/>
                </a:lnTo>
                <a:lnTo>
                  <a:pt x="604" y="312"/>
                </a:lnTo>
                <a:lnTo>
                  <a:pt x="606" y="314"/>
                </a:lnTo>
                <a:lnTo>
                  <a:pt x="609" y="317"/>
                </a:lnTo>
                <a:lnTo>
                  <a:pt x="613" y="320"/>
                </a:lnTo>
                <a:lnTo>
                  <a:pt x="617" y="322"/>
                </a:lnTo>
                <a:lnTo>
                  <a:pt x="623" y="323"/>
                </a:lnTo>
                <a:lnTo>
                  <a:pt x="629" y="324"/>
                </a:lnTo>
                <a:lnTo>
                  <a:pt x="637" y="324"/>
                </a:lnTo>
                <a:lnTo>
                  <a:pt x="639" y="312"/>
                </a:lnTo>
                <a:lnTo>
                  <a:pt x="641" y="306"/>
                </a:lnTo>
                <a:lnTo>
                  <a:pt x="640" y="304"/>
                </a:lnTo>
                <a:lnTo>
                  <a:pt x="639" y="300"/>
                </a:lnTo>
                <a:lnTo>
                  <a:pt x="635" y="293"/>
                </a:lnTo>
                <a:lnTo>
                  <a:pt x="629" y="283"/>
                </a:lnTo>
                <a:lnTo>
                  <a:pt x="623" y="271"/>
                </a:lnTo>
                <a:lnTo>
                  <a:pt x="615" y="258"/>
                </a:lnTo>
                <a:lnTo>
                  <a:pt x="607" y="247"/>
                </a:lnTo>
                <a:lnTo>
                  <a:pt x="600" y="235"/>
                </a:lnTo>
                <a:lnTo>
                  <a:pt x="597" y="217"/>
                </a:lnTo>
                <a:lnTo>
                  <a:pt x="595" y="208"/>
                </a:lnTo>
                <a:lnTo>
                  <a:pt x="594" y="207"/>
                </a:lnTo>
                <a:lnTo>
                  <a:pt x="593" y="206"/>
                </a:lnTo>
                <a:lnTo>
                  <a:pt x="591" y="205"/>
                </a:lnTo>
                <a:lnTo>
                  <a:pt x="587" y="205"/>
                </a:lnTo>
                <a:lnTo>
                  <a:pt x="578" y="205"/>
                </a:lnTo>
                <a:lnTo>
                  <a:pt x="565" y="207"/>
                </a:lnTo>
                <a:lnTo>
                  <a:pt x="561" y="207"/>
                </a:lnTo>
                <a:lnTo>
                  <a:pt x="557" y="206"/>
                </a:lnTo>
                <a:lnTo>
                  <a:pt x="556" y="205"/>
                </a:lnTo>
                <a:lnTo>
                  <a:pt x="555" y="202"/>
                </a:lnTo>
                <a:lnTo>
                  <a:pt x="556" y="195"/>
                </a:lnTo>
                <a:lnTo>
                  <a:pt x="561" y="186"/>
                </a:lnTo>
                <a:lnTo>
                  <a:pt x="566" y="177"/>
                </a:lnTo>
                <a:lnTo>
                  <a:pt x="572" y="167"/>
                </a:lnTo>
                <a:lnTo>
                  <a:pt x="575" y="159"/>
                </a:lnTo>
                <a:lnTo>
                  <a:pt x="577" y="153"/>
                </a:lnTo>
                <a:lnTo>
                  <a:pt x="576" y="147"/>
                </a:lnTo>
                <a:lnTo>
                  <a:pt x="572" y="140"/>
                </a:lnTo>
                <a:lnTo>
                  <a:pt x="566" y="133"/>
                </a:lnTo>
                <a:lnTo>
                  <a:pt x="558" y="126"/>
                </a:lnTo>
                <a:lnTo>
                  <a:pt x="543" y="111"/>
                </a:lnTo>
                <a:lnTo>
                  <a:pt x="531" y="101"/>
                </a:lnTo>
                <a:lnTo>
                  <a:pt x="525" y="97"/>
                </a:lnTo>
                <a:lnTo>
                  <a:pt x="521" y="95"/>
                </a:lnTo>
                <a:lnTo>
                  <a:pt x="520" y="93"/>
                </a:lnTo>
                <a:lnTo>
                  <a:pt x="519" y="89"/>
                </a:lnTo>
                <a:lnTo>
                  <a:pt x="518" y="86"/>
                </a:lnTo>
                <a:lnTo>
                  <a:pt x="518" y="81"/>
                </a:lnTo>
                <a:close/>
                <a:moveTo>
                  <a:pt x="0" y="458"/>
                </a:moveTo>
                <a:lnTo>
                  <a:pt x="1" y="483"/>
                </a:lnTo>
                <a:lnTo>
                  <a:pt x="1" y="508"/>
                </a:lnTo>
                <a:lnTo>
                  <a:pt x="2" y="531"/>
                </a:lnTo>
                <a:lnTo>
                  <a:pt x="4" y="554"/>
                </a:lnTo>
                <a:lnTo>
                  <a:pt x="8" y="578"/>
                </a:lnTo>
                <a:lnTo>
                  <a:pt x="13" y="600"/>
                </a:lnTo>
                <a:lnTo>
                  <a:pt x="20" y="623"/>
                </a:lnTo>
                <a:lnTo>
                  <a:pt x="29" y="648"/>
                </a:lnTo>
                <a:lnTo>
                  <a:pt x="36" y="668"/>
                </a:lnTo>
                <a:lnTo>
                  <a:pt x="45" y="687"/>
                </a:lnTo>
                <a:lnTo>
                  <a:pt x="54" y="706"/>
                </a:lnTo>
                <a:lnTo>
                  <a:pt x="64" y="725"/>
                </a:lnTo>
                <a:lnTo>
                  <a:pt x="74" y="742"/>
                </a:lnTo>
                <a:lnTo>
                  <a:pt x="86" y="760"/>
                </a:lnTo>
                <a:lnTo>
                  <a:pt x="98" y="777"/>
                </a:lnTo>
                <a:lnTo>
                  <a:pt x="113" y="794"/>
                </a:lnTo>
                <a:lnTo>
                  <a:pt x="126" y="809"/>
                </a:lnTo>
                <a:lnTo>
                  <a:pt x="140" y="824"/>
                </a:lnTo>
                <a:lnTo>
                  <a:pt x="155" y="838"/>
                </a:lnTo>
                <a:lnTo>
                  <a:pt x="169" y="851"/>
                </a:lnTo>
                <a:lnTo>
                  <a:pt x="185" y="863"/>
                </a:lnTo>
                <a:lnTo>
                  <a:pt x="201" y="876"/>
                </a:lnTo>
                <a:lnTo>
                  <a:pt x="209" y="882"/>
                </a:lnTo>
                <a:lnTo>
                  <a:pt x="218" y="887"/>
                </a:lnTo>
                <a:lnTo>
                  <a:pt x="226" y="893"/>
                </a:lnTo>
                <a:lnTo>
                  <a:pt x="236" y="898"/>
                </a:lnTo>
                <a:lnTo>
                  <a:pt x="244" y="903"/>
                </a:lnTo>
                <a:lnTo>
                  <a:pt x="253" y="908"/>
                </a:lnTo>
                <a:lnTo>
                  <a:pt x="276" y="920"/>
                </a:lnTo>
                <a:lnTo>
                  <a:pt x="303" y="932"/>
                </a:lnTo>
                <a:lnTo>
                  <a:pt x="331" y="942"/>
                </a:lnTo>
                <a:lnTo>
                  <a:pt x="356" y="949"/>
                </a:lnTo>
                <a:lnTo>
                  <a:pt x="374" y="954"/>
                </a:lnTo>
                <a:lnTo>
                  <a:pt x="390" y="957"/>
                </a:lnTo>
                <a:lnTo>
                  <a:pt x="409" y="959"/>
                </a:lnTo>
                <a:lnTo>
                  <a:pt x="427" y="962"/>
                </a:lnTo>
                <a:lnTo>
                  <a:pt x="446" y="964"/>
                </a:lnTo>
                <a:lnTo>
                  <a:pt x="464" y="965"/>
                </a:lnTo>
                <a:lnTo>
                  <a:pt x="483" y="965"/>
                </a:lnTo>
                <a:lnTo>
                  <a:pt x="502" y="965"/>
                </a:lnTo>
                <a:lnTo>
                  <a:pt x="521" y="964"/>
                </a:lnTo>
                <a:lnTo>
                  <a:pt x="540" y="962"/>
                </a:lnTo>
                <a:lnTo>
                  <a:pt x="557" y="959"/>
                </a:lnTo>
                <a:lnTo>
                  <a:pt x="576" y="956"/>
                </a:lnTo>
                <a:lnTo>
                  <a:pt x="594" y="952"/>
                </a:lnTo>
                <a:lnTo>
                  <a:pt x="612" y="947"/>
                </a:lnTo>
                <a:lnTo>
                  <a:pt x="628" y="943"/>
                </a:lnTo>
                <a:lnTo>
                  <a:pt x="645" y="936"/>
                </a:lnTo>
                <a:lnTo>
                  <a:pt x="655" y="933"/>
                </a:lnTo>
                <a:lnTo>
                  <a:pt x="665" y="928"/>
                </a:lnTo>
                <a:lnTo>
                  <a:pt x="676" y="924"/>
                </a:lnTo>
                <a:lnTo>
                  <a:pt x="686" y="919"/>
                </a:lnTo>
                <a:lnTo>
                  <a:pt x="702" y="912"/>
                </a:lnTo>
                <a:lnTo>
                  <a:pt x="719" y="902"/>
                </a:lnTo>
                <a:lnTo>
                  <a:pt x="738" y="890"/>
                </a:lnTo>
                <a:lnTo>
                  <a:pt x="755" y="877"/>
                </a:lnTo>
                <a:lnTo>
                  <a:pt x="774" y="864"/>
                </a:lnTo>
                <a:lnTo>
                  <a:pt x="791" y="850"/>
                </a:lnTo>
                <a:lnTo>
                  <a:pt x="806" y="837"/>
                </a:lnTo>
                <a:lnTo>
                  <a:pt x="819" y="824"/>
                </a:lnTo>
                <a:lnTo>
                  <a:pt x="826" y="817"/>
                </a:lnTo>
                <a:lnTo>
                  <a:pt x="834" y="809"/>
                </a:lnTo>
                <a:lnTo>
                  <a:pt x="843" y="799"/>
                </a:lnTo>
                <a:lnTo>
                  <a:pt x="853" y="787"/>
                </a:lnTo>
                <a:lnTo>
                  <a:pt x="863" y="774"/>
                </a:lnTo>
                <a:lnTo>
                  <a:pt x="871" y="762"/>
                </a:lnTo>
                <a:lnTo>
                  <a:pt x="880" y="748"/>
                </a:lnTo>
                <a:lnTo>
                  <a:pt x="894" y="728"/>
                </a:lnTo>
                <a:lnTo>
                  <a:pt x="906" y="707"/>
                </a:lnTo>
                <a:lnTo>
                  <a:pt x="913" y="690"/>
                </a:lnTo>
                <a:lnTo>
                  <a:pt x="927" y="658"/>
                </a:lnTo>
                <a:lnTo>
                  <a:pt x="938" y="629"/>
                </a:lnTo>
                <a:lnTo>
                  <a:pt x="945" y="604"/>
                </a:lnTo>
                <a:lnTo>
                  <a:pt x="951" y="580"/>
                </a:lnTo>
                <a:lnTo>
                  <a:pt x="955" y="555"/>
                </a:lnTo>
                <a:lnTo>
                  <a:pt x="958" y="528"/>
                </a:lnTo>
                <a:lnTo>
                  <a:pt x="959" y="495"/>
                </a:lnTo>
                <a:lnTo>
                  <a:pt x="959" y="458"/>
                </a:lnTo>
                <a:lnTo>
                  <a:pt x="959" y="442"/>
                </a:lnTo>
                <a:lnTo>
                  <a:pt x="958" y="426"/>
                </a:lnTo>
                <a:lnTo>
                  <a:pt x="955" y="410"/>
                </a:lnTo>
                <a:lnTo>
                  <a:pt x="952" y="393"/>
                </a:lnTo>
                <a:lnTo>
                  <a:pt x="949" y="376"/>
                </a:lnTo>
                <a:lnTo>
                  <a:pt x="944" y="360"/>
                </a:lnTo>
                <a:lnTo>
                  <a:pt x="940" y="342"/>
                </a:lnTo>
                <a:lnTo>
                  <a:pt x="934" y="325"/>
                </a:lnTo>
                <a:lnTo>
                  <a:pt x="928" y="308"/>
                </a:lnTo>
                <a:lnTo>
                  <a:pt x="921" y="292"/>
                </a:lnTo>
                <a:lnTo>
                  <a:pt x="913" y="275"/>
                </a:lnTo>
                <a:lnTo>
                  <a:pt x="906" y="259"/>
                </a:lnTo>
                <a:lnTo>
                  <a:pt x="898" y="244"/>
                </a:lnTo>
                <a:lnTo>
                  <a:pt x="889" y="229"/>
                </a:lnTo>
                <a:lnTo>
                  <a:pt x="881" y="216"/>
                </a:lnTo>
                <a:lnTo>
                  <a:pt x="871" y="203"/>
                </a:lnTo>
                <a:lnTo>
                  <a:pt x="854" y="179"/>
                </a:lnTo>
                <a:lnTo>
                  <a:pt x="840" y="164"/>
                </a:lnTo>
                <a:lnTo>
                  <a:pt x="826" y="148"/>
                </a:lnTo>
                <a:lnTo>
                  <a:pt x="805" y="127"/>
                </a:lnTo>
                <a:lnTo>
                  <a:pt x="797" y="120"/>
                </a:lnTo>
                <a:lnTo>
                  <a:pt x="791" y="114"/>
                </a:lnTo>
                <a:lnTo>
                  <a:pt x="776" y="101"/>
                </a:lnTo>
                <a:lnTo>
                  <a:pt x="761" y="90"/>
                </a:lnTo>
                <a:lnTo>
                  <a:pt x="745" y="79"/>
                </a:lnTo>
                <a:lnTo>
                  <a:pt x="729" y="69"/>
                </a:lnTo>
                <a:lnTo>
                  <a:pt x="711" y="59"/>
                </a:lnTo>
                <a:lnTo>
                  <a:pt x="693" y="49"/>
                </a:lnTo>
                <a:lnTo>
                  <a:pt x="675" y="41"/>
                </a:lnTo>
                <a:lnTo>
                  <a:pt x="656" y="32"/>
                </a:lnTo>
                <a:lnTo>
                  <a:pt x="637" y="26"/>
                </a:lnTo>
                <a:lnTo>
                  <a:pt x="617" y="19"/>
                </a:lnTo>
                <a:lnTo>
                  <a:pt x="598" y="14"/>
                </a:lnTo>
                <a:lnTo>
                  <a:pt x="578" y="9"/>
                </a:lnTo>
                <a:lnTo>
                  <a:pt x="560" y="5"/>
                </a:lnTo>
                <a:lnTo>
                  <a:pt x="541" y="2"/>
                </a:lnTo>
                <a:lnTo>
                  <a:pt x="522" y="0"/>
                </a:lnTo>
                <a:lnTo>
                  <a:pt x="504" y="0"/>
                </a:lnTo>
                <a:lnTo>
                  <a:pt x="464" y="0"/>
                </a:lnTo>
                <a:lnTo>
                  <a:pt x="431" y="1"/>
                </a:lnTo>
                <a:lnTo>
                  <a:pt x="415" y="3"/>
                </a:lnTo>
                <a:lnTo>
                  <a:pt x="398" y="6"/>
                </a:lnTo>
                <a:lnTo>
                  <a:pt x="379" y="9"/>
                </a:lnTo>
                <a:lnTo>
                  <a:pt x="357" y="15"/>
                </a:lnTo>
                <a:lnTo>
                  <a:pt x="347" y="18"/>
                </a:lnTo>
                <a:lnTo>
                  <a:pt x="336" y="21"/>
                </a:lnTo>
                <a:lnTo>
                  <a:pt x="325" y="25"/>
                </a:lnTo>
                <a:lnTo>
                  <a:pt x="315" y="28"/>
                </a:lnTo>
                <a:lnTo>
                  <a:pt x="305" y="32"/>
                </a:lnTo>
                <a:lnTo>
                  <a:pt x="295" y="37"/>
                </a:lnTo>
                <a:lnTo>
                  <a:pt x="255" y="56"/>
                </a:lnTo>
                <a:lnTo>
                  <a:pt x="247" y="60"/>
                </a:lnTo>
                <a:lnTo>
                  <a:pt x="238" y="65"/>
                </a:lnTo>
                <a:lnTo>
                  <a:pt x="211" y="83"/>
                </a:lnTo>
                <a:lnTo>
                  <a:pt x="186" y="100"/>
                </a:lnTo>
                <a:lnTo>
                  <a:pt x="163" y="119"/>
                </a:lnTo>
                <a:lnTo>
                  <a:pt x="142" y="139"/>
                </a:lnTo>
                <a:lnTo>
                  <a:pt x="121" y="162"/>
                </a:lnTo>
                <a:lnTo>
                  <a:pt x="102" y="184"/>
                </a:lnTo>
                <a:lnTo>
                  <a:pt x="84" y="209"/>
                </a:lnTo>
                <a:lnTo>
                  <a:pt x="66" y="236"/>
                </a:lnTo>
                <a:lnTo>
                  <a:pt x="53" y="261"/>
                </a:lnTo>
                <a:lnTo>
                  <a:pt x="41" y="287"/>
                </a:lnTo>
                <a:lnTo>
                  <a:pt x="30" y="314"/>
                </a:lnTo>
                <a:lnTo>
                  <a:pt x="20" y="343"/>
                </a:lnTo>
                <a:lnTo>
                  <a:pt x="12" y="372"/>
                </a:lnTo>
                <a:lnTo>
                  <a:pt x="5" y="402"/>
                </a:lnTo>
                <a:lnTo>
                  <a:pt x="3" y="415"/>
                </a:lnTo>
                <a:lnTo>
                  <a:pt x="2" y="430"/>
                </a:lnTo>
                <a:lnTo>
                  <a:pt x="1" y="444"/>
                </a:lnTo>
                <a:lnTo>
                  <a:pt x="0" y="4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24" name="Freeform 37"/>
          <p:cNvSpPr>
            <a:spLocks noEditPoints="1"/>
          </p:cNvSpPr>
          <p:nvPr/>
        </p:nvSpPr>
        <p:spPr bwMode="auto">
          <a:xfrm>
            <a:off x="4916488" y="5338763"/>
            <a:ext cx="185737" cy="185737"/>
          </a:xfrm>
          <a:custGeom>
            <a:avLst/>
            <a:gdLst>
              <a:gd name="T0" fmla="*/ 19800068 w 959"/>
              <a:gd name="T1" fmla="*/ 74487 h 965"/>
              <a:gd name="T2" fmla="*/ 22457521 w 959"/>
              <a:gd name="T3" fmla="*/ 521796 h 965"/>
              <a:gd name="T4" fmla="*/ 24965261 w 959"/>
              <a:gd name="T5" fmla="*/ 1416413 h 965"/>
              <a:gd name="T6" fmla="*/ 27285714 w 959"/>
              <a:gd name="T7" fmla="*/ 2571832 h 965"/>
              <a:gd name="T8" fmla="*/ 29381889 w 959"/>
              <a:gd name="T9" fmla="*/ 4100072 h 965"/>
              <a:gd name="T10" fmla="*/ 31253204 w 959"/>
              <a:gd name="T11" fmla="*/ 5889306 h 965"/>
              <a:gd name="T12" fmla="*/ 32825286 w 959"/>
              <a:gd name="T13" fmla="*/ 7902003 h 965"/>
              <a:gd name="T14" fmla="*/ 34172703 w 959"/>
              <a:gd name="T15" fmla="*/ 10138353 h 965"/>
              <a:gd name="T16" fmla="*/ 35108554 w 959"/>
              <a:gd name="T17" fmla="*/ 12598550 h 965"/>
              <a:gd name="T18" fmla="*/ 35669832 w 959"/>
              <a:gd name="T19" fmla="*/ 15207722 h 965"/>
              <a:gd name="T20" fmla="*/ 35894498 w 959"/>
              <a:gd name="T21" fmla="*/ 17965868 h 965"/>
              <a:gd name="T22" fmla="*/ 35669832 w 959"/>
              <a:gd name="T23" fmla="*/ 20686867 h 965"/>
              <a:gd name="T24" fmla="*/ 35108554 w 959"/>
              <a:gd name="T25" fmla="*/ 23296039 h 965"/>
              <a:gd name="T26" fmla="*/ 34172703 w 959"/>
              <a:gd name="T27" fmla="*/ 25756044 h 965"/>
              <a:gd name="T28" fmla="*/ 32825286 w 959"/>
              <a:gd name="T29" fmla="*/ 28029734 h 965"/>
              <a:gd name="T30" fmla="*/ 31253204 w 959"/>
              <a:gd name="T31" fmla="*/ 30079770 h 965"/>
              <a:gd name="T32" fmla="*/ 29381889 w 959"/>
              <a:gd name="T33" fmla="*/ 31831665 h 965"/>
              <a:gd name="T34" fmla="*/ 27285714 w 959"/>
              <a:gd name="T35" fmla="*/ 33322565 h 965"/>
              <a:gd name="T36" fmla="*/ 24965261 w 959"/>
              <a:gd name="T37" fmla="*/ 34552664 h 965"/>
              <a:gd name="T38" fmla="*/ 22457521 w 959"/>
              <a:gd name="T39" fmla="*/ 35372794 h 965"/>
              <a:gd name="T40" fmla="*/ 19800068 w 959"/>
              <a:gd name="T41" fmla="*/ 35857250 h 965"/>
              <a:gd name="T42" fmla="*/ 17067662 w 959"/>
              <a:gd name="T43" fmla="*/ 35894589 h 965"/>
              <a:gd name="T44" fmla="*/ 14335255 w 959"/>
              <a:gd name="T45" fmla="*/ 35596255 h 965"/>
              <a:gd name="T46" fmla="*/ 11790135 w 959"/>
              <a:gd name="T47" fmla="*/ 34850805 h 965"/>
              <a:gd name="T48" fmla="*/ 9394729 w 959"/>
              <a:gd name="T49" fmla="*/ 33769874 h 965"/>
              <a:gd name="T50" fmla="*/ 7223794 w 959"/>
              <a:gd name="T51" fmla="*/ 32390801 h 965"/>
              <a:gd name="T52" fmla="*/ 5277526 w 959"/>
              <a:gd name="T53" fmla="*/ 30676246 h 965"/>
              <a:gd name="T54" fmla="*/ 3555731 w 959"/>
              <a:gd name="T55" fmla="*/ 28738037 h 965"/>
              <a:gd name="T56" fmla="*/ 2208314 w 959"/>
              <a:gd name="T57" fmla="*/ 26538834 h 965"/>
              <a:gd name="T58" fmla="*/ 1122944 w 959"/>
              <a:gd name="T59" fmla="*/ 24115977 h 965"/>
              <a:gd name="T60" fmla="*/ 374379 w 959"/>
              <a:gd name="T61" fmla="*/ 21618632 h 965"/>
              <a:gd name="T62" fmla="*/ 37380 w 959"/>
              <a:gd name="T63" fmla="*/ 18897826 h 965"/>
              <a:gd name="T64" fmla="*/ 149713 w 959"/>
              <a:gd name="T65" fmla="*/ 16139487 h 965"/>
              <a:gd name="T66" fmla="*/ 598852 w 959"/>
              <a:gd name="T67" fmla="*/ 13455828 h 965"/>
              <a:gd name="T68" fmla="*/ 1422370 w 959"/>
              <a:gd name="T69" fmla="*/ 10921143 h 965"/>
              <a:gd name="T70" fmla="*/ 2620073 w 959"/>
              <a:gd name="T71" fmla="*/ 8610305 h 965"/>
              <a:gd name="T72" fmla="*/ 4117202 w 959"/>
              <a:gd name="T73" fmla="*/ 6485590 h 965"/>
              <a:gd name="T74" fmla="*/ 5876378 w 959"/>
              <a:gd name="T75" fmla="*/ 4621868 h 965"/>
              <a:gd name="T76" fmla="*/ 7897599 w 959"/>
              <a:gd name="T77" fmla="*/ 3056480 h 965"/>
              <a:gd name="T78" fmla="*/ 10180673 w 959"/>
              <a:gd name="T79" fmla="*/ 1714555 h 965"/>
              <a:gd name="T80" fmla="*/ 12651033 w 959"/>
              <a:gd name="T81" fmla="*/ 782790 h 965"/>
              <a:gd name="T82" fmla="*/ 15233727 w 959"/>
              <a:gd name="T83" fmla="*/ 186314 h 965"/>
              <a:gd name="T84" fmla="*/ 17965939 w 959"/>
              <a:gd name="T85" fmla="*/ 0 h 965"/>
              <a:gd name="T86" fmla="*/ 16393856 w 959"/>
              <a:gd name="T87" fmla="*/ 18003208 h 965"/>
              <a:gd name="T88" fmla="*/ 12164515 w 959"/>
              <a:gd name="T89" fmla="*/ 14573907 h 965"/>
              <a:gd name="T90" fmla="*/ 9694154 w 959"/>
              <a:gd name="T91" fmla="*/ 12374896 h 965"/>
              <a:gd name="T92" fmla="*/ 25863538 w 959"/>
              <a:gd name="T93" fmla="*/ 12747525 h 965"/>
              <a:gd name="T94" fmla="*/ 22307808 w 959"/>
              <a:gd name="T95" fmla="*/ 15804005 h 965"/>
              <a:gd name="T96" fmla="*/ 18527411 w 959"/>
              <a:gd name="T97" fmla="*/ 18748658 h 965"/>
              <a:gd name="T98" fmla="*/ 25826159 w 959"/>
              <a:gd name="T99" fmla="*/ 15058555 h 965"/>
              <a:gd name="T100" fmla="*/ 22158095 w 959"/>
              <a:gd name="T101" fmla="*/ 18003208 h 965"/>
              <a:gd name="T102" fmla="*/ 18939170 w 959"/>
              <a:gd name="T103" fmla="*/ 20463213 h 965"/>
              <a:gd name="T104" fmla="*/ 17965939 w 959"/>
              <a:gd name="T105" fmla="*/ 21022349 h 965"/>
              <a:gd name="T106" fmla="*/ 16992902 w 959"/>
              <a:gd name="T107" fmla="*/ 20463213 h 965"/>
              <a:gd name="T108" fmla="*/ 13773977 w 959"/>
              <a:gd name="T109" fmla="*/ 18003208 h 965"/>
              <a:gd name="T110" fmla="*/ 10105913 w 959"/>
              <a:gd name="T111" fmla="*/ 15058555 h 965"/>
              <a:gd name="T112" fmla="*/ 17965939 w 959"/>
              <a:gd name="T113" fmla="*/ 23557033 h 96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59" h="965">
                <a:moveTo>
                  <a:pt x="480" y="0"/>
                </a:moveTo>
                <a:lnTo>
                  <a:pt x="505" y="0"/>
                </a:lnTo>
                <a:lnTo>
                  <a:pt x="529" y="2"/>
                </a:lnTo>
                <a:lnTo>
                  <a:pt x="553" y="5"/>
                </a:lnTo>
                <a:lnTo>
                  <a:pt x="576" y="9"/>
                </a:lnTo>
                <a:lnTo>
                  <a:pt x="600" y="14"/>
                </a:lnTo>
                <a:lnTo>
                  <a:pt x="623" y="21"/>
                </a:lnTo>
                <a:lnTo>
                  <a:pt x="645" y="29"/>
                </a:lnTo>
                <a:lnTo>
                  <a:pt x="667" y="38"/>
                </a:lnTo>
                <a:lnTo>
                  <a:pt x="688" y="46"/>
                </a:lnTo>
                <a:lnTo>
                  <a:pt x="708" y="58"/>
                </a:lnTo>
                <a:lnTo>
                  <a:pt x="729" y="69"/>
                </a:lnTo>
                <a:lnTo>
                  <a:pt x="748" y="82"/>
                </a:lnTo>
                <a:lnTo>
                  <a:pt x="767" y="95"/>
                </a:lnTo>
                <a:lnTo>
                  <a:pt x="785" y="110"/>
                </a:lnTo>
                <a:lnTo>
                  <a:pt x="802" y="124"/>
                </a:lnTo>
                <a:lnTo>
                  <a:pt x="819" y="141"/>
                </a:lnTo>
                <a:lnTo>
                  <a:pt x="835" y="158"/>
                </a:lnTo>
                <a:lnTo>
                  <a:pt x="850" y="174"/>
                </a:lnTo>
                <a:lnTo>
                  <a:pt x="864" y="193"/>
                </a:lnTo>
                <a:lnTo>
                  <a:pt x="877" y="212"/>
                </a:lnTo>
                <a:lnTo>
                  <a:pt x="890" y="231"/>
                </a:lnTo>
                <a:lnTo>
                  <a:pt x="902" y="252"/>
                </a:lnTo>
                <a:lnTo>
                  <a:pt x="913" y="272"/>
                </a:lnTo>
                <a:lnTo>
                  <a:pt x="921" y="293"/>
                </a:lnTo>
                <a:lnTo>
                  <a:pt x="930" y="316"/>
                </a:lnTo>
                <a:lnTo>
                  <a:pt x="938" y="338"/>
                </a:lnTo>
                <a:lnTo>
                  <a:pt x="945" y="361"/>
                </a:lnTo>
                <a:lnTo>
                  <a:pt x="950" y="385"/>
                </a:lnTo>
                <a:lnTo>
                  <a:pt x="953" y="408"/>
                </a:lnTo>
                <a:lnTo>
                  <a:pt x="957" y="433"/>
                </a:lnTo>
                <a:lnTo>
                  <a:pt x="959" y="457"/>
                </a:lnTo>
                <a:lnTo>
                  <a:pt x="959" y="482"/>
                </a:lnTo>
                <a:lnTo>
                  <a:pt x="959" y="507"/>
                </a:lnTo>
                <a:lnTo>
                  <a:pt x="957" y="532"/>
                </a:lnTo>
                <a:lnTo>
                  <a:pt x="953" y="555"/>
                </a:lnTo>
                <a:lnTo>
                  <a:pt x="950" y="580"/>
                </a:lnTo>
                <a:lnTo>
                  <a:pt x="945" y="603"/>
                </a:lnTo>
                <a:lnTo>
                  <a:pt x="938" y="625"/>
                </a:lnTo>
                <a:lnTo>
                  <a:pt x="930" y="647"/>
                </a:lnTo>
                <a:lnTo>
                  <a:pt x="921" y="670"/>
                </a:lnTo>
                <a:lnTo>
                  <a:pt x="913" y="691"/>
                </a:lnTo>
                <a:lnTo>
                  <a:pt x="902" y="712"/>
                </a:lnTo>
                <a:lnTo>
                  <a:pt x="890" y="732"/>
                </a:lnTo>
                <a:lnTo>
                  <a:pt x="877" y="752"/>
                </a:lnTo>
                <a:lnTo>
                  <a:pt x="864" y="771"/>
                </a:lnTo>
                <a:lnTo>
                  <a:pt x="850" y="789"/>
                </a:lnTo>
                <a:lnTo>
                  <a:pt x="835" y="807"/>
                </a:lnTo>
                <a:lnTo>
                  <a:pt x="819" y="823"/>
                </a:lnTo>
                <a:lnTo>
                  <a:pt x="802" y="839"/>
                </a:lnTo>
                <a:lnTo>
                  <a:pt x="785" y="854"/>
                </a:lnTo>
                <a:lnTo>
                  <a:pt x="767" y="869"/>
                </a:lnTo>
                <a:lnTo>
                  <a:pt x="748" y="882"/>
                </a:lnTo>
                <a:lnTo>
                  <a:pt x="729" y="894"/>
                </a:lnTo>
                <a:lnTo>
                  <a:pt x="708" y="906"/>
                </a:lnTo>
                <a:lnTo>
                  <a:pt x="688" y="917"/>
                </a:lnTo>
                <a:lnTo>
                  <a:pt x="667" y="927"/>
                </a:lnTo>
                <a:lnTo>
                  <a:pt x="645" y="935"/>
                </a:lnTo>
                <a:lnTo>
                  <a:pt x="623" y="942"/>
                </a:lnTo>
                <a:lnTo>
                  <a:pt x="600" y="949"/>
                </a:lnTo>
                <a:lnTo>
                  <a:pt x="576" y="955"/>
                </a:lnTo>
                <a:lnTo>
                  <a:pt x="553" y="959"/>
                </a:lnTo>
                <a:lnTo>
                  <a:pt x="529" y="962"/>
                </a:lnTo>
                <a:lnTo>
                  <a:pt x="505" y="963"/>
                </a:lnTo>
                <a:lnTo>
                  <a:pt x="480" y="965"/>
                </a:lnTo>
                <a:lnTo>
                  <a:pt x="456" y="963"/>
                </a:lnTo>
                <a:lnTo>
                  <a:pt x="432" y="962"/>
                </a:lnTo>
                <a:lnTo>
                  <a:pt x="407" y="959"/>
                </a:lnTo>
                <a:lnTo>
                  <a:pt x="383" y="955"/>
                </a:lnTo>
                <a:lnTo>
                  <a:pt x="361" y="949"/>
                </a:lnTo>
                <a:lnTo>
                  <a:pt x="338" y="942"/>
                </a:lnTo>
                <a:lnTo>
                  <a:pt x="315" y="935"/>
                </a:lnTo>
                <a:lnTo>
                  <a:pt x="293" y="927"/>
                </a:lnTo>
                <a:lnTo>
                  <a:pt x="272" y="917"/>
                </a:lnTo>
                <a:lnTo>
                  <a:pt x="251" y="906"/>
                </a:lnTo>
                <a:lnTo>
                  <a:pt x="231" y="894"/>
                </a:lnTo>
                <a:lnTo>
                  <a:pt x="211" y="882"/>
                </a:lnTo>
                <a:lnTo>
                  <a:pt x="193" y="869"/>
                </a:lnTo>
                <a:lnTo>
                  <a:pt x="175" y="854"/>
                </a:lnTo>
                <a:lnTo>
                  <a:pt x="157" y="839"/>
                </a:lnTo>
                <a:lnTo>
                  <a:pt x="141" y="823"/>
                </a:lnTo>
                <a:lnTo>
                  <a:pt x="125" y="807"/>
                </a:lnTo>
                <a:lnTo>
                  <a:pt x="110" y="789"/>
                </a:lnTo>
                <a:lnTo>
                  <a:pt x="95" y="771"/>
                </a:lnTo>
                <a:lnTo>
                  <a:pt x="82" y="752"/>
                </a:lnTo>
                <a:lnTo>
                  <a:pt x="70" y="732"/>
                </a:lnTo>
                <a:lnTo>
                  <a:pt x="59" y="712"/>
                </a:lnTo>
                <a:lnTo>
                  <a:pt x="48" y="691"/>
                </a:lnTo>
                <a:lnTo>
                  <a:pt x="38" y="670"/>
                </a:lnTo>
                <a:lnTo>
                  <a:pt x="30" y="647"/>
                </a:lnTo>
                <a:lnTo>
                  <a:pt x="22" y="625"/>
                </a:lnTo>
                <a:lnTo>
                  <a:pt x="16" y="603"/>
                </a:lnTo>
                <a:lnTo>
                  <a:pt x="10" y="580"/>
                </a:lnTo>
                <a:lnTo>
                  <a:pt x="6" y="555"/>
                </a:lnTo>
                <a:lnTo>
                  <a:pt x="4" y="532"/>
                </a:lnTo>
                <a:lnTo>
                  <a:pt x="1" y="507"/>
                </a:lnTo>
                <a:lnTo>
                  <a:pt x="0" y="482"/>
                </a:lnTo>
                <a:lnTo>
                  <a:pt x="1" y="457"/>
                </a:lnTo>
                <a:lnTo>
                  <a:pt x="4" y="433"/>
                </a:lnTo>
                <a:lnTo>
                  <a:pt x="6" y="408"/>
                </a:lnTo>
                <a:lnTo>
                  <a:pt x="10" y="385"/>
                </a:lnTo>
                <a:lnTo>
                  <a:pt x="16" y="361"/>
                </a:lnTo>
                <a:lnTo>
                  <a:pt x="22" y="338"/>
                </a:lnTo>
                <a:lnTo>
                  <a:pt x="30" y="316"/>
                </a:lnTo>
                <a:lnTo>
                  <a:pt x="38" y="293"/>
                </a:lnTo>
                <a:lnTo>
                  <a:pt x="48" y="272"/>
                </a:lnTo>
                <a:lnTo>
                  <a:pt x="59" y="252"/>
                </a:lnTo>
                <a:lnTo>
                  <a:pt x="70" y="231"/>
                </a:lnTo>
                <a:lnTo>
                  <a:pt x="82" y="212"/>
                </a:lnTo>
                <a:lnTo>
                  <a:pt x="95" y="193"/>
                </a:lnTo>
                <a:lnTo>
                  <a:pt x="110" y="174"/>
                </a:lnTo>
                <a:lnTo>
                  <a:pt x="125" y="158"/>
                </a:lnTo>
                <a:lnTo>
                  <a:pt x="141" y="141"/>
                </a:lnTo>
                <a:lnTo>
                  <a:pt x="157" y="124"/>
                </a:lnTo>
                <a:lnTo>
                  <a:pt x="175" y="110"/>
                </a:lnTo>
                <a:lnTo>
                  <a:pt x="193" y="95"/>
                </a:lnTo>
                <a:lnTo>
                  <a:pt x="211" y="82"/>
                </a:lnTo>
                <a:lnTo>
                  <a:pt x="231" y="69"/>
                </a:lnTo>
                <a:lnTo>
                  <a:pt x="251" y="58"/>
                </a:lnTo>
                <a:lnTo>
                  <a:pt x="272" y="46"/>
                </a:lnTo>
                <a:lnTo>
                  <a:pt x="293" y="38"/>
                </a:lnTo>
                <a:lnTo>
                  <a:pt x="315" y="29"/>
                </a:lnTo>
                <a:lnTo>
                  <a:pt x="338" y="21"/>
                </a:lnTo>
                <a:lnTo>
                  <a:pt x="361" y="14"/>
                </a:lnTo>
                <a:lnTo>
                  <a:pt x="383" y="9"/>
                </a:lnTo>
                <a:lnTo>
                  <a:pt x="407" y="5"/>
                </a:lnTo>
                <a:lnTo>
                  <a:pt x="432" y="2"/>
                </a:lnTo>
                <a:lnTo>
                  <a:pt x="456" y="0"/>
                </a:lnTo>
                <a:lnTo>
                  <a:pt x="480" y="0"/>
                </a:lnTo>
                <a:close/>
                <a:moveTo>
                  <a:pt x="480" y="513"/>
                </a:moveTo>
                <a:lnTo>
                  <a:pt x="465" y="503"/>
                </a:lnTo>
                <a:lnTo>
                  <a:pt x="438" y="483"/>
                </a:lnTo>
                <a:lnTo>
                  <a:pt x="403" y="455"/>
                </a:lnTo>
                <a:lnTo>
                  <a:pt x="363" y="424"/>
                </a:lnTo>
                <a:lnTo>
                  <a:pt x="325" y="391"/>
                </a:lnTo>
                <a:lnTo>
                  <a:pt x="292" y="364"/>
                </a:lnTo>
                <a:lnTo>
                  <a:pt x="269" y="342"/>
                </a:lnTo>
                <a:lnTo>
                  <a:pt x="259" y="332"/>
                </a:lnTo>
                <a:lnTo>
                  <a:pt x="480" y="332"/>
                </a:lnTo>
                <a:lnTo>
                  <a:pt x="701" y="332"/>
                </a:lnTo>
                <a:lnTo>
                  <a:pt x="691" y="342"/>
                </a:lnTo>
                <a:lnTo>
                  <a:pt x="668" y="364"/>
                </a:lnTo>
                <a:lnTo>
                  <a:pt x="635" y="391"/>
                </a:lnTo>
                <a:lnTo>
                  <a:pt x="596" y="424"/>
                </a:lnTo>
                <a:lnTo>
                  <a:pt x="558" y="455"/>
                </a:lnTo>
                <a:lnTo>
                  <a:pt x="522" y="483"/>
                </a:lnTo>
                <a:lnTo>
                  <a:pt x="495" y="503"/>
                </a:lnTo>
                <a:lnTo>
                  <a:pt x="480" y="513"/>
                </a:lnTo>
                <a:close/>
                <a:moveTo>
                  <a:pt x="705" y="395"/>
                </a:moveTo>
                <a:lnTo>
                  <a:pt x="690" y="404"/>
                </a:lnTo>
                <a:lnTo>
                  <a:pt x="664" y="425"/>
                </a:lnTo>
                <a:lnTo>
                  <a:pt x="629" y="452"/>
                </a:lnTo>
                <a:lnTo>
                  <a:pt x="592" y="483"/>
                </a:lnTo>
                <a:lnTo>
                  <a:pt x="554" y="513"/>
                </a:lnTo>
                <a:lnTo>
                  <a:pt x="520" y="538"/>
                </a:lnTo>
                <a:lnTo>
                  <a:pt x="506" y="549"/>
                </a:lnTo>
                <a:lnTo>
                  <a:pt x="495" y="557"/>
                </a:lnTo>
                <a:lnTo>
                  <a:pt x="486" y="563"/>
                </a:lnTo>
                <a:lnTo>
                  <a:pt x="480" y="564"/>
                </a:lnTo>
                <a:lnTo>
                  <a:pt x="475" y="563"/>
                </a:lnTo>
                <a:lnTo>
                  <a:pt x="466" y="557"/>
                </a:lnTo>
                <a:lnTo>
                  <a:pt x="454" y="549"/>
                </a:lnTo>
                <a:lnTo>
                  <a:pt x="440" y="538"/>
                </a:lnTo>
                <a:lnTo>
                  <a:pt x="406" y="513"/>
                </a:lnTo>
                <a:lnTo>
                  <a:pt x="368" y="483"/>
                </a:lnTo>
                <a:lnTo>
                  <a:pt x="330" y="452"/>
                </a:lnTo>
                <a:lnTo>
                  <a:pt x="297" y="425"/>
                </a:lnTo>
                <a:lnTo>
                  <a:pt x="270" y="404"/>
                </a:lnTo>
                <a:lnTo>
                  <a:pt x="256" y="395"/>
                </a:lnTo>
                <a:lnTo>
                  <a:pt x="257" y="632"/>
                </a:lnTo>
                <a:lnTo>
                  <a:pt x="480" y="632"/>
                </a:lnTo>
                <a:lnTo>
                  <a:pt x="704" y="632"/>
                </a:lnTo>
                <a:lnTo>
                  <a:pt x="705" y="3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6343134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000" dirty="0">
                <a:solidFill>
                  <a:srgbClr val="0C4390"/>
                </a:solidFill>
                <a:latin typeface="Museo Sans Cyrl 100" panose="02000000000000000000" pitchFamily="50" charset="-52"/>
              </a:rPr>
              <a:t>Правовой режим деятельности Филиала компании с ограниченной ответственностью «</a:t>
            </a:r>
            <a:r>
              <a:rPr lang="ru-RU" altLang="ru-RU" sz="1000" dirty="0" err="1">
                <a:solidFill>
                  <a:srgbClr val="0C4390"/>
                </a:solidFill>
                <a:latin typeface="Museo Sans Cyrl 100" panose="02000000000000000000" pitchFamily="50" charset="-52"/>
              </a:rPr>
              <a:t>Хадасса</a:t>
            </a:r>
            <a:r>
              <a:rPr lang="ru-RU" altLang="ru-RU" sz="1000" dirty="0">
                <a:solidFill>
                  <a:srgbClr val="0C4390"/>
                </a:solidFill>
                <a:latin typeface="Museo Sans Cyrl 100" panose="02000000000000000000" pitchFamily="50" charset="-52"/>
              </a:rPr>
              <a:t> </a:t>
            </a:r>
            <a:r>
              <a:rPr lang="ru-RU" altLang="ru-RU" sz="1000" dirty="0" err="1">
                <a:solidFill>
                  <a:srgbClr val="0C4390"/>
                </a:solidFill>
                <a:latin typeface="Museo Sans Cyrl 100" panose="02000000000000000000" pitchFamily="50" charset="-52"/>
              </a:rPr>
              <a:t>Медикал</a:t>
            </a:r>
            <a:r>
              <a:rPr lang="ru-RU" altLang="ru-RU" sz="1000" dirty="0">
                <a:solidFill>
                  <a:srgbClr val="0C4390"/>
                </a:solidFill>
                <a:latin typeface="Museo Sans Cyrl 100" panose="02000000000000000000" pitchFamily="50" charset="-52"/>
              </a:rPr>
              <a:t> ЛТД» на территории Международного медицинского кластера регламентирован Федеральным законом от 29.06.2015г. № 160-ФЗ «О международном медицинском кластере и внесении изменений в отдельные законодательные акты Российской Федерации».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126455" y="5218651"/>
            <a:ext cx="2445920" cy="425960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altLang="ru-RU" sz="1400" dirty="0">
                <a:solidFill>
                  <a:schemeClr val="bg1"/>
                </a:solidFill>
                <a:latin typeface="Museo Sans Cyrl 300" panose="02000000000000000000" pitchFamily="50" charset="-52"/>
              </a:rPr>
              <a:t>info@skolkovomed.com</a:t>
            </a:r>
            <a:endParaRPr lang="ru-RU" sz="1400" dirty="0">
              <a:solidFill>
                <a:schemeClr val="bg1"/>
              </a:solidFill>
              <a:latin typeface="Museo Sans Cyrl 300" panose="02000000000000000000" pitchFamily="50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26455" y="5578220"/>
            <a:ext cx="2077997" cy="425960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altLang="ru-RU" sz="1400" dirty="0">
                <a:solidFill>
                  <a:schemeClr val="bg1"/>
                </a:solidFill>
                <a:latin typeface="Museo Sans Cyrl 300" panose="02000000000000000000" pitchFamily="50" charset="-52"/>
              </a:rPr>
              <a:t>www.hadassah.moscow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617" y1="21935" x2="14617" y2="21935"/>
                        <a14:foregroundMark x1="37842" y1="21290" x2="37842" y2="21290"/>
                        <a14:foregroundMark x1="33060" y1="28387" x2="33060" y2="28387"/>
                        <a14:foregroundMark x1="37158" y1="32258" x2="37158" y2="32258"/>
                        <a14:foregroundMark x1="43716" y1="32903" x2="43716" y2="32903"/>
                        <a14:foregroundMark x1="43579" y1="16129" x2="43579" y2="16129"/>
                        <a14:foregroundMark x1="49727" y1="20000" x2="49727" y2="20000"/>
                        <a14:foregroundMark x1="54508" y1="15484" x2="54508" y2="15484"/>
                        <a14:foregroundMark x1="58060" y1="18065" x2="58060" y2="18065"/>
                        <a14:foregroundMark x1="65847" y1="23871" x2="65847" y2="23871"/>
                        <a14:foregroundMark x1="74590" y1="7742" x2="74590" y2="7742"/>
                        <a14:foregroundMark x1="77186" y1="3871" x2="77186" y2="3871"/>
                        <a14:foregroundMark x1="75956" y1="27097" x2="75956" y2="27097"/>
                        <a14:foregroundMark x1="87022" y1="20645" x2="87022" y2="20645"/>
                        <a14:foregroundMark x1="94399" y1="23226" x2="94399" y2="23226"/>
                        <a14:foregroundMark x1="97268" y1="23226" x2="97268" y2="23226"/>
                        <a14:foregroundMark x1="91803" y1="23226" x2="91803" y2="23226"/>
                        <a14:foregroundMark x1="28279" y1="21290" x2="28279" y2="21290"/>
                        <a14:foregroundMark x1="22404" y1="25161" x2="22404" y2="25161"/>
                        <a14:foregroundMark x1="16120" y1="41935" x2="16120" y2="41935"/>
                        <a14:foregroundMark x1="15984" y1="75484" x2="15984" y2="75484"/>
                        <a14:foregroundMark x1="14071" y1="87742" x2="14071" y2="87742"/>
                        <a14:foregroundMark x1="6967" y1="89032" x2="6967" y2="89032"/>
                        <a14:foregroundMark x1="3552" y1="86452" x2="3552" y2="86452"/>
                        <a14:foregroundMark x1="1913" y1="67097" x2="1913" y2="67097"/>
                        <a14:foregroundMark x1="1503" y1="43871" x2="1503" y2="43871"/>
                        <a14:foregroundMark x1="3415" y1="23871" x2="3415" y2="23871"/>
                        <a14:foregroundMark x1="5601" y1="16774" x2="5601" y2="16774"/>
                        <a14:foregroundMark x1="1093" y1="8387" x2="1093" y2="8387"/>
                        <a14:foregroundMark x1="12705" y1="23226" x2="12705" y2="23226"/>
                        <a14:foregroundMark x1="11885" y1="51613" x2="11885" y2="51613"/>
                        <a14:foregroundMark x1="81284" y1="34194" x2="81284" y2="34194"/>
                        <a14:foregroundMark x1="68852" y1="64516" x2="68852" y2="64516"/>
                        <a14:foregroundMark x1="72404" y1="18710" x2="72404" y2="18710"/>
                        <a14:foregroundMark x1="75683" y1="45161" x2="75683" y2="45161"/>
                        <a14:foregroundMark x1="68989" y1="35484" x2="68989" y2="35484"/>
                        <a14:foregroundMark x1="67486" y1="5161" x2="67486" y2="5161"/>
                        <a14:foregroundMark x1="58060" y1="9677" x2="58060" y2="9677"/>
                        <a14:foregroundMark x1="59563" y1="35484" x2="59563" y2="35484"/>
                        <a14:foregroundMark x1="46585" y1="58710" x2="46585" y2="58710"/>
                        <a14:foregroundMark x1="82650" y1="18710" x2="82650" y2="18710"/>
                        <a14:foregroundMark x1="98224" y1="16774" x2="98224" y2="16774"/>
                        <a14:backgroundMark x1="35656" y1="22581" x2="35656" y2="22581"/>
                        <a14:backgroundMark x1="56421" y1="25161" x2="56421" y2="25161"/>
                        <a14:backgroundMark x1="84290" y1="25161" x2="84290" y2="25161"/>
                        <a14:backgroundMark x1="19262" y1="29032" x2="19262" y2="29032"/>
                        <a14:backgroundMark x1="18716" y1="59355" x2="18579" y2="92903"/>
                        <a14:backgroundMark x1="24044" y1="76774" x2="23224" y2="93548"/>
                        <a14:backgroundMark x1="9016" y1="84516" x2="9290" y2="94839"/>
                        <a14:backgroundMark x1="8880" y1="16129" x2="9016" y2="1935"/>
                        <a14:backgroundMark x1="40027" y1="8387" x2="41667" y2="42581"/>
                        <a14:backgroundMark x1="31284" y1="5806" x2="30328" y2="43871"/>
                        <a14:backgroundMark x1="27186" y1="69677" x2="29372" y2="50968"/>
                        <a14:backgroundMark x1="25000" y1="67097" x2="24863" y2="68387"/>
                        <a14:backgroundMark x1="25956" y1="97419" x2="28415" y2="77419"/>
                        <a14:backgroundMark x1="29508" y1="67742" x2="28552" y2="75484"/>
                        <a14:backgroundMark x1="33880" y1="54839" x2="42077" y2="56129"/>
                        <a14:backgroundMark x1="34699" y1="72903" x2="33607" y2="78065"/>
                        <a14:backgroundMark x1="35929" y1="83226" x2="33333" y2="89677"/>
                        <a14:backgroundMark x1="40437" y1="76129" x2="38251" y2="90323"/>
                        <a14:backgroundMark x1="49044" y1="59355" x2="60383" y2="57419"/>
                        <a14:backgroundMark x1="45492" y1="54839" x2="41940" y2="87742"/>
                        <a14:backgroundMark x1="39754" y1="97419" x2="34973" y2="99355"/>
                        <a14:backgroundMark x1="49590" y1="76774" x2="49590" y2="88387"/>
                        <a14:backgroundMark x1="56284" y1="73548" x2="54098" y2="89032"/>
                        <a14:backgroundMark x1="64344" y1="72258" x2="62432" y2="83871"/>
                        <a14:backgroundMark x1="42623" y1="97419" x2="45765" y2="99355"/>
                        <a14:backgroundMark x1="63661" y1="59355" x2="62568" y2="65806"/>
                        <a14:backgroundMark x1="69809" y1="16129" x2="69809" y2="16129"/>
                        <a14:backgroundMark x1="80738" y1="11613" x2="80738" y2="11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63" y="1627468"/>
            <a:ext cx="5357780" cy="113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02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89"/>
          <p:cNvGrpSpPr>
            <a:grpSpLocks/>
          </p:cNvGrpSpPr>
          <p:nvPr/>
        </p:nvGrpSpPr>
        <p:grpSpPr bwMode="auto">
          <a:xfrm>
            <a:off x="17414" y="823271"/>
            <a:ext cx="12192000" cy="5536820"/>
            <a:chOff x="0" y="0"/>
            <a:chExt cx="12191999" cy="6435575"/>
          </a:xfrm>
        </p:grpSpPr>
        <p:pic>
          <p:nvPicPr>
            <p:cNvPr id="91" name="Рисунок 19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 flipV="1">
              <a:off x="6153945" y="0"/>
              <a:ext cx="6038054" cy="643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9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-17414" y="223992"/>
            <a:ext cx="12203473" cy="6916213"/>
            <a:chOff x="1" y="-44566"/>
            <a:chExt cx="12203473" cy="6916213"/>
          </a:xfrm>
          <a:solidFill>
            <a:srgbClr val="3F8BC7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793360" y="-44566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dirty="0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35" name="Крест 34"/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75" name="Крест 74"/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93" name="Крест 92"/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88715" y="6191814"/>
            <a:ext cx="1503285" cy="6661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421" y="17324"/>
            <a:ext cx="7448365" cy="883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n-lt"/>
              </a:rPr>
              <a:t> 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0" y="2109088"/>
            <a:ext cx="1219200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1200" dirty="0">
              <a:solidFill>
                <a:srgbClr val="0C439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54786" y="6549405"/>
            <a:ext cx="2672526" cy="53638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www.hadassah.moscow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576256" y="6508807"/>
            <a:ext cx="2598329" cy="53606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+7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en-US" sz="1400" dirty="0">
                <a:solidFill>
                  <a:schemeClr val="bg1"/>
                </a:solidFill>
              </a:rPr>
              <a:t>495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  <a:r>
              <a:rPr lang="en-US" sz="1400" dirty="0">
                <a:solidFill>
                  <a:schemeClr val="bg1"/>
                </a:solidFill>
              </a:rPr>
              <a:t>800-10-00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7" y="223992"/>
            <a:ext cx="2500655" cy="529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21370" y="1120242"/>
            <a:ext cx="4046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algn="ctr">
              <a:spcBef>
                <a:spcPts val="58"/>
              </a:spcBef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ЧТО МЫ ПРЕДЛАГАЕМ?</a:t>
            </a:r>
            <a:endParaRPr lang="ru-RU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745798" y="380374"/>
            <a:ext cx="7513147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dirty="0" err="1">
                <a:solidFill>
                  <a:schemeClr val="bg1"/>
                </a:solidFill>
              </a:rPr>
              <a:t>Хадасса</a:t>
            </a:r>
            <a:r>
              <a:rPr lang="ru-RU" altLang="ru-RU" dirty="0">
                <a:solidFill>
                  <a:schemeClr val="bg1"/>
                </a:solidFill>
              </a:rPr>
              <a:t> </a:t>
            </a:r>
            <a:r>
              <a:rPr lang="ru-RU" altLang="ru-RU" dirty="0" err="1">
                <a:solidFill>
                  <a:schemeClr val="bg1"/>
                </a:solidFill>
              </a:rPr>
              <a:t>Медикал</a:t>
            </a:r>
            <a:r>
              <a:rPr lang="ru-RU" altLang="ru-RU" dirty="0">
                <a:solidFill>
                  <a:schemeClr val="bg1"/>
                </a:solidFill>
              </a:rPr>
              <a:t> Москва уже работающая клиническая, образовательная</a:t>
            </a:r>
          </a:p>
          <a:p>
            <a:pPr algn="ctr">
              <a:lnSpc>
                <a:spcPct val="90000"/>
              </a:lnSpc>
            </a:pPr>
            <a:r>
              <a:rPr lang="ru-RU" altLang="ru-RU" dirty="0">
                <a:solidFill>
                  <a:schemeClr val="bg1"/>
                </a:solidFill>
              </a:rPr>
              <a:t>исследовательская  площадка </a:t>
            </a:r>
          </a:p>
        </p:txBody>
      </p:sp>
      <p:sp>
        <p:nvSpPr>
          <p:cNvPr id="27" name="object 12"/>
          <p:cNvSpPr/>
          <p:nvPr/>
        </p:nvSpPr>
        <p:spPr>
          <a:xfrm>
            <a:off x="5396378" y="1570860"/>
            <a:ext cx="2027806" cy="8200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429DA1B-5D8A-2644-9B24-85B95DDF61C9}"/>
              </a:ext>
            </a:extLst>
          </p:cNvPr>
          <p:cNvGrpSpPr/>
          <p:nvPr/>
        </p:nvGrpSpPr>
        <p:grpSpPr>
          <a:xfrm>
            <a:off x="1626199" y="2863249"/>
            <a:ext cx="9793874" cy="3541624"/>
            <a:chOff x="930815" y="2765036"/>
            <a:chExt cx="9793874" cy="3541624"/>
          </a:xfrm>
        </p:grpSpPr>
        <p:sp>
          <p:nvSpPr>
            <p:cNvPr id="41" name="object 23"/>
            <p:cNvSpPr txBox="1"/>
            <p:nvPr/>
          </p:nvSpPr>
          <p:spPr>
            <a:xfrm>
              <a:off x="2361140" y="2765036"/>
              <a:ext cx="1382981" cy="230548"/>
            </a:xfrm>
            <a:prstGeom prst="rect">
              <a:avLst/>
            </a:prstGeom>
          </p:spPr>
          <p:txBody>
            <a:bodyPr vert="horz" wrap="square" lIns="0" tIns="14958" rIns="0" bIns="0" rtlCol="0">
              <a:spAutoFit/>
            </a:bodyPr>
            <a:lstStyle/>
            <a:p>
              <a:pPr marL="11967">
                <a:spcBef>
                  <a:spcPts val="118"/>
                </a:spcBef>
              </a:pPr>
              <a:r>
                <a:rPr lang="ru-RU" sz="140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Клиника</a:t>
              </a:r>
              <a:endParaRPr sz="1400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sp>
          <p:nvSpPr>
            <p:cNvPr id="42" name="object 24"/>
            <p:cNvSpPr txBox="1"/>
            <p:nvPr/>
          </p:nvSpPr>
          <p:spPr>
            <a:xfrm>
              <a:off x="3569861" y="2784621"/>
              <a:ext cx="3632068" cy="1738653"/>
            </a:xfrm>
            <a:prstGeom prst="rect">
              <a:avLst/>
            </a:prstGeom>
          </p:spPr>
          <p:txBody>
            <a:bodyPr vert="horz" wrap="square" lIns="0" tIns="14958" rIns="0" bIns="0" rtlCol="0">
              <a:spAutoFit/>
            </a:bodyPr>
            <a:lstStyle/>
            <a:p>
              <a:pPr marL="247704" indent="-236336">
                <a:spcBef>
                  <a:spcPts val="33"/>
                </a:spcBef>
                <a:buChar char="•"/>
                <a:tabLst>
                  <a:tab pos="247704" algn="l"/>
                  <a:tab pos="248302" algn="l"/>
                </a:tabLst>
              </a:pPr>
              <a:r>
                <a:rPr lang="ru-RU" sz="1400" spc="4" dirty="0">
                  <a:solidFill>
                    <a:srgbClr val="0C4390"/>
                  </a:solidFill>
                  <a:cs typeface="Arial"/>
                </a:rPr>
                <a:t>Консультации</a:t>
              </a:r>
              <a:endParaRPr lang="en-US" sz="1400" spc="4" dirty="0">
                <a:solidFill>
                  <a:srgbClr val="0C4390"/>
                </a:solidFill>
                <a:cs typeface="Arial"/>
              </a:endParaRPr>
            </a:p>
            <a:p>
              <a:pPr marL="247704" indent="-236336">
                <a:spcBef>
                  <a:spcPts val="33"/>
                </a:spcBef>
                <a:buFontTx/>
                <a:buChar char="•"/>
                <a:tabLst>
                  <a:tab pos="247704" algn="l"/>
                  <a:tab pos="248302" algn="l"/>
                </a:tabLst>
              </a:pPr>
              <a:r>
                <a:rPr lang="ru-RU" sz="1400" spc="4" dirty="0">
                  <a:solidFill>
                    <a:srgbClr val="0C4390"/>
                  </a:solidFill>
                  <a:cs typeface="Arial"/>
                </a:rPr>
                <a:t>Телемедицина</a:t>
              </a:r>
              <a:r>
                <a:rPr lang="en-US" sz="1400" spc="4" dirty="0">
                  <a:solidFill>
                    <a:srgbClr val="0C4390"/>
                  </a:solidFill>
                  <a:cs typeface="Arial"/>
                </a:rPr>
                <a:t>, </a:t>
              </a:r>
              <a:endParaRPr lang="ru-RU" sz="1400" spc="4" dirty="0">
                <a:solidFill>
                  <a:srgbClr val="0C4390"/>
                </a:solidFill>
                <a:cs typeface="Arial"/>
              </a:endParaRPr>
            </a:p>
            <a:p>
              <a:pPr marL="247704" indent="-236336">
                <a:spcBef>
                  <a:spcPts val="33"/>
                </a:spcBef>
                <a:buFontTx/>
                <a:buChar char="•"/>
                <a:tabLst>
                  <a:tab pos="247704" algn="l"/>
                  <a:tab pos="248302" algn="l"/>
                </a:tabLst>
              </a:pPr>
              <a:r>
                <a:rPr lang="ru-RU" sz="1400" spc="4" dirty="0">
                  <a:solidFill>
                    <a:srgbClr val="0C4390"/>
                  </a:solidFill>
                  <a:cs typeface="Arial"/>
                </a:rPr>
                <a:t>Цифровая морфологическая диагностика</a:t>
              </a:r>
              <a:r>
                <a:rPr lang="en-US" sz="1400" spc="4" dirty="0">
                  <a:solidFill>
                    <a:srgbClr val="0C4390"/>
                  </a:solidFill>
                  <a:cs typeface="Arial"/>
                </a:rPr>
                <a:t>, </a:t>
              </a:r>
              <a:endParaRPr lang="ru-RU" sz="1400" spc="4" dirty="0">
                <a:solidFill>
                  <a:srgbClr val="0C4390"/>
                </a:solidFill>
                <a:cs typeface="Arial"/>
              </a:endParaRPr>
            </a:p>
            <a:p>
              <a:pPr marL="247704" indent="-236336">
                <a:spcBef>
                  <a:spcPts val="33"/>
                </a:spcBef>
                <a:buFontTx/>
                <a:buChar char="•"/>
                <a:tabLst>
                  <a:tab pos="247704" algn="l"/>
                  <a:tab pos="248302" algn="l"/>
                </a:tabLst>
              </a:pPr>
              <a:r>
                <a:rPr lang="ru-RU" sz="1400" spc="4" dirty="0">
                  <a:solidFill>
                    <a:srgbClr val="0C4390"/>
                  </a:solidFill>
                  <a:cs typeface="Arial"/>
                </a:rPr>
                <a:t>Цифровая радиология,</a:t>
              </a:r>
            </a:p>
            <a:p>
              <a:pPr marL="247704" indent="-236336">
                <a:spcBef>
                  <a:spcPts val="33"/>
                </a:spcBef>
                <a:buFontTx/>
                <a:buChar char="•"/>
                <a:tabLst>
                  <a:tab pos="247704" algn="l"/>
                  <a:tab pos="248302" algn="l"/>
                </a:tabLst>
              </a:pPr>
              <a:r>
                <a:rPr lang="ru-RU" sz="1400" spc="4" dirty="0" err="1">
                  <a:solidFill>
                    <a:srgbClr val="0C4390"/>
                  </a:solidFill>
                  <a:cs typeface="Arial"/>
                </a:rPr>
                <a:t>Видеоконсультации</a:t>
              </a:r>
              <a:r>
                <a:rPr lang="en-US" sz="1400" spc="4" dirty="0">
                  <a:solidFill>
                    <a:srgbClr val="0C4390"/>
                  </a:solidFill>
                  <a:cs typeface="Arial"/>
                </a:rPr>
                <a:t> </a:t>
              </a:r>
            </a:p>
            <a:p>
              <a:pPr marL="247704" indent="-236336">
                <a:spcBef>
                  <a:spcPts val="33"/>
                </a:spcBef>
                <a:buChar char="•"/>
                <a:tabLst>
                  <a:tab pos="247704" algn="l"/>
                  <a:tab pos="248302" algn="l"/>
                </a:tabLst>
              </a:pPr>
              <a:r>
                <a:rPr lang="ru-RU" sz="1400" spc="4" dirty="0">
                  <a:solidFill>
                    <a:srgbClr val="0C4390"/>
                  </a:solidFill>
                  <a:cs typeface="Arial"/>
                </a:rPr>
                <a:t>Обзорная комиссия по опухолям</a:t>
              </a:r>
              <a:endParaRPr lang="en-US" sz="1400" spc="4" dirty="0">
                <a:solidFill>
                  <a:srgbClr val="0C4390"/>
                </a:solidFill>
                <a:cs typeface="Arial"/>
              </a:endParaRPr>
            </a:p>
            <a:p>
              <a:pPr marL="11368">
                <a:spcBef>
                  <a:spcPts val="33"/>
                </a:spcBef>
                <a:tabLst>
                  <a:tab pos="247704" algn="l"/>
                  <a:tab pos="248302" algn="l"/>
                </a:tabLst>
              </a:pPr>
              <a:endParaRPr lang="en-US" sz="1400" spc="4" dirty="0">
                <a:solidFill>
                  <a:srgbClr val="0C4390"/>
                </a:solidFill>
                <a:cs typeface="Arial"/>
              </a:endParaRPr>
            </a:p>
            <a:p>
              <a:pPr marL="247704" indent="-236336">
                <a:spcBef>
                  <a:spcPts val="33"/>
                </a:spcBef>
                <a:buChar char="•"/>
                <a:tabLst>
                  <a:tab pos="247704" algn="l"/>
                  <a:tab pos="248302" algn="l"/>
                </a:tabLst>
              </a:pPr>
              <a:endParaRPr lang="en-US" sz="1400" spc="4" dirty="0">
                <a:solidFill>
                  <a:srgbClr val="0C4390"/>
                </a:solidFill>
                <a:cs typeface="Arial"/>
              </a:endParaRPr>
            </a:p>
          </p:txBody>
        </p:sp>
        <p:sp>
          <p:nvSpPr>
            <p:cNvPr id="43" name="object 25"/>
            <p:cNvSpPr txBox="1"/>
            <p:nvPr/>
          </p:nvSpPr>
          <p:spPr>
            <a:xfrm>
              <a:off x="1976146" y="4075640"/>
              <a:ext cx="1574086" cy="230548"/>
            </a:xfrm>
            <a:prstGeom prst="rect">
              <a:avLst/>
            </a:prstGeom>
          </p:spPr>
          <p:txBody>
            <a:bodyPr vert="horz" wrap="square" lIns="0" tIns="14958" rIns="0" bIns="0" rtlCol="0">
              <a:spAutoFit/>
            </a:bodyPr>
            <a:lstStyle/>
            <a:p>
              <a:pPr marL="11967">
                <a:spcBef>
                  <a:spcPts val="118"/>
                </a:spcBef>
              </a:pPr>
              <a:r>
                <a:rPr lang="ru-RU" sz="1400" b="1" spc="29" dirty="0">
                  <a:solidFill>
                    <a:srgbClr val="0C4390"/>
                  </a:solidFill>
                  <a:cs typeface="Arial"/>
                </a:rPr>
                <a:t>Образование</a:t>
              </a:r>
              <a:endParaRPr sz="1400" b="1" dirty="0">
                <a:cs typeface="Arial"/>
              </a:endParaRPr>
            </a:p>
          </p:txBody>
        </p:sp>
        <p:sp>
          <p:nvSpPr>
            <p:cNvPr id="44" name="object 26"/>
            <p:cNvSpPr txBox="1"/>
            <p:nvPr/>
          </p:nvSpPr>
          <p:spPr>
            <a:xfrm>
              <a:off x="3562628" y="4085619"/>
              <a:ext cx="6095261" cy="674259"/>
            </a:xfrm>
            <a:prstGeom prst="rect">
              <a:avLst/>
            </a:prstGeom>
          </p:spPr>
          <p:txBody>
            <a:bodyPr vert="horz" wrap="square" lIns="0" tIns="14958" rIns="0" bIns="0" rtlCol="0">
              <a:spAutoFit/>
            </a:bodyPr>
            <a:lstStyle/>
            <a:p>
              <a:pPr marL="247704" indent="-236336">
                <a:spcBef>
                  <a:spcPts val="52"/>
                </a:spcBef>
                <a:buChar char="•"/>
                <a:tabLst>
                  <a:tab pos="247704" algn="l"/>
                  <a:tab pos="248302" algn="l"/>
                </a:tabLst>
              </a:pPr>
              <a:r>
                <a:rPr lang="ru-RU" sz="1400" b="1" spc="4" dirty="0">
                  <a:solidFill>
                    <a:srgbClr val="0C4390"/>
                  </a:solidFill>
                  <a:cs typeface="Arial"/>
                </a:rPr>
                <a:t>Университетская клиника</a:t>
              </a:r>
            </a:p>
            <a:p>
              <a:pPr marL="247704" indent="-236336">
                <a:spcBef>
                  <a:spcPts val="52"/>
                </a:spcBef>
                <a:buChar char="•"/>
                <a:tabLst>
                  <a:tab pos="247704" algn="l"/>
                  <a:tab pos="248302" algn="l"/>
                </a:tabLst>
              </a:pPr>
              <a:r>
                <a:rPr lang="ru-RU" sz="1400" b="1" spc="4" dirty="0">
                  <a:solidFill>
                    <a:srgbClr val="0C4390"/>
                  </a:solidFill>
                  <a:cs typeface="Arial"/>
                </a:rPr>
                <a:t>Лекции, стажировки, семинары, тренинги для врачей, медсестер и административного персонала</a:t>
              </a:r>
              <a:endParaRPr lang="en-US" sz="1400" b="1" dirty="0">
                <a:cs typeface="Arial"/>
              </a:endParaRPr>
            </a:p>
          </p:txBody>
        </p:sp>
        <p:sp>
          <p:nvSpPr>
            <p:cNvPr id="45" name="object 27"/>
            <p:cNvSpPr txBox="1"/>
            <p:nvPr/>
          </p:nvSpPr>
          <p:spPr>
            <a:xfrm>
              <a:off x="930815" y="4918187"/>
              <a:ext cx="2620633" cy="230548"/>
            </a:xfrm>
            <a:prstGeom prst="rect">
              <a:avLst/>
            </a:prstGeom>
          </p:spPr>
          <p:txBody>
            <a:bodyPr vert="horz" wrap="square" lIns="0" tIns="14958" rIns="0" bIns="0" rtlCol="0">
              <a:spAutoFit/>
            </a:bodyPr>
            <a:lstStyle/>
            <a:p>
              <a:pPr marL="11967">
                <a:spcBef>
                  <a:spcPts val="118"/>
                </a:spcBef>
              </a:pPr>
              <a:r>
                <a:rPr lang="ru-RU" sz="1400" spc="29" dirty="0">
                  <a:solidFill>
                    <a:srgbClr val="0C4390"/>
                  </a:solidFill>
                  <a:cs typeface="Arial"/>
                </a:rPr>
                <a:t>Исследовательский центр</a:t>
              </a:r>
              <a:endParaRPr lang="en-US" sz="1400" dirty="0">
                <a:cs typeface="Arial"/>
              </a:endParaRPr>
            </a:p>
          </p:txBody>
        </p:sp>
        <p:sp>
          <p:nvSpPr>
            <p:cNvPr id="47" name="object 28"/>
            <p:cNvSpPr txBox="1"/>
            <p:nvPr/>
          </p:nvSpPr>
          <p:spPr>
            <a:xfrm>
              <a:off x="3587421" y="4934774"/>
              <a:ext cx="7137268" cy="1371886"/>
            </a:xfrm>
            <a:prstGeom prst="rect">
              <a:avLst/>
            </a:prstGeom>
          </p:spPr>
          <p:txBody>
            <a:bodyPr vert="horz" wrap="square" lIns="0" tIns="14958" rIns="0" bIns="0" rtlCol="0">
              <a:spAutoFit/>
            </a:bodyPr>
            <a:lstStyle/>
            <a:p>
              <a:pPr marL="247704" indent="-236336">
                <a:spcBef>
                  <a:spcPts val="118"/>
                </a:spcBef>
                <a:buChar char="•"/>
                <a:tabLst>
                  <a:tab pos="247704" algn="l"/>
                  <a:tab pos="248302" algn="l"/>
                </a:tabLst>
              </a:pPr>
              <a:r>
                <a:rPr lang="ru-RU" sz="1400" spc="19" dirty="0">
                  <a:solidFill>
                    <a:srgbClr val="0C4390"/>
                  </a:solidFill>
                  <a:cs typeface="Arial"/>
                </a:rPr>
                <a:t>Клинические исследования</a:t>
              </a:r>
              <a:endParaRPr lang="en" sz="1400" spc="19" dirty="0">
                <a:solidFill>
                  <a:srgbClr val="0C4390"/>
                </a:solidFill>
                <a:cs typeface="Arial"/>
              </a:endParaRPr>
            </a:p>
            <a:p>
              <a:pPr marL="247704" indent="-236336">
                <a:spcBef>
                  <a:spcPts val="118"/>
                </a:spcBef>
                <a:buChar char="•"/>
                <a:tabLst>
                  <a:tab pos="247704" algn="l"/>
                  <a:tab pos="248302" algn="l"/>
                </a:tabLst>
              </a:pPr>
              <a:r>
                <a:rPr lang="ru-RU" sz="1400" spc="19" dirty="0">
                  <a:solidFill>
                    <a:srgbClr val="0C4390"/>
                  </a:solidFill>
                  <a:cs typeface="Arial"/>
                </a:rPr>
                <a:t>Сертификация</a:t>
              </a:r>
              <a:endParaRPr lang="en" sz="1400" spc="19" dirty="0">
                <a:solidFill>
                  <a:srgbClr val="0C4390"/>
                </a:solidFill>
                <a:cs typeface="Arial"/>
              </a:endParaRPr>
            </a:p>
            <a:p>
              <a:pPr marL="247704" indent="-236336">
                <a:spcBef>
                  <a:spcPts val="118"/>
                </a:spcBef>
                <a:buChar char="•"/>
                <a:tabLst>
                  <a:tab pos="247704" algn="l"/>
                  <a:tab pos="248302" algn="l"/>
                </a:tabLst>
              </a:pPr>
              <a:r>
                <a:rPr lang="ru-RU" sz="1400" spc="19" dirty="0">
                  <a:solidFill>
                    <a:srgbClr val="0C4390"/>
                  </a:solidFill>
                  <a:cs typeface="Arial"/>
                </a:rPr>
                <a:t>Оборудование для клинических испытаний</a:t>
              </a:r>
            </a:p>
            <a:p>
              <a:pPr marL="247704" indent="-236336">
                <a:spcBef>
                  <a:spcPts val="118"/>
                </a:spcBef>
                <a:buChar char="•"/>
                <a:tabLst>
                  <a:tab pos="247704" algn="l"/>
                  <a:tab pos="248302" algn="l"/>
                </a:tabLst>
              </a:pPr>
              <a:r>
                <a:rPr lang="ru-RU" sz="1400" spc="19" dirty="0">
                  <a:solidFill>
                    <a:srgbClr val="0C4390"/>
                  </a:solidFill>
                  <a:cs typeface="Arial"/>
                </a:rPr>
                <a:t>Координация и экспертиза использования незарегистрированных лекарств</a:t>
              </a:r>
            </a:p>
            <a:p>
              <a:pPr marL="247704" indent="-236336">
                <a:spcBef>
                  <a:spcPts val="118"/>
                </a:spcBef>
                <a:buChar char="•"/>
                <a:tabLst>
                  <a:tab pos="247704" algn="l"/>
                  <a:tab pos="248302" algn="l"/>
                </a:tabLst>
              </a:pPr>
              <a:r>
                <a:rPr lang="ru-RU" sz="1400" spc="19" dirty="0">
                  <a:solidFill>
                    <a:srgbClr val="0C4390"/>
                  </a:solidFill>
                  <a:cs typeface="Arial"/>
                </a:rPr>
                <a:t>Направления: онкология, кардиология, сестринское дело, гастроэнтерология и</a:t>
              </a:r>
            </a:p>
            <a:p>
              <a:pPr marL="11368">
                <a:spcBef>
                  <a:spcPts val="118"/>
                </a:spcBef>
                <a:tabLst>
                  <a:tab pos="247704" algn="l"/>
                  <a:tab pos="248302" algn="l"/>
                </a:tabLst>
              </a:pPr>
              <a:r>
                <a:rPr lang="ru-RU" sz="1400" spc="19" dirty="0">
                  <a:solidFill>
                    <a:srgbClr val="0C4390"/>
                  </a:solidFill>
                  <a:cs typeface="Arial"/>
                </a:rPr>
                <a:t>      эндоскопия, лучевая диагностика, урология, онкология, гинекология, педиатрия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23C835F-1215-BE48-AD9A-1D61CDEBD1C7}"/>
              </a:ext>
            </a:extLst>
          </p:cNvPr>
          <p:cNvGrpSpPr/>
          <p:nvPr/>
        </p:nvGrpSpPr>
        <p:grpSpPr>
          <a:xfrm>
            <a:off x="2229572" y="1078163"/>
            <a:ext cx="9059983" cy="1836316"/>
            <a:chOff x="2229572" y="1023733"/>
            <a:chExt cx="9059983" cy="1836316"/>
          </a:xfrm>
        </p:grpSpPr>
        <p:sp>
          <p:nvSpPr>
            <p:cNvPr id="25" name="object 11"/>
            <p:cNvSpPr/>
            <p:nvPr/>
          </p:nvSpPr>
          <p:spPr>
            <a:xfrm>
              <a:off x="2229572" y="1483772"/>
              <a:ext cx="2027805" cy="8200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8" name="object 13"/>
            <p:cNvSpPr txBox="1"/>
            <p:nvPr/>
          </p:nvSpPr>
          <p:spPr>
            <a:xfrm>
              <a:off x="5559595" y="1698411"/>
              <a:ext cx="2028229" cy="445457"/>
            </a:xfrm>
            <a:prstGeom prst="rect">
              <a:avLst/>
            </a:prstGeom>
          </p:spPr>
          <p:txBody>
            <a:bodyPr vert="horz" wrap="square" lIns="0" tIns="5983" rIns="0" bIns="0" rtlCol="0">
              <a:spAutoFit/>
            </a:bodyPr>
            <a:lstStyle/>
            <a:p>
              <a:pPr marL="510366" marR="110090" indent="-437970">
                <a:lnSpc>
                  <a:spcPct val="104099"/>
                </a:lnSpc>
                <a:spcBef>
                  <a:spcPts val="47"/>
                </a:spcBef>
              </a:pPr>
              <a:r>
                <a:rPr sz="1400" b="1" spc="-42" dirty="0">
                  <a:solidFill>
                    <a:srgbClr val="FFFFFF"/>
                  </a:solidFill>
                  <a:cs typeface="Arial"/>
                </a:rPr>
                <a:t>HADASSAH</a:t>
              </a:r>
              <a:r>
                <a:rPr sz="1400" b="1" spc="-95" dirty="0">
                  <a:solidFill>
                    <a:srgbClr val="FFFFFF"/>
                  </a:solidFill>
                  <a:cs typeface="Arial"/>
                </a:rPr>
                <a:t> </a:t>
              </a:r>
              <a:r>
                <a:rPr sz="1400" b="1" spc="-23" dirty="0">
                  <a:solidFill>
                    <a:srgbClr val="FFFFFF"/>
                  </a:solidFill>
                  <a:cs typeface="Arial"/>
                </a:rPr>
                <a:t>MEDICAL  </a:t>
              </a:r>
              <a:r>
                <a:rPr sz="1400" b="1" spc="-29" dirty="0">
                  <a:solidFill>
                    <a:srgbClr val="FFFFFF"/>
                  </a:solidFill>
                  <a:cs typeface="Arial"/>
                </a:rPr>
                <a:t>SKOLKOVO</a:t>
              </a:r>
              <a:endParaRPr sz="1400" b="1" dirty="0">
                <a:cs typeface="Arial"/>
              </a:endParaRPr>
            </a:p>
          </p:txBody>
        </p:sp>
        <p:sp>
          <p:nvSpPr>
            <p:cNvPr id="29" name="object 14"/>
            <p:cNvSpPr txBox="1"/>
            <p:nvPr/>
          </p:nvSpPr>
          <p:spPr>
            <a:xfrm>
              <a:off x="2229572" y="1608358"/>
              <a:ext cx="2028229" cy="669493"/>
            </a:xfrm>
            <a:prstGeom prst="rect">
              <a:avLst/>
            </a:prstGeom>
          </p:spPr>
          <p:txBody>
            <a:bodyPr vert="horz" wrap="square" lIns="0" tIns="5983" rIns="0" bIns="0" rtlCol="0">
              <a:spAutoFit/>
            </a:bodyPr>
            <a:lstStyle/>
            <a:p>
              <a:pPr marL="517546" marR="546266" indent="-37095" algn="ctr">
                <a:lnSpc>
                  <a:spcPct val="104099"/>
                </a:lnSpc>
                <a:spcBef>
                  <a:spcPts val="47"/>
                </a:spcBef>
              </a:pPr>
              <a:r>
                <a:rPr lang="ru-RU" sz="1400" b="1" dirty="0">
                  <a:solidFill>
                    <a:schemeClr val="bg1"/>
                  </a:solidFill>
                  <a:cs typeface="Arial"/>
                </a:rPr>
                <a:t>Врачи</a:t>
              </a:r>
            </a:p>
            <a:p>
              <a:pPr marL="517546" marR="546266" indent="-37095" algn="ctr">
                <a:lnSpc>
                  <a:spcPct val="104099"/>
                </a:lnSpc>
                <a:spcBef>
                  <a:spcPts val="47"/>
                </a:spcBef>
              </a:pPr>
              <a:r>
                <a:rPr lang="ru-RU" sz="1400" b="1" dirty="0">
                  <a:solidFill>
                    <a:schemeClr val="bg1"/>
                  </a:solidFill>
                  <a:cs typeface="Arial"/>
                </a:rPr>
                <a:t>эксперты из</a:t>
              </a:r>
            </a:p>
            <a:p>
              <a:pPr marL="517546" marR="546266" indent="-37095" algn="ctr">
                <a:lnSpc>
                  <a:spcPct val="104099"/>
                </a:lnSpc>
                <a:spcBef>
                  <a:spcPts val="47"/>
                </a:spcBef>
              </a:pPr>
              <a:r>
                <a:rPr lang="ru-RU" sz="1400" b="1" dirty="0">
                  <a:solidFill>
                    <a:schemeClr val="bg1"/>
                  </a:solidFill>
                  <a:cs typeface="Arial"/>
                </a:rPr>
                <a:t>стран ОЭСР</a:t>
              </a:r>
              <a:endParaRPr sz="1400" b="1" dirty="0">
                <a:solidFill>
                  <a:schemeClr val="bg1"/>
                </a:solidFill>
                <a:cs typeface="Arial"/>
              </a:endParaRPr>
            </a:p>
          </p:txBody>
        </p:sp>
        <p:sp>
          <p:nvSpPr>
            <p:cNvPr id="30" name="object 15"/>
            <p:cNvSpPr/>
            <p:nvPr/>
          </p:nvSpPr>
          <p:spPr>
            <a:xfrm>
              <a:off x="8752204" y="1120240"/>
              <a:ext cx="2035862" cy="76865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 dirty="0"/>
            </a:p>
          </p:txBody>
        </p:sp>
        <p:sp>
          <p:nvSpPr>
            <p:cNvPr id="34" name="object 17"/>
            <p:cNvSpPr/>
            <p:nvPr/>
          </p:nvSpPr>
          <p:spPr>
            <a:xfrm>
              <a:off x="4247487" y="1846593"/>
              <a:ext cx="1154116" cy="94531"/>
            </a:xfrm>
            <a:custGeom>
              <a:avLst/>
              <a:gdLst/>
              <a:ahLst/>
              <a:cxnLst/>
              <a:rect l="l" t="t" r="r" b="b"/>
              <a:pathLst>
                <a:path w="1224914" h="100330">
                  <a:moveTo>
                    <a:pt x="1124604" y="66833"/>
                  </a:moveTo>
                  <a:lnTo>
                    <a:pt x="1124604" y="100251"/>
                  </a:lnTo>
                  <a:lnTo>
                    <a:pt x="1191438" y="66833"/>
                  </a:lnTo>
                  <a:lnTo>
                    <a:pt x="1124604" y="66833"/>
                  </a:lnTo>
                  <a:close/>
                </a:path>
                <a:path w="1224914" h="100330">
                  <a:moveTo>
                    <a:pt x="1124604" y="33417"/>
                  </a:moveTo>
                  <a:lnTo>
                    <a:pt x="1124604" y="66833"/>
                  </a:lnTo>
                  <a:lnTo>
                    <a:pt x="1141312" y="66833"/>
                  </a:lnTo>
                  <a:lnTo>
                    <a:pt x="1141312" y="33417"/>
                  </a:lnTo>
                  <a:lnTo>
                    <a:pt x="1124604" y="33417"/>
                  </a:lnTo>
                  <a:close/>
                </a:path>
                <a:path w="1224914" h="100330">
                  <a:moveTo>
                    <a:pt x="1124604" y="0"/>
                  </a:moveTo>
                  <a:lnTo>
                    <a:pt x="1124604" y="33417"/>
                  </a:lnTo>
                  <a:lnTo>
                    <a:pt x="1141312" y="33417"/>
                  </a:lnTo>
                  <a:lnTo>
                    <a:pt x="1141312" y="66833"/>
                  </a:lnTo>
                  <a:lnTo>
                    <a:pt x="1191440" y="66832"/>
                  </a:lnTo>
                  <a:lnTo>
                    <a:pt x="1224854" y="50125"/>
                  </a:lnTo>
                  <a:lnTo>
                    <a:pt x="1124604" y="0"/>
                  </a:lnTo>
                  <a:close/>
                </a:path>
                <a:path w="1224914" h="100330">
                  <a:moveTo>
                    <a:pt x="0" y="33416"/>
                  </a:moveTo>
                  <a:lnTo>
                    <a:pt x="0" y="66832"/>
                  </a:lnTo>
                  <a:lnTo>
                    <a:pt x="1124604" y="66833"/>
                  </a:lnTo>
                  <a:lnTo>
                    <a:pt x="1124604" y="33417"/>
                  </a:lnTo>
                  <a:lnTo>
                    <a:pt x="0" y="33416"/>
                  </a:lnTo>
                  <a:close/>
                </a:path>
              </a:pathLst>
            </a:custGeom>
            <a:solidFill>
              <a:srgbClr val="117ABB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6" name="object 18"/>
            <p:cNvSpPr/>
            <p:nvPr/>
          </p:nvSpPr>
          <p:spPr>
            <a:xfrm>
              <a:off x="7414295" y="1846593"/>
              <a:ext cx="1281051" cy="70231"/>
            </a:xfrm>
            <a:custGeom>
              <a:avLst/>
              <a:gdLst/>
              <a:ahLst/>
              <a:cxnLst/>
              <a:rect l="l" t="t" r="r" b="b"/>
              <a:pathLst>
                <a:path w="1206500" h="100330">
                  <a:moveTo>
                    <a:pt x="100249" y="0"/>
                  </a:moveTo>
                  <a:lnTo>
                    <a:pt x="0" y="50125"/>
                  </a:lnTo>
                  <a:lnTo>
                    <a:pt x="100249" y="100251"/>
                  </a:lnTo>
                  <a:lnTo>
                    <a:pt x="100249" y="66833"/>
                  </a:lnTo>
                  <a:lnTo>
                    <a:pt x="83540" y="66833"/>
                  </a:lnTo>
                  <a:lnTo>
                    <a:pt x="83540" y="33417"/>
                  </a:lnTo>
                  <a:lnTo>
                    <a:pt x="100249" y="33417"/>
                  </a:lnTo>
                  <a:lnTo>
                    <a:pt x="100249" y="0"/>
                  </a:lnTo>
                  <a:close/>
                </a:path>
                <a:path w="1206500" h="100330">
                  <a:moveTo>
                    <a:pt x="100249" y="33417"/>
                  </a:moveTo>
                  <a:lnTo>
                    <a:pt x="83540" y="33417"/>
                  </a:lnTo>
                  <a:lnTo>
                    <a:pt x="83540" y="66833"/>
                  </a:lnTo>
                  <a:lnTo>
                    <a:pt x="100249" y="66833"/>
                  </a:lnTo>
                  <a:lnTo>
                    <a:pt x="100249" y="33417"/>
                  </a:lnTo>
                  <a:close/>
                </a:path>
                <a:path w="1206500" h="100330">
                  <a:moveTo>
                    <a:pt x="100249" y="66833"/>
                  </a:moveTo>
                  <a:lnTo>
                    <a:pt x="83540" y="66833"/>
                  </a:lnTo>
                  <a:lnTo>
                    <a:pt x="100249" y="66833"/>
                  </a:lnTo>
                  <a:close/>
                </a:path>
                <a:path w="1206500" h="100330">
                  <a:moveTo>
                    <a:pt x="1206447" y="33416"/>
                  </a:moveTo>
                  <a:lnTo>
                    <a:pt x="100249" y="33417"/>
                  </a:lnTo>
                  <a:lnTo>
                    <a:pt x="100249" y="66833"/>
                  </a:lnTo>
                  <a:lnTo>
                    <a:pt x="1206447" y="66832"/>
                  </a:lnTo>
                  <a:lnTo>
                    <a:pt x="1206447" y="33416"/>
                  </a:lnTo>
                  <a:close/>
                </a:path>
              </a:pathLst>
            </a:custGeom>
            <a:solidFill>
              <a:srgbClr val="117ABB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7" name="object 19"/>
            <p:cNvSpPr txBox="1"/>
            <p:nvPr/>
          </p:nvSpPr>
          <p:spPr>
            <a:xfrm>
              <a:off x="4524403" y="2025327"/>
              <a:ext cx="1029072" cy="445991"/>
            </a:xfrm>
            <a:prstGeom prst="rect">
              <a:avLst/>
            </a:prstGeom>
          </p:spPr>
          <p:txBody>
            <a:bodyPr vert="horz" wrap="square" lIns="0" tIns="14958" rIns="0" bIns="0" rtlCol="0">
              <a:spAutoFit/>
            </a:bodyPr>
            <a:lstStyle/>
            <a:p>
              <a:pPr marL="11967">
                <a:spcBef>
                  <a:spcPts val="118"/>
                </a:spcBef>
              </a:pPr>
              <a:r>
                <a:rPr lang="ru-RU" sz="1400" spc="37" dirty="0">
                  <a:solidFill>
                    <a:srgbClr val="3F8BC7"/>
                  </a:solidFill>
                  <a:cs typeface="Arial"/>
                </a:rPr>
                <a:t>Лидеры мнений</a:t>
              </a:r>
              <a:endParaRPr sz="1400" dirty="0">
                <a:cs typeface="Arial"/>
              </a:endParaRPr>
            </a:p>
          </p:txBody>
        </p:sp>
        <p:sp>
          <p:nvSpPr>
            <p:cNvPr id="38" name="object 20"/>
            <p:cNvSpPr txBox="1"/>
            <p:nvPr/>
          </p:nvSpPr>
          <p:spPr>
            <a:xfrm>
              <a:off x="7692875" y="2024885"/>
              <a:ext cx="1029072" cy="445991"/>
            </a:xfrm>
            <a:prstGeom prst="rect">
              <a:avLst/>
            </a:prstGeom>
          </p:spPr>
          <p:txBody>
            <a:bodyPr vert="horz" wrap="square" lIns="0" tIns="14958" rIns="0" bIns="0" rtlCol="0">
              <a:spAutoFit/>
            </a:bodyPr>
            <a:lstStyle/>
            <a:p>
              <a:pPr marL="11967">
                <a:spcBef>
                  <a:spcPts val="118"/>
                </a:spcBef>
              </a:pPr>
              <a:r>
                <a:rPr lang="ru-RU" sz="1400" spc="37" dirty="0">
                  <a:solidFill>
                    <a:srgbClr val="3F8BC7"/>
                  </a:solidFill>
                  <a:cs typeface="Arial"/>
                </a:rPr>
                <a:t>Лидеры мнений</a:t>
              </a:r>
              <a:endParaRPr lang="en-US" sz="1400" dirty="0">
                <a:cs typeface="Arial"/>
              </a:endParaRPr>
            </a:p>
          </p:txBody>
        </p:sp>
        <p:sp>
          <p:nvSpPr>
            <p:cNvPr id="39" name="object 21"/>
            <p:cNvSpPr txBox="1"/>
            <p:nvPr/>
          </p:nvSpPr>
          <p:spPr>
            <a:xfrm>
              <a:off x="7593160" y="1562841"/>
              <a:ext cx="762830" cy="230548"/>
            </a:xfrm>
            <a:prstGeom prst="rect">
              <a:avLst/>
            </a:prstGeom>
          </p:spPr>
          <p:txBody>
            <a:bodyPr vert="horz" wrap="square" lIns="0" tIns="14958" rIns="0" bIns="0" rtlCol="0">
              <a:spAutoFit/>
            </a:bodyPr>
            <a:lstStyle/>
            <a:p>
              <a:pPr marL="11967">
                <a:spcBef>
                  <a:spcPts val="118"/>
                </a:spcBef>
              </a:pPr>
              <a:r>
                <a:rPr lang="ru-RU" sz="1400" spc="23" dirty="0">
                  <a:solidFill>
                    <a:srgbClr val="3F8BC7"/>
                  </a:solidFill>
                  <a:cs typeface="Arial"/>
                </a:rPr>
                <a:t>Эксперты</a:t>
              </a:r>
              <a:endParaRPr sz="1400" dirty="0">
                <a:cs typeface="Arial"/>
              </a:endParaRPr>
            </a:p>
          </p:txBody>
        </p:sp>
        <p:sp>
          <p:nvSpPr>
            <p:cNvPr id="40" name="object 22"/>
            <p:cNvSpPr txBox="1"/>
            <p:nvPr/>
          </p:nvSpPr>
          <p:spPr>
            <a:xfrm>
              <a:off x="4433142" y="1601057"/>
              <a:ext cx="762830" cy="230548"/>
            </a:xfrm>
            <a:prstGeom prst="rect">
              <a:avLst/>
            </a:prstGeom>
          </p:spPr>
          <p:txBody>
            <a:bodyPr vert="horz" wrap="square" lIns="0" tIns="14958" rIns="0" bIns="0" rtlCol="0">
              <a:spAutoFit/>
            </a:bodyPr>
            <a:lstStyle/>
            <a:p>
              <a:pPr marL="11967">
                <a:spcBef>
                  <a:spcPts val="118"/>
                </a:spcBef>
              </a:pPr>
              <a:r>
                <a:rPr lang="ru-RU" sz="1400" spc="23" dirty="0">
                  <a:solidFill>
                    <a:srgbClr val="3F8BC7"/>
                  </a:solidFill>
                  <a:cs typeface="Arial"/>
                </a:rPr>
                <a:t>Эксперты</a:t>
              </a:r>
              <a:endParaRPr lang="en-US" sz="1400" dirty="0">
                <a:cs typeface="Arial"/>
              </a:endParaRPr>
            </a:p>
          </p:txBody>
        </p:sp>
        <p:sp>
          <p:nvSpPr>
            <p:cNvPr id="48" name="object 29"/>
            <p:cNvSpPr txBox="1"/>
            <p:nvPr/>
          </p:nvSpPr>
          <p:spPr>
            <a:xfrm>
              <a:off x="5773798" y="2306192"/>
              <a:ext cx="1352780" cy="445991"/>
            </a:xfrm>
            <a:prstGeom prst="rect">
              <a:avLst/>
            </a:prstGeom>
          </p:spPr>
          <p:txBody>
            <a:bodyPr vert="horz" wrap="square" lIns="0" tIns="14958" rIns="0" bIns="0" rtlCol="0">
              <a:spAutoFit/>
            </a:bodyPr>
            <a:lstStyle/>
            <a:p>
              <a:pPr marL="11967">
                <a:spcBef>
                  <a:spcPts val="118"/>
                </a:spcBef>
              </a:pPr>
              <a:r>
                <a:rPr sz="1400" spc="29" dirty="0" err="1">
                  <a:solidFill>
                    <a:srgbClr val="3F8BC7"/>
                  </a:solidFill>
                  <a:cs typeface="Arial"/>
                </a:rPr>
                <a:t>прохождение</a:t>
              </a:r>
              <a:r>
                <a:rPr sz="1400" spc="-71" dirty="0">
                  <a:solidFill>
                    <a:srgbClr val="3F8BC7"/>
                  </a:solidFill>
                  <a:cs typeface="Arial"/>
                </a:rPr>
                <a:t> </a:t>
              </a:r>
              <a:r>
                <a:rPr sz="1400" spc="4" dirty="0">
                  <a:solidFill>
                    <a:srgbClr val="3F8BC7"/>
                  </a:solidFill>
                  <a:cs typeface="Arial"/>
                </a:rPr>
                <a:t>JCI</a:t>
              </a:r>
              <a:r>
                <a:rPr lang="ru-RU" sz="1400" dirty="0">
                  <a:cs typeface="Arial"/>
                </a:rPr>
                <a:t> </a:t>
              </a:r>
              <a:r>
                <a:rPr sz="1400" spc="14" dirty="0" err="1">
                  <a:solidFill>
                    <a:srgbClr val="3F8BC7"/>
                  </a:solidFill>
                  <a:cs typeface="Arial"/>
                </a:rPr>
                <a:t>сертификации</a:t>
              </a:r>
              <a:endParaRPr sz="1400" dirty="0">
                <a:cs typeface="Arial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D75760F-E60F-C445-B80D-E01997486D90}"/>
                </a:ext>
              </a:extLst>
            </p:cNvPr>
            <p:cNvSpPr txBox="1"/>
            <p:nvPr/>
          </p:nvSpPr>
          <p:spPr>
            <a:xfrm>
              <a:off x="8760260" y="1905942"/>
              <a:ext cx="2025407" cy="95410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Государственные медицинские</a:t>
              </a: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центры и</a:t>
              </a: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университеты</a:t>
              </a:r>
              <a:endParaRPr lang="en-US" sz="14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8188591" y="1326338"/>
              <a:ext cx="3100964" cy="307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17303" marR="607293" indent="-202830" algn="ctr">
                <a:lnSpc>
                  <a:spcPct val="104099"/>
                </a:lnSpc>
                <a:spcBef>
                  <a:spcPts val="47"/>
                </a:spcBef>
              </a:pPr>
              <a:r>
                <a:rPr lang="ru-RU" sz="1400" b="1" dirty="0">
                  <a:solidFill>
                    <a:schemeClr val="bg1"/>
                  </a:solidFill>
                  <a:cs typeface="Arial"/>
                </a:rPr>
                <a:t>ДЗМ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AEA4ED-28CF-3742-AA3B-9CEE5702B607}"/>
                </a:ext>
              </a:extLst>
            </p:cNvPr>
            <p:cNvSpPr txBox="1"/>
            <p:nvPr/>
          </p:nvSpPr>
          <p:spPr>
            <a:xfrm>
              <a:off x="4899195" y="1023733"/>
              <a:ext cx="28400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accent5">
                      <a:lumMod val="75000"/>
                    </a:schemeClr>
                  </a:solidFill>
                </a:rPr>
                <a:t>Протоколы, технологии, программы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43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89"/>
          <p:cNvGrpSpPr>
            <a:grpSpLocks/>
          </p:cNvGrpSpPr>
          <p:nvPr/>
        </p:nvGrpSpPr>
        <p:grpSpPr bwMode="auto">
          <a:xfrm>
            <a:off x="-2843" y="900031"/>
            <a:ext cx="12192000" cy="5536820"/>
            <a:chOff x="0" y="0"/>
            <a:chExt cx="12191999" cy="6435575"/>
          </a:xfrm>
        </p:grpSpPr>
        <p:pic>
          <p:nvPicPr>
            <p:cNvPr id="91" name="Рисунок 19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 flipV="1">
              <a:off x="6153945" y="0"/>
              <a:ext cx="6038054" cy="643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9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1" y="0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5" name="Крест 34"/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75" name="Крест 74"/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93" name="Крест 92"/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88715" y="6191814"/>
            <a:ext cx="1503285" cy="6661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7611" y="3873"/>
            <a:ext cx="7448365" cy="883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0" y="2109088"/>
            <a:ext cx="1219200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1200" dirty="0">
              <a:solidFill>
                <a:srgbClr val="0C439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28299" y="6328754"/>
            <a:ext cx="2672526" cy="53638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www.hadassah.moscow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593671" y="6328755"/>
            <a:ext cx="2598329" cy="53606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+7</a:t>
            </a: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495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  <a:r>
              <a:rPr lang="en-US" sz="1200" dirty="0">
                <a:solidFill>
                  <a:schemeClr val="bg1"/>
                </a:solidFill>
              </a:rPr>
              <a:t>800-10-00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7" y="223992"/>
            <a:ext cx="2500655" cy="529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21370" y="1120242"/>
            <a:ext cx="4046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algn="ctr">
              <a:spcBef>
                <a:spcPts val="58"/>
              </a:spcBef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ЧТО МЫ ПРЕДЛАГАЕМ?</a:t>
            </a:r>
            <a:endParaRPr lang="ru-RU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470025" y="259021"/>
            <a:ext cx="467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ОБРАЗОВАТЕЛЬНЫЙ ЦЕНТР ХАДАССА В ММК</a:t>
            </a:r>
          </a:p>
        </p:txBody>
      </p:sp>
      <p:sp>
        <p:nvSpPr>
          <p:cNvPr id="24" name="object 4">
            <a:extLst>
              <a:ext uri="{FF2B5EF4-FFF2-40B4-BE49-F238E27FC236}">
                <a16:creationId xmlns:a16="http://schemas.microsoft.com/office/drawing/2014/main" id="{707FDDC3-CD1F-A44C-8AF3-A9DD921B6F71}"/>
              </a:ext>
            </a:extLst>
          </p:cNvPr>
          <p:cNvSpPr txBox="1"/>
          <p:nvPr/>
        </p:nvSpPr>
        <p:spPr>
          <a:xfrm>
            <a:off x="412952" y="974589"/>
            <a:ext cx="11470616" cy="5752216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b="1" spc="-5" dirty="0">
                <a:solidFill>
                  <a:srgbClr val="376092"/>
                </a:solidFill>
                <a:latin typeface="Calibri"/>
                <a:cs typeface="Calibri"/>
              </a:rPr>
              <a:t>Проект: </a:t>
            </a:r>
            <a:r>
              <a:rPr lang="ru-RU" spc="-5" dirty="0">
                <a:solidFill>
                  <a:srgbClr val="376092"/>
                </a:solidFill>
                <a:latin typeface="Calibri"/>
                <a:cs typeface="Calibri"/>
              </a:rPr>
              <a:t>Научно-</a:t>
            </a:r>
            <a:r>
              <a:rPr lang="ru-RU" spc="-10" dirty="0">
                <a:solidFill>
                  <a:srgbClr val="376092"/>
                </a:solidFill>
                <a:latin typeface="Calibri"/>
                <a:cs typeface="Calibri"/>
              </a:rPr>
              <a:t>Образовательный центр </a:t>
            </a:r>
            <a:r>
              <a:rPr spc="-5" dirty="0">
                <a:solidFill>
                  <a:srgbClr val="376092"/>
                </a:solidFill>
                <a:latin typeface="Calibri"/>
                <a:cs typeface="Calibri"/>
              </a:rPr>
              <a:t>Hadassah </a:t>
            </a:r>
            <a:r>
              <a:rPr spc="-10" dirty="0">
                <a:solidFill>
                  <a:srgbClr val="376092"/>
                </a:solidFill>
                <a:latin typeface="Calibri"/>
                <a:cs typeface="Calibri"/>
              </a:rPr>
              <a:t>Medical </a:t>
            </a:r>
            <a:r>
              <a:rPr spc="-5" dirty="0" err="1">
                <a:solidFill>
                  <a:srgbClr val="376092"/>
                </a:solidFill>
                <a:latin typeface="Calibri"/>
                <a:cs typeface="Calibri"/>
              </a:rPr>
              <a:t>в</a:t>
            </a:r>
            <a:r>
              <a:rPr spc="-5" dirty="0">
                <a:solidFill>
                  <a:srgbClr val="376092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76092"/>
                </a:solidFill>
                <a:latin typeface="Calibri"/>
                <a:cs typeface="Calibri"/>
              </a:rPr>
              <a:t>ММК</a:t>
            </a:r>
            <a:endParaRPr lang="ru-RU" spc="-10" dirty="0">
              <a:solidFill>
                <a:srgbClr val="376092"/>
              </a:solidFill>
              <a:latin typeface="Calibri"/>
              <a:cs typeface="Calibri"/>
            </a:endParaRPr>
          </a:p>
          <a:p>
            <a:pPr marL="12700" marR="6985" algn="just">
              <a:lnSpc>
                <a:spcPct val="100000"/>
              </a:lnSpc>
              <a:spcBef>
                <a:spcPts val="865"/>
              </a:spcBef>
            </a:pPr>
            <a:r>
              <a:rPr lang="ru-RU" b="1" spc="-10" dirty="0">
                <a:solidFill>
                  <a:srgbClr val="376092"/>
                </a:solidFill>
                <a:cs typeface="Calibri"/>
              </a:rPr>
              <a:t>Реализация ФЗ-160</a:t>
            </a:r>
            <a:r>
              <a:rPr lang="ru-RU" spc="-10" dirty="0">
                <a:solidFill>
                  <a:srgbClr val="376092"/>
                </a:solidFill>
                <a:cs typeface="Calibri"/>
              </a:rPr>
              <a:t>: </a:t>
            </a:r>
            <a:r>
              <a:rPr lang="ru-RU" spc="-25" dirty="0">
                <a:solidFill>
                  <a:srgbClr val="376092"/>
                </a:solidFill>
                <a:cs typeface="Calibri"/>
              </a:rPr>
              <a:t>Устав </a:t>
            </a:r>
            <a:r>
              <a:rPr lang="ru-RU" spc="-5" dirty="0">
                <a:solidFill>
                  <a:srgbClr val="376092"/>
                </a:solidFill>
                <a:cs typeface="Calibri"/>
              </a:rPr>
              <a:t>Фонда </a:t>
            </a:r>
            <a:r>
              <a:rPr lang="ru-RU" spc="-15" dirty="0">
                <a:solidFill>
                  <a:srgbClr val="376092"/>
                </a:solidFill>
                <a:cs typeface="Calibri"/>
              </a:rPr>
              <a:t>международного медицинского </a:t>
            </a:r>
            <a:r>
              <a:rPr lang="ru-RU" spc="-10" dirty="0">
                <a:solidFill>
                  <a:srgbClr val="376092"/>
                </a:solidFill>
                <a:cs typeface="Calibri"/>
              </a:rPr>
              <a:t>кластера </a:t>
            </a:r>
            <a:r>
              <a:rPr lang="ru-RU" spc="-5" dirty="0">
                <a:solidFill>
                  <a:srgbClr val="376092"/>
                </a:solidFill>
                <a:cs typeface="Calibri"/>
              </a:rPr>
              <a:t>в части п.2.2.3 : «..развитие  </a:t>
            </a:r>
            <a:r>
              <a:rPr lang="ru-RU" spc="-10" dirty="0">
                <a:solidFill>
                  <a:srgbClr val="376092"/>
                </a:solidFill>
                <a:cs typeface="Calibri"/>
              </a:rPr>
              <a:t>образовательной деятельности </a:t>
            </a:r>
            <a:r>
              <a:rPr lang="ru-RU" dirty="0">
                <a:solidFill>
                  <a:srgbClr val="376092"/>
                </a:solidFill>
                <a:cs typeface="Calibri"/>
              </a:rPr>
              <a:t>и </a:t>
            </a:r>
            <a:r>
              <a:rPr lang="ru-RU" spc="-10" dirty="0">
                <a:solidFill>
                  <a:srgbClr val="376092"/>
                </a:solidFill>
                <a:cs typeface="Calibri"/>
              </a:rPr>
              <a:t>проведение </a:t>
            </a:r>
            <a:r>
              <a:rPr lang="ru-RU" spc="-5" dirty="0">
                <a:solidFill>
                  <a:srgbClr val="376092"/>
                </a:solidFill>
                <a:cs typeface="Calibri"/>
              </a:rPr>
              <a:t>научных </a:t>
            </a:r>
            <a:r>
              <a:rPr lang="ru-RU" spc="-10" dirty="0">
                <a:solidFill>
                  <a:srgbClr val="376092"/>
                </a:solidFill>
                <a:cs typeface="Calibri"/>
              </a:rPr>
              <a:t>исследований </a:t>
            </a:r>
            <a:r>
              <a:rPr lang="ru-RU" dirty="0">
                <a:solidFill>
                  <a:srgbClr val="376092"/>
                </a:solidFill>
                <a:cs typeface="Calibri"/>
              </a:rPr>
              <a:t>в </a:t>
            </a:r>
            <a:r>
              <a:rPr lang="ru-RU" spc="-5" dirty="0">
                <a:solidFill>
                  <a:srgbClr val="376092"/>
                </a:solidFill>
                <a:cs typeface="Calibri"/>
              </a:rPr>
              <a:t>сфере </a:t>
            </a:r>
            <a:r>
              <a:rPr lang="ru-RU" spc="-10" dirty="0">
                <a:solidFill>
                  <a:srgbClr val="376092"/>
                </a:solidFill>
                <a:cs typeface="Calibri"/>
              </a:rPr>
              <a:t>охраны здоровья, </a:t>
            </a:r>
            <a:r>
              <a:rPr lang="ru-RU" dirty="0">
                <a:solidFill>
                  <a:srgbClr val="376092"/>
                </a:solidFill>
                <a:cs typeface="Calibri"/>
              </a:rPr>
              <a:t>а </a:t>
            </a:r>
            <a:r>
              <a:rPr lang="ru-RU" spc="-5" dirty="0">
                <a:solidFill>
                  <a:srgbClr val="376092"/>
                </a:solidFill>
                <a:cs typeface="Calibri"/>
              </a:rPr>
              <a:t>также </a:t>
            </a:r>
            <a:r>
              <a:rPr lang="ru-RU" dirty="0">
                <a:solidFill>
                  <a:srgbClr val="376092"/>
                </a:solidFill>
                <a:cs typeface="Calibri"/>
              </a:rPr>
              <a:t>в </a:t>
            </a:r>
            <a:r>
              <a:rPr lang="ru-RU" spc="-15" dirty="0">
                <a:solidFill>
                  <a:srgbClr val="376092"/>
                </a:solidFill>
                <a:cs typeface="Calibri"/>
              </a:rPr>
              <a:t>целях  </a:t>
            </a:r>
            <a:r>
              <a:rPr lang="ru-RU" spc="-10" dirty="0">
                <a:solidFill>
                  <a:srgbClr val="376092"/>
                </a:solidFill>
                <a:cs typeface="Calibri"/>
              </a:rPr>
              <a:t>развития </a:t>
            </a:r>
            <a:r>
              <a:rPr lang="ru-RU" spc="-15" dirty="0">
                <a:solidFill>
                  <a:srgbClr val="376092"/>
                </a:solidFill>
                <a:cs typeface="Calibri"/>
              </a:rPr>
              <a:t>международного сотрудничества </a:t>
            </a:r>
            <a:r>
              <a:rPr lang="ru-RU" spc="-5" dirty="0">
                <a:solidFill>
                  <a:srgbClr val="376092"/>
                </a:solidFill>
                <a:cs typeface="Calibri"/>
              </a:rPr>
              <a:t>в </a:t>
            </a:r>
            <a:r>
              <a:rPr lang="ru-RU" spc="-10" dirty="0">
                <a:solidFill>
                  <a:srgbClr val="376092"/>
                </a:solidFill>
                <a:cs typeface="Calibri"/>
              </a:rPr>
              <a:t>указанной сфере</a:t>
            </a:r>
            <a:r>
              <a:rPr lang="ru-RU" spc="65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pc="-10" dirty="0">
                <a:solidFill>
                  <a:srgbClr val="376092"/>
                </a:solidFill>
                <a:cs typeface="Calibri"/>
              </a:rPr>
              <a:t>деятельности»</a:t>
            </a:r>
            <a:endParaRPr lang="ru-RU" dirty="0">
              <a:cs typeface="Calibri"/>
            </a:endParaRPr>
          </a:p>
          <a:p>
            <a:pPr marL="12700" marR="5715" algn="just">
              <a:lnSpc>
                <a:spcPct val="100000"/>
              </a:lnSpc>
              <a:spcBef>
                <a:spcPts val="860"/>
              </a:spcBef>
            </a:pPr>
            <a:r>
              <a:rPr lang="ru-RU" b="1" spc="-5" dirty="0">
                <a:solidFill>
                  <a:srgbClr val="376092"/>
                </a:solidFill>
                <a:cs typeface="Calibri"/>
              </a:rPr>
              <a:t>Реализация соглашения с инвестором проекта в части Плановых значений КПЭ участника в отношении объекта КДЦ: Минимальный объем бюджета на образовательную деятельность 72 млн рублей. Минимальный объем бюджета на научную деятельность 5 млн 100 тысяч рублей</a:t>
            </a:r>
            <a:endParaRPr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lang="ru-RU" sz="1500" b="1" spc="-5" dirty="0">
                <a:solidFill>
                  <a:srgbClr val="376092"/>
                </a:solidFill>
                <a:latin typeface="Calibri"/>
                <a:cs typeface="Calibri"/>
              </a:rPr>
              <a:t>Местоположение:</a:t>
            </a:r>
            <a:r>
              <a:rPr lang="ru-RU" sz="1500" spc="-5" dirty="0">
                <a:solidFill>
                  <a:srgbClr val="376092"/>
                </a:solidFill>
                <a:latin typeface="Calibri"/>
                <a:cs typeface="Calibri"/>
              </a:rPr>
              <a:t> ММК, КДЦ, 4й этаж</a:t>
            </a: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lang="ru-RU" sz="1500" b="1" spc="-5" dirty="0">
                <a:solidFill>
                  <a:srgbClr val="376092"/>
                </a:solidFill>
                <a:latin typeface="Calibri"/>
                <a:cs typeface="Calibri"/>
              </a:rPr>
              <a:t>Площадь</a:t>
            </a:r>
            <a:r>
              <a:rPr sz="1500" b="1" spc="-10" dirty="0">
                <a:solidFill>
                  <a:srgbClr val="376092"/>
                </a:solidFill>
                <a:latin typeface="Calibri"/>
                <a:cs typeface="Calibri"/>
              </a:rPr>
              <a:t>: </a:t>
            </a:r>
            <a:r>
              <a:rPr lang="ru-RU" sz="1500" spc="-10" dirty="0">
                <a:solidFill>
                  <a:srgbClr val="376092"/>
                </a:solidFill>
                <a:latin typeface="Calibri"/>
                <a:cs typeface="Calibri"/>
              </a:rPr>
              <a:t>1-й этап 485 м</a:t>
            </a:r>
            <a:r>
              <a:rPr lang="ru-RU" sz="1500" spc="-10" baseline="30000" dirty="0">
                <a:solidFill>
                  <a:srgbClr val="376092"/>
                </a:solidFill>
                <a:latin typeface="Calibri"/>
                <a:cs typeface="Calibri"/>
              </a:rPr>
              <a:t>2</a:t>
            </a:r>
            <a:r>
              <a:rPr lang="ru-RU" sz="1500" spc="-10" dirty="0">
                <a:solidFill>
                  <a:srgbClr val="376092"/>
                </a:solidFill>
                <a:latin typeface="Calibri"/>
                <a:cs typeface="Calibri"/>
              </a:rPr>
              <a:t>, 2-й этап ≈600 м</a:t>
            </a:r>
            <a:r>
              <a:rPr lang="ru-RU" sz="1500" spc="-10" baseline="30000" dirty="0">
                <a:solidFill>
                  <a:srgbClr val="376092"/>
                </a:solidFill>
                <a:latin typeface="Calibri"/>
                <a:cs typeface="Calibri"/>
              </a:rPr>
              <a:t>2</a:t>
            </a:r>
            <a:r>
              <a:rPr lang="ru-RU" sz="1500" spc="-10" dirty="0">
                <a:solidFill>
                  <a:srgbClr val="376092"/>
                </a:solidFill>
                <a:latin typeface="Calibri"/>
                <a:cs typeface="Calibri"/>
              </a:rPr>
              <a:t>, итого ≈1.100 м</a:t>
            </a:r>
            <a:r>
              <a:rPr lang="ru-RU" sz="1500" spc="-10" baseline="30000" dirty="0">
                <a:solidFill>
                  <a:srgbClr val="376092"/>
                </a:solidFill>
                <a:latin typeface="Calibri"/>
                <a:cs typeface="Calibri"/>
              </a:rPr>
              <a:t>2</a:t>
            </a:r>
            <a:endParaRPr sz="1500" baseline="30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lang="ru-RU" sz="1500" b="1" spc="-10" dirty="0">
                <a:solidFill>
                  <a:srgbClr val="376092"/>
                </a:solidFill>
                <a:latin typeface="Calibri"/>
                <a:cs typeface="Calibri"/>
              </a:rPr>
              <a:t>Операторы: </a:t>
            </a:r>
            <a:r>
              <a:rPr lang="ru-RU" sz="1500" spc="-5" dirty="0" err="1">
                <a:solidFill>
                  <a:srgbClr val="376092"/>
                </a:solidFill>
                <a:latin typeface="Calibri"/>
                <a:cs typeface="Calibri"/>
              </a:rPr>
              <a:t>Hadassah</a:t>
            </a:r>
            <a:r>
              <a:rPr lang="ru-RU" sz="1500" spc="-5" dirty="0">
                <a:solidFill>
                  <a:srgbClr val="376092"/>
                </a:solidFill>
                <a:latin typeface="Calibri"/>
                <a:cs typeface="Calibri"/>
              </a:rPr>
              <a:t> </a:t>
            </a:r>
            <a:r>
              <a:rPr lang="ru-RU" sz="1500" spc="-10" dirty="0" err="1">
                <a:solidFill>
                  <a:srgbClr val="376092"/>
                </a:solidFill>
                <a:latin typeface="Calibri"/>
                <a:cs typeface="Calibri"/>
              </a:rPr>
              <a:t>Medical</a:t>
            </a:r>
            <a:endParaRPr lang="ru-RU" sz="1500" dirty="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  <a:spcBef>
                <a:spcPts val="860"/>
              </a:spcBef>
            </a:pPr>
            <a:r>
              <a:rPr lang="ru-RU" sz="1500" b="1" spc="-5" dirty="0">
                <a:solidFill>
                  <a:srgbClr val="376092"/>
                </a:solidFill>
                <a:latin typeface="Calibri"/>
                <a:cs typeface="Calibri"/>
              </a:rPr>
              <a:t>Сроки:</a:t>
            </a:r>
            <a:r>
              <a:rPr lang="ru-RU" sz="1500" spc="-5" dirty="0">
                <a:solidFill>
                  <a:srgbClr val="376092"/>
                </a:solidFill>
                <a:latin typeface="Calibri"/>
                <a:cs typeface="Calibri"/>
              </a:rPr>
              <a:t> начало реализации 1-го этапа – Сентябрь 2020</a:t>
            </a:r>
          </a:p>
          <a:p>
            <a:pPr marL="12700" marR="5715" algn="just">
              <a:lnSpc>
                <a:spcPct val="100000"/>
              </a:lnSpc>
              <a:spcBef>
                <a:spcPts val="860"/>
              </a:spcBef>
            </a:pPr>
            <a:r>
              <a:rPr lang="ru-RU" sz="1500" b="1" spc="-5" dirty="0">
                <a:solidFill>
                  <a:srgbClr val="376092"/>
                </a:solidFill>
                <a:latin typeface="Calibri"/>
                <a:cs typeface="Calibri"/>
              </a:rPr>
              <a:t>Фокус:</a:t>
            </a:r>
            <a:r>
              <a:rPr lang="ru-RU" sz="1500" spc="-5" dirty="0">
                <a:solidFill>
                  <a:srgbClr val="376092"/>
                </a:solidFill>
                <a:latin typeface="Calibri"/>
                <a:cs typeface="Calibri"/>
              </a:rPr>
              <a:t> иностранные программы обучения, обучение на симуляторах, обучение на биоматериале, </a:t>
            </a:r>
            <a:r>
              <a:rPr lang="en-US" sz="1500" spc="-5" dirty="0">
                <a:solidFill>
                  <a:srgbClr val="376092"/>
                </a:solidFill>
                <a:latin typeface="Calibri"/>
                <a:cs typeface="Calibri"/>
              </a:rPr>
              <a:t>VR-</a:t>
            </a:r>
            <a:r>
              <a:rPr lang="ru-RU" sz="1500" spc="-5" dirty="0">
                <a:solidFill>
                  <a:srgbClr val="376092"/>
                </a:solidFill>
                <a:latin typeface="Calibri"/>
                <a:cs typeface="Calibri"/>
              </a:rPr>
              <a:t>обучение, обучение в командах</a:t>
            </a:r>
            <a:endParaRPr lang="en-US" sz="1500" spc="-5" dirty="0">
              <a:solidFill>
                <a:srgbClr val="376092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800"/>
              </a:spcBef>
            </a:pPr>
            <a:r>
              <a:rPr lang="ru-RU" sz="1500" b="1" spc="-15" dirty="0">
                <a:solidFill>
                  <a:srgbClr val="376092"/>
                </a:solidFill>
                <a:cs typeface="Calibri"/>
              </a:rPr>
              <a:t>Аудитория: </a:t>
            </a:r>
            <a:r>
              <a:rPr lang="ru-RU" sz="1500" dirty="0">
                <a:solidFill>
                  <a:srgbClr val="376092"/>
                </a:solidFill>
                <a:cs typeface="Calibri"/>
              </a:rPr>
              <a:t>Врачи и </a:t>
            </a:r>
            <a:r>
              <a:rPr lang="ru-RU" sz="1500" spc="-10" dirty="0">
                <a:solidFill>
                  <a:srgbClr val="376092"/>
                </a:solidFill>
                <a:cs typeface="Calibri"/>
              </a:rPr>
              <a:t>медицинские </a:t>
            </a:r>
            <a:r>
              <a:rPr lang="ru-RU" sz="1500" spc="-5" dirty="0">
                <a:solidFill>
                  <a:srgbClr val="376092"/>
                </a:solidFill>
                <a:cs typeface="Calibri"/>
              </a:rPr>
              <a:t>сестры Москвы , РФ, СНГ и других стран</a:t>
            </a:r>
            <a:endParaRPr lang="ru-RU" sz="1500" dirty="0"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795"/>
              </a:spcBef>
            </a:pPr>
            <a:r>
              <a:rPr lang="ru-RU" sz="1500" b="1" spc="-5" dirty="0">
                <a:solidFill>
                  <a:srgbClr val="376092"/>
                </a:solidFill>
                <a:cs typeface="Calibri"/>
              </a:rPr>
              <a:t>Преимущества: </a:t>
            </a:r>
            <a:r>
              <a:rPr lang="ru-RU" sz="1500" spc="-5" dirty="0">
                <a:solidFill>
                  <a:srgbClr val="376092"/>
                </a:solidFill>
                <a:cs typeface="Calibri"/>
              </a:rPr>
              <a:t>единственный функционирующий иностранный </a:t>
            </a:r>
            <a:r>
              <a:rPr lang="ru-RU" sz="1500" spc="-10" dirty="0">
                <a:solidFill>
                  <a:srgbClr val="376092"/>
                </a:solidFill>
                <a:cs typeface="Calibri"/>
              </a:rPr>
              <a:t>медицинский</a:t>
            </a:r>
            <a:r>
              <a:rPr lang="ru-RU" sz="1500" spc="-195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spc="-10" dirty="0">
                <a:solidFill>
                  <a:srgbClr val="376092"/>
                </a:solidFill>
                <a:cs typeface="Calibri"/>
              </a:rPr>
              <a:t>оператор</a:t>
            </a:r>
            <a:endParaRPr lang="ru-RU" sz="1500" dirty="0"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795"/>
              </a:spcBef>
            </a:pPr>
            <a:r>
              <a:rPr lang="ru-RU" sz="1500" b="1" spc="-10" dirty="0">
                <a:solidFill>
                  <a:srgbClr val="376092"/>
                </a:solidFill>
                <a:cs typeface="Calibri"/>
              </a:rPr>
              <a:t>Количество</a:t>
            </a:r>
            <a:r>
              <a:rPr lang="ru-RU" sz="1500" b="1" spc="90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b="1" spc="-5" dirty="0">
                <a:solidFill>
                  <a:srgbClr val="376092"/>
                </a:solidFill>
                <a:cs typeface="Calibri"/>
              </a:rPr>
              <a:t>курсов:</a:t>
            </a:r>
            <a:r>
              <a:rPr lang="ru-RU" sz="1500" b="1" spc="80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spc="-10" dirty="0">
                <a:solidFill>
                  <a:srgbClr val="376092"/>
                </a:solidFill>
                <a:cs typeface="Calibri"/>
              </a:rPr>
              <a:t>до</a:t>
            </a:r>
            <a:r>
              <a:rPr lang="ru-RU" sz="1500" spc="80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spc="-5" dirty="0">
                <a:solidFill>
                  <a:srgbClr val="376092"/>
                </a:solidFill>
                <a:cs typeface="Calibri"/>
              </a:rPr>
              <a:t>208</a:t>
            </a:r>
            <a:r>
              <a:rPr lang="ru-RU" sz="1500" spc="80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spc="-5" dirty="0">
                <a:solidFill>
                  <a:srgbClr val="376092"/>
                </a:solidFill>
                <a:cs typeface="Calibri"/>
              </a:rPr>
              <a:t>курсов</a:t>
            </a:r>
            <a:r>
              <a:rPr lang="ru-RU" sz="1500" spc="75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dirty="0">
                <a:solidFill>
                  <a:srgbClr val="376092"/>
                </a:solidFill>
                <a:cs typeface="Calibri"/>
              </a:rPr>
              <a:t>в</a:t>
            </a:r>
            <a:r>
              <a:rPr lang="ru-RU" sz="1500" spc="75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spc="-20" dirty="0">
                <a:solidFill>
                  <a:srgbClr val="376092"/>
                </a:solidFill>
                <a:cs typeface="Calibri"/>
              </a:rPr>
              <a:t>год</a:t>
            </a:r>
            <a:r>
              <a:rPr lang="ru-RU" sz="1500" spc="85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spc="-10" dirty="0">
                <a:solidFill>
                  <a:srgbClr val="376092"/>
                </a:solidFill>
                <a:cs typeface="Calibri"/>
              </a:rPr>
              <a:t>на</a:t>
            </a:r>
            <a:r>
              <a:rPr lang="ru-RU" sz="1500" spc="90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spc="-5" dirty="0">
                <a:solidFill>
                  <a:srgbClr val="376092"/>
                </a:solidFill>
                <a:cs typeface="Calibri"/>
              </a:rPr>
              <a:t>1-м</a:t>
            </a:r>
            <a:r>
              <a:rPr lang="ru-RU" sz="1500" spc="80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spc="-5" dirty="0">
                <a:solidFill>
                  <a:srgbClr val="376092"/>
                </a:solidFill>
                <a:cs typeface="Calibri"/>
              </a:rPr>
              <a:t>этапе</a:t>
            </a:r>
            <a:r>
              <a:rPr lang="ru-RU" sz="1500" spc="85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dirty="0">
                <a:solidFill>
                  <a:srgbClr val="376092"/>
                </a:solidFill>
                <a:cs typeface="Calibri"/>
              </a:rPr>
              <a:t>и</a:t>
            </a:r>
            <a:r>
              <a:rPr lang="ru-RU" sz="1500" spc="85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spc="-10" dirty="0">
                <a:solidFill>
                  <a:srgbClr val="376092"/>
                </a:solidFill>
                <a:cs typeface="Calibri"/>
              </a:rPr>
              <a:t>до</a:t>
            </a:r>
            <a:r>
              <a:rPr lang="ru-RU" sz="1500" spc="80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spc="-5" dirty="0">
                <a:solidFill>
                  <a:srgbClr val="376092"/>
                </a:solidFill>
                <a:cs typeface="Calibri"/>
              </a:rPr>
              <a:t>340 </a:t>
            </a:r>
            <a:r>
              <a:rPr lang="ru-RU" sz="1500" spc="85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spc="-5" dirty="0">
                <a:solidFill>
                  <a:srgbClr val="376092"/>
                </a:solidFill>
                <a:cs typeface="Calibri"/>
              </a:rPr>
              <a:t>курсов</a:t>
            </a:r>
            <a:r>
              <a:rPr lang="ru-RU" sz="1500" spc="80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dirty="0">
                <a:solidFill>
                  <a:srgbClr val="376092"/>
                </a:solidFill>
                <a:cs typeface="Calibri"/>
              </a:rPr>
              <a:t>в</a:t>
            </a:r>
            <a:r>
              <a:rPr lang="ru-RU" sz="1500" spc="75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spc="-20" dirty="0">
                <a:solidFill>
                  <a:srgbClr val="376092"/>
                </a:solidFill>
                <a:cs typeface="Calibri"/>
              </a:rPr>
              <a:t>год</a:t>
            </a:r>
            <a:r>
              <a:rPr lang="ru-RU" sz="1500" spc="85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spc="-10" dirty="0">
                <a:solidFill>
                  <a:srgbClr val="376092"/>
                </a:solidFill>
                <a:cs typeface="Calibri"/>
              </a:rPr>
              <a:t>на</a:t>
            </a:r>
            <a:r>
              <a:rPr lang="ru-RU" sz="1500" spc="85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spc="-5" dirty="0">
                <a:solidFill>
                  <a:srgbClr val="376092"/>
                </a:solidFill>
                <a:cs typeface="Calibri"/>
              </a:rPr>
              <a:t>2-м</a:t>
            </a:r>
            <a:r>
              <a:rPr lang="ru-RU" sz="1500" spc="85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spc="-5" dirty="0">
                <a:solidFill>
                  <a:srgbClr val="376092"/>
                </a:solidFill>
                <a:cs typeface="Calibri"/>
              </a:rPr>
              <a:t>этапе</a:t>
            </a:r>
            <a:r>
              <a:rPr lang="ru-RU" sz="1500" spc="90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spc="-5" dirty="0">
                <a:solidFill>
                  <a:srgbClr val="376092"/>
                </a:solidFill>
                <a:cs typeface="Calibri"/>
              </a:rPr>
              <a:t>(при</a:t>
            </a:r>
            <a:r>
              <a:rPr lang="ru-RU" sz="1500" spc="85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spc="-10" dirty="0">
                <a:solidFill>
                  <a:srgbClr val="376092"/>
                </a:solidFill>
                <a:cs typeface="Calibri"/>
              </a:rPr>
              <a:t>максимальной</a:t>
            </a:r>
            <a:r>
              <a:rPr lang="ru-RU" sz="1500" spc="85" dirty="0">
                <a:solidFill>
                  <a:srgbClr val="376092"/>
                </a:solidFill>
                <a:cs typeface="Calibri"/>
              </a:rPr>
              <a:t> </a:t>
            </a:r>
            <a:r>
              <a:rPr lang="ru-RU" sz="1500" spc="-10" dirty="0">
                <a:solidFill>
                  <a:srgbClr val="376092"/>
                </a:solidFill>
                <a:cs typeface="Calibri"/>
              </a:rPr>
              <a:t>загрузке)</a:t>
            </a:r>
            <a:endParaRPr lang="ru-RU" sz="1500" dirty="0">
              <a:cs typeface="Calibri"/>
            </a:endParaRPr>
          </a:p>
          <a:p>
            <a:pPr marL="12700" marR="6350" algn="just">
              <a:lnSpc>
                <a:spcPct val="100000"/>
              </a:lnSpc>
              <a:spcBef>
                <a:spcPts val="795"/>
              </a:spcBef>
            </a:pPr>
            <a:r>
              <a:rPr lang="ru-RU" sz="1500" b="1" spc="-10" dirty="0">
                <a:solidFill>
                  <a:srgbClr val="376092"/>
                </a:solidFill>
                <a:cs typeface="Calibri"/>
              </a:rPr>
              <a:t>Количество учащихся</a:t>
            </a:r>
            <a:r>
              <a:rPr lang="ru-RU" sz="1500" spc="-10" dirty="0">
                <a:solidFill>
                  <a:srgbClr val="376092"/>
                </a:solidFill>
                <a:cs typeface="Calibri"/>
              </a:rPr>
              <a:t>: до </a:t>
            </a:r>
            <a:r>
              <a:rPr lang="ru-RU" sz="1500" spc="-5" dirty="0">
                <a:solidFill>
                  <a:srgbClr val="376092"/>
                </a:solidFill>
                <a:cs typeface="Calibri"/>
              </a:rPr>
              <a:t>3.340 </a:t>
            </a:r>
            <a:r>
              <a:rPr lang="ru-RU" sz="1500" dirty="0">
                <a:solidFill>
                  <a:srgbClr val="376092"/>
                </a:solidFill>
                <a:cs typeface="Calibri"/>
              </a:rPr>
              <a:t>в </a:t>
            </a:r>
            <a:r>
              <a:rPr lang="ru-RU" sz="1500" spc="-25" dirty="0">
                <a:solidFill>
                  <a:srgbClr val="376092"/>
                </a:solidFill>
                <a:cs typeface="Calibri"/>
              </a:rPr>
              <a:t>год </a:t>
            </a:r>
            <a:r>
              <a:rPr lang="ru-RU" sz="1500" spc="-5" dirty="0">
                <a:solidFill>
                  <a:srgbClr val="376092"/>
                </a:solidFill>
                <a:cs typeface="Calibri"/>
              </a:rPr>
              <a:t>на 1-м этапе </a:t>
            </a:r>
            <a:r>
              <a:rPr lang="ru-RU" sz="1500" dirty="0">
                <a:solidFill>
                  <a:srgbClr val="376092"/>
                </a:solidFill>
                <a:cs typeface="Calibri"/>
              </a:rPr>
              <a:t>и </a:t>
            </a:r>
            <a:r>
              <a:rPr lang="ru-RU" sz="1500" spc="-10" dirty="0">
                <a:solidFill>
                  <a:srgbClr val="376092"/>
                </a:solidFill>
                <a:cs typeface="Calibri"/>
              </a:rPr>
              <a:t>до </a:t>
            </a:r>
            <a:r>
              <a:rPr lang="ru-RU" sz="1500" spc="-5" dirty="0">
                <a:solidFill>
                  <a:srgbClr val="376092"/>
                </a:solidFill>
                <a:cs typeface="Calibri"/>
              </a:rPr>
              <a:t>1.920 </a:t>
            </a:r>
            <a:r>
              <a:rPr lang="ru-RU" sz="1500" dirty="0">
                <a:solidFill>
                  <a:srgbClr val="376092"/>
                </a:solidFill>
                <a:cs typeface="Calibri"/>
              </a:rPr>
              <a:t>в </a:t>
            </a:r>
            <a:r>
              <a:rPr lang="ru-RU" sz="1500" spc="-20" dirty="0">
                <a:solidFill>
                  <a:srgbClr val="376092"/>
                </a:solidFill>
                <a:cs typeface="Calibri"/>
              </a:rPr>
              <a:t>год </a:t>
            </a:r>
            <a:r>
              <a:rPr lang="ru-RU" sz="1500" spc="-5" dirty="0">
                <a:solidFill>
                  <a:srgbClr val="376092"/>
                </a:solidFill>
                <a:cs typeface="Calibri"/>
              </a:rPr>
              <a:t>на 2-м этапе (при </a:t>
            </a:r>
            <a:r>
              <a:rPr lang="ru-RU" sz="1500" spc="-10" dirty="0">
                <a:solidFill>
                  <a:srgbClr val="376092"/>
                </a:solidFill>
                <a:cs typeface="Calibri"/>
              </a:rPr>
              <a:t>максимальной загрузке) </a:t>
            </a:r>
            <a:r>
              <a:rPr lang="ru-RU" sz="1500" spc="-10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на </a:t>
            </a:r>
            <a:r>
              <a:rPr lang="ru-RU" sz="1500" spc="-5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втором  этапе</a:t>
            </a:r>
            <a:r>
              <a:rPr lang="ru-RU" sz="1500" spc="-20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 </a:t>
            </a:r>
            <a:r>
              <a:rPr lang="ru-RU" sz="1500" spc="-5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до 5300 </a:t>
            </a:r>
            <a:endParaRPr lang="ru-RU" sz="1500" dirty="0">
              <a:solidFill>
                <a:schemeClr val="accent5">
                  <a:lumMod val="75000"/>
                </a:schemeClr>
              </a:solidFill>
              <a:cs typeface="Calibri"/>
            </a:endParaRPr>
          </a:p>
          <a:p>
            <a:pPr marL="12700" marR="5715" algn="just">
              <a:lnSpc>
                <a:spcPct val="100000"/>
              </a:lnSpc>
              <a:spcBef>
                <a:spcPts val="860"/>
              </a:spcBef>
            </a:pPr>
            <a:endParaRPr lang="ru-RU" spc="-5" dirty="0">
              <a:solidFill>
                <a:srgbClr val="37609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771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89"/>
          <p:cNvGrpSpPr>
            <a:grpSpLocks/>
          </p:cNvGrpSpPr>
          <p:nvPr/>
        </p:nvGrpSpPr>
        <p:grpSpPr bwMode="auto">
          <a:xfrm>
            <a:off x="-2843" y="900031"/>
            <a:ext cx="12192000" cy="5536820"/>
            <a:chOff x="0" y="0"/>
            <a:chExt cx="12191999" cy="6435575"/>
          </a:xfrm>
        </p:grpSpPr>
        <p:pic>
          <p:nvPicPr>
            <p:cNvPr id="91" name="Рисунок 19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 flipV="1">
              <a:off x="6153945" y="0"/>
              <a:ext cx="6038054" cy="643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9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1" y="0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5" name="Крест 34"/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75" name="Крест 74"/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93" name="Крест 92"/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88715" y="6191814"/>
            <a:ext cx="1503285" cy="6661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7611" y="3873"/>
            <a:ext cx="7448365" cy="883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0" y="2109088"/>
            <a:ext cx="1219200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1200" dirty="0">
              <a:solidFill>
                <a:srgbClr val="0C439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28299" y="6328754"/>
            <a:ext cx="2672526" cy="53638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www.hadassah.moscow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593671" y="6328755"/>
            <a:ext cx="2598329" cy="53606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+7</a:t>
            </a: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495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  <a:r>
              <a:rPr lang="en-US" sz="1200" dirty="0">
                <a:solidFill>
                  <a:schemeClr val="bg1"/>
                </a:solidFill>
              </a:rPr>
              <a:t>800-10-00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7" y="223992"/>
            <a:ext cx="2500655" cy="529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21370" y="1120242"/>
            <a:ext cx="4046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algn="ctr">
              <a:spcBef>
                <a:spcPts val="58"/>
              </a:spcBef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ЧТО МЫ ПРЕДЛАГАЕМ?</a:t>
            </a:r>
            <a:endParaRPr lang="ru-RU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369345" y="165581"/>
            <a:ext cx="45736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СИМУЛЯЦИОННЫЙ ГОСПИТАЛЬ ХАДАССА –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ОБРАЗОВАТЕЛЬНАЯ ПЛОЩАДКА ММК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A01250CD-51A3-AE46-BFA5-E3F69833EB28}"/>
              </a:ext>
            </a:extLst>
          </p:cNvPr>
          <p:cNvSpPr txBox="1">
            <a:spLocks/>
          </p:cNvSpPr>
          <p:nvPr/>
        </p:nvSpPr>
        <p:spPr>
          <a:xfrm>
            <a:off x="999037" y="2123727"/>
            <a:ext cx="4651629" cy="2498120"/>
          </a:xfrm>
          <a:prstGeom prst="rect">
            <a:avLst/>
          </a:prstGeom>
        </p:spPr>
        <p:txBody>
          <a:bodyPr/>
          <a:lstStyle>
            <a:lvl1pPr marL="251894" indent="-251894" algn="l" defTabSz="1007577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683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472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260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049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0838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4626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415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204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045" indent="-220979">
              <a:lnSpc>
                <a:spcPts val="1785"/>
              </a:lnSpc>
              <a:spcBef>
                <a:spcPts val="125"/>
              </a:spcBef>
              <a:buFont typeface="Wingdings"/>
              <a:buChar char=""/>
              <a:tabLst>
                <a:tab pos="233679" algn="l"/>
              </a:tabLst>
            </a:pPr>
            <a:r>
              <a:rPr lang="ru-RU" sz="1800" spc="10" dirty="0">
                <a:solidFill>
                  <a:srgbClr val="2E75B6"/>
                </a:solidFill>
                <a:cs typeface="Calibri"/>
              </a:rPr>
              <a:t>Развитие </a:t>
            </a:r>
            <a:r>
              <a:rPr lang="ru-RU" sz="1800" spc="5" dirty="0">
                <a:solidFill>
                  <a:srgbClr val="2E75B6"/>
                </a:solidFill>
                <a:cs typeface="Calibri"/>
              </a:rPr>
              <a:t>рынка </a:t>
            </a:r>
            <a:r>
              <a:rPr lang="ru-RU" sz="1800" spc="10" dirty="0">
                <a:solidFill>
                  <a:srgbClr val="2E75B6"/>
                </a:solidFill>
                <a:cs typeface="Calibri"/>
              </a:rPr>
              <a:t>образовательных </a:t>
            </a:r>
            <a:r>
              <a:rPr lang="ru-RU" sz="1800" spc="-5" dirty="0">
                <a:solidFill>
                  <a:srgbClr val="2E75B6"/>
                </a:solidFill>
                <a:cs typeface="Calibri"/>
              </a:rPr>
              <a:t>услуг,</a:t>
            </a:r>
            <a:endParaRPr lang="ru-RU" sz="1800" dirty="0">
              <a:cs typeface="Calibri"/>
            </a:endParaRPr>
          </a:p>
          <a:p>
            <a:pPr marL="233045">
              <a:lnSpc>
                <a:spcPts val="1785"/>
              </a:lnSpc>
            </a:pPr>
            <a:r>
              <a:rPr lang="ru-RU" sz="1800" spc="10" dirty="0">
                <a:solidFill>
                  <a:srgbClr val="2E75B6"/>
                </a:solidFill>
                <a:cs typeface="Calibri"/>
              </a:rPr>
              <a:t>особенно в медицине</a:t>
            </a:r>
            <a:endParaRPr lang="ru-RU" sz="1800" dirty="0">
              <a:cs typeface="Calibri"/>
            </a:endParaRPr>
          </a:p>
          <a:p>
            <a:pPr marL="233045" marR="455295" indent="-220979">
              <a:lnSpc>
                <a:spcPts val="1710"/>
              </a:lnSpc>
              <a:spcBef>
                <a:spcPts val="1000"/>
              </a:spcBef>
              <a:buFont typeface="Wingdings"/>
              <a:buChar char=""/>
              <a:tabLst>
                <a:tab pos="233679" algn="l"/>
              </a:tabLst>
            </a:pPr>
            <a:r>
              <a:rPr lang="ru-RU" sz="1800" spc="5" dirty="0">
                <a:solidFill>
                  <a:srgbClr val="2E75B6"/>
                </a:solidFill>
                <a:cs typeface="Calibri"/>
              </a:rPr>
              <a:t>Нехватка </a:t>
            </a:r>
            <a:r>
              <a:rPr lang="ru-RU" sz="1800" spc="10" dirty="0">
                <a:solidFill>
                  <a:srgbClr val="2E75B6"/>
                </a:solidFill>
                <a:cs typeface="Calibri"/>
              </a:rPr>
              <a:t>высококвалифицированных  кадров в </a:t>
            </a:r>
            <a:r>
              <a:rPr lang="ru-RU" sz="1800" spc="5" dirty="0">
                <a:solidFill>
                  <a:srgbClr val="2E75B6"/>
                </a:solidFill>
                <a:cs typeface="Calibri"/>
              </a:rPr>
              <a:t>медицине </a:t>
            </a:r>
            <a:r>
              <a:rPr lang="ru-RU" sz="1800" spc="10" dirty="0">
                <a:solidFill>
                  <a:srgbClr val="2E75B6"/>
                </a:solidFill>
                <a:cs typeface="Calibri"/>
              </a:rPr>
              <a:t>в </a:t>
            </a:r>
            <a:r>
              <a:rPr lang="ru-RU" sz="1800" dirty="0">
                <a:solidFill>
                  <a:srgbClr val="2E75B6"/>
                </a:solidFill>
                <a:cs typeface="Calibri"/>
              </a:rPr>
              <a:t>России </a:t>
            </a:r>
            <a:r>
              <a:rPr lang="ru-RU" sz="1800" spc="15" dirty="0">
                <a:solidFill>
                  <a:srgbClr val="2E75B6"/>
                </a:solidFill>
                <a:cs typeface="Calibri"/>
              </a:rPr>
              <a:t>и </a:t>
            </a:r>
            <a:r>
              <a:rPr lang="ru-RU" sz="1800" spc="-25" dirty="0">
                <a:solidFill>
                  <a:srgbClr val="2E75B6"/>
                </a:solidFill>
                <a:cs typeface="Calibri"/>
              </a:rPr>
              <a:t>СНГ</a:t>
            </a:r>
            <a:endParaRPr lang="en-US" sz="1800" spc="-25" dirty="0">
              <a:solidFill>
                <a:srgbClr val="2E75B6"/>
              </a:solidFill>
              <a:cs typeface="Calibri"/>
            </a:endParaRPr>
          </a:p>
          <a:p>
            <a:pPr marL="233045" marR="455295" indent="-220979">
              <a:lnSpc>
                <a:spcPts val="1710"/>
              </a:lnSpc>
              <a:spcBef>
                <a:spcPts val="1000"/>
              </a:spcBef>
              <a:buFont typeface="Wingdings"/>
              <a:buChar char=""/>
              <a:tabLst>
                <a:tab pos="233679" algn="l"/>
              </a:tabLst>
            </a:pPr>
            <a:r>
              <a:rPr lang="ru-RU" sz="1800" spc="10" dirty="0">
                <a:solidFill>
                  <a:srgbClr val="2E75B6"/>
                </a:solidFill>
                <a:cs typeface="Calibri"/>
              </a:rPr>
              <a:t>Интернационализация </a:t>
            </a:r>
            <a:r>
              <a:rPr lang="ru-RU" sz="1800" spc="5" dirty="0">
                <a:solidFill>
                  <a:srgbClr val="2E75B6"/>
                </a:solidFill>
                <a:cs typeface="Calibri"/>
              </a:rPr>
              <a:t>образовательных  </a:t>
            </a:r>
            <a:r>
              <a:rPr lang="ru-RU" sz="1800" spc="10" dirty="0">
                <a:solidFill>
                  <a:srgbClr val="2E75B6"/>
                </a:solidFill>
                <a:cs typeface="Calibri"/>
              </a:rPr>
              <a:t>программ</a:t>
            </a:r>
            <a:endParaRPr lang="ru-RU" sz="1800" dirty="0">
              <a:cs typeface="Calibri"/>
            </a:endParaRP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8FDF5110-9727-904D-B9A4-B0C310A45FB2}"/>
              </a:ext>
            </a:extLst>
          </p:cNvPr>
          <p:cNvSpPr txBox="1">
            <a:spLocks/>
          </p:cNvSpPr>
          <p:nvPr/>
        </p:nvSpPr>
        <p:spPr>
          <a:xfrm>
            <a:off x="5921829" y="1831336"/>
            <a:ext cx="5508171" cy="4076269"/>
          </a:xfrm>
          <a:prstGeom prst="rect">
            <a:avLst/>
          </a:prstGeom>
        </p:spPr>
        <p:txBody>
          <a:bodyPr>
            <a:noAutofit/>
          </a:bodyPr>
          <a:lstStyle>
            <a:lvl1pPr marL="251894" indent="-251894" algn="l" defTabSz="1007577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683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472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260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049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0838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4626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415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204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045" indent="-220979">
              <a:lnSpc>
                <a:spcPts val="1600"/>
              </a:lnSpc>
              <a:spcBef>
                <a:spcPts val="1190"/>
              </a:spcBef>
              <a:buFont typeface="Wingdings"/>
              <a:buChar char=""/>
              <a:tabLst>
                <a:tab pos="233679" algn="l"/>
              </a:tabLst>
            </a:pPr>
            <a:r>
              <a:rPr lang="ru-RU" sz="1600" spc="-5" dirty="0">
                <a:solidFill>
                  <a:srgbClr val="0070C0"/>
                </a:solidFill>
                <a:cs typeface="Calibri"/>
              </a:rPr>
              <a:t>Уникальная </a:t>
            </a:r>
            <a:r>
              <a:rPr lang="ru-RU" sz="1600" spc="-10" dirty="0">
                <a:solidFill>
                  <a:srgbClr val="0070C0"/>
                </a:solidFill>
                <a:cs typeface="Calibri"/>
              </a:rPr>
              <a:t>экосистема</a:t>
            </a:r>
            <a:r>
              <a:rPr lang="ru-RU" sz="1600" spc="80" dirty="0">
                <a:solidFill>
                  <a:srgbClr val="0070C0"/>
                </a:solidFill>
                <a:cs typeface="Calibri"/>
              </a:rPr>
              <a:t> </a:t>
            </a:r>
            <a:r>
              <a:rPr lang="ru-RU" sz="1600" dirty="0">
                <a:solidFill>
                  <a:srgbClr val="0070C0"/>
                </a:solidFill>
                <a:cs typeface="Calibri"/>
              </a:rPr>
              <a:t>ММК</a:t>
            </a:r>
            <a:r>
              <a:rPr lang="ru-RU" sz="1600" spc="-5" dirty="0">
                <a:solidFill>
                  <a:srgbClr val="0070C0"/>
                </a:solidFill>
                <a:cs typeface="Calibri"/>
              </a:rPr>
              <a:t> </a:t>
            </a:r>
            <a:r>
              <a:rPr lang="ru-RU" sz="1600" dirty="0">
                <a:solidFill>
                  <a:srgbClr val="2E75B6"/>
                </a:solidFill>
                <a:cs typeface="Calibri"/>
              </a:rPr>
              <a:t>бренда </a:t>
            </a:r>
            <a:r>
              <a:rPr lang="ru-RU" sz="1600" spc="-10" dirty="0" err="1">
                <a:solidFill>
                  <a:srgbClr val="2E75B6"/>
                </a:solidFill>
                <a:cs typeface="Calibri"/>
              </a:rPr>
              <a:t>Сколково</a:t>
            </a:r>
            <a:r>
              <a:rPr lang="ru-RU" sz="1600" spc="-10" dirty="0">
                <a:solidFill>
                  <a:srgbClr val="2E75B6"/>
                </a:solidFill>
                <a:cs typeface="Calibri"/>
              </a:rPr>
              <a:t>, как</a:t>
            </a:r>
            <a:r>
              <a:rPr lang="ru-RU" sz="1600" spc="15" dirty="0">
                <a:solidFill>
                  <a:srgbClr val="2E75B6"/>
                </a:solidFill>
                <a:cs typeface="Calibri"/>
              </a:rPr>
              <a:t> </a:t>
            </a:r>
            <a:r>
              <a:rPr lang="ru-RU" sz="1600" dirty="0">
                <a:solidFill>
                  <a:srgbClr val="2E75B6"/>
                </a:solidFill>
                <a:cs typeface="Calibri"/>
              </a:rPr>
              <a:t>инновационной</a:t>
            </a:r>
            <a:r>
              <a:rPr lang="en-US" sz="1600" dirty="0">
                <a:solidFill>
                  <a:srgbClr val="2E75B6"/>
                </a:solidFill>
                <a:cs typeface="Calibri"/>
              </a:rPr>
              <a:t> </a:t>
            </a:r>
            <a:r>
              <a:rPr lang="ru-RU" sz="1600" dirty="0">
                <a:solidFill>
                  <a:srgbClr val="2E75B6"/>
                </a:solidFill>
                <a:cs typeface="Calibri"/>
              </a:rPr>
              <a:t>площадки</a:t>
            </a:r>
            <a:endParaRPr lang="ru-RU" sz="1600" dirty="0">
              <a:cs typeface="Calibri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Полный цикл обучения на территории одной клиники с возможностью прохождения стажировки в международной клинике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Достаточная техническая оснащенность центра и клиники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Обучение врачей, медсестер и администраторов по мировым стандартам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Возможность привлечения зарубежных преподавателей, в том числе участников ММК для проведения мастер-классов (без специального разрешения)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Использование в учебном процессе уникальной симуляции на биоманекенах (биоматериал животного и человека)</a:t>
            </a:r>
          </a:p>
          <a:p>
            <a:pPr>
              <a:buFont typeface="Wingdings" pitchFamily="2" charset="2"/>
              <a:buChar char="ü"/>
            </a:pP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58A176-EA52-7C47-BD5B-C9D31814CF81}"/>
              </a:ext>
            </a:extLst>
          </p:cNvPr>
          <p:cNvSpPr txBox="1"/>
          <p:nvPr/>
        </p:nvSpPr>
        <p:spPr>
          <a:xfrm>
            <a:off x="2235170" y="1277287"/>
            <a:ext cx="1964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0C4390"/>
                </a:solidFill>
              </a:rPr>
              <a:t>АКТУАЛЬНОСТЬ</a:t>
            </a:r>
            <a:r>
              <a:rPr lang="ru-RU" sz="2800" dirty="0">
                <a:solidFill>
                  <a:srgbClr val="0C4390"/>
                </a:solidFill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2C5B75-B1F5-F84E-A90E-35FB9FBB0E44}"/>
              </a:ext>
            </a:extLst>
          </p:cNvPr>
          <p:cNvSpPr txBox="1"/>
          <p:nvPr/>
        </p:nvSpPr>
        <p:spPr>
          <a:xfrm>
            <a:off x="7250345" y="1334127"/>
            <a:ext cx="2084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C4390"/>
                </a:solidFill>
              </a:rPr>
              <a:t>ПРЕИМУЩЕСТВО</a:t>
            </a:r>
            <a:r>
              <a:rPr lang="ru-RU" sz="1400" dirty="0">
                <a:solidFill>
                  <a:srgbClr val="0C439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506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89"/>
          <p:cNvGrpSpPr>
            <a:grpSpLocks/>
          </p:cNvGrpSpPr>
          <p:nvPr/>
        </p:nvGrpSpPr>
        <p:grpSpPr bwMode="auto">
          <a:xfrm>
            <a:off x="110837" y="636536"/>
            <a:ext cx="12081163" cy="6622473"/>
            <a:chOff x="0" y="0"/>
            <a:chExt cx="12191999" cy="6435575"/>
          </a:xfrm>
        </p:grpSpPr>
        <p:pic>
          <p:nvPicPr>
            <p:cNvPr id="91" name="Рисунок 19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 flipV="1">
              <a:off x="6153945" y="0"/>
              <a:ext cx="6038054" cy="643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9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751840" y="5628224"/>
            <a:ext cx="1196627" cy="53029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OfficinaSansC" panose="04000500000000000000" pitchFamily="82" charset="0"/>
              </a:rPr>
              <a:t> </a:t>
            </a:r>
            <a:endParaRPr lang="ru-RU" dirty="0">
              <a:solidFill>
                <a:schemeClr val="bg1"/>
              </a:solidFill>
              <a:latin typeface="OfficinaSansC" panose="04000500000000000000" pitchFamily="8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550" y="702570"/>
            <a:ext cx="5928961" cy="703349"/>
          </a:xfrm>
        </p:spPr>
        <p:txBody>
          <a:bodyPr vert="horz" wrap="square" lIns="72787" tIns="36393" rIns="72787" bIns="36393" rtlCol="0" anchor="ctr">
            <a:normAutofit/>
          </a:bodyPr>
          <a:lstStyle/>
          <a:p>
            <a:r>
              <a:rPr lang="ru-RU" sz="956" dirty="0">
                <a:latin typeface="OfficinaSansC" panose="04000500000000000000" pitchFamily="82" charset="0"/>
              </a:rPr>
              <a:t>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1241271" y="696484"/>
            <a:ext cx="3771978" cy="768783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72787" tIns="36393" rIns="72787" bIns="36393" numCol="1" anchor="t" anchorCtr="0" compatLnSpc="1">
              <a:prstTxWarp prst="textNoShape">
                <a:avLst/>
              </a:prstTxWarp>
            </a:bodyPr>
            <a:lstStyle/>
            <a:p>
              <a:endParaRPr lang="ru-RU" sz="956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72787" tIns="36393" rIns="72787" bIns="36393" numCol="1" anchor="t" anchorCtr="0" compatLnSpc="1">
              <a:prstTxWarp prst="textNoShape">
                <a:avLst/>
              </a:prstTxWarp>
            </a:bodyPr>
            <a:lstStyle/>
            <a:p>
              <a:endParaRPr lang="ru-RU" sz="956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1243533" y="2378339"/>
            <a:ext cx="9704934" cy="250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956" dirty="0">
              <a:solidFill>
                <a:srgbClr val="0C4390"/>
              </a:solidFill>
              <a:latin typeface="OfficinaSansC" panose="04000500000000000000" pitchFamily="82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6A224A9-CF7D-264C-A1FB-C06AAC4BBC02}"/>
              </a:ext>
            </a:extLst>
          </p:cNvPr>
          <p:cNvGrpSpPr/>
          <p:nvPr/>
        </p:nvGrpSpPr>
        <p:grpSpPr>
          <a:xfrm>
            <a:off x="1395392" y="307978"/>
            <a:ext cx="9888489" cy="6400799"/>
            <a:chOff x="1486093" y="714836"/>
            <a:chExt cx="9704934" cy="5477543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486093" y="714836"/>
              <a:ext cx="9704934" cy="5477543"/>
              <a:chOff x="1" y="0"/>
              <a:chExt cx="12192000" cy="6881262"/>
            </a:xfrm>
            <a:solidFill>
              <a:srgbClr val="3F8BC7"/>
            </a:solidFill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auto">
              <a:xfrm>
                <a:off x="3781887" y="0"/>
                <a:ext cx="8410114" cy="88737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72787" tIns="36393" rIns="72787" bIns="36393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956"/>
              </a:p>
            </p:txBody>
          </p:sp>
          <p:sp>
            <p:nvSpPr>
              <p:cNvPr id="31" name="Rectangle 6"/>
              <p:cNvSpPr>
                <a:spLocks noChangeArrowheads="1"/>
              </p:cNvSpPr>
              <p:nvPr/>
            </p:nvSpPr>
            <p:spPr bwMode="auto">
              <a:xfrm>
                <a:off x="1" y="6338370"/>
                <a:ext cx="12191999" cy="542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72787" tIns="36393" rIns="72787" bIns="36393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956"/>
              </a:p>
            </p:txBody>
          </p:sp>
          <p:sp>
            <p:nvSpPr>
              <p:cNvPr id="35" name="Крест 34"/>
              <p:cNvSpPr/>
              <p:nvPr/>
            </p:nvSpPr>
            <p:spPr>
              <a:xfrm>
                <a:off x="4400070" y="106949"/>
                <a:ext cx="457937" cy="457937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56"/>
              </a:p>
            </p:txBody>
          </p:sp>
          <p:grpSp>
            <p:nvGrpSpPr>
              <p:cNvPr id="5" name="Группа 4"/>
              <p:cNvGrpSpPr/>
              <p:nvPr/>
            </p:nvGrpSpPr>
            <p:grpSpPr>
              <a:xfrm>
                <a:off x="9094616" y="4955798"/>
                <a:ext cx="1437835" cy="1773475"/>
                <a:chOff x="7236968" y="6131384"/>
                <a:chExt cx="1916359" cy="2363702"/>
              </a:xfrm>
              <a:grpFill/>
            </p:grpSpPr>
            <p:sp>
              <p:nvSpPr>
                <p:cNvPr id="75" name="Крест 74"/>
                <p:cNvSpPr/>
                <p:nvPr/>
              </p:nvSpPr>
              <p:spPr>
                <a:xfrm>
                  <a:off x="8999561" y="6131384"/>
                  <a:ext cx="153766" cy="153766"/>
                </a:xfrm>
                <a:prstGeom prst="plus">
                  <a:avLst>
                    <a:gd name="adj" fmla="val 33748"/>
                  </a:avLst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956"/>
                </a:p>
              </p:txBody>
            </p:sp>
            <p:sp>
              <p:nvSpPr>
                <p:cNvPr id="93" name="Крест 92"/>
                <p:cNvSpPr/>
                <p:nvPr/>
              </p:nvSpPr>
              <p:spPr>
                <a:xfrm>
                  <a:off x="7236968" y="8177407"/>
                  <a:ext cx="317679" cy="317679"/>
                </a:xfrm>
                <a:prstGeom prst="plus">
                  <a:avLst>
                    <a:gd name="adj" fmla="val 33748"/>
                  </a:avLst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956"/>
                </a:p>
              </p:txBody>
            </p:sp>
          </p:grpSp>
        </p:grpSp>
        <p:sp>
          <p:nvSpPr>
            <p:cNvPr id="81" name="Прямоугольник 80"/>
            <p:cNvSpPr/>
            <p:nvPr/>
          </p:nvSpPr>
          <p:spPr>
            <a:xfrm>
              <a:off x="1584463" y="5737229"/>
              <a:ext cx="2127353" cy="426968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r>
                <a:rPr lang="en-US" sz="956" dirty="0">
                  <a:solidFill>
                    <a:schemeClr val="bg1"/>
                  </a:solidFill>
                  <a:latin typeface="Museo Sans Cyrl 100" panose="02000000000000000000" pitchFamily="50" charset="-52"/>
                </a:rPr>
                <a:t>www.hadassah.moscow</a:t>
              </a:r>
              <a:endParaRPr lang="ru-RU" sz="956" dirty="0">
                <a:solidFill>
                  <a:schemeClr val="bg1"/>
                </a:solidFill>
                <a:latin typeface="Museo Sans Cyrl 100" panose="02000000000000000000" pitchFamily="50" charset="-52"/>
              </a:endParaRPr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8880176" y="5737230"/>
              <a:ext cx="2068292" cy="426714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algn="ctr"/>
              <a:r>
                <a:rPr lang="en-US" sz="956" dirty="0">
                  <a:solidFill>
                    <a:schemeClr val="bg1"/>
                  </a:solidFill>
                  <a:latin typeface="Museo Sans Cyrl 100" panose="02000000000000000000" pitchFamily="50" charset="-52"/>
                </a:rPr>
                <a:t>+7</a:t>
              </a:r>
              <a:r>
                <a:rPr lang="ru-RU" sz="956" dirty="0">
                  <a:solidFill>
                    <a:schemeClr val="bg1"/>
                  </a:solidFill>
                  <a:latin typeface="Museo Sans Cyrl 100" panose="02000000000000000000" pitchFamily="50" charset="-52"/>
                </a:rPr>
                <a:t>(</a:t>
              </a:r>
              <a:r>
                <a:rPr lang="en-US" sz="956" dirty="0">
                  <a:solidFill>
                    <a:schemeClr val="bg1"/>
                  </a:solidFill>
                  <a:latin typeface="Museo Sans Cyrl 100" panose="02000000000000000000" pitchFamily="50" charset="-52"/>
                </a:rPr>
                <a:t>495</a:t>
              </a:r>
              <a:r>
                <a:rPr lang="ru-RU" sz="956" dirty="0">
                  <a:solidFill>
                    <a:schemeClr val="bg1"/>
                  </a:solidFill>
                  <a:latin typeface="Museo Sans Cyrl 100" panose="02000000000000000000" pitchFamily="50" charset="-52"/>
                </a:rPr>
                <a:t>)</a:t>
              </a:r>
              <a:r>
                <a:rPr lang="en-US" sz="956" dirty="0">
                  <a:solidFill>
                    <a:schemeClr val="bg1"/>
                  </a:solidFill>
                  <a:latin typeface="Museo Sans Cyrl 100" panose="02000000000000000000" pitchFamily="50" charset="-52"/>
                </a:rPr>
                <a:t>800-10-00</a:t>
              </a:r>
              <a:endParaRPr lang="ru-RU" sz="956" dirty="0">
                <a:solidFill>
                  <a:schemeClr val="bg1"/>
                </a:solidFill>
                <a:latin typeface="Museo Sans Cyrl 100" panose="02000000000000000000" pitchFamily="50" charset="-52"/>
              </a:endParaRPr>
            </a:p>
          </p:txBody>
        </p:sp>
      </p:grpSp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86" y="515180"/>
            <a:ext cx="1990543" cy="4214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28611" y="1591210"/>
            <a:ext cx="3221290" cy="239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31" algn="ctr">
              <a:spcBef>
                <a:spcPts val="46"/>
              </a:spcBef>
            </a:pPr>
            <a:r>
              <a:rPr lang="ru-RU" sz="956" b="1" dirty="0">
                <a:solidFill>
                  <a:schemeClr val="bg1"/>
                </a:solidFill>
                <a:latin typeface="Museo Sans Cyrl 100" panose="02000000000000000000" pitchFamily="50" charset="-52"/>
                <a:cs typeface="Arial"/>
              </a:rPr>
              <a:t>ЧТО МЫ ПРЕДЛАГАЕМ?</a:t>
            </a:r>
            <a:endParaRPr lang="ru-RU" sz="956" dirty="0">
              <a:solidFill>
                <a:schemeClr val="bg1"/>
              </a:solidFill>
              <a:latin typeface="Museo Sans Cyrl 100" panose="02000000000000000000" pitchFamily="50" charset="-52"/>
              <a:cs typeface="Arial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339637" y="636536"/>
            <a:ext cx="19992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УНИКАЛЬНОСТЬ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A9AD688E-37A1-D64E-81F7-4FD6266EEC7A}"/>
              </a:ext>
            </a:extLst>
          </p:cNvPr>
          <p:cNvSpPr txBox="1">
            <a:spLocks/>
          </p:cNvSpPr>
          <p:nvPr/>
        </p:nvSpPr>
        <p:spPr>
          <a:xfrm>
            <a:off x="4074289" y="1282602"/>
            <a:ext cx="6993751" cy="5526757"/>
          </a:xfrm>
          <a:prstGeom prst="rect">
            <a:avLst/>
          </a:prstGeom>
        </p:spPr>
        <p:txBody>
          <a:bodyPr>
            <a:noAutofit/>
          </a:bodyPr>
          <a:lstStyle>
            <a:lvl1pPr marL="251894" indent="-251894" algn="l" defTabSz="1007577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683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472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260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049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0838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4626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415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204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ru-RU" sz="1600" b="1" spc="-8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Обучение по международным программам и стандартам с выдачей международного сертификата </a:t>
            </a:r>
            <a:r>
              <a:rPr lang="en" sz="1600" b="1" spc="-4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Hadassah</a:t>
            </a:r>
            <a:r>
              <a:rPr lang="en" sz="1600" b="1" spc="32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en" sz="1600" b="1" spc="-8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Medical</a:t>
            </a:r>
            <a:r>
              <a:rPr lang="ru-RU" sz="1600" b="1" spc="-8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en-US" sz="1600" b="1" spc="-8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*</a:t>
            </a:r>
            <a:endParaRPr lang="ru-RU" sz="1600" b="1" spc="-4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Возможность привлечения зарубежных преподавателей, в том числе участников ММК для проведения мастер-классов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**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Создание многопрофильного хирургического СИМУЛЯЦИОННОГО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тренингового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центра по  направлению онкология (открытая, малоинвазивная,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роботическая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Программы для медицинских сестер по онкологии по стандартам и программам подготовки  Израильских медицинских сестер и программы по  управлению медициной для врачей, главных медицинских сестер, менеджеров в медицине и административного персонала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Использование в учебном процессе уникальной симуляции на биоманекенах (биоматериал животного и человека)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*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2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медицинских сотрудника </a:t>
            </a:r>
            <a:r>
              <a:rPr lang="ru-RU" sz="1600" i="1" dirty="0" err="1">
                <a:solidFill>
                  <a:schemeClr val="accent1">
                    <a:lumMod val="75000"/>
                  </a:schemeClr>
                </a:solidFill>
              </a:rPr>
              <a:t>Хадасса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1">
                    <a:lumMod val="75000"/>
                  </a:schemeClr>
                </a:solidFill>
              </a:rPr>
              <a:t>бранч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 – врач- хирург проктолог и главная медицинская сестра обучены по программе головной </a:t>
            </a:r>
            <a:r>
              <a:rPr lang="ru-RU" sz="1600" i="1" dirty="0" err="1">
                <a:solidFill>
                  <a:schemeClr val="accent1">
                    <a:lumMod val="75000"/>
                  </a:schemeClr>
                </a:solidFill>
              </a:rPr>
              <a:t>Хадассы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 с выдачей международного сертификата 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**-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Приложение- резюме экспертов из </a:t>
            </a:r>
            <a:r>
              <a:rPr lang="ru-RU" sz="1600" i="1" dirty="0" err="1">
                <a:solidFill>
                  <a:schemeClr val="accent1">
                    <a:lumMod val="75000"/>
                  </a:schemeClr>
                </a:solidFill>
              </a:rPr>
              <a:t>Хадасса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 госпиталя </a:t>
            </a:r>
          </a:p>
        </p:txBody>
      </p:sp>
      <p:pic>
        <p:nvPicPr>
          <p:cNvPr id="26" name="Picture 3" descr="C:\Users\ivanov_aa\Desktop\SAM_0065.JPG">
            <a:extLst>
              <a:ext uri="{FF2B5EF4-FFF2-40B4-BE49-F238E27FC236}">
                <a16:creationId xmlns:a16="http://schemas.microsoft.com/office/drawing/2014/main" id="{F77937AE-D0F1-F34A-A4B7-6A47B7235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925" y="2997904"/>
            <a:ext cx="1480162" cy="2222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7" name="Объект 3">
            <a:extLst>
              <a:ext uri="{FF2B5EF4-FFF2-40B4-BE49-F238E27FC236}">
                <a16:creationId xmlns:a16="http://schemas.microsoft.com/office/drawing/2014/main" id="{1E5CB1C3-CD96-6B43-B241-DE8A2EE50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006862" y="3412446"/>
            <a:ext cx="1989930" cy="15203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53E5E2-E5AE-A147-BBBF-29B4BBD4C6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7226" y="1405919"/>
            <a:ext cx="2057570" cy="164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9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89"/>
          <p:cNvGrpSpPr>
            <a:grpSpLocks/>
          </p:cNvGrpSpPr>
          <p:nvPr/>
        </p:nvGrpSpPr>
        <p:grpSpPr bwMode="auto">
          <a:xfrm>
            <a:off x="-2843" y="900031"/>
            <a:ext cx="12192000" cy="5536820"/>
            <a:chOff x="0" y="0"/>
            <a:chExt cx="12191999" cy="6435575"/>
          </a:xfrm>
        </p:grpSpPr>
        <p:pic>
          <p:nvPicPr>
            <p:cNvPr id="91" name="Рисунок 19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 flipV="1">
              <a:off x="6153945" y="0"/>
              <a:ext cx="6038054" cy="643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9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1" y="0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5" name="Крест 34"/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75" name="Крест 74"/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93" name="Крест 92"/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88715" y="6191814"/>
            <a:ext cx="1503285" cy="6661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7611" y="3873"/>
            <a:ext cx="7448365" cy="883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0" y="2109088"/>
            <a:ext cx="1219200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1200" dirty="0">
              <a:solidFill>
                <a:srgbClr val="0C439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28299" y="6328754"/>
            <a:ext cx="2672526" cy="53638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www.hadassah.moscow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593671" y="6328755"/>
            <a:ext cx="2598329" cy="53606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+7</a:t>
            </a: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495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  <a:r>
              <a:rPr lang="en-US" sz="1200" dirty="0">
                <a:solidFill>
                  <a:schemeClr val="bg1"/>
                </a:solidFill>
              </a:rPr>
              <a:t>800-10-00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7" y="223992"/>
            <a:ext cx="2500655" cy="529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21370" y="1120242"/>
            <a:ext cx="4046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algn="ctr">
              <a:spcBef>
                <a:spcPts val="58"/>
              </a:spcBef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ЧТО МЫ ПРЕДЛАГАЕМ?</a:t>
            </a:r>
            <a:endParaRPr lang="ru-RU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663184" y="168283"/>
            <a:ext cx="55076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Фокус в программах обучения на: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17792" y="1024314"/>
            <a:ext cx="7039082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Использование полного цикла обучающих возможностей  (теория,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симуляционное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обучение, модуль обучения в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кадаверной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*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модуль - виртуальная реальность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**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он-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лайн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трансляция из операционных)</a:t>
            </a:r>
          </a:p>
          <a:p>
            <a:pPr marL="457200" lvl="0" indent="-457200">
              <a:buFont typeface="+mj-lt"/>
              <a:buAutoNum type="arabicPeriod"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Мультидисциплинарность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(один курс включает отработку навыков по различным специальностям (онкология, хирургия, и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тд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457200" lvl="0" indent="-457200">
              <a:buFont typeface="+mj-lt"/>
              <a:buAutoNum type="arabicPeriod"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Командный подход –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team board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(операционная бригада, команда госпиталя: врач, ассистент врача, медицинская сестра)</a:t>
            </a:r>
          </a:p>
          <a:p>
            <a:pPr marL="457200" lvl="0" indent="-457200">
              <a:buFont typeface="+mj-lt"/>
              <a:buAutoNum type="arabicPeriod"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Погружения в учебный процесс с использованием технологий моделирования диагностического и лечебного процесса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*  </a:t>
            </a:r>
            <a:r>
              <a:rPr lang="ru-RU" sz="1600" i="1" dirty="0" err="1">
                <a:solidFill>
                  <a:schemeClr val="accent1">
                    <a:lumMod val="75000"/>
                  </a:schemeClr>
                </a:solidFill>
              </a:rPr>
              <a:t>Кадавереная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 будет располагаться в территории образовательного центра 4 этаж ММК, КДЦ</a:t>
            </a:r>
          </a:p>
          <a:p>
            <a:pPr lvl="0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**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Курсы с об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у</a:t>
            </a:r>
            <a:r>
              <a:rPr lang="ru-RU" sz="1600" i="1" dirty="0" err="1">
                <a:solidFill>
                  <a:schemeClr val="accent1">
                    <a:lumMod val="75000"/>
                  </a:schemeClr>
                </a:solidFill>
              </a:rPr>
              <a:t>чением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 методом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VR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с начала 2021 учебного года. Партнер компания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VR MED</a:t>
            </a:r>
            <a:endParaRPr lang="ru-RU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3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189"/>
          <p:cNvGrpSpPr>
            <a:grpSpLocks/>
          </p:cNvGrpSpPr>
          <p:nvPr/>
        </p:nvGrpSpPr>
        <p:grpSpPr bwMode="auto">
          <a:xfrm>
            <a:off x="-2843" y="900031"/>
            <a:ext cx="12192000" cy="5536820"/>
            <a:chOff x="0" y="0"/>
            <a:chExt cx="12191999" cy="6435575"/>
          </a:xfrm>
        </p:grpSpPr>
        <p:pic>
          <p:nvPicPr>
            <p:cNvPr id="91" name="Рисунок 19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 flipH="1" flipV="1">
              <a:off x="6153945" y="0"/>
              <a:ext cx="6038054" cy="643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9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r="66754"/>
            <a:stretch>
              <a:fillRect/>
            </a:stretch>
          </p:blipFill>
          <p:spPr bwMode="auto">
            <a:xfrm>
              <a:off x="0" y="1"/>
              <a:ext cx="6153943" cy="643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1" y="0"/>
            <a:ext cx="12192000" cy="6871647"/>
            <a:chOff x="1" y="0"/>
            <a:chExt cx="12192000" cy="6871647"/>
          </a:xfrm>
          <a:solidFill>
            <a:srgbClr val="3F8BC7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781887" y="0"/>
              <a:ext cx="8410114" cy="8873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" y="6328755"/>
              <a:ext cx="12191999" cy="5428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35" name="Крест 34"/>
            <p:cNvSpPr/>
            <p:nvPr/>
          </p:nvSpPr>
          <p:spPr>
            <a:xfrm>
              <a:off x="4400070" y="106949"/>
              <a:ext cx="457937" cy="457937"/>
            </a:xfrm>
            <a:prstGeom prst="plus">
              <a:avLst>
                <a:gd name="adj" fmla="val 33748"/>
              </a:avLst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9094616" y="4955798"/>
              <a:ext cx="1437835" cy="1773475"/>
              <a:chOff x="7236968" y="6131384"/>
              <a:chExt cx="1916359" cy="2363702"/>
            </a:xfrm>
            <a:grpFill/>
          </p:grpSpPr>
          <p:sp>
            <p:nvSpPr>
              <p:cNvPr id="75" name="Крест 74"/>
              <p:cNvSpPr/>
              <p:nvPr/>
            </p:nvSpPr>
            <p:spPr>
              <a:xfrm>
                <a:off x="8999561" y="6131384"/>
                <a:ext cx="153766" cy="153766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93" name="Крест 92"/>
              <p:cNvSpPr/>
              <p:nvPr/>
            </p:nvSpPr>
            <p:spPr>
              <a:xfrm>
                <a:off x="7236968" y="8177407"/>
                <a:ext cx="317679" cy="317679"/>
              </a:xfrm>
              <a:prstGeom prst="plus">
                <a:avLst>
                  <a:gd name="adj" fmla="val 33748"/>
                </a:avLst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88715" y="6191814"/>
            <a:ext cx="1503285" cy="6661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7611" y="3873"/>
            <a:ext cx="7448365" cy="883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-2843" y="-3773"/>
            <a:ext cx="4738616" cy="965798"/>
            <a:chOff x="1591572" y="5493931"/>
            <a:chExt cx="2558493" cy="893408"/>
          </a:xfrm>
        </p:grpSpPr>
        <p:sp>
          <p:nvSpPr>
            <p:cNvPr id="109" name="Freeform 7"/>
            <p:cNvSpPr>
              <a:spLocks/>
            </p:cNvSpPr>
            <p:nvPr/>
          </p:nvSpPr>
          <p:spPr bwMode="auto">
            <a:xfrm>
              <a:off x="1591572" y="5493931"/>
              <a:ext cx="2558493" cy="893408"/>
            </a:xfrm>
            <a:custGeom>
              <a:avLst/>
              <a:gdLst>
                <a:gd name="T0" fmla="*/ 5567 w 5567"/>
                <a:gd name="T1" fmla="*/ 0 h 1390"/>
                <a:gd name="T2" fmla="*/ 0 w 5567"/>
                <a:gd name="T3" fmla="*/ 0 h 1390"/>
                <a:gd name="T4" fmla="*/ 0 w 5567"/>
                <a:gd name="T5" fmla="*/ 1390 h 1390"/>
                <a:gd name="T6" fmla="*/ 4780 w 5567"/>
                <a:gd name="T7" fmla="*/ 1390 h 1390"/>
                <a:gd name="T8" fmla="*/ 4808 w 5567"/>
                <a:gd name="T9" fmla="*/ 1379 h 1390"/>
                <a:gd name="T10" fmla="*/ 4837 w 5567"/>
                <a:gd name="T11" fmla="*/ 1369 h 1390"/>
                <a:gd name="T12" fmla="*/ 4866 w 5567"/>
                <a:gd name="T13" fmla="*/ 1356 h 1390"/>
                <a:gd name="T14" fmla="*/ 4896 w 5567"/>
                <a:gd name="T15" fmla="*/ 1342 h 1390"/>
                <a:gd name="T16" fmla="*/ 4925 w 5567"/>
                <a:gd name="T17" fmla="*/ 1328 h 1390"/>
                <a:gd name="T18" fmla="*/ 4955 w 5567"/>
                <a:gd name="T19" fmla="*/ 1311 h 1390"/>
                <a:gd name="T20" fmla="*/ 4986 w 5567"/>
                <a:gd name="T21" fmla="*/ 1294 h 1390"/>
                <a:gd name="T22" fmla="*/ 5016 w 5567"/>
                <a:gd name="T23" fmla="*/ 1276 h 1390"/>
                <a:gd name="T24" fmla="*/ 5047 w 5567"/>
                <a:gd name="T25" fmla="*/ 1256 h 1390"/>
                <a:gd name="T26" fmla="*/ 5077 w 5567"/>
                <a:gd name="T27" fmla="*/ 1236 h 1390"/>
                <a:gd name="T28" fmla="*/ 5107 w 5567"/>
                <a:gd name="T29" fmla="*/ 1215 h 1390"/>
                <a:gd name="T30" fmla="*/ 5137 w 5567"/>
                <a:gd name="T31" fmla="*/ 1192 h 1390"/>
                <a:gd name="T32" fmla="*/ 5167 w 5567"/>
                <a:gd name="T33" fmla="*/ 1170 h 1390"/>
                <a:gd name="T34" fmla="*/ 5196 w 5567"/>
                <a:gd name="T35" fmla="*/ 1147 h 1390"/>
                <a:gd name="T36" fmla="*/ 5224 w 5567"/>
                <a:gd name="T37" fmla="*/ 1124 h 1390"/>
                <a:gd name="T38" fmla="*/ 5253 w 5567"/>
                <a:gd name="T39" fmla="*/ 1099 h 1390"/>
                <a:gd name="T40" fmla="*/ 5281 w 5567"/>
                <a:gd name="T41" fmla="*/ 1074 h 1390"/>
                <a:gd name="T42" fmla="*/ 5307 w 5567"/>
                <a:gd name="T43" fmla="*/ 1049 h 1390"/>
                <a:gd name="T44" fmla="*/ 5334 w 5567"/>
                <a:gd name="T45" fmla="*/ 1023 h 1390"/>
                <a:gd name="T46" fmla="*/ 5359 w 5567"/>
                <a:gd name="T47" fmla="*/ 998 h 1390"/>
                <a:gd name="T48" fmla="*/ 5384 w 5567"/>
                <a:gd name="T49" fmla="*/ 972 h 1390"/>
                <a:gd name="T50" fmla="*/ 5407 w 5567"/>
                <a:gd name="T51" fmla="*/ 946 h 1390"/>
                <a:gd name="T52" fmla="*/ 5429 w 5567"/>
                <a:gd name="T53" fmla="*/ 920 h 1390"/>
                <a:gd name="T54" fmla="*/ 5450 w 5567"/>
                <a:gd name="T55" fmla="*/ 895 h 1390"/>
                <a:gd name="T56" fmla="*/ 5470 w 5567"/>
                <a:gd name="T57" fmla="*/ 868 h 1390"/>
                <a:gd name="T58" fmla="*/ 5489 w 5567"/>
                <a:gd name="T59" fmla="*/ 843 h 1390"/>
                <a:gd name="T60" fmla="*/ 5506 w 5567"/>
                <a:gd name="T61" fmla="*/ 817 h 1390"/>
                <a:gd name="T62" fmla="*/ 5522 w 5567"/>
                <a:gd name="T63" fmla="*/ 792 h 1390"/>
                <a:gd name="T64" fmla="*/ 5536 w 5567"/>
                <a:gd name="T65" fmla="*/ 767 h 1390"/>
                <a:gd name="T66" fmla="*/ 5548 w 5567"/>
                <a:gd name="T67" fmla="*/ 743 h 1390"/>
                <a:gd name="T68" fmla="*/ 5559 w 5567"/>
                <a:gd name="T69" fmla="*/ 718 h 1390"/>
                <a:gd name="T70" fmla="*/ 5567 w 5567"/>
                <a:gd name="T71" fmla="*/ 695 h 1390"/>
                <a:gd name="T72" fmla="*/ 5567 w 5567"/>
                <a:gd name="T73" fmla="*/ 0 h 1390"/>
                <a:gd name="connsiteX0" fmla="*/ 10012 w 10012"/>
                <a:gd name="connsiteY0" fmla="*/ 0 h 10000"/>
                <a:gd name="connsiteX1" fmla="*/ 0 w 10012"/>
                <a:gd name="connsiteY1" fmla="*/ 0 h 10000"/>
                <a:gd name="connsiteX2" fmla="*/ 12 w 10012"/>
                <a:gd name="connsiteY2" fmla="*/ 10000 h 10000"/>
                <a:gd name="connsiteX3" fmla="*/ 8598 w 10012"/>
                <a:gd name="connsiteY3" fmla="*/ 10000 h 10000"/>
                <a:gd name="connsiteX4" fmla="*/ 8649 w 10012"/>
                <a:gd name="connsiteY4" fmla="*/ 9921 h 10000"/>
                <a:gd name="connsiteX5" fmla="*/ 8701 w 10012"/>
                <a:gd name="connsiteY5" fmla="*/ 9849 h 10000"/>
                <a:gd name="connsiteX6" fmla="*/ 8753 w 10012"/>
                <a:gd name="connsiteY6" fmla="*/ 9755 h 10000"/>
                <a:gd name="connsiteX7" fmla="*/ 8807 w 10012"/>
                <a:gd name="connsiteY7" fmla="*/ 9655 h 10000"/>
                <a:gd name="connsiteX8" fmla="*/ 8859 w 10012"/>
                <a:gd name="connsiteY8" fmla="*/ 9554 h 10000"/>
                <a:gd name="connsiteX9" fmla="*/ 8913 w 10012"/>
                <a:gd name="connsiteY9" fmla="*/ 9432 h 10000"/>
                <a:gd name="connsiteX10" fmla="*/ 8968 w 10012"/>
                <a:gd name="connsiteY10" fmla="*/ 9309 h 10000"/>
                <a:gd name="connsiteX11" fmla="*/ 9022 w 10012"/>
                <a:gd name="connsiteY11" fmla="*/ 9180 h 10000"/>
                <a:gd name="connsiteX12" fmla="*/ 9078 w 10012"/>
                <a:gd name="connsiteY12" fmla="*/ 9036 h 10000"/>
                <a:gd name="connsiteX13" fmla="*/ 9132 w 10012"/>
                <a:gd name="connsiteY13" fmla="*/ 8892 h 10000"/>
                <a:gd name="connsiteX14" fmla="*/ 9186 w 10012"/>
                <a:gd name="connsiteY14" fmla="*/ 8741 h 10000"/>
                <a:gd name="connsiteX15" fmla="*/ 9240 w 10012"/>
                <a:gd name="connsiteY15" fmla="*/ 8576 h 10000"/>
                <a:gd name="connsiteX16" fmla="*/ 9293 w 10012"/>
                <a:gd name="connsiteY16" fmla="*/ 8417 h 10000"/>
                <a:gd name="connsiteX17" fmla="*/ 9346 w 10012"/>
                <a:gd name="connsiteY17" fmla="*/ 8252 h 10000"/>
                <a:gd name="connsiteX18" fmla="*/ 9396 w 10012"/>
                <a:gd name="connsiteY18" fmla="*/ 8086 h 10000"/>
                <a:gd name="connsiteX19" fmla="*/ 9448 w 10012"/>
                <a:gd name="connsiteY19" fmla="*/ 7906 h 10000"/>
                <a:gd name="connsiteX20" fmla="*/ 9498 w 10012"/>
                <a:gd name="connsiteY20" fmla="*/ 7727 h 10000"/>
                <a:gd name="connsiteX21" fmla="*/ 9545 w 10012"/>
                <a:gd name="connsiteY21" fmla="*/ 7547 h 10000"/>
                <a:gd name="connsiteX22" fmla="*/ 9593 w 10012"/>
                <a:gd name="connsiteY22" fmla="*/ 7360 h 10000"/>
                <a:gd name="connsiteX23" fmla="*/ 9638 w 10012"/>
                <a:gd name="connsiteY23" fmla="*/ 7180 h 10000"/>
                <a:gd name="connsiteX24" fmla="*/ 9683 w 10012"/>
                <a:gd name="connsiteY24" fmla="*/ 6993 h 10000"/>
                <a:gd name="connsiteX25" fmla="*/ 9725 w 10012"/>
                <a:gd name="connsiteY25" fmla="*/ 6806 h 10000"/>
                <a:gd name="connsiteX26" fmla="*/ 9764 w 10012"/>
                <a:gd name="connsiteY26" fmla="*/ 6619 h 10000"/>
                <a:gd name="connsiteX27" fmla="*/ 9802 w 10012"/>
                <a:gd name="connsiteY27" fmla="*/ 6439 h 10000"/>
                <a:gd name="connsiteX28" fmla="*/ 9838 w 10012"/>
                <a:gd name="connsiteY28" fmla="*/ 6245 h 10000"/>
                <a:gd name="connsiteX29" fmla="*/ 9872 w 10012"/>
                <a:gd name="connsiteY29" fmla="*/ 6065 h 10000"/>
                <a:gd name="connsiteX30" fmla="*/ 9902 w 10012"/>
                <a:gd name="connsiteY30" fmla="*/ 5878 h 10000"/>
                <a:gd name="connsiteX31" fmla="*/ 9931 w 10012"/>
                <a:gd name="connsiteY31" fmla="*/ 5698 h 10000"/>
                <a:gd name="connsiteX32" fmla="*/ 9956 w 10012"/>
                <a:gd name="connsiteY32" fmla="*/ 5518 h 10000"/>
                <a:gd name="connsiteX33" fmla="*/ 9978 w 10012"/>
                <a:gd name="connsiteY33" fmla="*/ 5345 h 10000"/>
                <a:gd name="connsiteX34" fmla="*/ 9998 w 10012"/>
                <a:gd name="connsiteY34" fmla="*/ 5165 h 10000"/>
                <a:gd name="connsiteX35" fmla="*/ 10012 w 10012"/>
                <a:gd name="connsiteY35" fmla="*/ 5000 h 10000"/>
                <a:gd name="connsiteX36" fmla="*/ 10012 w 10012"/>
                <a:gd name="connsiteY36" fmla="*/ 0 h 10000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1692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692 w 11692"/>
                <a:gd name="connsiteY0" fmla="*/ 49 h 10049"/>
                <a:gd name="connsiteX1" fmla="*/ 0 w 11692"/>
                <a:gd name="connsiteY1" fmla="*/ 0 h 10049"/>
                <a:gd name="connsiteX2" fmla="*/ 24 w 11692"/>
                <a:gd name="connsiteY2" fmla="*/ 10049 h 10049"/>
                <a:gd name="connsiteX3" fmla="*/ 10278 w 11692"/>
                <a:gd name="connsiteY3" fmla="*/ 10049 h 10049"/>
                <a:gd name="connsiteX4" fmla="*/ 10329 w 11692"/>
                <a:gd name="connsiteY4" fmla="*/ 9970 h 10049"/>
                <a:gd name="connsiteX5" fmla="*/ 10381 w 11692"/>
                <a:gd name="connsiteY5" fmla="*/ 9898 h 10049"/>
                <a:gd name="connsiteX6" fmla="*/ 10433 w 11692"/>
                <a:gd name="connsiteY6" fmla="*/ 9804 h 10049"/>
                <a:gd name="connsiteX7" fmla="*/ 10487 w 11692"/>
                <a:gd name="connsiteY7" fmla="*/ 9704 h 10049"/>
                <a:gd name="connsiteX8" fmla="*/ 10539 w 11692"/>
                <a:gd name="connsiteY8" fmla="*/ 9603 h 10049"/>
                <a:gd name="connsiteX9" fmla="*/ 10593 w 11692"/>
                <a:gd name="connsiteY9" fmla="*/ 9481 h 10049"/>
                <a:gd name="connsiteX10" fmla="*/ 10648 w 11692"/>
                <a:gd name="connsiteY10" fmla="*/ 9358 h 10049"/>
                <a:gd name="connsiteX11" fmla="*/ 10702 w 11692"/>
                <a:gd name="connsiteY11" fmla="*/ 9229 h 10049"/>
                <a:gd name="connsiteX12" fmla="*/ 10758 w 11692"/>
                <a:gd name="connsiteY12" fmla="*/ 9085 h 10049"/>
                <a:gd name="connsiteX13" fmla="*/ 10812 w 11692"/>
                <a:gd name="connsiteY13" fmla="*/ 8941 h 10049"/>
                <a:gd name="connsiteX14" fmla="*/ 10866 w 11692"/>
                <a:gd name="connsiteY14" fmla="*/ 8790 h 10049"/>
                <a:gd name="connsiteX15" fmla="*/ 10920 w 11692"/>
                <a:gd name="connsiteY15" fmla="*/ 8625 h 10049"/>
                <a:gd name="connsiteX16" fmla="*/ 10973 w 11692"/>
                <a:gd name="connsiteY16" fmla="*/ 8466 h 10049"/>
                <a:gd name="connsiteX17" fmla="*/ 11026 w 11692"/>
                <a:gd name="connsiteY17" fmla="*/ 8301 h 10049"/>
                <a:gd name="connsiteX18" fmla="*/ 11076 w 11692"/>
                <a:gd name="connsiteY18" fmla="*/ 8135 h 10049"/>
                <a:gd name="connsiteX19" fmla="*/ 11128 w 11692"/>
                <a:gd name="connsiteY19" fmla="*/ 7955 h 10049"/>
                <a:gd name="connsiteX20" fmla="*/ 11178 w 11692"/>
                <a:gd name="connsiteY20" fmla="*/ 7776 h 10049"/>
                <a:gd name="connsiteX21" fmla="*/ 11225 w 11692"/>
                <a:gd name="connsiteY21" fmla="*/ 7596 h 10049"/>
                <a:gd name="connsiteX22" fmla="*/ 11273 w 11692"/>
                <a:gd name="connsiteY22" fmla="*/ 7409 h 10049"/>
                <a:gd name="connsiteX23" fmla="*/ 11318 w 11692"/>
                <a:gd name="connsiteY23" fmla="*/ 7229 h 10049"/>
                <a:gd name="connsiteX24" fmla="*/ 11363 w 11692"/>
                <a:gd name="connsiteY24" fmla="*/ 7042 h 10049"/>
                <a:gd name="connsiteX25" fmla="*/ 11405 w 11692"/>
                <a:gd name="connsiteY25" fmla="*/ 6855 h 10049"/>
                <a:gd name="connsiteX26" fmla="*/ 11444 w 11692"/>
                <a:gd name="connsiteY26" fmla="*/ 6668 h 10049"/>
                <a:gd name="connsiteX27" fmla="*/ 11482 w 11692"/>
                <a:gd name="connsiteY27" fmla="*/ 6488 h 10049"/>
                <a:gd name="connsiteX28" fmla="*/ 11518 w 11692"/>
                <a:gd name="connsiteY28" fmla="*/ 6294 h 10049"/>
                <a:gd name="connsiteX29" fmla="*/ 11552 w 11692"/>
                <a:gd name="connsiteY29" fmla="*/ 6114 h 10049"/>
                <a:gd name="connsiteX30" fmla="*/ 11582 w 11692"/>
                <a:gd name="connsiteY30" fmla="*/ 5927 h 10049"/>
                <a:gd name="connsiteX31" fmla="*/ 11611 w 11692"/>
                <a:gd name="connsiteY31" fmla="*/ 5747 h 10049"/>
                <a:gd name="connsiteX32" fmla="*/ 11636 w 11692"/>
                <a:gd name="connsiteY32" fmla="*/ 5567 h 10049"/>
                <a:gd name="connsiteX33" fmla="*/ 11658 w 11692"/>
                <a:gd name="connsiteY33" fmla="*/ 5394 h 10049"/>
                <a:gd name="connsiteX34" fmla="*/ 11678 w 11692"/>
                <a:gd name="connsiteY34" fmla="*/ 5214 h 10049"/>
                <a:gd name="connsiteX35" fmla="*/ 11692 w 11692"/>
                <a:gd name="connsiteY35" fmla="*/ 5049 h 10049"/>
                <a:gd name="connsiteX36" fmla="*/ 11692 w 11692"/>
                <a:gd name="connsiteY36" fmla="*/ 49 h 10049"/>
                <a:gd name="connsiteX0" fmla="*/ 11704 w 11704"/>
                <a:gd name="connsiteY0" fmla="*/ 0 h 10000"/>
                <a:gd name="connsiteX1" fmla="*/ 0 w 11704"/>
                <a:gd name="connsiteY1" fmla="*/ 0 h 10000"/>
                <a:gd name="connsiteX2" fmla="*/ 36 w 11704"/>
                <a:gd name="connsiteY2" fmla="*/ 10000 h 10000"/>
                <a:gd name="connsiteX3" fmla="*/ 10290 w 11704"/>
                <a:gd name="connsiteY3" fmla="*/ 10000 h 10000"/>
                <a:gd name="connsiteX4" fmla="*/ 10341 w 11704"/>
                <a:gd name="connsiteY4" fmla="*/ 9921 h 10000"/>
                <a:gd name="connsiteX5" fmla="*/ 10393 w 11704"/>
                <a:gd name="connsiteY5" fmla="*/ 9849 h 10000"/>
                <a:gd name="connsiteX6" fmla="*/ 10445 w 11704"/>
                <a:gd name="connsiteY6" fmla="*/ 9755 h 10000"/>
                <a:gd name="connsiteX7" fmla="*/ 10499 w 11704"/>
                <a:gd name="connsiteY7" fmla="*/ 9655 h 10000"/>
                <a:gd name="connsiteX8" fmla="*/ 10551 w 11704"/>
                <a:gd name="connsiteY8" fmla="*/ 9554 h 10000"/>
                <a:gd name="connsiteX9" fmla="*/ 10605 w 11704"/>
                <a:gd name="connsiteY9" fmla="*/ 9432 h 10000"/>
                <a:gd name="connsiteX10" fmla="*/ 10660 w 11704"/>
                <a:gd name="connsiteY10" fmla="*/ 9309 h 10000"/>
                <a:gd name="connsiteX11" fmla="*/ 10714 w 11704"/>
                <a:gd name="connsiteY11" fmla="*/ 9180 h 10000"/>
                <a:gd name="connsiteX12" fmla="*/ 10770 w 11704"/>
                <a:gd name="connsiteY12" fmla="*/ 9036 h 10000"/>
                <a:gd name="connsiteX13" fmla="*/ 10824 w 11704"/>
                <a:gd name="connsiteY13" fmla="*/ 8892 h 10000"/>
                <a:gd name="connsiteX14" fmla="*/ 10878 w 11704"/>
                <a:gd name="connsiteY14" fmla="*/ 8741 h 10000"/>
                <a:gd name="connsiteX15" fmla="*/ 10932 w 11704"/>
                <a:gd name="connsiteY15" fmla="*/ 8576 h 10000"/>
                <a:gd name="connsiteX16" fmla="*/ 10985 w 11704"/>
                <a:gd name="connsiteY16" fmla="*/ 8417 h 10000"/>
                <a:gd name="connsiteX17" fmla="*/ 11038 w 11704"/>
                <a:gd name="connsiteY17" fmla="*/ 8252 h 10000"/>
                <a:gd name="connsiteX18" fmla="*/ 11088 w 11704"/>
                <a:gd name="connsiteY18" fmla="*/ 8086 h 10000"/>
                <a:gd name="connsiteX19" fmla="*/ 11140 w 11704"/>
                <a:gd name="connsiteY19" fmla="*/ 7906 h 10000"/>
                <a:gd name="connsiteX20" fmla="*/ 11190 w 11704"/>
                <a:gd name="connsiteY20" fmla="*/ 7727 h 10000"/>
                <a:gd name="connsiteX21" fmla="*/ 11237 w 11704"/>
                <a:gd name="connsiteY21" fmla="*/ 7547 h 10000"/>
                <a:gd name="connsiteX22" fmla="*/ 11285 w 11704"/>
                <a:gd name="connsiteY22" fmla="*/ 7360 h 10000"/>
                <a:gd name="connsiteX23" fmla="*/ 11330 w 11704"/>
                <a:gd name="connsiteY23" fmla="*/ 7180 h 10000"/>
                <a:gd name="connsiteX24" fmla="*/ 11375 w 11704"/>
                <a:gd name="connsiteY24" fmla="*/ 6993 h 10000"/>
                <a:gd name="connsiteX25" fmla="*/ 11417 w 11704"/>
                <a:gd name="connsiteY25" fmla="*/ 6806 h 10000"/>
                <a:gd name="connsiteX26" fmla="*/ 11456 w 11704"/>
                <a:gd name="connsiteY26" fmla="*/ 6619 h 10000"/>
                <a:gd name="connsiteX27" fmla="*/ 11494 w 11704"/>
                <a:gd name="connsiteY27" fmla="*/ 6439 h 10000"/>
                <a:gd name="connsiteX28" fmla="*/ 11530 w 11704"/>
                <a:gd name="connsiteY28" fmla="*/ 6245 h 10000"/>
                <a:gd name="connsiteX29" fmla="*/ 11564 w 11704"/>
                <a:gd name="connsiteY29" fmla="*/ 6065 h 10000"/>
                <a:gd name="connsiteX30" fmla="*/ 11594 w 11704"/>
                <a:gd name="connsiteY30" fmla="*/ 5878 h 10000"/>
                <a:gd name="connsiteX31" fmla="*/ 11623 w 11704"/>
                <a:gd name="connsiteY31" fmla="*/ 5698 h 10000"/>
                <a:gd name="connsiteX32" fmla="*/ 11648 w 11704"/>
                <a:gd name="connsiteY32" fmla="*/ 5518 h 10000"/>
                <a:gd name="connsiteX33" fmla="*/ 11670 w 11704"/>
                <a:gd name="connsiteY33" fmla="*/ 5345 h 10000"/>
                <a:gd name="connsiteX34" fmla="*/ 11690 w 11704"/>
                <a:gd name="connsiteY34" fmla="*/ 5165 h 10000"/>
                <a:gd name="connsiteX35" fmla="*/ 11704 w 11704"/>
                <a:gd name="connsiteY35" fmla="*/ 5000 h 10000"/>
                <a:gd name="connsiteX36" fmla="*/ 11704 w 11704"/>
                <a:gd name="connsiteY36" fmla="*/ 0 h 10000"/>
                <a:gd name="connsiteX0" fmla="*/ 11680 w 11680"/>
                <a:gd name="connsiteY0" fmla="*/ 0 h 10000"/>
                <a:gd name="connsiteX1" fmla="*/ 0 w 11680"/>
                <a:gd name="connsiteY1" fmla="*/ 0 h 10000"/>
                <a:gd name="connsiteX2" fmla="*/ 12 w 11680"/>
                <a:gd name="connsiteY2" fmla="*/ 10000 h 10000"/>
                <a:gd name="connsiteX3" fmla="*/ 10266 w 11680"/>
                <a:gd name="connsiteY3" fmla="*/ 10000 h 10000"/>
                <a:gd name="connsiteX4" fmla="*/ 10317 w 11680"/>
                <a:gd name="connsiteY4" fmla="*/ 9921 h 10000"/>
                <a:gd name="connsiteX5" fmla="*/ 10369 w 11680"/>
                <a:gd name="connsiteY5" fmla="*/ 9849 h 10000"/>
                <a:gd name="connsiteX6" fmla="*/ 10421 w 11680"/>
                <a:gd name="connsiteY6" fmla="*/ 9755 h 10000"/>
                <a:gd name="connsiteX7" fmla="*/ 10475 w 11680"/>
                <a:gd name="connsiteY7" fmla="*/ 9655 h 10000"/>
                <a:gd name="connsiteX8" fmla="*/ 10527 w 11680"/>
                <a:gd name="connsiteY8" fmla="*/ 9554 h 10000"/>
                <a:gd name="connsiteX9" fmla="*/ 10581 w 11680"/>
                <a:gd name="connsiteY9" fmla="*/ 9432 h 10000"/>
                <a:gd name="connsiteX10" fmla="*/ 10636 w 11680"/>
                <a:gd name="connsiteY10" fmla="*/ 9309 h 10000"/>
                <a:gd name="connsiteX11" fmla="*/ 10690 w 11680"/>
                <a:gd name="connsiteY11" fmla="*/ 9180 h 10000"/>
                <a:gd name="connsiteX12" fmla="*/ 10746 w 11680"/>
                <a:gd name="connsiteY12" fmla="*/ 9036 h 10000"/>
                <a:gd name="connsiteX13" fmla="*/ 10800 w 11680"/>
                <a:gd name="connsiteY13" fmla="*/ 8892 h 10000"/>
                <a:gd name="connsiteX14" fmla="*/ 10854 w 11680"/>
                <a:gd name="connsiteY14" fmla="*/ 8741 h 10000"/>
                <a:gd name="connsiteX15" fmla="*/ 10908 w 11680"/>
                <a:gd name="connsiteY15" fmla="*/ 8576 h 10000"/>
                <a:gd name="connsiteX16" fmla="*/ 10961 w 11680"/>
                <a:gd name="connsiteY16" fmla="*/ 8417 h 10000"/>
                <a:gd name="connsiteX17" fmla="*/ 11014 w 11680"/>
                <a:gd name="connsiteY17" fmla="*/ 8252 h 10000"/>
                <a:gd name="connsiteX18" fmla="*/ 11064 w 11680"/>
                <a:gd name="connsiteY18" fmla="*/ 8086 h 10000"/>
                <a:gd name="connsiteX19" fmla="*/ 11116 w 11680"/>
                <a:gd name="connsiteY19" fmla="*/ 7906 h 10000"/>
                <a:gd name="connsiteX20" fmla="*/ 11166 w 11680"/>
                <a:gd name="connsiteY20" fmla="*/ 7727 h 10000"/>
                <a:gd name="connsiteX21" fmla="*/ 11213 w 11680"/>
                <a:gd name="connsiteY21" fmla="*/ 7547 h 10000"/>
                <a:gd name="connsiteX22" fmla="*/ 11261 w 11680"/>
                <a:gd name="connsiteY22" fmla="*/ 7360 h 10000"/>
                <a:gd name="connsiteX23" fmla="*/ 11306 w 11680"/>
                <a:gd name="connsiteY23" fmla="*/ 7180 h 10000"/>
                <a:gd name="connsiteX24" fmla="*/ 11351 w 11680"/>
                <a:gd name="connsiteY24" fmla="*/ 6993 h 10000"/>
                <a:gd name="connsiteX25" fmla="*/ 11393 w 11680"/>
                <a:gd name="connsiteY25" fmla="*/ 6806 h 10000"/>
                <a:gd name="connsiteX26" fmla="*/ 11432 w 11680"/>
                <a:gd name="connsiteY26" fmla="*/ 6619 h 10000"/>
                <a:gd name="connsiteX27" fmla="*/ 11470 w 11680"/>
                <a:gd name="connsiteY27" fmla="*/ 6439 h 10000"/>
                <a:gd name="connsiteX28" fmla="*/ 11506 w 11680"/>
                <a:gd name="connsiteY28" fmla="*/ 6245 h 10000"/>
                <a:gd name="connsiteX29" fmla="*/ 11540 w 11680"/>
                <a:gd name="connsiteY29" fmla="*/ 6065 h 10000"/>
                <a:gd name="connsiteX30" fmla="*/ 11570 w 11680"/>
                <a:gd name="connsiteY30" fmla="*/ 5878 h 10000"/>
                <a:gd name="connsiteX31" fmla="*/ 11599 w 11680"/>
                <a:gd name="connsiteY31" fmla="*/ 5698 h 10000"/>
                <a:gd name="connsiteX32" fmla="*/ 11624 w 11680"/>
                <a:gd name="connsiteY32" fmla="*/ 5518 h 10000"/>
                <a:gd name="connsiteX33" fmla="*/ 11646 w 11680"/>
                <a:gd name="connsiteY33" fmla="*/ 5345 h 10000"/>
                <a:gd name="connsiteX34" fmla="*/ 11666 w 11680"/>
                <a:gd name="connsiteY34" fmla="*/ 5165 h 10000"/>
                <a:gd name="connsiteX35" fmla="*/ 11680 w 11680"/>
                <a:gd name="connsiteY35" fmla="*/ 5000 h 10000"/>
                <a:gd name="connsiteX36" fmla="*/ 11680 w 11680"/>
                <a:gd name="connsiteY36" fmla="*/ 0 h 10000"/>
                <a:gd name="connsiteX0" fmla="*/ 11669 w 11669"/>
                <a:gd name="connsiteY0" fmla="*/ 0 h 10000"/>
                <a:gd name="connsiteX1" fmla="*/ 4485 w 11669"/>
                <a:gd name="connsiteY1" fmla="*/ 0 h 10000"/>
                <a:gd name="connsiteX2" fmla="*/ 1 w 11669"/>
                <a:gd name="connsiteY2" fmla="*/ 10000 h 10000"/>
                <a:gd name="connsiteX3" fmla="*/ 10255 w 11669"/>
                <a:gd name="connsiteY3" fmla="*/ 10000 h 10000"/>
                <a:gd name="connsiteX4" fmla="*/ 10306 w 11669"/>
                <a:gd name="connsiteY4" fmla="*/ 9921 h 10000"/>
                <a:gd name="connsiteX5" fmla="*/ 10358 w 11669"/>
                <a:gd name="connsiteY5" fmla="*/ 9849 h 10000"/>
                <a:gd name="connsiteX6" fmla="*/ 10410 w 11669"/>
                <a:gd name="connsiteY6" fmla="*/ 9755 h 10000"/>
                <a:gd name="connsiteX7" fmla="*/ 10464 w 11669"/>
                <a:gd name="connsiteY7" fmla="*/ 9655 h 10000"/>
                <a:gd name="connsiteX8" fmla="*/ 10516 w 11669"/>
                <a:gd name="connsiteY8" fmla="*/ 9554 h 10000"/>
                <a:gd name="connsiteX9" fmla="*/ 10570 w 11669"/>
                <a:gd name="connsiteY9" fmla="*/ 9432 h 10000"/>
                <a:gd name="connsiteX10" fmla="*/ 10625 w 11669"/>
                <a:gd name="connsiteY10" fmla="*/ 9309 h 10000"/>
                <a:gd name="connsiteX11" fmla="*/ 10679 w 11669"/>
                <a:gd name="connsiteY11" fmla="*/ 9180 h 10000"/>
                <a:gd name="connsiteX12" fmla="*/ 10735 w 11669"/>
                <a:gd name="connsiteY12" fmla="*/ 9036 h 10000"/>
                <a:gd name="connsiteX13" fmla="*/ 10789 w 11669"/>
                <a:gd name="connsiteY13" fmla="*/ 8892 h 10000"/>
                <a:gd name="connsiteX14" fmla="*/ 10843 w 11669"/>
                <a:gd name="connsiteY14" fmla="*/ 8741 h 10000"/>
                <a:gd name="connsiteX15" fmla="*/ 10897 w 11669"/>
                <a:gd name="connsiteY15" fmla="*/ 8576 h 10000"/>
                <a:gd name="connsiteX16" fmla="*/ 10950 w 11669"/>
                <a:gd name="connsiteY16" fmla="*/ 8417 h 10000"/>
                <a:gd name="connsiteX17" fmla="*/ 11003 w 11669"/>
                <a:gd name="connsiteY17" fmla="*/ 8252 h 10000"/>
                <a:gd name="connsiteX18" fmla="*/ 11053 w 11669"/>
                <a:gd name="connsiteY18" fmla="*/ 8086 h 10000"/>
                <a:gd name="connsiteX19" fmla="*/ 11105 w 11669"/>
                <a:gd name="connsiteY19" fmla="*/ 7906 h 10000"/>
                <a:gd name="connsiteX20" fmla="*/ 11155 w 11669"/>
                <a:gd name="connsiteY20" fmla="*/ 7727 h 10000"/>
                <a:gd name="connsiteX21" fmla="*/ 11202 w 11669"/>
                <a:gd name="connsiteY21" fmla="*/ 7547 h 10000"/>
                <a:gd name="connsiteX22" fmla="*/ 11250 w 11669"/>
                <a:gd name="connsiteY22" fmla="*/ 7360 h 10000"/>
                <a:gd name="connsiteX23" fmla="*/ 11295 w 11669"/>
                <a:gd name="connsiteY23" fmla="*/ 7180 h 10000"/>
                <a:gd name="connsiteX24" fmla="*/ 11340 w 11669"/>
                <a:gd name="connsiteY24" fmla="*/ 6993 h 10000"/>
                <a:gd name="connsiteX25" fmla="*/ 11382 w 11669"/>
                <a:gd name="connsiteY25" fmla="*/ 6806 h 10000"/>
                <a:gd name="connsiteX26" fmla="*/ 11421 w 11669"/>
                <a:gd name="connsiteY26" fmla="*/ 6619 h 10000"/>
                <a:gd name="connsiteX27" fmla="*/ 11459 w 11669"/>
                <a:gd name="connsiteY27" fmla="*/ 6439 h 10000"/>
                <a:gd name="connsiteX28" fmla="*/ 11495 w 11669"/>
                <a:gd name="connsiteY28" fmla="*/ 6245 h 10000"/>
                <a:gd name="connsiteX29" fmla="*/ 11529 w 11669"/>
                <a:gd name="connsiteY29" fmla="*/ 6065 h 10000"/>
                <a:gd name="connsiteX30" fmla="*/ 11559 w 11669"/>
                <a:gd name="connsiteY30" fmla="*/ 5878 h 10000"/>
                <a:gd name="connsiteX31" fmla="*/ 11588 w 11669"/>
                <a:gd name="connsiteY31" fmla="*/ 5698 h 10000"/>
                <a:gd name="connsiteX32" fmla="*/ 11613 w 11669"/>
                <a:gd name="connsiteY32" fmla="*/ 5518 h 10000"/>
                <a:gd name="connsiteX33" fmla="*/ 11635 w 11669"/>
                <a:gd name="connsiteY33" fmla="*/ 5345 h 10000"/>
                <a:gd name="connsiteX34" fmla="*/ 11655 w 11669"/>
                <a:gd name="connsiteY34" fmla="*/ 5165 h 10000"/>
                <a:gd name="connsiteX35" fmla="*/ 11669 w 11669"/>
                <a:gd name="connsiteY35" fmla="*/ 5000 h 10000"/>
                <a:gd name="connsiteX36" fmla="*/ 11669 w 11669"/>
                <a:gd name="connsiteY36" fmla="*/ 0 h 10000"/>
                <a:gd name="connsiteX0" fmla="*/ 7201 w 7201"/>
                <a:gd name="connsiteY0" fmla="*/ 0 h 10068"/>
                <a:gd name="connsiteX1" fmla="*/ 17 w 7201"/>
                <a:gd name="connsiteY1" fmla="*/ 0 h 10068"/>
                <a:gd name="connsiteX2" fmla="*/ 1 w 7201"/>
                <a:gd name="connsiteY2" fmla="*/ 10068 h 10068"/>
                <a:gd name="connsiteX3" fmla="*/ 5787 w 7201"/>
                <a:gd name="connsiteY3" fmla="*/ 10000 h 10068"/>
                <a:gd name="connsiteX4" fmla="*/ 5838 w 7201"/>
                <a:gd name="connsiteY4" fmla="*/ 9921 h 10068"/>
                <a:gd name="connsiteX5" fmla="*/ 5890 w 7201"/>
                <a:gd name="connsiteY5" fmla="*/ 9849 h 10068"/>
                <a:gd name="connsiteX6" fmla="*/ 5942 w 7201"/>
                <a:gd name="connsiteY6" fmla="*/ 9755 h 10068"/>
                <a:gd name="connsiteX7" fmla="*/ 5996 w 7201"/>
                <a:gd name="connsiteY7" fmla="*/ 9655 h 10068"/>
                <a:gd name="connsiteX8" fmla="*/ 6048 w 7201"/>
                <a:gd name="connsiteY8" fmla="*/ 9554 h 10068"/>
                <a:gd name="connsiteX9" fmla="*/ 6102 w 7201"/>
                <a:gd name="connsiteY9" fmla="*/ 9432 h 10068"/>
                <a:gd name="connsiteX10" fmla="*/ 6157 w 7201"/>
                <a:gd name="connsiteY10" fmla="*/ 9309 h 10068"/>
                <a:gd name="connsiteX11" fmla="*/ 6211 w 7201"/>
                <a:gd name="connsiteY11" fmla="*/ 9180 h 10068"/>
                <a:gd name="connsiteX12" fmla="*/ 6267 w 7201"/>
                <a:gd name="connsiteY12" fmla="*/ 9036 h 10068"/>
                <a:gd name="connsiteX13" fmla="*/ 6321 w 7201"/>
                <a:gd name="connsiteY13" fmla="*/ 8892 h 10068"/>
                <a:gd name="connsiteX14" fmla="*/ 6375 w 7201"/>
                <a:gd name="connsiteY14" fmla="*/ 8741 h 10068"/>
                <a:gd name="connsiteX15" fmla="*/ 6429 w 7201"/>
                <a:gd name="connsiteY15" fmla="*/ 8576 h 10068"/>
                <a:gd name="connsiteX16" fmla="*/ 6482 w 7201"/>
                <a:gd name="connsiteY16" fmla="*/ 8417 h 10068"/>
                <a:gd name="connsiteX17" fmla="*/ 6535 w 7201"/>
                <a:gd name="connsiteY17" fmla="*/ 8252 h 10068"/>
                <a:gd name="connsiteX18" fmla="*/ 6585 w 7201"/>
                <a:gd name="connsiteY18" fmla="*/ 8086 h 10068"/>
                <a:gd name="connsiteX19" fmla="*/ 6637 w 7201"/>
                <a:gd name="connsiteY19" fmla="*/ 7906 h 10068"/>
                <a:gd name="connsiteX20" fmla="*/ 6687 w 7201"/>
                <a:gd name="connsiteY20" fmla="*/ 7727 h 10068"/>
                <a:gd name="connsiteX21" fmla="*/ 6734 w 7201"/>
                <a:gd name="connsiteY21" fmla="*/ 7547 h 10068"/>
                <a:gd name="connsiteX22" fmla="*/ 6782 w 7201"/>
                <a:gd name="connsiteY22" fmla="*/ 7360 h 10068"/>
                <a:gd name="connsiteX23" fmla="*/ 6827 w 7201"/>
                <a:gd name="connsiteY23" fmla="*/ 7180 h 10068"/>
                <a:gd name="connsiteX24" fmla="*/ 6872 w 7201"/>
                <a:gd name="connsiteY24" fmla="*/ 6993 h 10068"/>
                <a:gd name="connsiteX25" fmla="*/ 6914 w 7201"/>
                <a:gd name="connsiteY25" fmla="*/ 6806 h 10068"/>
                <a:gd name="connsiteX26" fmla="*/ 6953 w 7201"/>
                <a:gd name="connsiteY26" fmla="*/ 6619 h 10068"/>
                <a:gd name="connsiteX27" fmla="*/ 6991 w 7201"/>
                <a:gd name="connsiteY27" fmla="*/ 6439 h 10068"/>
                <a:gd name="connsiteX28" fmla="*/ 7027 w 7201"/>
                <a:gd name="connsiteY28" fmla="*/ 6245 h 10068"/>
                <a:gd name="connsiteX29" fmla="*/ 7061 w 7201"/>
                <a:gd name="connsiteY29" fmla="*/ 6065 h 10068"/>
                <a:gd name="connsiteX30" fmla="*/ 7091 w 7201"/>
                <a:gd name="connsiteY30" fmla="*/ 5878 h 10068"/>
                <a:gd name="connsiteX31" fmla="*/ 7120 w 7201"/>
                <a:gd name="connsiteY31" fmla="*/ 5698 h 10068"/>
                <a:gd name="connsiteX32" fmla="*/ 7145 w 7201"/>
                <a:gd name="connsiteY32" fmla="*/ 5518 h 10068"/>
                <a:gd name="connsiteX33" fmla="*/ 7167 w 7201"/>
                <a:gd name="connsiteY33" fmla="*/ 5345 h 10068"/>
                <a:gd name="connsiteX34" fmla="*/ 7187 w 7201"/>
                <a:gd name="connsiteY34" fmla="*/ 5165 h 10068"/>
                <a:gd name="connsiteX35" fmla="*/ 7201 w 7201"/>
                <a:gd name="connsiteY35" fmla="*/ 5000 h 10068"/>
                <a:gd name="connsiteX36" fmla="*/ 7201 w 7201"/>
                <a:gd name="connsiteY36" fmla="*/ 0 h 10068"/>
                <a:gd name="connsiteX0" fmla="*/ 9981 w 9981"/>
                <a:gd name="connsiteY0" fmla="*/ 0 h 10000"/>
                <a:gd name="connsiteX1" fmla="*/ 5 w 9981"/>
                <a:gd name="connsiteY1" fmla="*/ 0 h 10000"/>
                <a:gd name="connsiteX2" fmla="*/ 2 w 9981"/>
                <a:gd name="connsiteY2" fmla="*/ 10000 h 10000"/>
                <a:gd name="connsiteX3" fmla="*/ 8017 w 9981"/>
                <a:gd name="connsiteY3" fmla="*/ 9932 h 10000"/>
                <a:gd name="connsiteX4" fmla="*/ 8088 w 9981"/>
                <a:gd name="connsiteY4" fmla="*/ 9854 h 10000"/>
                <a:gd name="connsiteX5" fmla="*/ 8160 w 9981"/>
                <a:gd name="connsiteY5" fmla="*/ 9782 h 10000"/>
                <a:gd name="connsiteX6" fmla="*/ 8233 w 9981"/>
                <a:gd name="connsiteY6" fmla="*/ 9689 h 10000"/>
                <a:gd name="connsiteX7" fmla="*/ 8308 w 9981"/>
                <a:gd name="connsiteY7" fmla="*/ 9590 h 10000"/>
                <a:gd name="connsiteX8" fmla="*/ 8380 w 9981"/>
                <a:gd name="connsiteY8" fmla="*/ 9489 h 10000"/>
                <a:gd name="connsiteX9" fmla="*/ 8455 w 9981"/>
                <a:gd name="connsiteY9" fmla="*/ 9368 h 10000"/>
                <a:gd name="connsiteX10" fmla="*/ 8531 w 9981"/>
                <a:gd name="connsiteY10" fmla="*/ 9246 h 10000"/>
                <a:gd name="connsiteX11" fmla="*/ 8606 w 9981"/>
                <a:gd name="connsiteY11" fmla="*/ 9118 h 10000"/>
                <a:gd name="connsiteX12" fmla="*/ 8684 w 9981"/>
                <a:gd name="connsiteY12" fmla="*/ 8975 h 10000"/>
                <a:gd name="connsiteX13" fmla="*/ 8759 w 9981"/>
                <a:gd name="connsiteY13" fmla="*/ 8832 h 10000"/>
                <a:gd name="connsiteX14" fmla="*/ 8834 w 9981"/>
                <a:gd name="connsiteY14" fmla="*/ 8682 h 10000"/>
                <a:gd name="connsiteX15" fmla="*/ 8909 w 9981"/>
                <a:gd name="connsiteY15" fmla="*/ 8518 h 10000"/>
                <a:gd name="connsiteX16" fmla="*/ 8983 w 9981"/>
                <a:gd name="connsiteY16" fmla="*/ 8360 h 10000"/>
                <a:gd name="connsiteX17" fmla="*/ 9056 w 9981"/>
                <a:gd name="connsiteY17" fmla="*/ 8196 h 10000"/>
                <a:gd name="connsiteX18" fmla="*/ 9126 w 9981"/>
                <a:gd name="connsiteY18" fmla="*/ 8031 h 10000"/>
                <a:gd name="connsiteX19" fmla="*/ 9198 w 9981"/>
                <a:gd name="connsiteY19" fmla="*/ 7853 h 10000"/>
                <a:gd name="connsiteX20" fmla="*/ 9267 w 9981"/>
                <a:gd name="connsiteY20" fmla="*/ 7675 h 10000"/>
                <a:gd name="connsiteX21" fmla="*/ 9332 w 9981"/>
                <a:gd name="connsiteY21" fmla="*/ 7496 h 10000"/>
                <a:gd name="connsiteX22" fmla="*/ 9399 w 9981"/>
                <a:gd name="connsiteY22" fmla="*/ 7310 h 10000"/>
                <a:gd name="connsiteX23" fmla="*/ 9462 w 9981"/>
                <a:gd name="connsiteY23" fmla="*/ 7132 h 10000"/>
                <a:gd name="connsiteX24" fmla="*/ 9524 w 9981"/>
                <a:gd name="connsiteY24" fmla="*/ 6946 h 10000"/>
                <a:gd name="connsiteX25" fmla="*/ 9582 w 9981"/>
                <a:gd name="connsiteY25" fmla="*/ 6760 h 10000"/>
                <a:gd name="connsiteX26" fmla="*/ 9637 w 9981"/>
                <a:gd name="connsiteY26" fmla="*/ 6574 h 10000"/>
                <a:gd name="connsiteX27" fmla="*/ 9689 w 9981"/>
                <a:gd name="connsiteY27" fmla="*/ 6396 h 10000"/>
                <a:gd name="connsiteX28" fmla="*/ 9739 w 9981"/>
                <a:gd name="connsiteY28" fmla="*/ 6203 h 10000"/>
                <a:gd name="connsiteX29" fmla="*/ 9787 w 9981"/>
                <a:gd name="connsiteY29" fmla="*/ 6024 h 10000"/>
                <a:gd name="connsiteX30" fmla="*/ 9828 w 9981"/>
                <a:gd name="connsiteY30" fmla="*/ 5838 h 10000"/>
                <a:gd name="connsiteX31" fmla="*/ 9869 w 9981"/>
                <a:gd name="connsiteY31" fmla="*/ 5660 h 10000"/>
                <a:gd name="connsiteX32" fmla="*/ 9903 w 9981"/>
                <a:gd name="connsiteY32" fmla="*/ 5481 h 10000"/>
                <a:gd name="connsiteX33" fmla="*/ 9934 w 9981"/>
                <a:gd name="connsiteY33" fmla="*/ 5309 h 10000"/>
                <a:gd name="connsiteX34" fmla="*/ 9962 w 9981"/>
                <a:gd name="connsiteY34" fmla="*/ 5130 h 10000"/>
                <a:gd name="connsiteX35" fmla="*/ 9981 w 9981"/>
                <a:gd name="connsiteY35" fmla="*/ 4966 h 10000"/>
                <a:gd name="connsiteX36" fmla="*/ 9981 w 9981"/>
                <a:gd name="connsiteY3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81" h="10000">
                  <a:moveTo>
                    <a:pt x="9981" y="0"/>
                  </a:moveTo>
                  <a:lnTo>
                    <a:pt x="5" y="0"/>
                  </a:lnTo>
                  <a:cubicBezTo>
                    <a:pt x="10" y="3310"/>
                    <a:pt x="-3" y="6690"/>
                    <a:pt x="2" y="10000"/>
                  </a:cubicBezTo>
                  <a:lnTo>
                    <a:pt x="8017" y="9932"/>
                  </a:lnTo>
                  <a:cubicBezTo>
                    <a:pt x="8041" y="9907"/>
                    <a:pt x="8065" y="9880"/>
                    <a:pt x="8088" y="9854"/>
                  </a:cubicBezTo>
                  <a:cubicBezTo>
                    <a:pt x="8112" y="9830"/>
                    <a:pt x="8137" y="9806"/>
                    <a:pt x="8160" y="9782"/>
                  </a:cubicBezTo>
                  <a:cubicBezTo>
                    <a:pt x="8184" y="9752"/>
                    <a:pt x="8209" y="9720"/>
                    <a:pt x="8233" y="9689"/>
                  </a:cubicBezTo>
                  <a:lnTo>
                    <a:pt x="8308" y="9590"/>
                  </a:lnTo>
                  <a:cubicBezTo>
                    <a:pt x="8331" y="9556"/>
                    <a:pt x="8356" y="9523"/>
                    <a:pt x="8380" y="9489"/>
                  </a:cubicBezTo>
                  <a:cubicBezTo>
                    <a:pt x="8405" y="9449"/>
                    <a:pt x="8430" y="9409"/>
                    <a:pt x="8455" y="9368"/>
                  </a:cubicBezTo>
                  <a:cubicBezTo>
                    <a:pt x="8480" y="9328"/>
                    <a:pt x="8506" y="9287"/>
                    <a:pt x="8531" y="9246"/>
                  </a:cubicBezTo>
                  <a:cubicBezTo>
                    <a:pt x="8556" y="9203"/>
                    <a:pt x="8581" y="9161"/>
                    <a:pt x="8606" y="9118"/>
                  </a:cubicBezTo>
                  <a:cubicBezTo>
                    <a:pt x="8633" y="9070"/>
                    <a:pt x="8658" y="9023"/>
                    <a:pt x="8684" y="8975"/>
                  </a:cubicBezTo>
                  <a:cubicBezTo>
                    <a:pt x="8709" y="8927"/>
                    <a:pt x="8734" y="8880"/>
                    <a:pt x="8759" y="8832"/>
                  </a:cubicBezTo>
                  <a:lnTo>
                    <a:pt x="8834" y="8682"/>
                  </a:lnTo>
                  <a:cubicBezTo>
                    <a:pt x="8859" y="8627"/>
                    <a:pt x="8884" y="8573"/>
                    <a:pt x="8909" y="8518"/>
                  </a:cubicBezTo>
                  <a:cubicBezTo>
                    <a:pt x="8934" y="8465"/>
                    <a:pt x="8958" y="8413"/>
                    <a:pt x="8983" y="8360"/>
                  </a:cubicBezTo>
                  <a:cubicBezTo>
                    <a:pt x="9008" y="8306"/>
                    <a:pt x="9031" y="8251"/>
                    <a:pt x="9056" y="8196"/>
                  </a:cubicBezTo>
                  <a:cubicBezTo>
                    <a:pt x="9080" y="8142"/>
                    <a:pt x="9102" y="8086"/>
                    <a:pt x="9126" y="8031"/>
                  </a:cubicBezTo>
                  <a:cubicBezTo>
                    <a:pt x="9149" y="7972"/>
                    <a:pt x="9174" y="7912"/>
                    <a:pt x="9198" y="7853"/>
                  </a:cubicBezTo>
                  <a:cubicBezTo>
                    <a:pt x="9221" y="7793"/>
                    <a:pt x="9244" y="7734"/>
                    <a:pt x="9267" y="7675"/>
                  </a:cubicBezTo>
                  <a:cubicBezTo>
                    <a:pt x="9289" y="7615"/>
                    <a:pt x="9310" y="7556"/>
                    <a:pt x="9332" y="7496"/>
                  </a:cubicBezTo>
                  <a:cubicBezTo>
                    <a:pt x="9355" y="7434"/>
                    <a:pt x="9377" y="7372"/>
                    <a:pt x="9399" y="7310"/>
                  </a:cubicBezTo>
                  <a:cubicBezTo>
                    <a:pt x="9420" y="7251"/>
                    <a:pt x="9441" y="7191"/>
                    <a:pt x="9462" y="7132"/>
                  </a:cubicBezTo>
                  <a:cubicBezTo>
                    <a:pt x="9482" y="7070"/>
                    <a:pt x="9503" y="7007"/>
                    <a:pt x="9524" y="6946"/>
                  </a:cubicBezTo>
                  <a:cubicBezTo>
                    <a:pt x="9544" y="6884"/>
                    <a:pt x="9563" y="6822"/>
                    <a:pt x="9582" y="6760"/>
                  </a:cubicBezTo>
                  <a:cubicBezTo>
                    <a:pt x="9600" y="6698"/>
                    <a:pt x="9619" y="6636"/>
                    <a:pt x="9637" y="6574"/>
                  </a:cubicBezTo>
                  <a:cubicBezTo>
                    <a:pt x="9655" y="6515"/>
                    <a:pt x="9671" y="6455"/>
                    <a:pt x="9689" y="6396"/>
                  </a:cubicBezTo>
                  <a:cubicBezTo>
                    <a:pt x="9706" y="6331"/>
                    <a:pt x="9723" y="6267"/>
                    <a:pt x="9739" y="6203"/>
                  </a:cubicBezTo>
                  <a:cubicBezTo>
                    <a:pt x="9755" y="6143"/>
                    <a:pt x="9771" y="6084"/>
                    <a:pt x="9787" y="6024"/>
                  </a:cubicBezTo>
                  <a:cubicBezTo>
                    <a:pt x="9800" y="5962"/>
                    <a:pt x="9814" y="5900"/>
                    <a:pt x="9828" y="5838"/>
                  </a:cubicBezTo>
                  <a:cubicBezTo>
                    <a:pt x="9842" y="5779"/>
                    <a:pt x="9855" y="5719"/>
                    <a:pt x="9869" y="5660"/>
                  </a:cubicBezTo>
                  <a:cubicBezTo>
                    <a:pt x="9880" y="5600"/>
                    <a:pt x="9892" y="5540"/>
                    <a:pt x="9903" y="5481"/>
                  </a:cubicBezTo>
                  <a:cubicBezTo>
                    <a:pt x="9913" y="5423"/>
                    <a:pt x="9924" y="5367"/>
                    <a:pt x="9934" y="5309"/>
                  </a:cubicBezTo>
                  <a:cubicBezTo>
                    <a:pt x="9944" y="5249"/>
                    <a:pt x="9952" y="5190"/>
                    <a:pt x="9962" y="5130"/>
                  </a:cubicBezTo>
                  <a:cubicBezTo>
                    <a:pt x="9969" y="5075"/>
                    <a:pt x="9974" y="5021"/>
                    <a:pt x="9981" y="4966"/>
                  </a:cubicBezTo>
                  <a:lnTo>
                    <a:pt x="9981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FFFFF"/>
                </a:gs>
                <a:gs pos="0">
                  <a:srgbClr val="E8F8F8"/>
                </a:gs>
                <a:gs pos="89000">
                  <a:srgbClr val="D7F2F5"/>
                </a:gs>
                <a:gs pos="93000">
                  <a:srgbClr val="D4F2F4"/>
                </a:gs>
                <a:gs pos="97000">
                  <a:srgbClr val="89DDDF"/>
                </a:gs>
                <a:gs pos="76000">
                  <a:schemeClr val="bg1">
                    <a:shade val="100000"/>
                    <a:satMod val="115000"/>
                    <a:lumMod val="26000"/>
                    <a:lumOff val="74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aseline="-25000"/>
            </a:p>
          </p:txBody>
        </p:sp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3641233" y="5938896"/>
              <a:ext cx="503783" cy="442408"/>
            </a:xfrm>
            <a:custGeom>
              <a:avLst/>
              <a:gdLst>
                <a:gd name="T0" fmla="*/ 318 w 787"/>
                <a:gd name="T1" fmla="*/ 184 h 695"/>
                <a:gd name="T2" fmla="*/ 310 w 787"/>
                <a:gd name="T3" fmla="*/ 232 h 695"/>
                <a:gd name="T4" fmla="*/ 301 w 787"/>
                <a:gd name="T5" fmla="*/ 280 h 695"/>
                <a:gd name="T6" fmla="*/ 288 w 787"/>
                <a:gd name="T7" fmla="*/ 325 h 695"/>
                <a:gd name="T8" fmla="*/ 274 w 787"/>
                <a:gd name="T9" fmla="*/ 370 h 695"/>
                <a:gd name="T10" fmla="*/ 258 w 787"/>
                <a:gd name="T11" fmla="*/ 411 h 695"/>
                <a:gd name="T12" fmla="*/ 242 w 787"/>
                <a:gd name="T13" fmla="*/ 451 h 695"/>
                <a:gd name="T14" fmla="*/ 223 w 787"/>
                <a:gd name="T15" fmla="*/ 488 h 695"/>
                <a:gd name="T16" fmla="*/ 202 w 787"/>
                <a:gd name="T17" fmla="*/ 523 h 695"/>
                <a:gd name="T18" fmla="*/ 180 w 787"/>
                <a:gd name="T19" fmla="*/ 555 h 695"/>
                <a:gd name="T20" fmla="*/ 157 w 787"/>
                <a:gd name="T21" fmla="*/ 585 h 695"/>
                <a:gd name="T22" fmla="*/ 131 w 787"/>
                <a:gd name="T23" fmla="*/ 611 h 695"/>
                <a:gd name="T24" fmla="*/ 104 w 787"/>
                <a:gd name="T25" fmla="*/ 636 h 695"/>
                <a:gd name="T26" fmla="*/ 77 w 787"/>
                <a:gd name="T27" fmla="*/ 657 h 695"/>
                <a:gd name="T28" fmla="*/ 46 w 787"/>
                <a:gd name="T29" fmla="*/ 675 h 695"/>
                <a:gd name="T30" fmla="*/ 16 w 787"/>
                <a:gd name="T31" fmla="*/ 688 h 695"/>
                <a:gd name="T32" fmla="*/ 21 w 787"/>
                <a:gd name="T33" fmla="*/ 693 h 695"/>
                <a:gd name="T34" fmla="*/ 68 w 787"/>
                <a:gd name="T35" fmla="*/ 682 h 695"/>
                <a:gd name="T36" fmla="*/ 123 w 787"/>
                <a:gd name="T37" fmla="*/ 661 h 695"/>
                <a:gd name="T38" fmla="*/ 182 w 787"/>
                <a:gd name="T39" fmla="*/ 631 h 695"/>
                <a:gd name="T40" fmla="*/ 245 w 787"/>
                <a:gd name="T41" fmla="*/ 593 h 695"/>
                <a:gd name="T42" fmla="*/ 310 w 787"/>
                <a:gd name="T43" fmla="*/ 550 h 695"/>
                <a:gd name="T44" fmla="*/ 375 w 787"/>
                <a:gd name="T45" fmla="*/ 501 h 695"/>
                <a:gd name="T46" fmla="*/ 441 w 787"/>
                <a:gd name="T47" fmla="*/ 448 h 695"/>
                <a:gd name="T48" fmla="*/ 505 w 787"/>
                <a:gd name="T49" fmla="*/ 392 h 695"/>
                <a:gd name="T50" fmla="*/ 565 w 787"/>
                <a:gd name="T51" fmla="*/ 335 h 695"/>
                <a:gd name="T52" fmla="*/ 621 w 787"/>
                <a:gd name="T53" fmla="*/ 277 h 695"/>
                <a:gd name="T54" fmla="*/ 671 w 787"/>
                <a:gd name="T55" fmla="*/ 219 h 695"/>
                <a:gd name="T56" fmla="*/ 715 w 787"/>
                <a:gd name="T57" fmla="*/ 164 h 695"/>
                <a:gd name="T58" fmla="*/ 748 w 787"/>
                <a:gd name="T59" fmla="*/ 111 h 695"/>
                <a:gd name="T60" fmla="*/ 772 w 787"/>
                <a:gd name="T61" fmla="*/ 62 h 695"/>
                <a:gd name="T62" fmla="*/ 785 w 787"/>
                <a:gd name="T63" fmla="*/ 19 h 695"/>
                <a:gd name="T64" fmla="*/ 781 w 787"/>
                <a:gd name="T65" fmla="*/ 8 h 695"/>
                <a:gd name="T66" fmla="*/ 767 w 787"/>
                <a:gd name="T67" fmla="*/ 25 h 695"/>
                <a:gd name="T68" fmla="*/ 749 w 787"/>
                <a:gd name="T69" fmla="*/ 41 h 695"/>
                <a:gd name="T70" fmla="*/ 729 w 787"/>
                <a:gd name="T71" fmla="*/ 56 h 695"/>
                <a:gd name="T72" fmla="*/ 694 w 787"/>
                <a:gd name="T73" fmla="*/ 77 h 695"/>
                <a:gd name="T74" fmla="*/ 638 w 787"/>
                <a:gd name="T75" fmla="*/ 101 h 695"/>
                <a:gd name="T76" fmla="*/ 575 w 787"/>
                <a:gd name="T77" fmla="*/ 122 h 695"/>
                <a:gd name="T78" fmla="*/ 505 w 787"/>
                <a:gd name="T79" fmla="*/ 139 h 695"/>
                <a:gd name="T80" fmla="*/ 433 w 787"/>
                <a:gd name="T81" fmla="*/ 151 h 695"/>
                <a:gd name="T82" fmla="*/ 358 w 787"/>
                <a:gd name="T83" fmla="*/ 1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7" h="695">
                  <a:moveTo>
                    <a:pt x="322" y="159"/>
                  </a:moveTo>
                  <a:lnTo>
                    <a:pt x="318" y="184"/>
                  </a:lnTo>
                  <a:lnTo>
                    <a:pt x="314" y="209"/>
                  </a:lnTo>
                  <a:lnTo>
                    <a:pt x="310" y="232"/>
                  </a:lnTo>
                  <a:lnTo>
                    <a:pt x="306" y="257"/>
                  </a:lnTo>
                  <a:lnTo>
                    <a:pt x="301" y="280"/>
                  </a:lnTo>
                  <a:lnTo>
                    <a:pt x="294" y="303"/>
                  </a:lnTo>
                  <a:lnTo>
                    <a:pt x="288" y="325"/>
                  </a:lnTo>
                  <a:lnTo>
                    <a:pt x="282" y="347"/>
                  </a:lnTo>
                  <a:lnTo>
                    <a:pt x="274" y="370"/>
                  </a:lnTo>
                  <a:lnTo>
                    <a:pt x="267" y="391"/>
                  </a:lnTo>
                  <a:lnTo>
                    <a:pt x="258" y="411"/>
                  </a:lnTo>
                  <a:lnTo>
                    <a:pt x="250" y="431"/>
                  </a:lnTo>
                  <a:lnTo>
                    <a:pt x="242" y="451"/>
                  </a:lnTo>
                  <a:lnTo>
                    <a:pt x="232" y="469"/>
                  </a:lnTo>
                  <a:lnTo>
                    <a:pt x="223" y="488"/>
                  </a:lnTo>
                  <a:lnTo>
                    <a:pt x="212" y="506"/>
                  </a:lnTo>
                  <a:lnTo>
                    <a:pt x="202" y="523"/>
                  </a:lnTo>
                  <a:lnTo>
                    <a:pt x="191" y="540"/>
                  </a:lnTo>
                  <a:lnTo>
                    <a:pt x="180" y="555"/>
                  </a:lnTo>
                  <a:lnTo>
                    <a:pt x="168" y="570"/>
                  </a:lnTo>
                  <a:lnTo>
                    <a:pt x="157" y="585"/>
                  </a:lnTo>
                  <a:lnTo>
                    <a:pt x="144" y="599"/>
                  </a:lnTo>
                  <a:lnTo>
                    <a:pt x="131" y="611"/>
                  </a:lnTo>
                  <a:lnTo>
                    <a:pt x="118" y="624"/>
                  </a:lnTo>
                  <a:lnTo>
                    <a:pt x="104" y="636"/>
                  </a:lnTo>
                  <a:lnTo>
                    <a:pt x="90" y="646"/>
                  </a:lnTo>
                  <a:lnTo>
                    <a:pt x="77" y="657"/>
                  </a:lnTo>
                  <a:lnTo>
                    <a:pt x="62" y="666"/>
                  </a:lnTo>
                  <a:lnTo>
                    <a:pt x="46" y="675"/>
                  </a:lnTo>
                  <a:lnTo>
                    <a:pt x="32" y="682"/>
                  </a:lnTo>
                  <a:lnTo>
                    <a:pt x="16" y="688"/>
                  </a:lnTo>
                  <a:lnTo>
                    <a:pt x="0" y="695"/>
                  </a:lnTo>
                  <a:lnTo>
                    <a:pt x="21" y="693"/>
                  </a:lnTo>
                  <a:lnTo>
                    <a:pt x="44" y="688"/>
                  </a:lnTo>
                  <a:lnTo>
                    <a:pt x="68" y="682"/>
                  </a:lnTo>
                  <a:lnTo>
                    <a:pt x="95" y="673"/>
                  </a:lnTo>
                  <a:lnTo>
                    <a:pt x="123" y="661"/>
                  </a:lnTo>
                  <a:lnTo>
                    <a:pt x="151" y="647"/>
                  </a:lnTo>
                  <a:lnTo>
                    <a:pt x="182" y="631"/>
                  </a:lnTo>
                  <a:lnTo>
                    <a:pt x="213" y="614"/>
                  </a:lnTo>
                  <a:lnTo>
                    <a:pt x="245" y="593"/>
                  </a:lnTo>
                  <a:lnTo>
                    <a:pt x="277" y="572"/>
                  </a:lnTo>
                  <a:lnTo>
                    <a:pt x="310" y="550"/>
                  </a:lnTo>
                  <a:lnTo>
                    <a:pt x="343" y="526"/>
                  </a:lnTo>
                  <a:lnTo>
                    <a:pt x="375" y="501"/>
                  </a:lnTo>
                  <a:lnTo>
                    <a:pt x="409" y="475"/>
                  </a:lnTo>
                  <a:lnTo>
                    <a:pt x="441" y="448"/>
                  </a:lnTo>
                  <a:lnTo>
                    <a:pt x="473" y="420"/>
                  </a:lnTo>
                  <a:lnTo>
                    <a:pt x="505" y="392"/>
                  </a:lnTo>
                  <a:lnTo>
                    <a:pt x="536" y="363"/>
                  </a:lnTo>
                  <a:lnTo>
                    <a:pt x="565" y="335"/>
                  </a:lnTo>
                  <a:lnTo>
                    <a:pt x="594" y="305"/>
                  </a:lnTo>
                  <a:lnTo>
                    <a:pt x="621" y="277"/>
                  </a:lnTo>
                  <a:lnTo>
                    <a:pt x="647" y="247"/>
                  </a:lnTo>
                  <a:lnTo>
                    <a:pt x="671" y="219"/>
                  </a:lnTo>
                  <a:lnTo>
                    <a:pt x="694" y="191"/>
                  </a:lnTo>
                  <a:lnTo>
                    <a:pt x="715" y="164"/>
                  </a:lnTo>
                  <a:lnTo>
                    <a:pt x="732" y="136"/>
                  </a:lnTo>
                  <a:lnTo>
                    <a:pt x="748" y="111"/>
                  </a:lnTo>
                  <a:lnTo>
                    <a:pt x="762" y="86"/>
                  </a:lnTo>
                  <a:lnTo>
                    <a:pt x="772" y="62"/>
                  </a:lnTo>
                  <a:lnTo>
                    <a:pt x="781" y="40"/>
                  </a:lnTo>
                  <a:lnTo>
                    <a:pt x="785" y="19"/>
                  </a:lnTo>
                  <a:lnTo>
                    <a:pt x="787" y="0"/>
                  </a:lnTo>
                  <a:lnTo>
                    <a:pt x="781" y="8"/>
                  </a:lnTo>
                  <a:lnTo>
                    <a:pt x="774" y="17"/>
                  </a:lnTo>
                  <a:lnTo>
                    <a:pt x="767" y="25"/>
                  </a:lnTo>
                  <a:lnTo>
                    <a:pt x="759" y="33"/>
                  </a:lnTo>
                  <a:lnTo>
                    <a:pt x="749" y="41"/>
                  </a:lnTo>
                  <a:lnTo>
                    <a:pt x="740" y="49"/>
                  </a:lnTo>
                  <a:lnTo>
                    <a:pt x="729" y="56"/>
                  </a:lnTo>
                  <a:lnTo>
                    <a:pt x="718" y="63"/>
                  </a:lnTo>
                  <a:lnTo>
                    <a:pt x="694" y="77"/>
                  </a:lnTo>
                  <a:lnTo>
                    <a:pt x="667" y="90"/>
                  </a:lnTo>
                  <a:lnTo>
                    <a:pt x="638" y="101"/>
                  </a:lnTo>
                  <a:lnTo>
                    <a:pt x="607" y="113"/>
                  </a:lnTo>
                  <a:lnTo>
                    <a:pt x="575" y="122"/>
                  </a:lnTo>
                  <a:lnTo>
                    <a:pt x="541" y="131"/>
                  </a:lnTo>
                  <a:lnTo>
                    <a:pt x="505" y="139"/>
                  </a:lnTo>
                  <a:lnTo>
                    <a:pt x="470" y="146"/>
                  </a:lnTo>
                  <a:lnTo>
                    <a:pt x="433" y="151"/>
                  </a:lnTo>
                  <a:lnTo>
                    <a:pt x="396" y="155"/>
                  </a:lnTo>
                  <a:lnTo>
                    <a:pt x="358" y="157"/>
                  </a:lnTo>
                  <a:lnTo>
                    <a:pt x="322" y="159"/>
                  </a:lnTo>
                  <a:close/>
                </a:path>
              </a:pathLst>
            </a:custGeom>
            <a:gradFill>
              <a:gsLst>
                <a:gs pos="43000">
                  <a:srgbClr val="FFFFFF"/>
                </a:gs>
                <a:gs pos="53000">
                  <a:srgbClr val="E8F8F8"/>
                </a:gs>
                <a:gs pos="77000">
                  <a:srgbClr val="41C8CB"/>
                </a:gs>
              </a:gsLst>
              <a:lin ang="3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0" y="2109088"/>
            <a:ext cx="1219200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ru-RU" sz="1200" dirty="0">
              <a:solidFill>
                <a:srgbClr val="0C439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28299" y="6328754"/>
            <a:ext cx="2672526" cy="53638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www.hadassah.moscow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593671" y="6328755"/>
            <a:ext cx="2598329" cy="536068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+7</a:t>
            </a: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495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  <a:r>
              <a:rPr lang="en-US" sz="1200" dirty="0">
                <a:solidFill>
                  <a:schemeClr val="bg1"/>
                </a:solidFill>
              </a:rPr>
              <a:t>800-10-00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7" y="223992"/>
            <a:ext cx="2500655" cy="529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21370" y="1120242"/>
            <a:ext cx="4046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algn="ctr">
              <a:spcBef>
                <a:spcPts val="58"/>
              </a:spcBef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ЧТО МЫ ПРЕДЛАГАЕМ?</a:t>
            </a:r>
            <a:endParaRPr lang="ru-RU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AB7EC97-B0E8-D846-8439-ED4135595601}"/>
              </a:ext>
            </a:extLst>
          </p:cNvPr>
          <p:cNvSpPr/>
          <p:nvPr/>
        </p:nvSpPr>
        <p:spPr>
          <a:xfrm>
            <a:off x="5313594" y="291394"/>
            <a:ext cx="53467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УСЛОВИЯ РЕАЛИЗАЦИИ ПРОГРАММ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158234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Основной оператор университетский госпиталь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Хадасса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(Израиль)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Партнерство с зарубежными  университетами из стран ОЭСР для привлечения экспертов, программ и слушателей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Партнерство с ВУЗом РФ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Возможность обучения в рамках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гос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финансирования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Программы обучения от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Хадасса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и ВУЗов-партнеров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Возможность использования технической и материальной базы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Хадасса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и университета партнера, площадок ММК и других образовательных площадок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Язык реализации программ (английский и русский)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Преподаватели из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Хадасса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и привлекаемые из ВУЗов-партнеров</a:t>
            </a:r>
          </a:p>
        </p:txBody>
      </p:sp>
    </p:spTree>
    <p:extLst>
      <p:ext uri="{BB962C8B-B14F-4D97-AF65-F5344CB8AC3E}">
        <p14:creationId xmlns:p14="http://schemas.microsoft.com/office/powerpoint/2010/main" val="217525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09OGVpXkOUip4w8.ebY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7447</TotalTime>
  <Words>3448</Words>
  <Application>Microsoft Macintosh PowerPoint</Application>
  <PresentationFormat>Широкоэкранный</PresentationFormat>
  <Paragraphs>647</Paragraphs>
  <Slides>30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2" baseType="lpstr">
      <vt:lpstr>Arial</vt:lpstr>
      <vt:lpstr>Calibri</vt:lpstr>
      <vt:lpstr>Calibri Light</vt:lpstr>
      <vt:lpstr>Courier New</vt:lpstr>
      <vt:lpstr>Droid Sans Fallback</vt:lpstr>
      <vt:lpstr>Museo Sans Cyrl 100</vt:lpstr>
      <vt:lpstr>Museo Sans Cyrl 300</vt:lpstr>
      <vt:lpstr>OfficinaSansC</vt:lpstr>
      <vt:lpstr>Times New Roman</vt:lpstr>
      <vt:lpstr>Verdana</vt:lpstr>
      <vt:lpstr>Wingdings</vt:lpstr>
      <vt:lpstr>Тема Office</vt:lpstr>
      <vt:lpstr>Презентация PowerPoint</vt:lpstr>
      <vt:lpstr>Московский медицинский кластер</vt:lpstr>
      <vt:lpstr>Презентация PowerPoint</vt:lpstr>
      <vt:lpstr>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 </vt:lpstr>
      <vt:lpstr> </vt:lpstr>
      <vt:lpstr> </vt:lpstr>
      <vt:lpstr> </vt:lpstr>
      <vt:lpstr> </vt:lpstr>
      <vt:lpstr>Профессии будущего</vt:lpstr>
      <vt:lpstr> </vt:lpstr>
      <vt:lpstr>ПОЧЕМУ НАМ НУЖНО РАЗВИВАТЬ ДАННОЕ НАПРАВЛЕНИЕ? </vt:lpstr>
      <vt:lpstr>1.1. ПРОБЛЕМЫ ПОДГОТОВКИ И РАБОТЫ СРЕДНЕГО МЕДИЦИНСКОГО ПЕРСОНАЛА В РОССИИ  </vt:lpstr>
      <vt:lpstr>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Исаев Кирилл Андреевич</dc:creator>
  <cp:lastModifiedBy>Zhelninova Tatiana</cp:lastModifiedBy>
  <cp:revision>152</cp:revision>
  <cp:lastPrinted>2020-04-17T11:09:04Z</cp:lastPrinted>
  <dcterms:created xsi:type="dcterms:W3CDTF">2019-09-10T06:27:10Z</dcterms:created>
  <dcterms:modified xsi:type="dcterms:W3CDTF">2020-04-27T04:25:09Z</dcterms:modified>
</cp:coreProperties>
</file>