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14"/>
  </p:notesMasterIdLst>
  <p:sldIdLst>
    <p:sldId id="275" r:id="rId2"/>
    <p:sldId id="277" r:id="rId3"/>
    <p:sldId id="258" r:id="rId4"/>
    <p:sldId id="280" r:id="rId5"/>
    <p:sldId id="282" r:id="rId6"/>
    <p:sldId id="284" r:id="rId7"/>
    <p:sldId id="269" r:id="rId8"/>
    <p:sldId id="278" r:id="rId9"/>
    <p:sldId id="283" r:id="rId10"/>
    <p:sldId id="285" r:id="rId11"/>
    <p:sldId id="288" r:id="rId12"/>
    <p:sldId id="287" r:id="rId13"/>
  </p:sldIdLst>
  <p:sldSz cx="17340263" cy="97536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Helvetica Neue" panose="02000503000000020004" pitchFamily="2" charset="0"/>
      <p:regular r:id="rId21"/>
      <p:bold r:id="rId22"/>
      <p:italic r:id="rId23"/>
      <p:boldItalic r:id="rId24"/>
    </p:embeddedFont>
    <p:embeddedFont>
      <p:font typeface="Helvetica Neue Light" panose="02000403000000020004" pitchFamily="2" charset="0"/>
      <p:regular r:id="rId25"/>
      <p:bold r:id="rId26"/>
      <p:italic r:id="rId27"/>
      <p:boldItalic r:id="rId28"/>
    </p:embeddedFont>
  </p:embeddedFontLst>
  <p:defaultTextStyle>
    <a:defPPr>
      <a:defRPr lang="en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3" roundtripDataSignature="AMtx7mjJDq/56K5HIdemj33QjRt+VYVw0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39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80293"/>
  </p:normalViewPr>
  <p:slideViewPr>
    <p:cSldViewPr snapToGrid="0" snapToObjects="1">
      <p:cViewPr varScale="1">
        <p:scale>
          <a:sx n="73" d="100"/>
          <a:sy n="73" d="100"/>
        </p:scale>
        <p:origin x="12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" name="Google Shape;57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2010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8D6E7-40D4-4E2A-892C-756EF1FBF74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771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8D6E7-40D4-4E2A-892C-756EF1FBF745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0008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2" name="Google Shape;202;p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b="1" dirty="0"/>
          </a:p>
        </p:txBody>
      </p:sp>
      <p:sp>
        <p:nvSpPr>
          <p:cNvPr id="203" name="Google Shape;203;p2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42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3407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7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7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Подпичсать</a:t>
            </a:r>
            <a:r>
              <a:rPr lang="ru-RU" sz="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17099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1142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8D6E7-40D4-4E2A-892C-756EF1FBF74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460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8D6E7-40D4-4E2A-892C-756EF1FBF74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013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7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0384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6735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A945B-54A5-164A-AEAE-B1377FEF00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7533" y="1596249"/>
            <a:ext cx="13005197" cy="3395698"/>
          </a:xfrm>
        </p:spPr>
        <p:txBody>
          <a:bodyPr anchor="b"/>
          <a:lstStyle>
            <a:lvl1pPr algn="ctr">
              <a:defRPr sz="8533"/>
            </a:lvl1pPr>
          </a:lstStyle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2CCE20-80BC-AA42-98C1-CED31FD1A0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7533" y="5122898"/>
            <a:ext cx="13005197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en-US"/>
              <a:t>Click to edit Master subtitle style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5A4FF-D06B-D647-BD06-87C13A7AB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/>
              <a:t>4/28/20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A39DD-EDF8-6549-B306-2BDAEF93B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C3EFC-9372-4C4B-B8A4-E0F4EE66E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459111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3CAC0-1A8F-054B-9ACC-E4389F497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BE05C2-2307-274C-B6C8-8D402DE785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6AE704-15DC-D940-ADB0-E4CDCF96A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4/28/20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5D477-E8C2-6840-9CC5-8E4C59818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6D6D1-D8BC-C144-A557-771EF1562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038243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A5D64E-99AD-1243-AB24-E6A4889B5A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2409126" y="519289"/>
            <a:ext cx="3738994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9504BE-ABF0-C749-A4CA-C9D79A78A3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92143" y="519289"/>
            <a:ext cx="11000229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171F6B-D63B-2444-BF33-055500EB0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8E61D-D431-422C-9764-11DAFE33AB63}" type="datetimeFigureOut">
              <a:rPr lang="en-US" smtClean="0"/>
              <a:t>4/28/20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4BAAF1-1587-D54F-8CDF-7B1FC2AA9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4B6DE-C177-D740-9646-46C61CCF9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206832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 type="tx">
  <p:cSld name="Title &amp; Bullets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1270039" y="254000"/>
            <a:ext cx="14800185" cy="2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1270039" y="2590800"/>
            <a:ext cx="14800185" cy="62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L="457200" lvl="0" indent="-394335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1pPr>
            <a:lvl2pPr marL="914400" lvl="1" indent="-394335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sldNum" idx="12"/>
          </p:nvPr>
        </p:nvSpPr>
        <p:spPr>
          <a:xfrm>
            <a:off x="8438770" y="9296400"/>
            <a:ext cx="453693" cy="32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31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3F43B-72CB-6C49-8094-C94581B9C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F8AD0-FE2D-2847-B5A6-2D5227E0A9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EF088-0773-824E-A367-E4158D373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4/28/20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6DA2B-8FCF-B147-A548-658B787DF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21916-C4C6-3742-97B4-44D08385D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074706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92928-9C6F-4C4E-9A1A-6E42C022F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112" y="2431628"/>
            <a:ext cx="14955977" cy="4057226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E11AD6-88A6-514F-9C62-115496A3E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3112" y="6527237"/>
            <a:ext cx="14955977" cy="2133599"/>
          </a:xfrm>
        </p:spPr>
        <p:txBody>
          <a:bodyPr/>
          <a:lstStyle>
            <a:lvl1pPr marL="0" indent="0">
              <a:buNone/>
              <a:defRPr sz="3413">
                <a:solidFill>
                  <a:schemeClr val="tx1">
                    <a:tint val="75000"/>
                  </a:schemeClr>
                </a:solidFill>
              </a:defRPr>
            </a:lvl1pPr>
            <a:lvl2pPr marL="6502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5E769-52ED-A44F-9B71-3F45D9A8A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t>4/28/20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FB529-5BB8-D747-A652-882BB03B7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8CE45-EE0A-C042-ABCC-5F82D07A1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591177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6874-3919-C94D-A337-1B708A9B8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91767-7C29-7F42-A8F6-BE2F77F02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2143" y="2596444"/>
            <a:ext cx="7369612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C6DCEE-26B8-4141-B523-6E5162E31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78508" y="2596444"/>
            <a:ext cx="7369612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70D64C-0A7E-F24F-BAF7-2C796CA8B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4/28/20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32EA4-4CF3-3243-8683-FD6E7DADB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3099FF-F4FF-2441-9086-94893DB51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687757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334D7-0D34-A049-83EA-E5D7DCDD8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402" y="519290"/>
            <a:ext cx="14955977" cy="18852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A6BD94-4DA4-8E40-A0CF-CCC41ED3C5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4403" y="2390987"/>
            <a:ext cx="7335743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748065-1C67-0E4B-9941-A1F2218CBD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4403" y="3562773"/>
            <a:ext cx="7335743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33DF2C-2B0D-3B43-BAC1-F84BA722E4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78508" y="2390987"/>
            <a:ext cx="7371870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6F7874-B82F-4345-8380-CB7260D39F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78508" y="3562773"/>
            <a:ext cx="7371870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037E08-9A41-2744-81D9-0D46CC49C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4/28/20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7974DC-3181-724D-B961-30EA370B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2AA5D7-56EB-0141-BF51-7B2E5512A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736699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5B369-F5F2-1F4E-B8D6-5A8B01106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201050-8AF5-264A-9BF7-22EFF9328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4/28/20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1B7C0E-A6ED-2A41-967A-82522D87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2246A8-D6B2-CE4F-B004-4D4C93000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216290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2A8B35-BABC-934E-B14E-4E3A98C35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4/28/20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BDDFD0-B179-EF4D-BE20-09578321E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A3C3F9-75AA-3541-A141-3CB787C03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94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1D919-C5C5-A948-8F41-7F6991B81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402" y="650240"/>
            <a:ext cx="55926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CE609-C344-7C4D-8F0C-59F8D71B7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1870" y="1404338"/>
            <a:ext cx="8778508" cy="6931378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B8D3B3-8A47-724E-AAAF-FADDE06A4D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4402" y="2926080"/>
            <a:ext cx="55926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EAE488-475F-1A49-BE75-D18C1D7B6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4/28/20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96A25D-09CA-F240-9272-3A7149A6A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A2D519-F1D0-554E-B794-759129B1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757189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12E43-8AA5-8541-BF55-85560EADF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402" y="650240"/>
            <a:ext cx="55926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67CA8D-85F7-7743-84FC-12CC73B31B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371870" y="1404338"/>
            <a:ext cx="8778508" cy="6931378"/>
          </a:xfrm>
        </p:spPr>
        <p:txBody>
          <a:bodyPr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endParaRPr lang="en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5AAE45-B9E3-9343-8684-86BE88CE10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4402" y="2926080"/>
            <a:ext cx="55926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F6A98-5AF8-924C-AAAD-052254553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4/28/20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AD9F4A-4D05-D442-823F-7DF9D0D0D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E92D62-C8EF-184A-A2B7-72FAECDAA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533621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125CD2-8E5C-D34A-AAAD-F6D9985F2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143" y="519290"/>
            <a:ext cx="14955977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D8223B-AA8C-A24F-8E36-F10E1DFE6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2143" y="2596444"/>
            <a:ext cx="14955977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8A1CE-8088-B84E-8F89-1F626BFB08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2143" y="9040143"/>
            <a:ext cx="390155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4/28/20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F5A1F-DE3D-2E4E-B94B-1756A27140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43962" y="9040143"/>
            <a:ext cx="585233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32155-DBC0-3646-878D-A3E50D4075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246561" y="9040143"/>
            <a:ext cx="390155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0033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hf sldNum="0" hdr="0" ftr="0" dt="0"/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A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jp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11" Type="http://schemas.openxmlformats.org/officeDocument/2006/relationships/image" Target="../media/image44.png"/><Relationship Id="rId5" Type="http://schemas.openxmlformats.org/officeDocument/2006/relationships/image" Target="../media/image38.jpe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medvr.ru/" TargetMode="External"/><Relationship Id="rId13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med_vr/" TargetMode="External"/><Relationship Id="rId11" Type="http://schemas.openxmlformats.org/officeDocument/2006/relationships/image" Target="../media/image47.png"/><Relationship Id="rId5" Type="http://schemas.openxmlformats.org/officeDocument/2006/relationships/image" Target="../media/image3.png"/><Relationship Id="rId10" Type="http://schemas.openxmlformats.org/officeDocument/2006/relationships/hyperlink" Target="https://drive.google.com/drive/folders/1iRx4xOipXCUQ-ccraoTbYDc7NCofLFU1?usp=sharing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g"/><Relationship Id="rId11" Type="http://schemas.openxmlformats.org/officeDocument/2006/relationships/image" Target="../media/image2.png"/><Relationship Id="rId5" Type="http://schemas.openxmlformats.org/officeDocument/2006/relationships/image" Target="../media/image29.jpg"/><Relationship Id="rId10" Type="http://schemas.openxmlformats.org/officeDocument/2006/relationships/image" Target="../media/image34.jpg"/><Relationship Id="rId4" Type="http://schemas.openxmlformats.org/officeDocument/2006/relationships/image" Target="../media/image28.jpg"/><Relationship Id="rId9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7340263" cy="975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934CF1-DBE2-2546-A2D8-66205A18D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340263" cy="9753600"/>
          </a:xfrm>
          <a:prstGeom prst="rect">
            <a:avLst/>
          </a:prstGeom>
        </p:spPr>
      </p:pic>
      <p:pic>
        <p:nvPicPr>
          <p:cNvPr id="59" name="Google Shape;5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389705" y="6938571"/>
            <a:ext cx="3183795" cy="2302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495" y="8405446"/>
            <a:ext cx="2019659" cy="12614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4879732" y="281884"/>
            <a:ext cx="12159763" cy="144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8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8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8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8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8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8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8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8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8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>
              <a:buSzPts val="5000"/>
            </a:pPr>
            <a:r>
              <a:rPr lang="ru-RU" sz="3600" dirty="0">
                <a:solidFill>
                  <a:schemeClr val="tx1"/>
                </a:solidFill>
              </a:rPr>
              <a:t>МЕДИЦИНСКИЕ СИМУЛЯТОРЫ </a:t>
            </a:r>
          </a:p>
          <a:p>
            <a:pPr algn="r">
              <a:buSzPts val="5000"/>
            </a:pPr>
            <a:r>
              <a:rPr lang="ru-RU" sz="3600" dirty="0">
                <a:solidFill>
                  <a:schemeClr val="tx1"/>
                </a:solidFill>
              </a:rPr>
              <a:t>НА ОСНОВЕ VR</a:t>
            </a:r>
            <a:endParaRPr lang="ru-RU" sz="36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7" name="Google Shape;61;p1"/>
          <p:cNvSpPr/>
          <p:nvPr/>
        </p:nvSpPr>
        <p:spPr>
          <a:xfrm>
            <a:off x="8696609" y="9205193"/>
            <a:ext cx="87075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</a:t>
            </a:r>
            <a:r>
              <a:rPr lang="ru-RU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</a:t>
            </a:r>
            <a:endParaRPr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D75D64-3616-0144-825C-5C4718222D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2594" y="8405446"/>
            <a:ext cx="2019659" cy="126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11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534019" y="885454"/>
            <a:ext cx="9285298" cy="1502034"/>
          </a:xfrm>
          <a:prstGeom prst="rect">
            <a:avLst/>
          </a:prstGeom>
        </p:spPr>
        <p:txBody>
          <a:bodyPr vert="horz" lIns="173397" tIns="86699" rIns="173397" bIns="86699" rtlCol="0" anchor="t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4551" b="1" kern="1200" dirty="0">
                <a:latin typeface="+mj-lt"/>
                <a:ea typeface="+mj-ea"/>
                <a:cs typeface="+mj-cs"/>
              </a:rPr>
              <a:t>Клиенты и партнеры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7A3F4C-00AF-0B45-BBC7-C56E1EC60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910" y="2603307"/>
            <a:ext cx="3223488" cy="11091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B63BDA-EAC9-1340-83D5-734CAA4D67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8" r="16690"/>
          <a:stretch/>
        </p:blipFill>
        <p:spPr>
          <a:xfrm>
            <a:off x="10324554" y="7601073"/>
            <a:ext cx="1228937" cy="14829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1AC7EE-9FC1-CA45-8CC2-55521E31DA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1"/>
          <a:stretch/>
        </p:blipFill>
        <p:spPr>
          <a:xfrm>
            <a:off x="10014962" y="2610030"/>
            <a:ext cx="2241930" cy="17524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818BA7-FB01-7F4E-8BED-6F9CE68CBF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095" y="4920438"/>
            <a:ext cx="2363140" cy="15887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3429C0-00F7-9443-BB53-09DCF6D6AE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553" y="2433851"/>
            <a:ext cx="2842372" cy="14480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42A0E8-EC01-3647-8364-E7EB99820D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40" y="4936786"/>
            <a:ext cx="1854879" cy="205013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1D95CE7-02A7-8742-A65C-95DD75CB5213}"/>
              </a:ext>
            </a:extLst>
          </p:cNvPr>
          <p:cNvSpPr/>
          <p:nvPr/>
        </p:nvSpPr>
        <p:spPr>
          <a:xfrm>
            <a:off x="5616361" y="3819577"/>
            <a:ext cx="3672485" cy="325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17" dirty="0"/>
              <a:t>Официальный дистрибьютер в РФ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9A5066-17B3-B043-B9C6-614E3866037E}"/>
              </a:ext>
            </a:extLst>
          </p:cNvPr>
          <p:cNvSpPr/>
          <p:nvPr/>
        </p:nvSpPr>
        <p:spPr>
          <a:xfrm>
            <a:off x="3382530" y="6525402"/>
            <a:ext cx="2718058" cy="559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17" dirty="0"/>
              <a:t>Один из лидеров рынка Саудовской Аравии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A59274-C732-3E4C-AC2D-7177E43AEABF}"/>
              </a:ext>
            </a:extLst>
          </p:cNvPr>
          <p:cNvSpPr/>
          <p:nvPr/>
        </p:nvSpPr>
        <p:spPr>
          <a:xfrm>
            <a:off x="2047871" y="3665529"/>
            <a:ext cx="2593733" cy="559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17" dirty="0"/>
              <a:t> Компания в тройке лидеров поставок в ОАЭ </a:t>
            </a:r>
          </a:p>
        </p:txBody>
      </p:sp>
      <p:sp>
        <p:nvSpPr>
          <p:cNvPr id="25" name="object 8"/>
          <p:cNvSpPr/>
          <p:nvPr/>
        </p:nvSpPr>
        <p:spPr>
          <a:xfrm>
            <a:off x="13076962" y="2591718"/>
            <a:ext cx="2070374" cy="1943926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121919" tIns="121919" rIns="121919" bIns="121919"/>
          <a:lstStyle/>
          <a:p>
            <a:endParaRPr sz="2655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98129B-D189-DB4B-B666-BEFF79E321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9924" y="5088250"/>
            <a:ext cx="1923865" cy="18493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9" t="23269" r="28495" b="22245"/>
          <a:stretch/>
        </p:blipFill>
        <p:spPr>
          <a:xfrm>
            <a:off x="5987955" y="7299807"/>
            <a:ext cx="1911679" cy="2085469"/>
          </a:xfrm>
          <a:prstGeom prst="rect">
            <a:avLst/>
          </a:prstGeom>
        </p:spPr>
      </p:pic>
      <p:pic>
        <p:nvPicPr>
          <p:cNvPr id="18" name="Google Shape;91;p2">
            <a:extLst>
              <a:ext uri="{FF2B5EF4-FFF2-40B4-BE49-F238E27FC236}">
                <a16:creationId xmlns:a16="http://schemas.microsoft.com/office/drawing/2014/main" id="{0AD86FBE-7418-1240-82AB-B2E8C1C5CFEB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5147336" y="570599"/>
            <a:ext cx="1550493" cy="10658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8489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2;p2">
            <a:extLst>
              <a:ext uri="{FF2B5EF4-FFF2-40B4-BE49-F238E27FC236}">
                <a16:creationId xmlns:a16="http://schemas.microsoft.com/office/drawing/2014/main" id="{2ADCAEF6-B071-E54A-A9CB-6FAEABF5FAD8}"/>
              </a:ext>
            </a:extLst>
          </p:cNvPr>
          <p:cNvSpPr txBox="1"/>
          <p:nvPr/>
        </p:nvSpPr>
        <p:spPr>
          <a:xfrm>
            <a:off x="0" y="186619"/>
            <a:ext cx="14034335" cy="10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algn="r">
              <a:buSzPts val="6000"/>
            </a:pPr>
            <a:r>
              <a:rPr lang="ru-RU" sz="4400" dirty="0">
                <a:solidFill>
                  <a:schemeClr val="bg2">
                    <a:lumMod val="7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Демонстрации виртуальной клиники </a:t>
            </a:r>
            <a:r>
              <a:rPr lang="en-US" sz="4400" dirty="0">
                <a:solidFill>
                  <a:schemeClr val="bg2">
                    <a:lumMod val="7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I-Clinic </a:t>
            </a:r>
            <a:r>
              <a:rPr lang="en-US" sz="4400" dirty="0" err="1">
                <a:solidFill>
                  <a:schemeClr val="bg2">
                    <a:lumMod val="7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MedVR</a:t>
            </a:r>
            <a:endParaRPr lang="ru-RU" sz="1050" dirty="0">
              <a:solidFill>
                <a:schemeClr val="bg2">
                  <a:lumMod val="7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13184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8"/>
          <p:cNvSpPr txBox="1"/>
          <p:nvPr/>
        </p:nvSpPr>
        <p:spPr>
          <a:xfrm>
            <a:off x="3615726" y="336863"/>
            <a:ext cx="11339700" cy="12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algn="r"/>
            <a:endParaRPr sz="3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r"/>
            <a:endParaRPr sz="3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294" y="-13063"/>
            <a:ext cx="17340263" cy="9779726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bushuevva@gmail.com</a:t>
            </a:r>
            <a:endParaRPr lang="ru-RU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BED9AAB-CBFC-3545-B583-05DF8977D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340263" cy="9753600"/>
          </a:xfrm>
          <a:prstGeom prst="rect">
            <a:avLst/>
          </a:prstGeom>
        </p:spPr>
      </p:pic>
      <p:pic>
        <p:nvPicPr>
          <p:cNvPr id="8" name="Google Shape;5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2659" y="992950"/>
            <a:ext cx="4861502" cy="3515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9106" y="8505315"/>
            <a:ext cx="1683002" cy="109256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456243" y="4778562"/>
            <a:ext cx="12499183" cy="144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8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8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8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8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8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8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8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8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8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ru-RU" sz="3600" dirty="0">
                <a:solidFill>
                  <a:schemeClr val="tx1"/>
                </a:solidFill>
                <a:sym typeface="Arial"/>
              </a:rPr>
              <a:t>Медицинские симуляторы на основе </a:t>
            </a:r>
            <a:r>
              <a:rPr lang="en-US" sz="3600" dirty="0">
                <a:solidFill>
                  <a:schemeClr val="tx1"/>
                </a:solidFill>
                <a:sym typeface="Arial"/>
              </a:rPr>
              <a:t>VR</a:t>
            </a:r>
            <a:endParaRPr lang="ru-RU" sz="36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11" name="Google Shape;135;p12"/>
          <p:cNvSpPr/>
          <p:nvPr/>
        </p:nvSpPr>
        <p:spPr>
          <a:xfrm>
            <a:off x="2268017" y="7577255"/>
            <a:ext cx="3344507" cy="512057"/>
          </a:xfrm>
          <a:prstGeom prst="roundRect">
            <a:avLst>
              <a:gd name="adj" fmla="val 2129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28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ООО «МЕДВИАР»</a:t>
            </a:r>
            <a:endParaRPr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Google Shape;135;p12"/>
          <p:cNvSpPr/>
          <p:nvPr/>
        </p:nvSpPr>
        <p:spPr>
          <a:xfrm>
            <a:off x="7244060" y="7593019"/>
            <a:ext cx="3344507" cy="512057"/>
          </a:xfrm>
          <a:prstGeom prst="roundRect">
            <a:avLst>
              <a:gd name="adj" fmla="val 2129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28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+ 7 (921) 376 0257</a:t>
            </a:r>
            <a:endParaRPr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Google Shape;135;p12"/>
          <p:cNvSpPr/>
          <p:nvPr/>
        </p:nvSpPr>
        <p:spPr>
          <a:xfrm>
            <a:off x="12220103" y="7577254"/>
            <a:ext cx="3785842" cy="512057"/>
          </a:xfrm>
          <a:prstGeom prst="roundRect">
            <a:avLst>
              <a:gd name="adj" fmla="val 2129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8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medvrinfo@gmail.com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754" y="8798683"/>
            <a:ext cx="670503" cy="670503"/>
          </a:xfrm>
          <a:prstGeom prst="rect">
            <a:avLst/>
          </a:prstGeom>
        </p:spPr>
      </p:pic>
      <p:pic>
        <p:nvPicPr>
          <p:cNvPr id="5" name="Рисунок 4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634" y="8798683"/>
            <a:ext cx="670503" cy="670503"/>
          </a:xfrm>
          <a:prstGeom prst="rect">
            <a:avLst/>
          </a:prstGeom>
        </p:spPr>
      </p:pic>
      <p:pic>
        <p:nvPicPr>
          <p:cNvPr id="2" name="Рисунок 1">
            <a:hlinkClick r:id="rId10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879" y="8798682"/>
            <a:ext cx="670503" cy="6705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468352-81B5-A648-8D0C-AE864F007C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829696" y="8482366"/>
            <a:ext cx="3223488" cy="11091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A37EC3-8E4D-A849-BABF-8AB46AC8A74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21214" y="8505314"/>
            <a:ext cx="1683003" cy="109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95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"/>
          <p:cNvSpPr txBox="1"/>
          <p:nvPr/>
        </p:nvSpPr>
        <p:spPr>
          <a:xfrm>
            <a:off x="6811433" y="2696447"/>
            <a:ext cx="9246996" cy="6879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>
              <a:buClr>
                <a:schemeClr val="dk1"/>
              </a:buClr>
              <a:buSzPts val="1100"/>
            </a:pPr>
            <a:r>
              <a:rPr lang="en-US" sz="3200" dirty="0" err="1">
                <a:latin typeface="Helvetica Neue"/>
                <a:ea typeface="Helvetica Neue"/>
                <a:cs typeface="Helvetica Neue"/>
                <a:sym typeface="Helvetica Neue"/>
              </a:rPr>
              <a:t>Низкая</a:t>
            </a:r>
            <a:r>
              <a:rPr lang="en-US" sz="32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3200" dirty="0" err="1">
                <a:latin typeface="Helvetica Neue"/>
                <a:ea typeface="Helvetica Neue"/>
                <a:cs typeface="Helvetica Neue"/>
                <a:sym typeface="Helvetica Neue"/>
              </a:rPr>
              <a:t>реалистичность</a:t>
            </a:r>
            <a:r>
              <a:rPr lang="ru-RU" sz="3200" dirty="0">
                <a:latin typeface="Helvetica Neue"/>
                <a:ea typeface="Helvetica Neue"/>
                <a:cs typeface="Helvetica Neue"/>
                <a:sym typeface="Helvetica Neue"/>
              </a:rPr>
              <a:t>;</a:t>
            </a:r>
          </a:p>
          <a:p>
            <a:pPr marL="914400" indent="-457200">
              <a:buClr>
                <a:schemeClr val="dk1"/>
              </a:buClr>
              <a:buSzPts val="1100"/>
              <a:buFont typeface="Courier New" panose="02070309020205020404" pitchFamily="49" charset="0"/>
              <a:buChar char="o"/>
            </a:pPr>
            <a:endParaRPr lang="ru-RU" sz="32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>
              <a:buClr>
                <a:schemeClr val="dk1"/>
              </a:buClr>
              <a:buSzPts val="1100"/>
            </a:pPr>
            <a:r>
              <a:rPr lang="ru-RU" sz="3200" dirty="0">
                <a:latin typeface="Helvetica Neue"/>
                <a:ea typeface="Helvetica Neue"/>
                <a:cs typeface="Helvetica Neue"/>
                <a:sym typeface="Helvetica Neue"/>
              </a:rPr>
              <a:t>Ограниченность командного взаимодействия;</a:t>
            </a:r>
          </a:p>
          <a:p>
            <a:pPr marL="914400" indent="-457200">
              <a:buClr>
                <a:schemeClr val="dk1"/>
              </a:buClr>
              <a:buSzPts val="1100"/>
              <a:buFont typeface="Courier New" panose="02070309020205020404" pitchFamily="49" charset="0"/>
              <a:buChar char="o"/>
            </a:pPr>
            <a:endParaRPr sz="32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>
              <a:buClr>
                <a:schemeClr val="dk1"/>
              </a:buClr>
              <a:buSzPts val="1100"/>
            </a:pPr>
            <a:r>
              <a:rPr lang="en-US" sz="3200" dirty="0" err="1">
                <a:latin typeface="Helvetica Neue"/>
                <a:ea typeface="Helvetica Neue"/>
                <a:cs typeface="Helvetica Neue"/>
                <a:sym typeface="Helvetica Neue"/>
              </a:rPr>
              <a:t>Ограниченность</a:t>
            </a:r>
            <a:r>
              <a:rPr lang="en-US" sz="32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3200" dirty="0" err="1">
                <a:latin typeface="Helvetica Neue"/>
                <a:ea typeface="Helvetica Neue"/>
                <a:cs typeface="Helvetica Neue"/>
                <a:sym typeface="Helvetica Neue"/>
              </a:rPr>
              <a:t>свободы</a:t>
            </a:r>
            <a:r>
              <a:rPr lang="en-US" sz="32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3200" dirty="0" err="1">
                <a:latin typeface="Helvetica Neue"/>
                <a:ea typeface="Helvetica Neue"/>
                <a:cs typeface="Helvetica Neue"/>
                <a:sym typeface="Helvetica Neue"/>
              </a:rPr>
              <a:t>действий</a:t>
            </a:r>
            <a:r>
              <a:rPr lang="ru-RU" sz="3200" dirty="0">
                <a:latin typeface="Helvetica Neue"/>
                <a:ea typeface="Helvetica Neue"/>
                <a:cs typeface="Helvetica Neue"/>
                <a:sym typeface="Helvetica Neue"/>
              </a:rPr>
              <a:t>;</a:t>
            </a:r>
          </a:p>
          <a:p>
            <a:pPr marL="914400" indent="-457200">
              <a:buClr>
                <a:schemeClr val="dk1"/>
              </a:buClr>
              <a:buSzPts val="1100"/>
              <a:buFont typeface="Courier New" panose="02070309020205020404" pitchFamily="49" charset="0"/>
              <a:buChar char="o"/>
            </a:pPr>
            <a:endParaRPr sz="32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>
              <a:buClr>
                <a:schemeClr val="dk1"/>
              </a:buClr>
              <a:buSzPts val="1100"/>
            </a:pPr>
            <a:r>
              <a:rPr lang="en-US" sz="3200" dirty="0" err="1">
                <a:latin typeface="Helvetica Neue"/>
                <a:ea typeface="Helvetica Neue"/>
                <a:cs typeface="Helvetica Neue"/>
                <a:sym typeface="Helvetica Neue"/>
              </a:rPr>
              <a:t>Сложность</a:t>
            </a:r>
            <a:r>
              <a:rPr lang="en-US" sz="32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3200" dirty="0" err="1">
                <a:latin typeface="Helvetica Neue"/>
                <a:ea typeface="Helvetica Neue"/>
                <a:cs typeface="Helvetica Neue"/>
                <a:sym typeface="Helvetica Neue"/>
              </a:rPr>
              <a:t>обновлений</a:t>
            </a:r>
            <a:r>
              <a:rPr lang="en-US" sz="3200" dirty="0">
                <a:latin typeface="Helvetica Neue"/>
                <a:ea typeface="Helvetica Neue"/>
                <a:cs typeface="Helvetica Neue"/>
                <a:sym typeface="Helvetica Neue"/>
              </a:rPr>
              <a:t> и </a:t>
            </a:r>
            <a:r>
              <a:rPr lang="en-US" sz="3200" dirty="0" err="1">
                <a:latin typeface="Helvetica Neue"/>
                <a:ea typeface="Helvetica Neue"/>
                <a:cs typeface="Helvetica Neue"/>
                <a:sym typeface="Helvetica Neue"/>
              </a:rPr>
              <a:t>расширений</a:t>
            </a:r>
            <a:r>
              <a:rPr lang="ru-RU" sz="3200" dirty="0">
                <a:latin typeface="Helvetica Neue"/>
                <a:ea typeface="Helvetica Neue"/>
                <a:cs typeface="Helvetica Neue"/>
                <a:sym typeface="Helvetica Neue"/>
              </a:rPr>
              <a:t>;</a:t>
            </a:r>
          </a:p>
          <a:p>
            <a:pPr marL="914400" indent="-457200">
              <a:buClr>
                <a:schemeClr val="dk1"/>
              </a:buClr>
              <a:buSzPts val="1100"/>
              <a:buFont typeface="Courier New" panose="02070309020205020404" pitchFamily="49" charset="0"/>
              <a:buChar char="o"/>
            </a:pPr>
            <a:endParaRPr sz="32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>
              <a:buClr>
                <a:schemeClr val="dk1"/>
              </a:buClr>
              <a:buSzPts val="1100"/>
            </a:pPr>
            <a:r>
              <a:rPr lang="en-US" sz="3200" dirty="0" err="1">
                <a:latin typeface="Helvetica Neue"/>
                <a:ea typeface="Helvetica Neue"/>
                <a:cs typeface="Helvetica Neue"/>
                <a:sym typeface="Helvetica Neue"/>
              </a:rPr>
              <a:t>Высокая</a:t>
            </a:r>
            <a:r>
              <a:rPr lang="en-US" sz="32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3200" dirty="0" err="1">
                <a:latin typeface="Helvetica Neue"/>
                <a:ea typeface="Helvetica Neue"/>
                <a:cs typeface="Helvetica Neue"/>
                <a:sym typeface="Helvetica Neue"/>
              </a:rPr>
              <a:t>стоимость</a:t>
            </a:r>
            <a:r>
              <a:rPr lang="ru-RU" sz="3200" dirty="0">
                <a:latin typeface="Helvetica Neue"/>
                <a:ea typeface="Helvetica Neue"/>
                <a:cs typeface="Helvetica Neue"/>
                <a:sym typeface="Helvetica Neue"/>
              </a:rPr>
              <a:t>;</a:t>
            </a:r>
          </a:p>
          <a:p>
            <a:pPr marL="914400" indent="-457200">
              <a:buClr>
                <a:schemeClr val="dk1"/>
              </a:buClr>
              <a:buSzPts val="1100"/>
              <a:buFont typeface="Courier New" panose="02070309020205020404" pitchFamily="49" charset="0"/>
              <a:buChar char="o"/>
            </a:pPr>
            <a:endParaRPr sz="32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>
              <a:buClr>
                <a:schemeClr val="dk1"/>
              </a:buClr>
              <a:buSzPts val="1100"/>
            </a:pPr>
            <a:r>
              <a:rPr lang="en-US" sz="3200" dirty="0" err="1">
                <a:latin typeface="Helvetica Neue"/>
                <a:ea typeface="Helvetica Neue"/>
                <a:cs typeface="Helvetica Neue"/>
                <a:sym typeface="Helvetica Neue"/>
              </a:rPr>
              <a:t>Низкая</a:t>
            </a:r>
            <a:r>
              <a:rPr lang="en-US" sz="32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3200" dirty="0" err="1">
                <a:latin typeface="Helvetica Neue"/>
                <a:ea typeface="Helvetica Neue"/>
                <a:cs typeface="Helvetica Neue"/>
                <a:sym typeface="Helvetica Neue"/>
              </a:rPr>
              <a:t>пропускная</a:t>
            </a:r>
            <a:r>
              <a:rPr lang="en-US" sz="32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3200" dirty="0" err="1">
                <a:latin typeface="Helvetica Neue"/>
                <a:ea typeface="Helvetica Neue"/>
                <a:cs typeface="Helvetica Neue"/>
                <a:sym typeface="Helvetica Neue"/>
              </a:rPr>
              <a:t>способность</a:t>
            </a:r>
            <a:r>
              <a:rPr lang="ru-RU" sz="3200" dirty="0"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32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1" name="Google Shape;9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0229" y="432804"/>
            <a:ext cx="1263599" cy="913872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"/>
          <p:cNvSpPr txBox="1"/>
          <p:nvPr/>
        </p:nvSpPr>
        <p:spPr>
          <a:xfrm>
            <a:off x="2795490" y="432804"/>
            <a:ext cx="14034335" cy="10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algn="r">
              <a:buSzPts val="6000"/>
            </a:pPr>
            <a:r>
              <a:rPr lang="ru-RU" sz="4400" dirty="0">
                <a:solidFill>
                  <a:schemeClr val="bg2">
                    <a:lumMod val="7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ПРОБЛЕМЫ СИМУЛЯЦИОННЫХ ЦЕНТРОВ</a:t>
            </a:r>
            <a:endParaRPr lang="ru-RU" sz="1050" dirty="0">
              <a:solidFill>
                <a:schemeClr val="bg2">
                  <a:lumMod val="7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498612" y="3034578"/>
            <a:ext cx="625642" cy="86997"/>
          </a:xfrm>
          <a:prstGeom prst="rect">
            <a:avLst/>
          </a:prstGeom>
          <a:solidFill>
            <a:srgbClr val="E437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498612" y="3969294"/>
            <a:ext cx="625642" cy="86997"/>
          </a:xfrm>
          <a:prstGeom prst="rect">
            <a:avLst/>
          </a:prstGeom>
          <a:solidFill>
            <a:srgbClr val="E437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498612" y="5415748"/>
            <a:ext cx="625642" cy="86997"/>
          </a:xfrm>
          <a:prstGeom prst="rect">
            <a:avLst/>
          </a:prstGeom>
          <a:solidFill>
            <a:srgbClr val="E437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498612" y="6416928"/>
            <a:ext cx="625642" cy="86997"/>
          </a:xfrm>
          <a:prstGeom prst="rect">
            <a:avLst/>
          </a:prstGeom>
          <a:solidFill>
            <a:srgbClr val="E437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498612" y="7418108"/>
            <a:ext cx="625642" cy="86997"/>
          </a:xfrm>
          <a:prstGeom prst="rect">
            <a:avLst/>
          </a:prstGeom>
          <a:solidFill>
            <a:srgbClr val="E437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498612" y="8410044"/>
            <a:ext cx="625642" cy="86997"/>
          </a:xfrm>
          <a:prstGeom prst="rect">
            <a:avLst/>
          </a:prstGeom>
          <a:solidFill>
            <a:srgbClr val="E437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25" descr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19046" y="4274783"/>
            <a:ext cx="2952888" cy="2229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icture 15" descr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09186"/>
            <a:ext cx="5179566" cy="3444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1021723_01_1200_1200_Advanced_Lucy.jpg" descr="1021723_01_1200_1200_Advanced_Lucy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298" y="1888678"/>
            <a:ext cx="2750651" cy="2750651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Линия"/>
          <p:cNvSpPr/>
          <p:nvPr/>
        </p:nvSpPr>
        <p:spPr>
          <a:xfrm flipV="1">
            <a:off x="740229" y="1665742"/>
            <a:ext cx="16089596" cy="0"/>
          </a:xfrm>
          <a:prstGeom prst="line">
            <a:avLst/>
          </a:prstGeom>
          <a:ln w="25400">
            <a:solidFill>
              <a:srgbClr val="FF2600"/>
            </a:solidFill>
          </a:ln>
        </p:spPr>
        <p:txBody>
          <a:bodyPr lIns="64293" tIns="64293" rIns="64293" bIns="64293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6270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"/>
          <p:cNvSpPr txBox="1"/>
          <p:nvPr/>
        </p:nvSpPr>
        <p:spPr>
          <a:xfrm>
            <a:off x="2381356" y="6881458"/>
            <a:ext cx="6122600" cy="1053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2900"/>
            </a:pPr>
            <a:endParaRPr sz="29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buSzPts val="2900"/>
            </a:pPr>
            <a:endParaRPr sz="29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buSzPts val="2900"/>
            </a:pPr>
            <a:endParaRPr sz="29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buSzPts val="2900"/>
            </a:pPr>
            <a:endParaRPr sz="29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buSzPts val="2900"/>
            </a:pPr>
            <a:endParaRPr sz="29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0" name="Google Shape;80;p3"/>
          <p:cNvSpPr/>
          <p:nvPr/>
        </p:nvSpPr>
        <p:spPr>
          <a:xfrm>
            <a:off x="2301760" y="4608108"/>
            <a:ext cx="8084931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>
              <a:buSzPts val="2400"/>
            </a:pPr>
            <a:endParaRPr sz="24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>
              <a:buSzPts val="2400"/>
            </a:pPr>
            <a:endParaRPr sz="24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buSzPts val="1400"/>
            </a:pP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buSzPts val="1400"/>
            </a:pP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buSzPts val="1400"/>
            </a:pP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buSzPts val="2400"/>
            </a:pPr>
            <a:r>
              <a:rPr lang="en-US" sz="2400" b="1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4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buSzPts val="2400"/>
            </a:pPr>
            <a:endParaRPr sz="24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1">
              <a:buSzPts val="2400"/>
            </a:pPr>
            <a:endParaRPr sz="24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>
              <a:buSzPts val="2400"/>
            </a:pPr>
            <a:endParaRPr sz="2400" b="1"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" name="Google Shape;9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0229" y="432804"/>
            <a:ext cx="1263599" cy="91387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92;p2"/>
          <p:cNvSpPr txBox="1"/>
          <p:nvPr/>
        </p:nvSpPr>
        <p:spPr>
          <a:xfrm>
            <a:off x="2795490" y="432804"/>
            <a:ext cx="14034335" cy="10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algn="r">
              <a:buSzPts val="6000"/>
            </a:pPr>
            <a:r>
              <a:rPr lang="ru-RU" sz="4400" dirty="0">
                <a:solidFill>
                  <a:schemeClr val="bg2">
                    <a:lumMod val="7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РЕШЕНИЕ</a:t>
            </a:r>
            <a:endParaRPr lang="ru-RU" sz="1050" dirty="0">
              <a:solidFill>
                <a:schemeClr val="bg2">
                  <a:lumMod val="7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" name="Рисунок 15" descr="Рисунок 15"/>
          <p:cNvPicPr>
            <a:picLocks noChangeAspect="1"/>
          </p:cNvPicPr>
          <p:nvPr/>
        </p:nvPicPr>
        <p:blipFill>
          <a:blip r:embed="rId4"/>
          <a:srcRect b="7357"/>
          <a:stretch>
            <a:fillRect/>
          </a:stretch>
        </p:blipFill>
        <p:spPr>
          <a:xfrm>
            <a:off x="2562596" y="1622201"/>
            <a:ext cx="6445307" cy="3731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Рисунок 14" descr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498" y="3864920"/>
            <a:ext cx="5318429" cy="3058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333" y="6247636"/>
            <a:ext cx="5776918" cy="3249516"/>
          </a:xfrm>
          <a:prstGeom prst="rect">
            <a:avLst/>
          </a:prstGeom>
        </p:spPr>
      </p:pic>
      <p:sp>
        <p:nvSpPr>
          <p:cNvPr id="17" name="Google Shape;92;p2"/>
          <p:cNvSpPr txBox="1"/>
          <p:nvPr/>
        </p:nvSpPr>
        <p:spPr>
          <a:xfrm>
            <a:off x="2795489" y="1184419"/>
            <a:ext cx="14034335" cy="10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algn="r">
              <a:buSzPts val="6000"/>
            </a:pPr>
            <a:r>
              <a:rPr lang="ru-RU" sz="3500" dirty="0">
                <a:solidFill>
                  <a:schemeClr val="bg2">
                    <a:lumMod val="7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ВИРТУАЛЬНАЯ КЛИНИКА </a:t>
            </a:r>
            <a:r>
              <a:rPr lang="en-US" sz="3500" dirty="0">
                <a:solidFill>
                  <a:schemeClr val="bg2">
                    <a:lumMod val="7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ICLINIC</a:t>
            </a:r>
            <a:endParaRPr lang="ru-RU" sz="3500" dirty="0">
              <a:solidFill>
                <a:schemeClr val="bg2">
                  <a:lumMod val="7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579430" y="2366190"/>
            <a:ext cx="72503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Инновационный продукт основанный на виртуальной и дополненной реальности, для обучения медицинского персонала профессиональным навыкам без риска для пациентов в реалистичной симуляционной среде.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44774" y="928208"/>
            <a:ext cx="725039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100" dirty="0">
              <a:latin typeface="+mj-lt"/>
            </a:endParaRPr>
          </a:p>
          <a:p>
            <a:pPr algn="just"/>
            <a:endParaRPr lang="ru-RU" sz="2100" dirty="0">
              <a:latin typeface="+mj-lt"/>
            </a:endParaRPr>
          </a:p>
          <a:p>
            <a:pPr algn="just"/>
            <a:endParaRPr lang="ru-RU" sz="2100" dirty="0">
              <a:latin typeface="+mj-lt"/>
            </a:endParaRPr>
          </a:p>
          <a:p>
            <a:pPr algn="just"/>
            <a:endParaRPr lang="ru-RU" sz="2100" dirty="0">
              <a:latin typeface="+mj-lt"/>
            </a:endParaRPr>
          </a:p>
          <a:p>
            <a:pPr algn="just"/>
            <a:endParaRPr lang="ru-RU" sz="2100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906136" y="3938010"/>
            <a:ext cx="702948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Снижение затрат на создание симуляционной среды;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955829" y="4470502"/>
            <a:ext cx="690124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Экономия площадей симуляционного центра (16 м2);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955829" y="5002994"/>
            <a:ext cx="698620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Не нужны актеры. Их заменяет виртуальный пациент;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955829" y="5535486"/>
            <a:ext cx="69012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Отработка профессиональных навыков без риска для пациента;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955829" y="6391144"/>
            <a:ext cx="69012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Автоматизированный экзамен ОСКЭ с объективной оценкой;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9955829" y="7246802"/>
            <a:ext cx="690124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Более 20 клинических случаев;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955829" y="7779294"/>
            <a:ext cx="69012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Возможность разработки клинических кейсов по потребностям заказчика.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036" y="3976972"/>
            <a:ext cx="404522" cy="40452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036" y="4476759"/>
            <a:ext cx="404522" cy="40452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036" y="5036156"/>
            <a:ext cx="404522" cy="40452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036" y="5667292"/>
            <a:ext cx="404522" cy="40452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036" y="6558215"/>
            <a:ext cx="404522" cy="40452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036" y="7271771"/>
            <a:ext cx="404522" cy="40452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036" y="7935093"/>
            <a:ext cx="404522" cy="40452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 txBox="1"/>
          <p:nvPr/>
        </p:nvSpPr>
        <p:spPr>
          <a:xfrm>
            <a:off x="11677650" y="932832"/>
            <a:ext cx="4838699" cy="9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algn="r">
              <a:buClr>
                <a:srgbClr val="EB220C"/>
              </a:buClr>
              <a:buSzPts val="2600"/>
            </a:pPr>
            <a:r>
              <a:rPr lang="en-US" sz="3600" dirty="0">
                <a:solidFill>
                  <a:schemeClr val="bg2">
                    <a:lumMod val="7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ATLAS</a:t>
            </a:r>
            <a:r>
              <a:rPr lang="ru-RU" sz="3600" dirty="0">
                <a:solidFill>
                  <a:schemeClr val="bg2">
                    <a:lumMod val="7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3600" dirty="0">
                <a:solidFill>
                  <a:srgbClr val="E0415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VR</a:t>
            </a:r>
            <a:r>
              <a:rPr lang="en-US" sz="36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lang="en-US" sz="3600" dirty="0"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129" name="Google Shape;129;p5"/>
          <p:cNvSpPr txBox="1"/>
          <p:nvPr/>
        </p:nvSpPr>
        <p:spPr>
          <a:xfrm>
            <a:off x="4493204" y="223236"/>
            <a:ext cx="12023145" cy="10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algn="r">
              <a:buSzPts val="6000"/>
            </a:pPr>
            <a:r>
              <a:rPr lang="ru-RU" sz="4400" dirty="0">
                <a:solidFill>
                  <a:schemeClr val="bg2">
                    <a:lumMod val="7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ТЕХНОЛОГИЯ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020050" y="7804575"/>
            <a:ext cx="2038350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Google Shape;9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0229" y="432804"/>
            <a:ext cx="1263599" cy="91387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Объект 2">
            <a:extLst>
              <a:ext uri="{FF2B5EF4-FFF2-40B4-BE49-F238E27FC236}">
                <a16:creationId xmlns:a16="http://schemas.microsoft.com/office/drawing/2014/main" id="{DFB60DF0-F13B-4270-8B60-876CE993B1EC}"/>
              </a:ext>
            </a:extLst>
          </p:cNvPr>
          <p:cNvSpPr txBox="1">
            <a:spLocks/>
          </p:cNvSpPr>
          <p:nvPr/>
        </p:nvSpPr>
        <p:spPr>
          <a:xfrm>
            <a:off x="8894618" y="2294500"/>
            <a:ext cx="7621731" cy="689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Взаимодействие с виртуальным миром при помощи запатентованной комплексной технологии полного погружения в виртуальную реальность </a:t>
            </a:r>
            <a:r>
              <a:rPr lang="ru-RU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Atlas</a:t>
            </a:r>
            <a:r>
              <a:rPr lang="ru-RU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VR. </a:t>
            </a:r>
          </a:p>
          <a:p>
            <a:pPr marL="0" indent="0" algn="just">
              <a:buNone/>
            </a:pPr>
            <a:endParaRPr lang="ru-RU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 algn="just">
              <a:buNone/>
            </a:pPr>
            <a:r>
              <a:rPr lang="ru-RU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Реализована система определения положения в пространстве человека и частей его тела. </a:t>
            </a:r>
          </a:p>
          <a:p>
            <a:pPr marL="0" indent="0" algn="just">
              <a:buNone/>
            </a:pPr>
            <a:endParaRPr lang="ru-RU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 algn="just">
              <a:buNone/>
            </a:pPr>
            <a:r>
              <a:rPr lang="ru-RU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Взаимодействие обучающегося с виртуальным миром происходит естественным образом без контроллеров.</a:t>
            </a:r>
          </a:p>
          <a:p>
            <a:pPr marL="0" indent="0" algn="just">
              <a:buNone/>
            </a:pPr>
            <a:endParaRPr lang="ru-RU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 algn="just">
              <a:buNone/>
            </a:pPr>
            <a:r>
              <a:rPr lang="ru-RU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Технология </a:t>
            </a:r>
            <a:r>
              <a:rPr lang="ru-RU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Atlas</a:t>
            </a:r>
            <a:r>
              <a:rPr lang="ru-RU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VR позволяет проводить любые взаимодействия с виртуальным пациентом. Нет необходимости применять физические модели (манекены пациентов) или привлечение актеров для проведения </a:t>
            </a:r>
            <a:r>
              <a:rPr lang="ru-RU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физикальных</a:t>
            </a:r>
            <a:r>
              <a:rPr lang="ru-RU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исследований (перкуссия, аускультация) и других исследований</a:t>
            </a:r>
            <a:r>
              <a:rPr lang="ru-RU" sz="25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419557" y="2653505"/>
            <a:ext cx="6930614" cy="5676329"/>
            <a:chOff x="107504" y="1542114"/>
            <a:chExt cx="3674937" cy="3009856"/>
          </a:xfrm>
        </p:grpSpPr>
        <p:pic>
          <p:nvPicPr>
            <p:cNvPr id="16" name="Google Shape;128;p5"/>
            <p:cNvPicPr preferRelativeResize="0"/>
            <p:nvPr/>
          </p:nvPicPr>
          <p:blipFill rotWithShape="1">
            <a:blip r:embed="rId4">
              <a:alphaModFix/>
            </a:blip>
            <a:srcRect l="27863" t="6614" b="45662"/>
            <a:stretch/>
          </p:blipFill>
          <p:spPr>
            <a:xfrm>
              <a:off x="107504" y="1635646"/>
              <a:ext cx="3674937" cy="29163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Прямоугольный треугольник 16"/>
            <p:cNvSpPr/>
            <p:nvPr/>
          </p:nvSpPr>
          <p:spPr>
            <a:xfrm rot="4488078">
              <a:off x="661921" y="1506110"/>
              <a:ext cx="288032" cy="360040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ый треугольник 17"/>
            <p:cNvSpPr/>
            <p:nvPr/>
          </p:nvSpPr>
          <p:spPr>
            <a:xfrm rot="5770636">
              <a:off x="748152" y="1522590"/>
              <a:ext cx="288032" cy="360040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ый треугольник 18"/>
            <p:cNvSpPr/>
            <p:nvPr/>
          </p:nvSpPr>
          <p:spPr>
            <a:xfrm rot="6890290">
              <a:off x="346797" y="1741913"/>
              <a:ext cx="288032" cy="360040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5" name="Рисунок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018" y="2274472"/>
            <a:ext cx="599052" cy="59905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018" y="4206749"/>
            <a:ext cx="599052" cy="59905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808" y="5441526"/>
            <a:ext cx="599052" cy="59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652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92;p2"/>
          <p:cNvSpPr txBox="1"/>
          <p:nvPr/>
        </p:nvSpPr>
        <p:spPr>
          <a:xfrm>
            <a:off x="5916516" y="546324"/>
            <a:ext cx="11038625" cy="10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algn="r">
              <a:buSzPts val="6000"/>
            </a:pPr>
            <a:r>
              <a:rPr lang="ru-RU" sz="3200" dirty="0">
                <a:solidFill>
                  <a:schemeClr val="bg2">
                    <a:lumMod val="7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Пример </a:t>
            </a:r>
            <a:r>
              <a:rPr lang="ru-RU" sz="3200" dirty="0" err="1">
                <a:solidFill>
                  <a:schemeClr val="bg2">
                    <a:lumMod val="7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кастомизации</a:t>
            </a:r>
            <a:r>
              <a:rPr lang="ru-RU" sz="3200" dirty="0">
                <a:solidFill>
                  <a:schemeClr val="bg2">
                    <a:lumMod val="7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в разработке продукт</a:t>
            </a:r>
            <a:endParaRPr lang="en-US" sz="3200" dirty="0">
              <a:solidFill>
                <a:schemeClr val="bg2">
                  <a:lumMod val="7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" name="Google Shape;9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0229" y="432804"/>
            <a:ext cx="1263599" cy="913872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Объект 2">
            <a:extLst>
              <a:ext uri="{FF2B5EF4-FFF2-40B4-BE49-F238E27FC236}">
                <a16:creationId xmlns:a16="http://schemas.microsoft.com/office/drawing/2014/main" id="{DFB60DF0-F13B-4270-8B60-876CE993B1EC}"/>
              </a:ext>
            </a:extLst>
          </p:cNvPr>
          <p:cNvSpPr txBox="1">
            <a:spLocks/>
          </p:cNvSpPr>
          <p:nvPr/>
        </p:nvSpPr>
        <p:spPr>
          <a:xfrm>
            <a:off x="867437" y="2742906"/>
            <a:ext cx="9886425" cy="2868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Мобильный </a:t>
            </a:r>
            <a:r>
              <a:rPr lang="ru-RU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симуляционный</a:t>
            </a:r>
            <a:r>
              <a:rPr lang="ru-RU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VR комплекс для обучения медицинского персонала в условиях пандемии </a:t>
            </a:r>
            <a:r>
              <a:rPr lang="ru-RU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коронавирусной</a:t>
            </a:r>
            <a:r>
              <a:rPr lang="ru-RU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инфекции. </a:t>
            </a:r>
            <a:endParaRPr lang="en-US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 algn="just">
              <a:buNone/>
            </a:pPr>
            <a:endParaRPr lang="ru-RU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 algn="just">
              <a:buNone/>
            </a:pPr>
            <a:r>
              <a:rPr lang="ru-RU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Симулятор включает набор </a:t>
            </a:r>
            <a:r>
              <a:rPr lang="ru-RU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высокореалистичных</a:t>
            </a:r>
            <a:r>
              <a:rPr lang="ru-RU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сценариев в VR по отработке навыков техники личной безопасности</a:t>
            </a: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ru-RU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а также диагностику</a:t>
            </a: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ru-RU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заболевания и лечение пациентов с COVID-19</a:t>
            </a: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  <a:p>
            <a:pPr marL="0" indent="0" algn="just">
              <a:buNone/>
            </a:pPr>
            <a:endParaRPr lang="ru-RU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3" name="Заголовок 1"/>
          <p:cNvSpPr txBox="1">
            <a:spLocks/>
          </p:cNvSpPr>
          <p:nvPr/>
        </p:nvSpPr>
        <p:spPr>
          <a:xfrm>
            <a:off x="10977978" y="1384131"/>
            <a:ext cx="5977163" cy="18275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spcBef>
                <a:spcPct val="0"/>
              </a:spcBef>
            </a:pPr>
            <a:r>
              <a:rPr lang="ru-RU" sz="3200" dirty="0">
                <a:solidFill>
                  <a:schemeClr val="bg2">
                    <a:lumMod val="75000"/>
                  </a:schemeClr>
                </a:solidFill>
                <a:latin typeface="Helvetica Neue"/>
                <a:ea typeface="Helvetica Neue"/>
                <a:cs typeface="Helvetica Neue"/>
              </a:rPr>
              <a:t>ВИРТУАЛЬНАЯ КЛИНИКА </a:t>
            </a:r>
          </a:p>
          <a:p>
            <a:pPr lvl="0" algn="r">
              <a:spcBef>
                <a:spcPct val="0"/>
              </a:spcBef>
            </a:pPr>
            <a:r>
              <a:rPr lang="en-US" sz="3200" dirty="0">
                <a:solidFill>
                  <a:srgbClr val="EB3955"/>
                </a:solidFill>
                <a:latin typeface="Helvetica Neue"/>
                <a:ea typeface="Helvetica Neue"/>
                <a:cs typeface="Helvetica Neue"/>
              </a:rPr>
              <a:t>COVID-19</a:t>
            </a:r>
            <a:endParaRPr lang="ru-RU" sz="3200" dirty="0">
              <a:solidFill>
                <a:srgbClr val="EB3955"/>
              </a:solidFill>
              <a:latin typeface="Helvetica Neue"/>
              <a:ea typeface="Helvetica Neue"/>
              <a:cs typeface="Helvetica Neue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984" y="2864406"/>
            <a:ext cx="4145260" cy="233170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4635" y="7438817"/>
            <a:ext cx="3956939" cy="2225778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7" r="9943"/>
          <a:stretch/>
        </p:blipFill>
        <p:spPr>
          <a:xfrm>
            <a:off x="14074614" y="5196114"/>
            <a:ext cx="3265649" cy="248406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6" r="12895" b="65740"/>
          <a:stretch/>
        </p:blipFill>
        <p:spPr>
          <a:xfrm>
            <a:off x="2781288" y="6866964"/>
            <a:ext cx="9886425" cy="2886636"/>
          </a:xfrm>
          <a:prstGeom prst="rect">
            <a:avLst/>
          </a:prstGeom>
        </p:spPr>
      </p:pic>
      <p:sp>
        <p:nvSpPr>
          <p:cNvPr id="10" name="Google Shape;92;p2">
            <a:extLst>
              <a:ext uri="{FF2B5EF4-FFF2-40B4-BE49-F238E27FC236}">
                <a16:creationId xmlns:a16="http://schemas.microsoft.com/office/drawing/2014/main" id="{9711A466-EA8B-144E-8BE0-DBE82FA1D34B}"/>
              </a:ext>
            </a:extLst>
          </p:cNvPr>
          <p:cNvSpPr txBox="1"/>
          <p:nvPr/>
        </p:nvSpPr>
        <p:spPr>
          <a:xfrm>
            <a:off x="332098" y="5880555"/>
            <a:ext cx="4898379" cy="10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algn="ctr">
              <a:buSzPts val="6000"/>
            </a:pP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КАСТОМИЗАЦИЯ НОВЫХ КЛИНИЧЕСКИХ СЛУЧАЕВ</a:t>
            </a:r>
          </a:p>
        </p:txBody>
      </p:sp>
      <p:sp>
        <p:nvSpPr>
          <p:cNvPr id="11" name="Прямоугольник 32">
            <a:extLst>
              <a:ext uri="{FF2B5EF4-FFF2-40B4-BE49-F238E27FC236}">
                <a16:creationId xmlns:a16="http://schemas.microsoft.com/office/drawing/2014/main" id="{B73ECF70-1F39-C34B-A99D-447BBE4410D8}"/>
              </a:ext>
            </a:extLst>
          </p:cNvPr>
          <p:cNvSpPr/>
          <p:nvPr/>
        </p:nvSpPr>
        <p:spPr>
          <a:xfrm>
            <a:off x="867439" y="6849595"/>
            <a:ext cx="57699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Скорая помощь</a:t>
            </a:r>
          </a:p>
        </p:txBody>
      </p:sp>
      <p:sp>
        <p:nvSpPr>
          <p:cNvPr id="12" name="Прямоугольник 33">
            <a:extLst>
              <a:ext uri="{FF2B5EF4-FFF2-40B4-BE49-F238E27FC236}">
                <a16:creationId xmlns:a16="http://schemas.microsoft.com/office/drawing/2014/main" id="{872A1693-4E0B-4F45-A563-6ABCADF36610}"/>
              </a:ext>
            </a:extLst>
          </p:cNvPr>
          <p:cNvSpPr/>
          <p:nvPr/>
        </p:nvSpPr>
        <p:spPr>
          <a:xfrm>
            <a:off x="867438" y="7253020"/>
            <a:ext cx="57699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Гинекология</a:t>
            </a:r>
          </a:p>
        </p:txBody>
      </p:sp>
      <p:sp>
        <p:nvSpPr>
          <p:cNvPr id="13" name="Прямоугольник 34">
            <a:extLst>
              <a:ext uri="{FF2B5EF4-FFF2-40B4-BE49-F238E27FC236}">
                <a16:creationId xmlns:a16="http://schemas.microsoft.com/office/drawing/2014/main" id="{190A2312-5914-384A-98F9-C9576D40730C}"/>
              </a:ext>
            </a:extLst>
          </p:cNvPr>
          <p:cNvSpPr/>
          <p:nvPr/>
        </p:nvSpPr>
        <p:spPr>
          <a:xfrm>
            <a:off x="867437" y="7656445"/>
            <a:ext cx="57699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Кардиология</a:t>
            </a:r>
          </a:p>
        </p:txBody>
      </p:sp>
      <p:sp>
        <p:nvSpPr>
          <p:cNvPr id="17" name="Прямоугольник 38">
            <a:extLst>
              <a:ext uri="{FF2B5EF4-FFF2-40B4-BE49-F238E27FC236}">
                <a16:creationId xmlns:a16="http://schemas.microsoft.com/office/drawing/2014/main" id="{BAE95B07-4FAA-4846-A3A0-C04FA5C89D33}"/>
              </a:ext>
            </a:extLst>
          </p:cNvPr>
          <p:cNvSpPr/>
          <p:nvPr/>
        </p:nvSpPr>
        <p:spPr>
          <a:xfrm>
            <a:off x="867437" y="8563775"/>
            <a:ext cx="57699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Офтальмология</a:t>
            </a:r>
          </a:p>
        </p:txBody>
      </p:sp>
      <p:sp>
        <p:nvSpPr>
          <p:cNvPr id="18" name="Прямоугольник 39">
            <a:extLst>
              <a:ext uri="{FF2B5EF4-FFF2-40B4-BE49-F238E27FC236}">
                <a16:creationId xmlns:a16="http://schemas.microsoft.com/office/drawing/2014/main" id="{4DCB897B-276D-C447-8736-C26D0D7AA626}"/>
              </a:ext>
            </a:extLst>
          </p:cNvPr>
          <p:cNvSpPr/>
          <p:nvPr/>
        </p:nvSpPr>
        <p:spPr>
          <a:xfrm>
            <a:off x="867437" y="8100086"/>
            <a:ext cx="57699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Уход за пациентом</a:t>
            </a:r>
          </a:p>
        </p:txBody>
      </p:sp>
    </p:spTree>
    <p:extLst>
      <p:ext uri="{BB962C8B-B14F-4D97-AF65-F5344CB8AC3E}">
        <p14:creationId xmlns:p14="http://schemas.microsoft.com/office/powerpoint/2010/main" val="817823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372565" y="367377"/>
            <a:ext cx="9701367" cy="5874908"/>
            <a:chOff x="196330" y="193734"/>
            <a:chExt cx="5115955" cy="3098096"/>
          </a:xfrm>
        </p:grpSpPr>
        <p:sp>
          <p:nvSpPr>
            <p:cNvPr id="26" name="Объект 2">
              <a:extLst>
                <a:ext uri="{FF2B5EF4-FFF2-40B4-BE49-F238E27FC236}">
                  <a16:creationId xmlns:a16="http://schemas.microsoft.com/office/drawing/2014/main" id="{DFB60DF0-F13B-4270-8B60-876CE993B1EC}"/>
                </a:ext>
              </a:extLst>
            </p:cNvPr>
            <p:cNvSpPr txBox="1">
              <a:spLocks/>
            </p:cNvSpPr>
            <p:nvPr/>
          </p:nvSpPr>
          <p:spPr>
            <a:xfrm>
              <a:off x="196330" y="1707654"/>
              <a:ext cx="4680520" cy="1584176"/>
            </a:xfrm>
            <a:prstGeom prst="rect">
              <a:avLst/>
            </a:prstGeom>
          </p:spPr>
          <p:txBody>
            <a:bodyPr vert="horz" lIns="173397" tIns="86699" rIns="173397" bIns="86699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endParaRPr lang="ru-RU" sz="2276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7" name="Заголовок 1"/>
            <p:cNvSpPr txBox="1">
              <a:spLocks/>
            </p:cNvSpPr>
            <p:nvPr/>
          </p:nvSpPr>
          <p:spPr>
            <a:xfrm>
              <a:off x="415741" y="193734"/>
              <a:ext cx="4896544" cy="531430"/>
            </a:xfrm>
            <a:prstGeom prst="rect">
              <a:avLst/>
            </a:prstGeom>
          </p:spPr>
          <p:txBody>
            <a:bodyPr vert="horz" lIns="173397" tIns="86699" rIns="173397" bIns="86699" rtlCol="0" anchor="t">
              <a:noAutofit/>
            </a:bodyPr>
            <a:lstStyle/>
            <a:p>
              <a:pPr lvl="0">
                <a:spcBef>
                  <a:spcPct val="0"/>
                </a:spcBef>
              </a:pPr>
              <a:r>
                <a:rPr lang="ru-RU" sz="4551" kern="12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Ценность продукта  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9DEE69A-5F05-3242-80D7-EC9FA46704EE}"/>
              </a:ext>
            </a:extLst>
          </p:cNvPr>
          <p:cNvSpPr/>
          <p:nvPr/>
        </p:nvSpPr>
        <p:spPr>
          <a:xfrm>
            <a:off x="324869" y="2042211"/>
            <a:ext cx="279244" cy="5009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55" b="1" dirty="0">
                <a:solidFill>
                  <a:srgbClr val="1162A5"/>
                </a:solidFill>
              </a:rPr>
              <a:t> </a:t>
            </a:r>
            <a:endParaRPr lang="en-UA" sz="2655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486992" y="3510764"/>
            <a:ext cx="15821989" cy="3448316"/>
            <a:chOff x="242471" y="1554391"/>
            <a:chExt cx="8343627" cy="1818448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471" y="1866721"/>
              <a:ext cx="769380" cy="769380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881208" y="1554391"/>
              <a:ext cx="7704890" cy="18184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en-UA" sz="2086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Для преподавателя</a:t>
              </a:r>
            </a:p>
            <a:p>
              <a:pPr marL="325121" indent="-325121" eaLnBrk="0" fontAlgn="base" hangingPunct="0">
                <a:spcBef>
                  <a:spcPct val="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</a:pPr>
              <a:r>
                <a:rPr lang="en-UA" altLang="en-UA" sz="1517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Не нужны актеры. </a:t>
              </a:r>
              <a:r>
                <a:rPr lang="en-UA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Их заменяет виртуальный пациент;</a:t>
              </a:r>
              <a:endParaRPr lang="ru-RU" altLang="en-UA" sz="1517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 marL="325121" indent="-325121" eaLnBrk="0" fontAlgn="base" hangingPunct="0">
                <a:spcBef>
                  <a:spcPct val="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</a:pPr>
              <a:r>
                <a:rPr lang="en-UA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Автоматизированный экзамен ОСКЭ с объективной оценкой; </a:t>
              </a:r>
              <a:endParaRPr lang="ru-RU" altLang="en-UA" sz="1517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 marL="325121" indent="-325121" eaLnBrk="0" fontAlgn="base" hangingPunct="0">
                <a:spcBef>
                  <a:spcPct val="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</a:pPr>
              <a:r>
                <a:rPr lang="ru-RU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Высокая пропускная способность </a:t>
              </a:r>
              <a:r>
                <a:rPr lang="ru-RU" altLang="en-UA" sz="1517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до 50 человек в день на одной станции</a:t>
              </a:r>
              <a:r>
                <a:rPr lang="en-UA" altLang="en-UA" sz="1517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;</a:t>
              </a:r>
              <a:r>
                <a:rPr lang="ru-RU" altLang="en-UA" sz="1517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</a:p>
            <a:p>
              <a:pPr marL="325121" indent="-325121" eaLnBrk="0" fontAlgn="base" hangingPunct="0">
                <a:spcBef>
                  <a:spcPct val="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</a:pPr>
              <a:r>
                <a:rPr lang="ru-RU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Т</a:t>
              </a:r>
              <a:r>
                <a:rPr lang="en-UA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ехническая поддержка</a:t>
              </a:r>
              <a:r>
                <a:rPr lang="ru-RU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r>
                <a:rPr lang="en-UA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Онлайн; </a:t>
              </a:r>
            </a:p>
            <a:p>
              <a:pPr marL="325121" indent="-325121" eaLnBrk="0" fontAlgn="base" hangingPunct="0">
                <a:spcBef>
                  <a:spcPct val="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</a:pPr>
              <a:r>
                <a:rPr lang="en-UA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Удаленное обновление программного обеспечения;</a:t>
              </a:r>
              <a:endParaRPr lang="ru-RU" altLang="en-UA" sz="1517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 marL="325121" indent="-325121" eaLnBrk="0" fontAlgn="base" hangingPunct="0">
                <a:spcBef>
                  <a:spcPct val="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</a:pPr>
              <a:r>
                <a:rPr lang="ru-RU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Удобный интерфейс для контроля обучающихся и запуска сессий; </a:t>
              </a:r>
            </a:p>
            <a:p>
              <a:pPr marL="325121" indent="-325121" eaLnBrk="0" fontAlgn="base" hangingPunct="0">
                <a:spcBef>
                  <a:spcPct val="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</a:pPr>
              <a:r>
                <a:rPr lang="ru-RU" altLang="en-UA" sz="1517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Максимально эффективный </a:t>
              </a:r>
              <a:r>
                <a:rPr lang="ru-RU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процесс обучения</a:t>
              </a:r>
              <a:r>
                <a:rPr lang="en-US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, </a:t>
              </a:r>
              <a:r>
                <a:rPr lang="ru-RU" altLang="en-UA" sz="1517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командные симуляции; </a:t>
              </a:r>
            </a:p>
            <a:p>
              <a:pPr marL="325121" indent="-325121" eaLnBrk="0" fontAlgn="base" hangingPunct="0">
                <a:spcBef>
                  <a:spcPct val="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</a:pPr>
              <a:r>
                <a:rPr lang="ru-RU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Отсутствует необходимость в монтаже и демонтаже симулятора и сопутствующего оборудования</a:t>
              </a:r>
              <a:r>
                <a:rPr lang="en-UA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т;</a:t>
              </a:r>
              <a:r>
                <a:rPr lang="ru-RU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</a:p>
            <a:p>
              <a:pPr marL="325121" indent="-325121" eaLnBrk="0" fontAlgn="base" hangingPunct="0">
                <a:spcBef>
                  <a:spcPct val="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</a:pPr>
              <a:r>
                <a:rPr lang="ru-RU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Экономия времени </a:t>
              </a:r>
              <a:r>
                <a:rPr lang="ru-RU" altLang="en-UA" sz="1517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до 70</a:t>
              </a:r>
              <a:r>
                <a:rPr lang="en-US" altLang="en-UA" sz="1517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% </a:t>
              </a:r>
              <a:r>
                <a:rPr lang="ru-RU" altLang="en-UA" sz="1517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по сравнению </a:t>
              </a:r>
              <a:r>
                <a:rPr lang="ru-RU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с традиционными решениями</a:t>
              </a:r>
              <a:r>
                <a:rPr lang="en-UA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;</a:t>
              </a:r>
              <a:endParaRPr lang="ru-RU" altLang="en-UA" sz="1517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 marL="325121" indent="-325121" eaLnBrk="0" fontAlgn="base" hangingPunct="0">
                <a:spcBef>
                  <a:spcPct val="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</a:pPr>
              <a:r>
                <a:rPr lang="ru-RU" altLang="en-UA" sz="1517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Сценарии разрабатываться по основным рекомендациям МЗ РФ и ВОЗ</a:t>
              </a:r>
              <a:r>
                <a:rPr lang="en-UA" altLang="en-UA" sz="1517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;</a:t>
              </a:r>
              <a:endParaRPr lang="ru-RU" altLang="en-UA" sz="1517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 marL="325121" indent="-325121" eaLnBrk="0" fontAlgn="base" hangingPunct="0">
                <a:spcBef>
                  <a:spcPct val="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</a:pPr>
              <a:r>
                <a:rPr lang="ru-RU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Система оценки и видео фиксации позволяет проводить </a:t>
              </a:r>
              <a:r>
                <a:rPr lang="ru-RU" altLang="en-UA" sz="1517" b="1" dirty="0" err="1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дебрифинг</a:t>
              </a:r>
              <a:r>
                <a:rPr lang="en-UA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;</a:t>
              </a:r>
              <a:r>
                <a:rPr lang="ru-RU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 </a:t>
              </a:r>
            </a:p>
            <a:p>
              <a:pPr marL="325121" indent="-325121" eaLnBrk="0" fontAlgn="base" hangingPunct="0">
                <a:spcBef>
                  <a:spcPct val="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</a:pPr>
              <a:endParaRPr lang="ru-RU" sz="1517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417111" y="6620819"/>
            <a:ext cx="11085741" cy="1628010"/>
            <a:chOff x="206474" y="4065455"/>
            <a:chExt cx="5845996" cy="858521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882062" y="4090443"/>
              <a:ext cx="5170408" cy="8335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en-UA" sz="2086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Для главного</a:t>
              </a:r>
              <a:r>
                <a:rPr lang="en-US" altLang="en-UA" sz="2086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r>
                <a:rPr lang="ru-RU" altLang="en-UA" sz="2086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врача / Ректора</a:t>
              </a:r>
            </a:p>
            <a:p>
              <a:pPr marL="325121" indent="-325121" eaLnBrk="0" fontAlgn="base" hangingPunct="0">
                <a:spcBef>
                  <a:spcPct val="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</a:pPr>
              <a:r>
                <a:rPr lang="en-UA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Экономия площадей симуляционного центра</a:t>
              </a:r>
              <a:r>
                <a:rPr lang="ru-RU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r>
                <a:rPr lang="en-UA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; </a:t>
              </a:r>
            </a:p>
            <a:p>
              <a:pPr marL="325121" indent="-325121" eaLnBrk="0" fontAlgn="base" hangingPunct="0">
                <a:spcBef>
                  <a:spcPct val="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</a:pPr>
              <a:r>
                <a:rPr lang="ru-RU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В</a:t>
              </a:r>
              <a:r>
                <a:rPr lang="en-UA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одной комнате</a:t>
              </a:r>
              <a:r>
                <a:rPr lang="ru-RU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r>
                <a:rPr lang="en-UA" altLang="en-UA" sz="1517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16 м2 может располагаться виртуальная клиника с 20 кабинетами; </a:t>
              </a:r>
              <a:endParaRPr lang="ru-RU" altLang="en-UA" sz="1517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 marL="325121" indent="-325121" eaLnBrk="0" fontAlgn="base" hangingPunct="0">
                <a:spcBef>
                  <a:spcPct val="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</a:pPr>
              <a:r>
                <a:rPr lang="en-UA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Возможность разработки клинических кейсов по потребностям заказчика</a:t>
              </a:r>
              <a:r>
                <a:rPr lang="ru-RU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;</a:t>
              </a:r>
            </a:p>
            <a:p>
              <a:pPr marL="325121" indent="-325121" eaLnBrk="0" fontAlgn="base" hangingPunct="0">
                <a:spcBef>
                  <a:spcPct val="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</a:pPr>
              <a:r>
                <a:rPr lang="ru-RU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Значительное снижение затрат на закупку сим оборудования и организацию сим</a:t>
              </a:r>
              <a:r>
                <a:rPr lang="en-US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. </a:t>
              </a:r>
              <a:r>
                <a:rPr lang="ru-RU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процесса; </a:t>
              </a:r>
              <a:endParaRPr lang="en-UA" altLang="en-UA" sz="1517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 marL="325121" indent="-325121" eaLnBrk="0" fontAlgn="base" hangingPunct="0">
                <a:spcBef>
                  <a:spcPct val="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</a:pPr>
              <a:r>
                <a:rPr lang="ru-RU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Быстрое обновление контентной </a:t>
              </a:r>
              <a:r>
                <a:rPr lang="ru-RU" altLang="en-UA" sz="1517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информации по рекомендациям ВОЗ и МЗ РФ. </a:t>
              </a: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474" y="4065455"/>
              <a:ext cx="717223" cy="717223"/>
            </a:xfrm>
            <a:prstGeom prst="rect">
              <a:avLst/>
            </a:prstGeom>
          </p:spPr>
        </p:pic>
      </p:grpSp>
      <p:grpSp>
        <p:nvGrpSpPr>
          <p:cNvPr id="12" name="Группа 11"/>
          <p:cNvGrpSpPr/>
          <p:nvPr/>
        </p:nvGrpSpPr>
        <p:grpSpPr>
          <a:xfrm>
            <a:off x="290498" y="1317473"/>
            <a:ext cx="16094219" cy="2247069"/>
            <a:chOff x="118825" y="2756556"/>
            <a:chExt cx="8487186" cy="1184978"/>
          </a:xfrm>
        </p:grpSpPr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6D2F1CB1-087F-0846-8961-61C43141B9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637" y="2756556"/>
              <a:ext cx="7793374" cy="1184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173397" tIns="86699" rIns="173397" bIns="86699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defTabSz="1733977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ru-RU" altLang="en-UA" sz="2086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Для медицинского персонала  (врача</a:t>
              </a:r>
              <a:r>
                <a:rPr lang="en-US" altLang="en-UA" sz="2086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, </a:t>
              </a:r>
              <a:r>
                <a:rPr lang="ru-RU" altLang="en-UA" sz="2086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медицинской сестры)</a:t>
              </a:r>
            </a:p>
            <a:p>
              <a:pPr marL="325121" indent="-325121" eaLnBrk="0" fontAlgn="base" hangingPunct="0">
                <a:spcBef>
                  <a:spcPct val="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</a:pPr>
              <a:r>
                <a:rPr lang="ru-RU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Симулятор позволяет приобретать первые профессиональные навыки (а также повышать квалификацию), </a:t>
              </a:r>
              <a:r>
                <a:rPr lang="ru-RU" sz="1517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без риска для пациентов</a:t>
              </a:r>
              <a:r>
                <a:rPr lang="ru-RU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; </a:t>
              </a:r>
            </a:p>
            <a:p>
              <a:pPr marL="325121" indent="-325121" eaLnBrk="0" fontAlgn="base" hangingPunct="0">
                <a:spcBef>
                  <a:spcPct val="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</a:pPr>
              <a:r>
                <a:rPr lang="ru-RU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Максимальное погружение в виртуальную среду для обеспечения реалистичности обучения;</a:t>
              </a:r>
            </a:p>
            <a:p>
              <a:pPr marL="325121" indent="-325121" eaLnBrk="0" fontAlgn="base" hangingPunct="0">
                <a:spcBef>
                  <a:spcPct val="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</a:pPr>
              <a:r>
                <a:rPr lang="ru-RU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Усвоение материала и эффективность обучения  </a:t>
              </a:r>
              <a:r>
                <a:rPr lang="ru-RU" sz="1517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до 4 раз быстрее </a:t>
              </a:r>
              <a:r>
                <a:rPr lang="ru-RU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по сравнению с традиционными методами обучения (по данным </a:t>
              </a:r>
              <a:r>
                <a:rPr lang="en-US" sz="1517" dirty="0" err="1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Jonson&amp;Jonson</a:t>
              </a:r>
              <a:r>
                <a:rPr lang="ru-RU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и Королевского медицинского колледжа (Великобритания);</a:t>
              </a:r>
              <a:endParaRPr lang="en-US" sz="1517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 marL="325121" indent="-325121" eaLnBrk="0" fontAlgn="base" hangingPunct="0">
                <a:spcBef>
                  <a:spcPct val="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</a:pPr>
              <a:r>
                <a:rPr lang="ru-RU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Возможность получения автоматизированной объективной оценки по </a:t>
              </a:r>
              <a:r>
                <a:rPr lang="ru-RU" altLang="en-UA" sz="1517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методологии ОСКЭ;</a:t>
              </a:r>
            </a:p>
            <a:p>
              <a:pPr marL="325121" indent="-325121" eaLnBrk="0" fontAlgn="base" hangingPunct="0">
                <a:spcBef>
                  <a:spcPct val="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</a:pPr>
              <a:r>
                <a:rPr lang="ru-RU" altLang="en-UA" sz="1517" dirty="0" err="1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Симуляционные</a:t>
              </a:r>
              <a:r>
                <a:rPr lang="ru-RU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r>
                <a:rPr lang="en-UA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модули</a:t>
              </a:r>
              <a:r>
                <a:rPr lang="ru-RU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r>
                <a:rPr lang="en-UA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по</a:t>
              </a:r>
              <a:r>
                <a:rPr lang="ru-RU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r>
                <a:rPr lang="en-UA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наиболее распространенным</a:t>
              </a:r>
              <a:r>
                <a:rPr lang="ru-RU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r>
                <a:rPr lang="en-UA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заболеваниям</a:t>
              </a:r>
              <a:r>
                <a:rPr lang="ru-RU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и р</a:t>
              </a:r>
              <a:r>
                <a:rPr lang="en-UA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едкие патологии в практике.              </a:t>
              </a:r>
              <a:r>
                <a:rPr lang="en-UA" altLang="en-UA" sz="2276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                                                                                                              </a:t>
              </a:r>
              <a:endParaRPr lang="en-UA" altLang="en-UA" sz="2276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825" y="2997959"/>
              <a:ext cx="759660" cy="759660"/>
            </a:xfrm>
            <a:prstGeom prst="rect">
              <a:avLst/>
            </a:prstGeom>
          </p:spPr>
        </p:pic>
      </p:grpSp>
      <p:grpSp>
        <p:nvGrpSpPr>
          <p:cNvPr id="9" name="Группа 8"/>
          <p:cNvGrpSpPr/>
          <p:nvPr/>
        </p:nvGrpSpPr>
        <p:grpSpPr>
          <a:xfrm>
            <a:off x="417111" y="8348344"/>
            <a:ext cx="16375579" cy="1373309"/>
            <a:chOff x="186727" y="891747"/>
            <a:chExt cx="8635559" cy="72420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847654" y="891747"/>
              <a:ext cx="7974632" cy="7104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en-UA" sz="2086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Для отдела снабжения </a:t>
              </a:r>
            </a:p>
            <a:p>
              <a:pPr marL="325121" indent="-325121" eaLnBrk="0" fontAlgn="base" hangingPunct="0">
                <a:spcBef>
                  <a:spcPct val="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</a:pPr>
              <a:r>
                <a:rPr lang="en-UA" altLang="en-UA" sz="1517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Максимальная экономия на физическом оборудовании; </a:t>
              </a:r>
              <a:endParaRPr lang="ru-RU" altLang="en-UA" sz="1517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 marL="325121" indent="-325121" eaLnBrk="0" fontAlgn="base" hangingPunct="0">
                <a:spcBef>
                  <a:spcPct val="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</a:pPr>
              <a:r>
                <a:rPr lang="en-UA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Снижение затрат на создание симуляционной среды</a:t>
              </a:r>
              <a:r>
                <a:rPr lang="ru-RU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r>
                <a:rPr lang="en-UA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для обучения и аккредтации</a:t>
              </a:r>
              <a:r>
                <a:rPr lang="ru-RU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;</a:t>
              </a:r>
            </a:p>
            <a:p>
              <a:pPr marL="325121" indent="-325121" eaLnBrk="0" fontAlgn="base" hangingPunct="0">
                <a:spcBef>
                  <a:spcPct val="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</a:pPr>
              <a:r>
                <a:rPr lang="ru-RU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За счет первых двух преимуществ цена по сравнению с традиционными решениями до </a:t>
              </a:r>
              <a:r>
                <a:rPr lang="ru-RU" altLang="en-UA" sz="1517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4х раз ниже</a:t>
              </a:r>
              <a:r>
                <a:rPr lang="ru-RU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;</a:t>
              </a:r>
            </a:p>
            <a:p>
              <a:pPr marL="325121" indent="-325121" eaLnBrk="0" fontAlgn="base" hangingPunct="0">
                <a:spcBef>
                  <a:spcPct val="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</a:pPr>
              <a:r>
                <a:rPr lang="ru-RU" altLang="en-UA" sz="1517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Снижение затрат на расходные материалы на 9</a:t>
              </a:r>
              <a:r>
                <a:rPr lang="en-US" altLang="en-UA" sz="1517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8%</a:t>
              </a:r>
              <a:r>
                <a:rPr lang="en-UA" altLang="en-UA" sz="151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; </a:t>
              </a:r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68" t="9091" r="6463" b="7750"/>
            <a:stretch/>
          </p:blipFill>
          <p:spPr>
            <a:xfrm>
              <a:off x="186727" y="1068121"/>
              <a:ext cx="535381" cy="547832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59977D2-45F9-6041-9943-18927DAE81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5453" y="7485581"/>
            <a:ext cx="3922593" cy="20150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B6258E1-CA3F-B449-A426-26AF4F53E8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2031" y="5542376"/>
            <a:ext cx="4703033" cy="242743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FCFE0FF-1903-7C4A-8AE0-FB6C0ED066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7696" y="3457880"/>
            <a:ext cx="4499849" cy="2427434"/>
          </a:xfrm>
          <a:prstGeom prst="rect">
            <a:avLst/>
          </a:prstGeom>
        </p:spPr>
      </p:pic>
      <p:pic>
        <p:nvPicPr>
          <p:cNvPr id="23" name="Google Shape;91;p2">
            <a:extLst>
              <a:ext uri="{FF2B5EF4-FFF2-40B4-BE49-F238E27FC236}">
                <a16:creationId xmlns:a16="http://schemas.microsoft.com/office/drawing/2014/main" id="{4A2A1780-D96E-E94E-8F94-A21EFFF6D82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533734" y="300085"/>
            <a:ext cx="1550493" cy="10658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7238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865156" y="780519"/>
            <a:ext cx="15451691" cy="3467544"/>
            <a:chOff x="456095" y="411601"/>
            <a:chExt cx="8148353" cy="1828588"/>
          </a:xfrm>
        </p:grpSpPr>
        <p:sp>
          <p:nvSpPr>
            <p:cNvPr id="7" name="Заголовок 1"/>
            <p:cNvSpPr txBox="1">
              <a:spLocks/>
            </p:cNvSpPr>
            <p:nvPr/>
          </p:nvSpPr>
          <p:spPr>
            <a:xfrm>
              <a:off x="456095" y="411601"/>
              <a:ext cx="4896544" cy="792088"/>
            </a:xfrm>
            <a:prstGeom prst="rect">
              <a:avLst/>
            </a:prstGeom>
          </p:spPr>
          <p:txBody>
            <a:bodyPr vert="horz" lIns="173397" tIns="86699" rIns="173397" bIns="86699" rtlCol="0" anchor="t">
              <a:noAutofit/>
            </a:bodyPr>
            <a:lstStyle/>
            <a:p>
              <a:pPr lvl="0">
                <a:spcBef>
                  <a:spcPct val="0"/>
                </a:spcBef>
              </a:pPr>
              <a:r>
                <a:rPr lang="ru-RU" sz="4551" dirty="0"/>
                <a:t>Конкуренты</a:t>
              </a:r>
              <a:endParaRPr lang="ru-RU" sz="4551" kern="1200" dirty="0">
                <a:latin typeface="+mj-lt"/>
                <a:ea typeface="+mj-ea"/>
                <a:cs typeface="+mj-cs"/>
              </a:endParaRPr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545645" y="1268055"/>
              <a:ext cx="8058803" cy="9721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25121" indent="-325121" algn="just" fontAlgn="base">
                <a:buFont typeface="Courier New" panose="02070309020205020404" pitchFamily="49" charset="0"/>
                <a:buChar char="o"/>
              </a:pPr>
              <a:r>
                <a:rPr lang="ru-RU" sz="2276" dirty="0"/>
                <a:t>Максимально реалистичная медицинская симуляцию за счет </a:t>
              </a:r>
              <a:r>
                <a:rPr lang="en-US" sz="2276" dirty="0"/>
                <a:t>VR </a:t>
              </a:r>
              <a:r>
                <a:rPr lang="ru-RU" sz="2276" dirty="0"/>
                <a:t>технологий;</a:t>
              </a:r>
            </a:p>
            <a:p>
              <a:pPr marL="325121" indent="-325121" algn="just" fontAlgn="base">
                <a:buFont typeface="Courier New" panose="02070309020205020404" pitchFamily="49" charset="0"/>
                <a:buChar char="o"/>
              </a:pPr>
              <a:r>
                <a:rPr lang="ru-RU" sz="2276" dirty="0"/>
                <a:t>VII уровень реалистичности образовательного процесса; </a:t>
              </a:r>
            </a:p>
            <a:p>
              <a:pPr marL="325121" indent="-325121" algn="just" fontAlgn="base">
                <a:buFont typeface="Courier New" panose="02070309020205020404" pitchFamily="49" charset="0"/>
                <a:buChar char="o"/>
              </a:pPr>
              <a:r>
                <a:rPr lang="ru-RU" sz="2276" dirty="0"/>
                <a:t>Взаимодействие с любыми интерактивными объектами;</a:t>
              </a:r>
            </a:p>
            <a:p>
              <a:pPr marL="325121" indent="-325121" algn="just" fontAlgn="base">
                <a:buFont typeface="Courier New" panose="02070309020205020404" pitchFamily="49" charset="0"/>
                <a:buChar char="o"/>
              </a:pPr>
              <a:r>
                <a:rPr lang="ru-RU" sz="2276" dirty="0"/>
                <a:t>Автоматизированная система оценки результатов обучения.</a:t>
              </a:r>
            </a:p>
            <a:p>
              <a:pPr marL="325121" indent="-325121" algn="just" fontAlgn="base">
                <a:buFont typeface="Courier New" panose="02070309020205020404" pitchFamily="49" charset="0"/>
                <a:buChar char="o"/>
              </a:pPr>
              <a:r>
                <a:rPr lang="ru-RU" sz="2276" dirty="0"/>
                <a:t>Высокая скорость разработки и внедрения новых кейсов под новые пандемии и вызовы</a:t>
              </a:r>
              <a:r>
                <a:rPr lang="en-US" sz="2276" dirty="0"/>
                <a:t>;</a:t>
              </a:r>
              <a:endParaRPr lang="ru-RU" sz="2276" dirty="0"/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545646" y="991056"/>
              <a:ext cx="2816821" cy="2333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276" b="1" dirty="0"/>
                <a:t>Ключевые преимущества продукта</a:t>
              </a:r>
            </a:p>
          </p:txBody>
        </p:sp>
      </p:grp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862095"/>
              </p:ext>
            </p:extLst>
          </p:nvPr>
        </p:nvGraphicFramePr>
        <p:xfrm>
          <a:off x="1107090" y="4492176"/>
          <a:ext cx="15281875" cy="4982693"/>
        </p:xfrm>
        <a:graphic>
          <a:graphicData uri="http://schemas.openxmlformats.org/drawingml/2006/table">
            <a:tbl>
              <a:tblPr firstRow="1" bandRow="1">
                <a:effectLst/>
                <a:tableStyleId>{7DF18680-E054-41AD-8BC1-D1AEF772440D}</a:tableStyleId>
              </a:tblPr>
              <a:tblGrid>
                <a:gridCol w="2272724">
                  <a:extLst>
                    <a:ext uri="{9D8B030D-6E8A-4147-A177-3AD203B41FA5}">
                      <a16:colId xmlns:a16="http://schemas.microsoft.com/office/drawing/2014/main" val="245320979"/>
                    </a:ext>
                  </a:extLst>
                </a:gridCol>
                <a:gridCol w="2093526">
                  <a:extLst>
                    <a:ext uri="{9D8B030D-6E8A-4147-A177-3AD203B41FA5}">
                      <a16:colId xmlns:a16="http://schemas.microsoft.com/office/drawing/2014/main" val="2633443376"/>
                    </a:ext>
                  </a:extLst>
                </a:gridCol>
                <a:gridCol w="2183125">
                  <a:extLst>
                    <a:ext uri="{9D8B030D-6E8A-4147-A177-3AD203B41FA5}">
                      <a16:colId xmlns:a16="http://schemas.microsoft.com/office/drawing/2014/main" val="258531471"/>
                    </a:ext>
                  </a:extLst>
                </a:gridCol>
                <a:gridCol w="2183125">
                  <a:extLst>
                    <a:ext uri="{9D8B030D-6E8A-4147-A177-3AD203B41FA5}">
                      <a16:colId xmlns:a16="http://schemas.microsoft.com/office/drawing/2014/main" val="69958222"/>
                    </a:ext>
                  </a:extLst>
                </a:gridCol>
                <a:gridCol w="2183125">
                  <a:extLst>
                    <a:ext uri="{9D8B030D-6E8A-4147-A177-3AD203B41FA5}">
                      <a16:colId xmlns:a16="http://schemas.microsoft.com/office/drawing/2014/main" val="3351735247"/>
                    </a:ext>
                  </a:extLst>
                </a:gridCol>
                <a:gridCol w="2183125">
                  <a:extLst>
                    <a:ext uri="{9D8B030D-6E8A-4147-A177-3AD203B41FA5}">
                      <a16:colId xmlns:a16="http://schemas.microsoft.com/office/drawing/2014/main" val="119955056"/>
                    </a:ext>
                  </a:extLst>
                </a:gridCol>
                <a:gridCol w="2183125">
                  <a:extLst>
                    <a:ext uri="{9D8B030D-6E8A-4147-A177-3AD203B41FA5}">
                      <a16:colId xmlns:a16="http://schemas.microsoft.com/office/drawing/2014/main" val="934779550"/>
                    </a:ext>
                  </a:extLst>
                </a:gridCol>
              </a:tblGrid>
              <a:tr h="109818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1162A5"/>
                          </a:solidFill>
                        </a:rPr>
                        <a:t>Наименование</a:t>
                      </a:r>
                    </a:p>
                  </a:txBody>
                  <a:tcPr marL="173397" marR="173397" marT="86699" marB="86699" anchor="ctr">
                    <a:solidFill>
                      <a:schemeClr val="accent5"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Стадия (готов/ в разработке)</a:t>
                      </a:r>
                    </a:p>
                  </a:txBody>
                  <a:tcPr marL="173397" marR="173397" marT="86699" marB="86699" anchor="ctr">
                    <a:solidFill>
                      <a:schemeClr val="accent5"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Цена, руб.</a:t>
                      </a:r>
                    </a:p>
                  </a:txBody>
                  <a:tcPr marL="173397" marR="173397" marT="86699" marB="86699" anchor="ctr">
                    <a:solidFill>
                      <a:schemeClr val="accent5"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Full body tracking</a:t>
                      </a:r>
                      <a:endParaRPr lang="ru-RU" sz="1800" b="1" kern="1200" dirty="0">
                        <a:solidFill>
                          <a:srgbClr val="1162A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3397" marR="173397" marT="86699" marB="86699" anchor="ctr">
                    <a:solidFill>
                      <a:schemeClr val="accent5"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Перчатки с</a:t>
                      </a:r>
                      <a:r>
                        <a:rPr lang="en-US" sz="1800" b="1" kern="1200" dirty="0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тактильной обратной связью</a:t>
                      </a:r>
                    </a:p>
                  </a:txBody>
                  <a:tcPr marL="173397" marR="173397" marT="86699" marB="86699" anchor="ctr">
                    <a:solidFill>
                      <a:schemeClr val="accent5"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err="1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Мультиплеер</a:t>
                      </a:r>
                      <a:endParaRPr lang="ru-RU" sz="1800" b="1" kern="1200" dirty="0">
                        <a:solidFill>
                          <a:srgbClr val="1162A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3397" marR="173397" marT="86699" marB="86699" anchor="ctr">
                    <a:solidFill>
                      <a:schemeClr val="accent5"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Беспроводной </a:t>
                      </a:r>
                      <a:r>
                        <a:rPr lang="en-US" sz="1800" b="1" kern="1200" dirty="0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VR </a:t>
                      </a:r>
                      <a:r>
                        <a:rPr lang="ru-RU" sz="1800" b="1" kern="1200" dirty="0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шлем</a:t>
                      </a:r>
                    </a:p>
                  </a:txBody>
                  <a:tcPr marL="173397" marR="173397" marT="86699" marB="86699" anchor="ctr">
                    <a:solidFill>
                      <a:schemeClr val="accent5"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159313"/>
                  </a:ext>
                </a:extLst>
              </a:tr>
              <a:tr h="635790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Виртуальная клиника </a:t>
                      </a:r>
                      <a:r>
                        <a:rPr lang="en-US" sz="1800" b="1" kern="1200" dirty="0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I-Clinic</a:t>
                      </a:r>
                      <a:endParaRPr lang="ru-RU" sz="1800" b="1" kern="1200" dirty="0">
                        <a:solidFill>
                          <a:srgbClr val="1162A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3397" marR="173397" marT="86699" marB="86699" anchor="ctr">
                    <a:solidFill>
                      <a:schemeClr val="accent5"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Готов</a:t>
                      </a:r>
                    </a:p>
                  </a:txBody>
                  <a:tcPr marL="173397" marR="173397" marT="86699" marB="86699" anchor="ctr">
                    <a:solidFill>
                      <a:schemeClr val="accent5"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173397" marR="173397" marT="86699" marB="86699" anchor="ctr">
                    <a:solidFill>
                      <a:schemeClr val="accent5"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173397" marR="173397" marT="86699" marB="86699" anchor="ctr">
                    <a:solidFill>
                      <a:schemeClr val="accent5"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173397" marR="173397" marT="86699" marB="86699" anchor="ctr">
                    <a:solidFill>
                      <a:schemeClr val="accent5"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173397" marR="173397" marT="86699" marB="86699" anchor="ctr">
                    <a:solidFill>
                      <a:schemeClr val="accent5"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173397" marR="173397" marT="86699" marB="86699" anchor="ctr">
                    <a:solidFill>
                      <a:schemeClr val="accent5"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5993555"/>
                  </a:ext>
                </a:extLst>
              </a:tr>
              <a:tr h="866987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 kern="1200" dirty="0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Oxford medical simulation </a:t>
                      </a:r>
                    </a:p>
                    <a:p>
                      <a:pPr algn="ctr" rtl="0"/>
                      <a:r>
                        <a:rPr lang="ru-RU" sz="1800" b="1" kern="1200" dirty="0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Великобритания</a:t>
                      </a:r>
                    </a:p>
                  </a:txBody>
                  <a:tcPr marL="173397" marR="173397" marT="86699" marB="86699" anchor="ctr">
                    <a:solidFill>
                      <a:schemeClr val="accent5"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Готов</a:t>
                      </a:r>
                    </a:p>
                  </a:txBody>
                  <a:tcPr marL="173397" marR="173397" marT="86699" marB="86699" anchor="ctr">
                    <a:solidFill>
                      <a:schemeClr val="accent5"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173397" marR="173397" marT="86699" marB="86699" anchor="ctr">
                    <a:solidFill>
                      <a:schemeClr val="accent5"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</a:p>
                  </a:txBody>
                  <a:tcPr marL="173397" marR="173397" marT="86699" marB="86699" anchor="ctr">
                    <a:solidFill>
                      <a:schemeClr val="accent5"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</a:p>
                  </a:txBody>
                  <a:tcPr marL="173397" marR="173397" marT="86699" marB="86699" anchor="ctr">
                    <a:solidFill>
                      <a:schemeClr val="accent5"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</a:p>
                  </a:txBody>
                  <a:tcPr marL="173397" marR="173397" marT="86699" marB="86699" anchor="ctr">
                    <a:solidFill>
                      <a:schemeClr val="accent5"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</a:p>
                  </a:txBody>
                  <a:tcPr marL="173397" marR="173397" marT="86699" marB="86699" anchor="ctr">
                    <a:solidFill>
                      <a:schemeClr val="accent5"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263732"/>
                  </a:ext>
                </a:extLst>
              </a:tr>
              <a:tr h="635790">
                <a:tc>
                  <a:txBody>
                    <a:bodyPr/>
                    <a:lstStyle/>
                    <a:p>
                      <a:pPr algn="ctr" rtl="0"/>
                      <a:r>
                        <a:rPr lang="en-US" sz="1800" b="1" kern="1200" dirty="0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Body Interact</a:t>
                      </a:r>
                    </a:p>
                    <a:p>
                      <a:pPr algn="ctr" rtl="0"/>
                      <a:r>
                        <a:rPr lang="ru-RU" sz="1800" b="1" kern="1200" dirty="0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Португалия</a:t>
                      </a:r>
                    </a:p>
                  </a:txBody>
                  <a:tcPr marL="173397" marR="173397" marT="86699" marB="86699" anchor="ctr">
                    <a:solidFill>
                      <a:schemeClr val="accent5"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Готов</a:t>
                      </a:r>
                    </a:p>
                  </a:txBody>
                  <a:tcPr marL="173397" marR="173397" marT="86699" marB="86699" anchor="ctr">
                    <a:solidFill>
                      <a:schemeClr val="accent5"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173397" marR="173397" marT="86699" marB="86699" anchor="ctr">
                    <a:solidFill>
                      <a:schemeClr val="accent5"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</a:p>
                  </a:txBody>
                  <a:tcPr marL="173397" marR="173397" marT="86699" marB="86699" anchor="ctr">
                    <a:solidFill>
                      <a:schemeClr val="accent5"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</a:p>
                  </a:txBody>
                  <a:tcPr marL="173397" marR="173397" marT="86699" marB="86699" anchor="ctr">
                    <a:solidFill>
                      <a:schemeClr val="accent5"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173397" marR="173397" marT="86699" marB="86699" anchor="ctr">
                    <a:solidFill>
                      <a:schemeClr val="accent5"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Нет (не </a:t>
                      </a:r>
                      <a:r>
                        <a:rPr lang="en-US" sz="1800" b="0" kern="1200" dirty="0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VR)</a:t>
                      </a:r>
                      <a:endParaRPr lang="ru-RU" sz="1800" b="0" kern="1200" dirty="0">
                        <a:solidFill>
                          <a:srgbClr val="1162A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3397" marR="173397" marT="86699" marB="86699" anchor="ctr">
                    <a:solidFill>
                      <a:schemeClr val="accent5"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598551"/>
                  </a:ext>
                </a:extLst>
              </a:tr>
              <a:tr h="635790">
                <a:tc>
                  <a:txBody>
                    <a:bodyPr/>
                    <a:lstStyle/>
                    <a:p>
                      <a:pPr algn="ctr" rtl="0"/>
                      <a:r>
                        <a:rPr lang="ru-RU" sz="1800" b="1" kern="1200" dirty="0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А</a:t>
                      </a:r>
                      <a:r>
                        <a:rPr lang="en-US" sz="1800" b="1" kern="1200" dirty="0" err="1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rchvirtual</a:t>
                      </a:r>
                      <a:endParaRPr lang="en-US" sz="1800" b="1" kern="1200" dirty="0">
                        <a:solidFill>
                          <a:srgbClr val="1162A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rtl="0"/>
                      <a:r>
                        <a:rPr lang="ru-RU" sz="1800" b="1" kern="1200" dirty="0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США</a:t>
                      </a:r>
                    </a:p>
                  </a:txBody>
                  <a:tcPr marL="173397" marR="173397" marT="86699" marB="86699" anchor="ctr">
                    <a:solidFill>
                      <a:schemeClr val="accent5"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Готов</a:t>
                      </a:r>
                    </a:p>
                  </a:txBody>
                  <a:tcPr marL="173397" marR="173397" marT="86699" marB="86699" anchor="ctr">
                    <a:solidFill>
                      <a:schemeClr val="accent5"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173397" marR="173397" marT="86699" marB="86699" anchor="ctr">
                    <a:solidFill>
                      <a:schemeClr val="accent5"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</a:p>
                  </a:txBody>
                  <a:tcPr marL="173397" marR="173397" marT="86699" marB="86699" anchor="ctr">
                    <a:solidFill>
                      <a:schemeClr val="accent5"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</a:p>
                  </a:txBody>
                  <a:tcPr marL="173397" marR="173397" marT="86699" marB="86699" anchor="ctr">
                    <a:solidFill>
                      <a:schemeClr val="accent5"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</a:p>
                  </a:txBody>
                  <a:tcPr marL="173397" marR="173397" marT="86699" marB="86699" anchor="ctr">
                    <a:solidFill>
                      <a:schemeClr val="accent5"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</a:p>
                  </a:txBody>
                  <a:tcPr marL="173397" marR="173397" marT="86699" marB="86699" anchor="ctr">
                    <a:solidFill>
                      <a:schemeClr val="accent5"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1170019"/>
                  </a:ext>
                </a:extLst>
              </a:tr>
              <a:tr h="635790">
                <a:tc>
                  <a:txBody>
                    <a:bodyPr/>
                    <a:lstStyle/>
                    <a:p>
                      <a:pPr algn="ctr" rtl="0"/>
                      <a:r>
                        <a:rPr lang="en-US" sz="1800" b="1" kern="1200" dirty="0" err="1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SimforHealth</a:t>
                      </a:r>
                      <a:endParaRPr lang="en-US" sz="1800" b="1" kern="1200" dirty="0">
                        <a:solidFill>
                          <a:srgbClr val="1162A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rtl="0"/>
                      <a:r>
                        <a:rPr lang="ru-RU" sz="1800" b="1" kern="1200" dirty="0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Франция</a:t>
                      </a:r>
                    </a:p>
                  </a:txBody>
                  <a:tcPr marL="173397" marR="173397" marT="86699" marB="86699" anchor="ctr">
                    <a:solidFill>
                      <a:schemeClr val="accent5"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Готов</a:t>
                      </a:r>
                    </a:p>
                    <a:p>
                      <a:pPr algn="ctr"/>
                      <a:endParaRPr lang="ru-RU" sz="1800" b="0" kern="1200" dirty="0">
                        <a:solidFill>
                          <a:srgbClr val="1162A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3397" marR="173397" marT="86699" marB="86699" anchor="ctr">
                    <a:solidFill>
                      <a:schemeClr val="accent5"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173397" marR="173397" marT="86699" marB="86699" anchor="ctr">
                    <a:solidFill>
                      <a:schemeClr val="accent5"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</a:p>
                  </a:txBody>
                  <a:tcPr marL="173397" marR="173397" marT="86699" marB="86699" anchor="ctr">
                    <a:solidFill>
                      <a:schemeClr val="accent5"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</a:p>
                  </a:txBody>
                  <a:tcPr marL="173397" marR="173397" marT="86699" marB="86699" anchor="ctr">
                    <a:solidFill>
                      <a:schemeClr val="accent5"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</a:p>
                  </a:txBody>
                  <a:tcPr marL="173397" marR="173397" marT="86699" marB="86699" anchor="ctr">
                    <a:solidFill>
                      <a:schemeClr val="accent5"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>
                          <a:solidFill>
                            <a:srgbClr val="1162A5"/>
                          </a:solidFill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</a:p>
                  </a:txBody>
                  <a:tcPr marL="173397" marR="173397" marT="86699" marB="86699" anchor="ctr">
                    <a:solidFill>
                      <a:schemeClr val="accent5"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370844"/>
                  </a:ext>
                </a:extLst>
              </a:tr>
            </a:tbl>
          </a:graphicData>
        </a:graphic>
      </p:graphicFrame>
      <p:pic>
        <p:nvPicPr>
          <p:cNvPr id="8" name="Google Shape;91;p2">
            <a:extLst>
              <a:ext uri="{FF2B5EF4-FFF2-40B4-BE49-F238E27FC236}">
                <a16:creationId xmlns:a16="http://schemas.microsoft.com/office/drawing/2014/main" id="{809C1579-72DA-D044-BE77-1062BCF48E3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11476" y="465663"/>
            <a:ext cx="1550493" cy="10658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2349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30661" y="8439788"/>
            <a:ext cx="1499164" cy="99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4" descr="Изображение выглядит как объект, часы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5350" y="8737997"/>
            <a:ext cx="4075180" cy="511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637655" y="6227351"/>
            <a:ext cx="942875" cy="3891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2;p2"/>
          <p:cNvSpPr txBox="1"/>
          <p:nvPr/>
        </p:nvSpPr>
        <p:spPr>
          <a:xfrm>
            <a:off x="5791200" y="432804"/>
            <a:ext cx="11038625" cy="10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algn="r">
              <a:buSzPts val="6000"/>
            </a:pPr>
            <a:r>
              <a:rPr lang="ru-RU" sz="4400" dirty="0">
                <a:solidFill>
                  <a:schemeClr val="bg2">
                    <a:lumMod val="7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РЫНОК</a:t>
            </a:r>
            <a:endParaRPr lang="en-US" sz="4400" dirty="0">
              <a:solidFill>
                <a:schemeClr val="bg2">
                  <a:lumMod val="7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" name="Google Shape;91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0229" y="432804"/>
            <a:ext cx="1263599" cy="913872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4"/>
          <p:cNvSpPr txBox="1"/>
          <p:nvPr/>
        </p:nvSpPr>
        <p:spPr>
          <a:xfrm>
            <a:off x="740229" y="2409347"/>
            <a:ext cx="13306337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sz="3200" b="1" dirty="0" err="1"/>
              <a:t>Объем</a:t>
            </a:r>
            <a:r>
              <a:rPr lang="en-US" sz="3200" b="1" dirty="0"/>
              <a:t> </a:t>
            </a:r>
            <a:r>
              <a:rPr lang="en-US" sz="3200" b="1" dirty="0" err="1"/>
              <a:t>рынка</a:t>
            </a:r>
            <a:r>
              <a:rPr lang="en-US" sz="3200" b="1" dirty="0"/>
              <a:t>: </a:t>
            </a:r>
            <a:r>
              <a:rPr lang="en-US" sz="3200" dirty="0"/>
              <a:t>$1,9B  </a:t>
            </a:r>
            <a:endParaRPr sz="3200" dirty="0"/>
          </a:p>
          <a:p>
            <a:pPr>
              <a:buSzPts val="3200"/>
            </a:pPr>
            <a:endParaRPr lang="ru-RU" sz="3200" dirty="0"/>
          </a:p>
          <a:p>
            <a:pPr>
              <a:buSzPts val="3200"/>
            </a:pPr>
            <a:endParaRPr sz="3200" dirty="0"/>
          </a:p>
          <a:p>
            <a:pPr>
              <a:buSzPts val="3200"/>
            </a:pPr>
            <a:r>
              <a:rPr lang="en-US" sz="3200" b="1" dirty="0" err="1"/>
              <a:t>Прогнозируемый</a:t>
            </a:r>
            <a:r>
              <a:rPr lang="en-US" sz="3200" b="1" dirty="0"/>
              <a:t> </a:t>
            </a:r>
            <a:r>
              <a:rPr lang="en-US" sz="3200" b="1" dirty="0" err="1"/>
              <a:t>рост</a:t>
            </a:r>
            <a:r>
              <a:rPr lang="en-US" sz="3200" b="1" dirty="0"/>
              <a:t>: </a:t>
            </a:r>
            <a:r>
              <a:rPr lang="en-US" sz="3200" dirty="0"/>
              <a:t>14% в </a:t>
            </a:r>
            <a:r>
              <a:rPr lang="en-US" sz="3200" dirty="0" err="1"/>
              <a:t>год</a:t>
            </a:r>
            <a:endParaRPr dirty="0"/>
          </a:p>
          <a:p>
            <a:pPr>
              <a:buSzPts val="3200"/>
            </a:pPr>
            <a:endParaRPr lang="ru-RU" sz="3200" dirty="0"/>
          </a:p>
          <a:p>
            <a:pPr>
              <a:buSzPts val="3200"/>
            </a:pPr>
            <a:endParaRPr sz="3200" dirty="0"/>
          </a:p>
          <a:p>
            <a:pPr>
              <a:buSzPts val="3200"/>
            </a:pPr>
            <a:r>
              <a:rPr lang="en-US" sz="3200" b="1" dirty="0"/>
              <a:t>Goldman Sachs:</a:t>
            </a:r>
            <a:r>
              <a:rPr lang="en-US" sz="3200" dirty="0"/>
              <a:t> к 2025 </a:t>
            </a:r>
            <a:r>
              <a:rPr lang="en-US" sz="3200" dirty="0" err="1"/>
              <a:t>году</a:t>
            </a:r>
            <a:r>
              <a:rPr lang="en-US" sz="3200" dirty="0"/>
              <a:t> VR и AR в </a:t>
            </a:r>
            <a:r>
              <a:rPr lang="en-US" sz="3200" dirty="0" err="1"/>
              <a:t>медицине</a:t>
            </a:r>
            <a:r>
              <a:rPr lang="en-US" sz="3200" dirty="0"/>
              <a:t> – $5,1B</a:t>
            </a:r>
            <a:endParaRPr sz="3200" dirty="0"/>
          </a:p>
          <a:p>
            <a:pPr>
              <a:buSzPts val="3200"/>
            </a:pPr>
            <a:endParaRPr sz="3200" dirty="0"/>
          </a:p>
          <a:p>
            <a:pPr>
              <a:buSzPts val="3200"/>
            </a:pPr>
            <a:r>
              <a:rPr lang="en-US" sz="3200" dirty="0"/>
              <a:t> </a:t>
            </a:r>
            <a:endParaRPr dirty="0"/>
          </a:p>
        </p:txBody>
      </p:sp>
      <p:pic>
        <p:nvPicPr>
          <p:cNvPr id="116" name="Google Shape;116;p4" descr="Изображение выглядит как дерево&#10;&#10;Автоматически созданное описание"/>
          <p:cNvPicPr preferRelativeResize="0"/>
          <p:nvPr/>
        </p:nvPicPr>
        <p:blipFill rotWithShape="1">
          <a:blip r:embed="rId7">
            <a:alphaModFix amt="37000"/>
          </a:blip>
          <a:srcRect/>
          <a:stretch/>
        </p:blipFill>
        <p:spPr>
          <a:xfrm>
            <a:off x="1146629" y="1146630"/>
            <a:ext cx="15022285" cy="81031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3222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6"/>
          <p:cNvSpPr txBox="1"/>
          <p:nvPr/>
        </p:nvSpPr>
        <p:spPr>
          <a:xfrm>
            <a:off x="10180010" y="4904546"/>
            <a:ext cx="250129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indent="6773" algn="ctr"/>
            <a:r>
              <a:rPr lang="ru-RU" dirty="0"/>
              <a:t>Сергей Гайдуков</a:t>
            </a:r>
          </a:p>
          <a:p>
            <a:pPr algn="ctr"/>
            <a:r>
              <a:rPr lang="ru-RU" dirty="0"/>
              <a:t>Доктор медицинских</a:t>
            </a:r>
          </a:p>
          <a:p>
            <a:pPr algn="ctr"/>
            <a:r>
              <a:rPr lang="ru-RU" dirty="0"/>
              <a:t>наук</a:t>
            </a:r>
          </a:p>
          <a:p>
            <a:pPr indent="6773" algn="ctr"/>
            <a:endParaRPr dirty="0"/>
          </a:p>
        </p:txBody>
      </p:sp>
      <p:sp>
        <p:nvSpPr>
          <p:cNvPr id="153" name="Google Shape;153;p26"/>
          <p:cNvSpPr txBox="1"/>
          <p:nvPr/>
        </p:nvSpPr>
        <p:spPr>
          <a:xfrm>
            <a:off x="13650606" y="4977093"/>
            <a:ext cx="2194966" cy="65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ru-RU" dirty="0"/>
              <a:t>Евгений </a:t>
            </a:r>
            <a:r>
              <a:rPr lang="ru-RU" dirty="0" err="1"/>
              <a:t>Костюшов</a:t>
            </a:r>
            <a:endParaRPr lang="ru-RU" dirty="0"/>
          </a:p>
          <a:p>
            <a:pPr algn="ctr"/>
            <a:r>
              <a:rPr lang="ru-RU" dirty="0"/>
              <a:t>Доктор медицинских</a:t>
            </a:r>
          </a:p>
          <a:p>
            <a:pPr algn="ctr"/>
            <a:r>
              <a:rPr lang="ru-RU" dirty="0"/>
              <a:t>наук</a:t>
            </a:r>
            <a:endParaRPr dirty="0"/>
          </a:p>
        </p:txBody>
      </p:sp>
      <p:sp>
        <p:nvSpPr>
          <p:cNvPr id="154" name="Google Shape;154;p26"/>
          <p:cNvSpPr txBox="1"/>
          <p:nvPr/>
        </p:nvSpPr>
        <p:spPr>
          <a:xfrm>
            <a:off x="3253327" y="4768602"/>
            <a:ext cx="2346222" cy="735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ru-RU" dirty="0"/>
              <a:t>Рашид Али</a:t>
            </a:r>
            <a:endParaRPr dirty="0"/>
          </a:p>
          <a:p>
            <a:pPr algn="ctr">
              <a:spcBef>
                <a:spcPts val="587"/>
              </a:spcBef>
            </a:pPr>
            <a:r>
              <a:rPr lang="ru-RU" dirty="0"/>
              <a:t>Директор по международным продажам</a:t>
            </a:r>
            <a:endParaRPr dirty="0"/>
          </a:p>
        </p:txBody>
      </p:sp>
      <p:pic>
        <p:nvPicPr>
          <p:cNvPr id="156" name="Google Shape;156;p26" descr="20181123_201349.jpg"/>
          <p:cNvPicPr preferRelativeResize="0"/>
          <p:nvPr/>
        </p:nvPicPr>
        <p:blipFill rotWithShape="1">
          <a:blip r:embed="rId3">
            <a:alphaModFix/>
          </a:blip>
          <a:srcRect l="8999" r="8116" b="17250"/>
          <a:stretch/>
        </p:blipFill>
        <p:spPr>
          <a:xfrm>
            <a:off x="3580245" y="2097703"/>
            <a:ext cx="1692387" cy="2534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6" descr="Гайдуков b7.jpg"/>
          <p:cNvPicPr preferRelativeResize="0"/>
          <p:nvPr/>
        </p:nvPicPr>
        <p:blipFill rotWithShape="1">
          <a:blip r:embed="rId4">
            <a:alphaModFix/>
          </a:blip>
          <a:srcRect l="9228" r="14078"/>
          <a:stretch/>
        </p:blipFill>
        <p:spPr>
          <a:xfrm>
            <a:off x="10585581" y="2225340"/>
            <a:ext cx="1690149" cy="2534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6" descr="Костюшов ЕВ.jpg"/>
          <p:cNvPicPr preferRelativeResize="0"/>
          <p:nvPr/>
        </p:nvPicPr>
        <p:blipFill rotWithShape="1">
          <a:blip r:embed="rId5">
            <a:alphaModFix/>
          </a:blip>
          <a:srcRect l="4233" t="6601" r="9663" b="6601"/>
          <a:stretch/>
        </p:blipFill>
        <p:spPr>
          <a:xfrm>
            <a:off x="13898773" y="2307087"/>
            <a:ext cx="1698631" cy="25230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Группа 2"/>
          <p:cNvGrpSpPr/>
          <p:nvPr/>
        </p:nvGrpSpPr>
        <p:grpSpPr>
          <a:xfrm>
            <a:off x="3580245" y="6238630"/>
            <a:ext cx="12161683" cy="2897827"/>
            <a:chOff x="1885562" y="9951569"/>
            <a:chExt cx="13334443" cy="3177266"/>
          </a:xfrm>
        </p:grpSpPr>
        <p:sp>
          <p:nvSpPr>
            <p:cNvPr id="163" name="Google Shape;163;p26"/>
            <p:cNvSpPr txBox="1"/>
            <p:nvPr/>
          </p:nvSpPr>
          <p:spPr>
            <a:xfrm>
              <a:off x="1885562" y="12581141"/>
              <a:ext cx="1953479" cy="5427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/>
              <a:r>
                <a:rPr lang="ru-RU" dirty="0"/>
                <a:t>Евгений </a:t>
              </a:r>
              <a:r>
                <a:rPr lang="ru-RU" dirty="0" err="1"/>
                <a:t>Костюшов</a:t>
              </a:r>
              <a:endParaRPr dirty="0"/>
            </a:p>
            <a:p>
              <a:pPr algn="ctr">
                <a:spcBef>
                  <a:spcPts val="480"/>
                </a:spcBef>
              </a:pPr>
              <a:r>
                <a:rPr lang="en-US" dirty="0">
                  <a:solidFill>
                    <a:srgbClr val="333333"/>
                  </a:solidFill>
                </a:rPr>
                <a:t>CEO</a:t>
              </a:r>
              <a:endParaRPr dirty="0"/>
            </a:p>
          </p:txBody>
        </p:sp>
        <p:sp>
          <p:nvSpPr>
            <p:cNvPr id="164" name="Google Shape;164;p26"/>
            <p:cNvSpPr txBox="1"/>
            <p:nvPr/>
          </p:nvSpPr>
          <p:spPr>
            <a:xfrm>
              <a:off x="4543570" y="12581141"/>
              <a:ext cx="2188683" cy="5427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indent="3725" algn="ctr"/>
              <a:r>
                <a:rPr lang="ru-RU" dirty="0">
                  <a:solidFill>
                    <a:srgbClr val="333333"/>
                  </a:solidFill>
                </a:rPr>
                <a:t>Дмитрий Дударев</a:t>
              </a:r>
              <a:endParaRPr dirty="0"/>
            </a:p>
            <a:p>
              <a:pPr algn="ctr">
                <a:spcBef>
                  <a:spcPts val="480"/>
                </a:spcBef>
              </a:pPr>
              <a:r>
                <a:rPr lang="en-US" dirty="0">
                  <a:solidFill>
                    <a:srgbClr val="333333"/>
                  </a:solidFill>
                </a:rPr>
                <a:t>CTO, LEAD ENGINEER</a:t>
              </a:r>
              <a:endParaRPr dirty="0"/>
            </a:p>
          </p:txBody>
        </p:sp>
        <p:sp>
          <p:nvSpPr>
            <p:cNvPr id="165" name="Google Shape;165;p26"/>
            <p:cNvSpPr txBox="1"/>
            <p:nvPr/>
          </p:nvSpPr>
          <p:spPr>
            <a:xfrm>
              <a:off x="10483896" y="12581139"/>
              <a:ext cx="1800883" cy="4950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indent="31154" algn="ctr"/>
              <a:r>
                <a:rPr lang="ru-RU" dirty="0"/>
                <a:t>Максим </a:t>
              </a:r>
              <a:r>
                <a:rPr lang="ru-RU" dirty="0" err="1"/>
                <a:t>Фризоргер</a:t>
              </a:r>
              <a:endParaRPr dirty="0"/>
            </a:p>
            <a:p>
              <a:pPr indent="6773" algn="ctr">
                <a:spcBef>
                  <a:spcPts val="480"/>
                </a:spcBef>
              </a:pPr>
              <a:r>
                <a:rPr lang="en-US" dirty="0">
                  <a:solidFill>
                    <a:srgbClr val="333333"/>
                  </a:solidFill>
                </a:rPr>
                <a:t>LEAD DEVELOPER</a:t>
              </a:r>
              <a:endParaRPr dirty="0"/>
            </a:p>
          </p:txBody>
        </p:sp>
        <p:sp>
          <p:nvSpPr>
            <p:cNvPr id="166" name="Google Shape;166;p26"/>
            <p:cNvSpPr txBox="1"/>
            <p:nvPr/>
          </p:nvSpPr>
          <p:spPr>
            <a:xfrm>
              <a:off x="7694993" y="12586094"/>
              <a:ext cx="1699076" cy="4950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/>
              <a:r>
                <a:rPr lang="ru-RU" dirty="0">
                  <a:solidFill>
                    <a:srgbClr val="333333"/>
                  </a:solidFill>
                </a:rPr>
                <a:t>Владимир Бушуев</a:t>
              </a:r>
              <a:endParaRPr dirty="0"/>
            </a:p>
            <a:p>
              <a:pPr algn="ctr">
                <a:spcBef>
                  <a:spcPts val="480"/>
                </a:spcBef>
              </a:pPr>
              <a:r>
                <a:rPr lang="en-US" dirty="0"/>
                <a:t>COO</a:t>
              </a:r>
              <a:endParaRPr dirty="0"/>
            </a:p>
          </p:txBody>
        </p:sp>
        <p:sp>
          <p:nvSpPr>
            <p:cNvPr id="167" name="Google Shape;167;p26"/>
            <p:cNvSpPr txBox="1"/>
            <p:nvPr/>
          </p:nvSpPr>
          <p:spPr>
            <a:xfrm>
              <a:off x="13249497" y="12586094"/>
              <a:ext cx="1970506" cy="5427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/>
              <a:r>
                <a:rPr lang="ru-RU" dirty="0">
                  <a:solidFill>
                    <a:srgbClr val="333333"/>
                  </a:solidFill>
                </a:rPr>
                <a:t>Александр Исаев</a:t>
              </a:r>
              <a:endParaRPr dirty="0"/>
            </a:p>
            <a:p>
              <a:pPr algn="ctr">
                <a:spcBef>
                  <a:spcPts val="480"/>
                </a:spcBef>
              </a:pPr>
              <a:r>
                <a:rPr lang="en-US" dirty="0"/>
                <a:t>Co-Founder</a:t>
              </a:r>
              <a:endParaRPr dirty="0"/>
            </a:p>
          </p:txBody>
        </p:sp>
        <p:sp>
          <p:nvSpPr>
            <p:cNvPr id="170" name="Google Shape;170;p26"/>
            <p:cNvSpPr/>
            <p:nvPr/>
          </p:nvSpPr>
          <p:spPr>
            <a:xfrm>
              <a:off x="1885562" y="9951569"/>
              <a:ext cx="1953479" cy="2485192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endParaRPr sz="747"/>
            </a:p>
          </p:txBody>
        </p:sp>
        <p:pic>
          <p:nvPicPr>
            <p:cNvPr id="171" name="Google Shape;171;p26" descr="15JtUrRubr4.jpg"/>
            <p:cNvPicPr preferRelativeResize="0"/>
            <p:nvPr/>
          </p:nvPicPr>
          <p:blipFill rotWithShape="1">
            <a:blip r:embed="rId7">
              <a:alphaModFix/>
            </a:blip>
            <a:srcRect l="43812" t="21150" r="26324" b="23856"/>
            <a:stretch/>
          </p:blipFill>
          <p:spPr>
            <a:xfrm>
              <a:off x="4691392" y="9951569"/>
              <a:ext cx="2015534" cy="24734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" name="Google Shape;172;p26" descr="photo_2020-02-02 11.26.57.jpeg"/>
            <p:cNvPicPr preferRelativeResize="0"/>
            <p:nvPr/>
          </p:nvPicPr>
          <p:blipFill rotWithShape="1">
            <a:blip r:embed="rId8">
              <a:alphaModFix/>
            </a:blip>
            <a:srcRect l="15597" t="21339" b="9671"/>
            <a:stretch/>
          </p:blipFill>
          <p:spPr>
            <a:xfrm>
              <a:off x="10382136" y="9966060"/>
              <a:ext cx="2015534" cy="2470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Google Shape;162;p26" descr="rpCTGCDw15s.jpg"/>
            <p:cNvPicPr preferRelativeResize="0"/>
            <p:nvPr/>
          </p:nvPicPr>
          <p:blipFill rotWithShape="1">
            <a:blip r:embed="rId9">
              <a:alphaModFix/>
            </a:blip>
            <a:srcRect l="43821" t="4060" r="22152" b="31885"/>
            <a:stretch/>
          </p:blipFill>
          <p:spPr>
            <a:xfrm>
              <a:off x="7559277" y="9963333"/>
              <a:ext cx="1970508" cy="24734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9" name="Google Shape;169;p26"/>
            <p:cNvSpPr/>
            <p:nvPr/>
          </p:nvSpPr>
          <p:spPr>
            <a:xfrm>
              <a:off x="13249497" y="9951569"/>
              <a:ext cx="1970508" cy="2473428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endParaRPr sz="747"/>
            </a:p>
          </p:txBody>
        </p:sp>
      </p:grpSp>
      <p:pic>
        <p:nvPicPr>
          <p:cNvPr id="30" name="Google Shape;91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40229" y="432804"/>
            <a:ext cx="1263599" cy="913872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92;p2"/>
          <p:cNvSpPr txBox="1"/>
          <p:nvPr/>
        </p:nvSpPr>
        <p:spPr>
          <a:xfrm>
            <a:off x="11582400" y="432804"/>
            <a:ext cx="5247425" cy="10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algn="r">
              <a:buSzPts val="6000"/>
            </a:pPr>
            <a:r>
              <a:rPr lang="ru-RU" sz="4400" dirty="0">
                <a:latin typeface="Helvetica Neue"/>
                <a:ea typeface="Helvetica Neue"/>
                <a:cs typeface="Helvetica Neue"/>
                <a:sym typeface="Helvetica Neue"/>
              </a:rPr>
              <a:t>КОМАНДА</a:t>
            </a:r>
            <a:endParaRPr lang="en-US" sz="44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" name="Google Shape;135;p12"/>
          <p:cNvSpPr/>
          <p:nvPr/>
        </p:nvSpPr>
        <p:spPr>
          <a:xfrm rot="16200000">
            <a:off x="-278136" y="3402219"/>
            <a:ext cx="3121091" cy="512057"/>
          </a:xfrm>
          <a:prstGeom prst="roundRect">
            <a:avLst>
              <a:gd name="adj" fmla="val 2129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3200" dirty="0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Медицинские</a:t>
            </a:r>
          </a:p>
          <a:p>
            <a:r>
              <a:rPr lang="ru-RU" sz="3200" dirty="0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консультанты</a:t>
            </a:r>
            <a:endParaRPr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3" name="Google Shape;135;p12"/>
          <p:cNvSpPr/>
          <p:nvPr/>
        </p:nvSpPr>
        <p:spPr>
          <a:xfrm rot="16200000">
            <a:off x="-220346" y="7490553"/>
            <a:ext cx="3116064" cy="512057"/>
          </a:xfrm>
          <a:prstGeom prst="roundRect">
            <a:avLst>
              <a:gd name="adj" fmla="val 2129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ru-RU" sz="3200" dirty="0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Менеджмент и </a:t>
            </a:r>
          </a:p>
          <a:p>
            <a:pPr algn="ctr"/>
            <a:r>
              <a:rPr lang="ru-RU" sz="3200" dirty="0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разработка</a:t>
            </a:r>
            <a:endParaRPr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6" name="Захар Вадимович.jpg" descr="Захар Вадимович.jpg"/>
          <p:cNvPicPr>
            <a:picLocks noChangeAspect="1"/>
          </p:cNvPicPr>
          <p:nvPr/>
        </p:nvPicPr>
        <p:blipFill rotWithShape="1">
          <a:blip r:embed="rId12"/>
          <a:srcRect l="11843" r="18390" b="22083"/>
          <a:stretch/>
        </p:blipFill>
        <p:spPr>
          <a:xfrm>
            <a:off x="7085958" y="2248725"/>
            <a:ext cx="1686297" cy="2511032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Google Shape;154;p26"/>
          <p:cNvSpPr txBox="1"/>
          <p:nvPr/>
        </p:nvSpPr>
        <p:spPr>
          <a:xfrm>
            <a:off x="6755995" y="4915433"/>
            <a:ext cx="2346222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ru-RU" dirty="0"/>
              <a:t>Захар Лопатин</a:t>
            </a:r>
            <a:endParaRPr dirty="0"/>
          </a:p>
          <a:p>
            <a:pPr algn="ctr">
              <a:spcBef>
                <a:spcPts val="587"/>
              </a:spcBef>
            </a:pPr>
            <a:r>
              <a:rPr lang="ru-RU" dirty="0"/>
              <a:t>Медицинский эксперт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1603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1749</TotalTime>
  <Words>800</Words>
  <Application>Microsoft Macintosh PowerPoint</Application>
  <PresentationFormat>Custom</PresentationFormat>
  <Paragraphs>195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Courier New</vt:lpstr>
      <vt:lpstr>Calibri Light</vt:lpstr>
      <vt:lpstr>Helvetica Neue Light</vt:lpstr>
      <vt:lpstr>Helvetica Neue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Bushuev</dc:creator>
  <cp:lastModifiedBy>eakostfunt@gmail.com</cp:lastModifiedBy>
  <cp:revision>87</cp:revision>
  <dcterms:modified xsi:type="dcterms:W3CDTF">2020-04-28T07:45:04Z</dcterms:modified>
</cp:coreProperties>
</file>