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</p:sldIdLst>
  <p:sldSz cx="10693400" cy="7562850"/>
  <p:notesSz cx="10693400" cy="7562850"/>
  <p:embeddedFontLs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imes New Roman" panose="02020603050405020304" pitchFamily="18" charset="0"/>
      <p:regular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35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3959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pc="30" dirty="0"/>
              <a:t>mmtpro.ru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spc="-145" dirty="0"/>
              <a:t>‹#›</a:t>
            </a:fld>
            <a:endParaRPr spc="-14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500" b="1" i="0">
                <a:solidFill>
                  <a:srgbClr val="F3F9F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3959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pc="30" dirty="0"/>
              <a:t>mmtpro.ru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spc="-145" dirty="0"/>
              <a:t>‹#›</a:t>
            </a:fld>
            <a:endParaRPr spc="-14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3959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pc="30" dirty="0"/>
              <a:t>mmtpro.ru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spc="-145" dirty="0"/>
              <a:t>‹#›</a:t>
            </a:fld>
            <a:endParaRPr spc="-14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3959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pc="30" dirty="0"/>
              <a:t>mmtpro.ru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spc="-145" dirty="0"/>
              <a:t>‹#›</a:t>
            </a:fld>
            <a:endParaRPr spc="-14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93959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pc="30" dirty="0"/>
              <a:t>mmtpro.ru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spc="-145" dirty="0"/>
              <a:t>‹#›</a:t>
            </a:fld>
            <a:endParaRPr spc="-14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0057" y="424998"/>
            <a:ext cx="5069205" cy="37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2656" y="1287009"/>
            <a:ext cx="8221345" cy="3606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500" b="1" i="0">
                <a:solidFill>
                  <a:srgbClr val="F3F9F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150077" y="7058478"/>
            <a:ext cx="631825" cy="1835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93959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pc="30" dirty="0"/>
              <a:t>mmtpro.ru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952759" y="7058478"/>
            <a:ext cx="198120" cy="1835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spc="-145" dirty="0"/>
              <a:t>‹#›</a:t>
            </a:fld>
            <a:endParaRPr spc="-14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13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o.volkova@onlinedoctor.ru" TargetMode="External"/><Relationship Id="rId2" Type="http://schemas.openxmlformats.org/officeDocument/2006/relationships/hyperlink" Target="mailto:dy@onlinedoctor.ru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g"/><Relationship Id="rId17" Type="http://schemas.openxmlformats.org/officeDocument/2006/relationships/image" Target="../media/image13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5" Type="http://schemas.openxmlformats.org/officeDocument/2006/relationships/image" Target="../media/image27.jp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4329" y="1931464"/>
            <a:ext cx="3406775" cy="3406775"/>
          </a:xfrm>
          <a:custGeom>
            <a:avLst/>
            <a:gdLst/>
            <a:ahLst/>
            <a:cxnLst/>
            <a:rect l="l" t="t" r="r" b="b"/>
            <a:pathLst>
              <a:path w="3406775" h="3406775">
                <a:moveTo>
                  <a:pt x="1703082" y="3406178"/>
                </a:moveTo>
                <a:lnTo>
                  <a:pt x="1751571" y="3405501"/>
                </a:lnTo>
                <a:lnTo>
                  <a:pt x="1799725" y="3403482"/>
                </a:lnTo>
                <a:lnTo>
                  <a:pt x="1847525" y="3400139"/>
                </a:lnTo>
                <a:lnTo>
                  <a:pt x="1894954" y="3395489"/>
                </a:lnTo>
                <a:lnTo>
                  <a:pt x="1941993" y="3389552"/>
                </a:lnTo>
                <a:lnTo>
                  <a:pt x="1988624" y="3382345"/>
                </a:lnTo>
                <a:lnTo>
                  <a:pt x="2034830" y="3373885"/>
                </a:lnTo>
                <a:lnTo>
                  <a:pt x="2080593" y="3364192"/>
                </a:lnTo>
                <a:lnTo>
                  <a:pt x="2125894" y="3353282"/>
                </a:lnTo>
                <a:lnTo>
                  <a:pt x="2170716" y="3341174"/>
                </a:lnTo>
                <a:lnTo>
                  <a:pt x="2215040" y="3327885"/>
                </a:lnTo>
                <a:lnTo>
                  <a:pt x="2258849" y="3313435"/>
                </a:lnTo>
                <a:lnTo>
                  <a:pt x="2302125" y="3297840"/>
                </a:lnTo>
                <a:lnTo>
                  <a:pt x="2344849" y="3281118"/>
                </a:lnTo>
                <a:lnTo>
                  <a:pt x="2387005" y="3263289"/>
                </a:lnTo>
                <a:lnTo>
                  <a:pt x="2428573" y="3244369"/>
                </a:lnTo>
                <a:lnTo>
                  <a:pt x="2469535" y="3224376"/>
                </a:lnTo>
                <a:lnTo>
                  <a:pt x="2509875" y="3203329"/>
                </a:lnTo>
                <a:lnTo>
                  <a:pt x="2549574" y="3181245"/>
                </a:lnTo>
                <a:lnTo>
                  <a:pt x="2588613" y="3158143"/>
                </a:lnTo>
                <a:lnTo>
                  <a:pt x="2626976" y="3134041"/>
                </a:lnTo>
                <a:lnTo>
                  <a:pt x="2664643" y="3108956"/>
                </a:lnTo>
                <a:lnTo>
                  <a:pt x="2701597" y="3082906"/>
                </a:lnTo>
                <a:lnTo>
                  <a:pt x="2737821" y="3055909"/>
                </a:lnTo>
                <a:lnTo>
                  <a:pt x="2773295" y="3027984"/>
                </a:lnTo>
                <a:lnTo>
                  <a:pt x="2808003" y="2999148"/>
                </a:lnTo>
                <a:lnTo>
                  <a:pt x="2841925" y="2969420"/>
                </a:lnTo>
                <a:lnTo>
                  <a:pt x="2875045" y="2938817"/>
                </a:lnTo>
                <a:lnTo>
                  <a:pt x="2907344" y="2907357"/>
                </a:lnTo>
                <a:lnTo>
                  <a:pt x="2938804" y="2875058"/>
                </a:lnTo>
                <a:lnTo>
                  <a:pt x="2969407" y="2841938"/>
                </a:lnTo>
                <a:lnTo>
                  <a:pt x="2999136" y="2808015"/>
                </a:lnTo>
                <a:lnTo>
                  <a:pt x="3027972" y="2773308"/>
                </a:lnTo>
                <a:lnTo>
                  <a:pt x="3055897" y="2737833"/>
                </a:lnTo>
                <a:lnTo>
                  <a:pt x="3082893" y="2701610"/>
                </a:lnTo>
                <a:lnTo>
                  <a:pt x="3108943" y="2664656"/>
                </a:lnTo>
                <a:lnTo>
                  <a:pt x="3134028" y="2626988"/>
                </a:lnTo>
                <a:lnTo>
                  <a:pt x="3158131" y="2588626"/>
                </a:lnTo>
                <a:lnTo>
                  <a:pt x="3181233" y="2549586"/>
                </a:lnTo>
                <a:lnTo>
                  <a:pt x="3203316" y="2509888"/>
                </a:lnTo>
                <a:lnTo>
                  <a:pt x="3224363" y="2469548"/>
                </a:lnTo>
                <a:lnTo>
                  <a:pt x="3244356" y="2428585"/>
                </a:lnTo>
                <a:lnTo>
                  <a:pt x="3263276" y="2387017"/>
                </a:lnTo>
                <a:lnTo>
                  <a:pt x="3281106" y="2344862"/>
                </a:lnTo>
                <a:lnTo>
                  <a:pt x="3297827" y="2302137"/>
                </a:lnTo>
                <a:lnTo>
                  <a:pt x="3313422" y="2258862"/>
                </a:lnTo>
                <a:lnTo>
                  <a:pt x="3327873" y="2215053"/>
                </a:lnTo>
                <a:lnTo>
                  <a:pt x="3341161" y="2170728"/>
                </a:lnTo>
                <a:lnTo>
                  <a:pt x="3353269" y="2125906"/>
                </a:lnTo>
                <a:lnTo>
                  <a:pt x="3364179" y="2080605"/>
                </a:lnTo>
                <a:lnTo>
                  <a:pt x="3373873" y="2034843"/>
                </a:lnTo>
                <a:lnTo>
                  <a:pt x="3382332" y="1988637"/>
                </a:lnTo>
                <a:lnTo>
                  <a:pt x="3389540" y="1942005"/>
                </a:lnTo>
                <a:lnTo>
                  <a:pt x="3395477" y="1894966"/>
                </a:lnTo>
                <a:lnTo>
                  <a:pt x="3400126" y="1847538"/>
                </a:lnTo>
                <a:lnTo>
                  <a:pt x="3403469" y="1799738"/>
                </a:lnTo>
                <a:lnTo>
                  <a:pt x="3405488" y="1751584"/>
                </a:lnTo>
                <a:lnTo>
                  <a:pt x="3406165" y="1703095"/>
                </a:lnTo>
                <a:lnTo>
                  <a:pt x="3405488" y="1654605"/>
                </a:lnTo>
                <a:lnTo>
                  <a:pt x="3403469" y="1606451"/>
                </a:lnTo>
                <a:lnTo>
                  <a:pt x="3400126" y="1558650"/>
                </a:lnTo>
                <a:lnTo>
                  <a:pt x="3395477" y="1511221"/>
                </a:lnTo>
                <a:lnTo>
                  <a:pt x="3389540" y="1464181"/>
                </a:lnTo>
                <a:lnTo>
                  <a:pt x="3382332" y="1417549"/>
                </a:lnTo>
                <a:lnTo>
                  <a:pt x="3373873" y="1371343"/>
                </a:lnTo>
                <a:lnTo>
                  <a:pt x="3364179" y="1325580"/>
                </a:lnTo>
                <a:lnTo>
                  <a:pt x="3353269" y="1280278"/>
                </a:lnTo>
                <a:lnTo>
                  <a:pt x="3341161" y="1235456"/>
                </a:lnTo>
                <a:lnTo>
                  <a:pt x="3327873" y="1191131"/>
                </a:lnTo>
                <a:lnTo>
                  <a:pt x="3313422" y="1147322"/>
                </a:lnTo>
                <a:lnTo>
                  <a:pt x="3297827" y="1104046"/>
                </a:lnTo>
                <a:lnTo>
                  <a:pt x="3281106" y="1061321"/>
                </a:lnTo>
                <a:lnTo>
                  <a:pt x="3263276" y="1019165"/>
                </a:lnTo>
                <a:lnTo>
                  <a:pt x="3244356" y="977597"/>
                </a:lnTo>
                <a:lnTo>
                  <a:pt x="3224363" y="936633"/>
                </a:lnTo>
                <a:lnTo>
                  <a:pt x="3203316" y="896293"/>
                </a:lnTo>
                <a:lnTo>
                  <a:pt x="3181233" y="856595"/>
                </a:lnTo>
                <a:lnTo>
                  <a:pt x="3158131" y="817555"/>
                </a:lnTo>
                <a:lnTo>
                  <a:pt x="3134028" y="779192"/>
                </a:lnTo>
                <a:lnTo>
                  <a:pt x="3108943" y="741524"/>
                </a:lnTo>
                <a:lnTo>
                  <a:pt x="3082893" y="704570"/>
                </a:lnTo>
                <a:lnTo>
                  <a:pt x="3055897" y="668346"/>
                </a:lnTo>
                <a:lnTo>
                  <a:pt x="3027972" y="632872"/>
                </a:lnTo>
                <a:lnTo>
                  <a:pt x="2999136" y="598164"/>
                </a:lnTo>
                <a:lnTo>
                  <a:pt x="2969407" y="564241"/>
                </a:lnTo>
                <a:lnTo>
                  <a:pt x="2938804" y="531121"/>
                </a:lnTo>
                <a:lnTo>
                  <a:pt x="2907344" y="498822"/>
                </a:lnTo>
                <a:lnTo>
                  <a:pt x="2875045" y="467362"/>
                </a:lnTo>
                <a:lnTo>
                  <a:pt x="2841925" y="436758"/>
                </a:lnTo>
                <a:lnTo>
                  <a:pt x="2808003" y="407030"/>
                </a:lnTo>
                <a:lnTo>
                  <a:pt x="2773295" y="378194"/>
                </a:lnTo>
                <a:lnTo>
                  <a:pt x="2737821" y="350269"/>
                </a:lnTo>
                <a:lnTo>
                  <a:pt x="2701597" y="323272"/>
                </a:lnTo>
                <a:lnTo>
                  <a:pt x="2664643" y="297222"/>
                </a:lnTo>
                <a:lnTo>
                  <a:pt x="2626976" y="272137"/>
                </a:lnTo>
                <a:lnTo>
                  <a:pt x="2588613" y="248034"/>
                </a:lnTo>
                <a:lnTo>
                  <a:pt x="2549574" y="224932"/>
                </a:lnTo>
                <a:lnTo>
                  <a:pt x="2509875" y="202848"/>
                </a:lnTo>
                <a:lnTo>
                  <a:pt x="2469535" y="181801"/>
                </a:lnTo>
                <a:lnTo>
                  <a:pt x="2428573" y="161809"/>
                </a:lnTo>
                <a:lnTo>
                  <a:pt x="2387005" y="142889"/>
                </a:lnTo>
                <a:lnTo>
                  <a:pt x="2344849" y="125059"/>
                </a:lnTo>
                <a:lnTo>
                  <a:pt x="2302125" y="108337"/>
                </a:lnTo>
                <a:lnTo>
                  <a:pt x="2258849" y="92742"/>
                </a:lnTo>
                <a:lnTo>
                  <a:pt x="2215040" y="78292"/>
                </a:lnTo>
                <a:lnTo>
                  <a:pt x="2170716" y="65003"/>
                </a:lnTo>
                <a:lnTo>
                  <a:pt x="2125894" y="52895"/>
                </a:lnTo>
                <a:lnTo>
                  <a:pt x="2080593" y="41985"/>
                </a:lnTo>
                <a:lnTo>
                  <a:pt x="2034830" y="32292"/>
                </a:lnTo>
                <a:lnTo>
                  <a:pt x="1988624" y="23832"/>
                </a:lnTo>
                <a:lnTo>
                  <a:pt x="1941993" y="16625"/>
                </a:lnTo>
                <a:lnTo>
                  <a:pt x="1894954" y="10688"/>
                </a:lnTo>
                <a:lnTo>
                  <a:pt x="1847525" y="6039"/>
                </a:lnTo>
                <a:lnTo>
                  <a:pt x="1799725" y="2695"/>
                </a:lnTo>
                <a:lnTo>
                  <a:pt x="1751571" y="676"/>
                </a:lnTo>
                <a:lnTo>
                  <a:pt x="1703082" y="0"/>
                </a:lnTo>
                <a:lnTo>
                  <a:pt x="1654593" y="676"/>
                </a:lnTo>
                <a:lnTo>
                  <a:pt x="1606439" y="2695"/>
                </a:lnTo>
                <a:lnTo>
                  <a:pt x="1558639" y="6039"/>
                </a:lnTo>
                <a:lnTo>
                  <a:pt x="1511211" y="10688"/>
                </a:lnTo>
                <a:lnTo>
                  <a:pt x="1464172" y="16625"/>
                </a:lnTo>
                <a:lnTo>
                  <a:pt x="1417540" y="23832"/>
                </a:lnTo>
                <a:lnTo>
                  <a:pt x="1371334" y="32292"/>
                </a:lnTo>
                <a:lnTo>
                  <a:pt x="1325572" y="41985"/>
                </a:lnTo>
                <a:lnTo>
                  <a:pt x="1280271" y="52895"/>
                </a:lnTo>
                <a:lnTo>
                  <a:pt x="1235449" y="65003"/>
                </a:lnTo>
                <a:lnTo>
                  <a:pt x="1191124" y="78292"/>
                </a:lnTo>
                <a:lnTo>
                  <a:pt x="1147315" y="92742"/>
                </a:lnTo>
                <a:lnTo>
                  <a:pt x="1104040" y="108337"/>
                </a:lnTo>
                <a:lnTo>
                  <a:pt x="1061315" y="125059"/>
                </a:lnTo>
                <a:lnTo>
                  <a:pt x="1019160" y="142889"/>
                </a:lnTo>
                <a:lnTo>
                  <a:pt x="977592" y="161809"/>
                </a:lnTo>
                <a:lnTo>
                  <a:pt x="936629" y="181801"/>
                </a:lnTo>
                <a:lnTo>
                  <a:pt x="896289" y="202848"/>
                </a:lnTo>
                <a:lnTo>
                  <a:pt x="856591" y="224932"/>
                </a:lnTo>
                <a:lnTo>
                  <a:pt x="817551" y="248034"/>
                </a:lnTo>
                <a:lnTo>
                  <a:pt x="779189" y="272137"/>
                </a:lnTo>
                <a:lnTo>
                  <a:pt x="741521" y="297222"/>
                </a:lnTo>
                <a:lnTo>
                  <a:pt x="704567" y="323272"/>
                </a:lnTo>
                <a:lnTo>
                  <a:pt x="668344" y="350269"/>
                </a:lnTo>
                <a:lnTo>
                  <a:pt x="632869" y="378194"/>
                </a:lnTo>
                <a:lnTo>
                  <a:pt x="598162" y="407030"/>
                </a:lnTo>
                <a:lnTo>
                  <a:pt x="564239" y="436758"/>
                </a:lnTo>
                <a:lnTo>
                  <a:pt x="531119" y="467362"/>
                </a:lnTo>
                <a:lnTo>
                  <a:pt x="498821" y="498822"/>
                </a:lnTo>
                <a:lnTo>
                  <a:pt x="467361" y="531121"/>
                </a:lnTo>
                <a:lnTo>
                  <a:pt x="436757" y="564241"/>
                </a:lnTo>
                <a:lnTo>
                  <a:pt x="407029" y="598164"/>
                </a:lnTo>
                <a:lnTo>
                  <a:pt x="378193" y="632872"/>
                </a:lnTo>
                <a:lnTo>
                  <a:pt x="350268" y="668346"/>
                </a:lnTo>
                <a:lnTo>
                  <a:pt x="323271" y="704570"/>
                </a:lnTo>
                <a:lnTo>
                  <a:pt x="297222" y="741524"/>
                </a:lnTo>
                <a:lnTo>
                  <a:pt x="272136" y="779192"/>
                </a:lnTo>
                <a:lnTo>
                  <a:pt x="248034" y="817555"/>
                </a:lnTo>
                <a:lnTo>
                  <a:pt x="224932" y="856595"/>
                </a:lnTo>
                <a:lnTo>
                  <a:pt x="202848" y="896293"/>
                </a:lnTo>
                <a:lnTo>
                  <a:pt x="181801" y="936633"/>
                </a:lnTo>
                <a:lnTo>
                  <a:pt x="161808" y="977597"/>
                </a:lnTo>
                <a:lnTo>
                  <a:pt x="142888" y="1019165"/>
                </a:lnTo>
                <a:lnTo>
                  <a:pt x="125059" y="1061321"/>
                </a:lnTo>
                <a:lnTo>
                  <a:pt x="108337" y="1104046"/>
                </a:lnTo>
                <a:lnTo>
                  <a:pt x="92742" y="1147322"/>
                </a:lnTo>
                <a:lnTo>
                  <a:pt x="78292" y="1191131"/>
                </a:lnTo>
                <a:lnTo>
                  <a:pt x="65003" y="1235456"/>
                </a:lnTo>
                <a:lnTo>
                  <a:pt x="52895" y="1280278"/>
                </a:lnTo>
                <a:lnTo>
                  <a:pt x="41985" y="1325580"/>
                </a:lnTo>
                <a:lnTo>
                  <a:pt x="32292" y="1371343"/>
                </a:lnTo>
                <a:lnTo>
                  <a:pt x="23832" y="1417549"/>
                </a:lnTo>
                <a:lnTo>
                  <a:pt x="16625" y="1464181"/>
                </a:lnTo>
                <a:lnTo>
                  <a:pt x="10688" y="1511221"/>
                </a:lnTo>
                <a:lnTo>
                  <a:pt x="6039" y="1558650"/>
                </a:lnTo>
                <a:lnTo>
                  <a:pt x="2695" y="1606451"/>
                </a:lnTo>
                <a:lnTo>
                  <a:pt x="676" y="1654605"/>
                </a:lnTo>
                <a:lnTo>
                  <a:pt x="0" y="1703095"/>
                </a:lnTo>
                <a:lnTo>
                  <a:pt x="676" y="1751584"/>
                </a:lnTo>
                <a:lnTo>
                  <a:pt x="2695" y="1799738"/>
                </a:lnTo>
                <a:lnTo>
                  <a:pt x="6039" y="1847538"/>
                </a:lnTo>
                <a:lnTo>
                  <a:pt x="10688" y="1894966"/>
                </a:lnTo>
                <a:lnTo>
                  <a:pt x="16625" y="1942005"/>
                </a:lnTo>
                <a:lnTo>
                  <a:pt x="23832" y="1988637"/>
                </a:lnTo>
                <a:lnTo>
                  <a:pt x="32292" y="2034843"/>
                </a:lnTo>
                <a:lnTo>
                  <a:pt x="41985" y="2080605"/>
                </a:lnTo>
                <a:lnTo>
                  <a:pt x="52895" y="2125906"/>
                </a:lnTo>
                <a:lnTo>
                  <a:pt x="65003" y="2170728"/>
                </a:lnTo>
                <a:lnTo>
                  <a:pt x="78292" y="2215053"/>
                </a:lnTo>
                <a:lnTo>
                  <a:pt x="92742" y="2258862"/>
                </a:lnTo>
                <a:lnTo>
                  <a:pt x="108337" y="2302137"/>
                </a:lnTo>
                <a:lnTo>
                  <a:pt x="125059" y="2344862"/>
                </a:lnTo>
                <a:lnTo>
                  <a:pt x="142888" y="2387017"/>
                </a:lnTo>
                <a:lnTo>
                  <a:pt x="161808" y="2428585"/>
                </a:lnTo>
                <a:lnTo>
                  <a:pt x="181801" y="2469548"/>
                </a:lnTo>
                <a:lnTo>
                  <a:pt x="202848" y="2509888"/>
                </a:lnTo>
                <a:lnTo>
                  <a:pt x="224932" y="2549586"/>
                </a:lnTo>
                <a:lnTo>
                  <a:pt x="248034" y="2588626"/>
                </a:lnTo>
                <a:lnTo>
                  <a:pt x="272136" y="2626988"/>
                </a:lnTo>
                <a:lnTo>
                  <a:pt x="297222" y="2664656"/>
                </a:lnTo>
                <a:lnTo>
                  <a:pt x="323271" y="2701610"/>
                </a:lnTo>
                <a:lnTo>
                  <a:pt x="350268" y="2737833"/>
                </a:lnTo>
                <a:lnTo>
                  <a:pt x="378193" y="2773308"/>
                </a:lnTo>
                <a:lnTo>
                  <a:pt x="407029" y="2808015"/>
                </a:lnTo>
                <a:lnTo>
                  <a:pt x="436757" y="2841938"/>
                </a:lnTo>
                <a:lnTo>
                  <a:pt x="467361" y="2875058"/>
                </a:lnTo>
                <a:lnTo>
                  <a:pt x="498821" y="2907357"/>
                </a:lnTo>
                <a:lnTo>
                  <a:pt x="531119" y="2938817"/>
                </a:lnTo>
                <a:lnTo>
                  <a:pt x="564239" y="2969420"/>
                </a:lnTo>
                <a:lnTo>
                  <a:pt x="598162" y="2999148"/>
                </a:lnTo>
                <a:lnTo>
                  <a:pt x="632869" y="3027984"/>
                </a:lnTo>
                <a:lnTo>
                  <a:pt x="668344" y="3055909"/>
                </a:lnTo>
                <a:lnTo>
                  <a:pt x="704567" y="3082906"/>
                </a:lnTo>
                <a:lnTo>
                  <a:pt x="741521" y="3108956"/>
                </a:lnTo>
                <a:lnTo>
                  <a:pt x="779189" y="3134041"/>
                </a:lnTo>
                <a:lnTo>
                  <a:pt x="817551" y="3158143"/>
                </a:lnTo>
                <a:lnTo>
                  <a:pt x="856591" y="3181245"/>
                </a:lnTo>
                <a:lnTo>
                  <a:pt x="896289" y="3203329"/>
                </a:lnTo>
                <a:lnTo>
                  <a:pt x="936629" y="3224376"/>
                </a:lnTo>
                <a:lnTo>
                  <a:pt x="977592" y="3244369"/>
                </a:lnTo>
                <a:lnTo>
                  <a:pt x="1019160" y="3263289"/>
                </a:lnTo>
                <a:lnTo>
                  <a:pt x="1061315" y="3281118"/>
                </a:lnTo>
                <a:lnTo>
                  <a:pt x="1104040" y="3297840"/>
                </a:lnTo>
                <a:lnTo>
                  <a:pt x="1147315" y="3313435"/>
                </a:lnTo>
                <a:lnTo>
                  <a:pt x="1191124" y="3327885"/>
                </a:lnTo>
                <a:lnTo>
                  <a:pt x="1235449" y="3341174"/>
                </a:lnTo>
                <a:lnTo>
                  <a:pt x="1280271" y="3353282"/>
                </a:lnTo>
                <a:lnTo>
                  <a:pt x="1325572" y="3364192"/>
                </a:lnTo>
                <a:lnTo>
                  <a:pt x="1371334" y="3373885"/>
                </a:lnTo>
                <a:lnTo>
                  <a:pt x="1417540" y="3382345"/>
                </a:lnTo>
                <a:lnTo>
                  <a:pt x="1464172" y="3389552"/>
                </a:lnTo>
                <a:lnTo>
                  <a:pt x="1511211" y="3395489"/>
                </a:lnTo>
                <a:lnTo>
                  <a:pt x="1558639" y="3400139"/>
                </a:lnTo>
                <a:lnTo>
                  <a:pt x="1606439" y="3403482"/>
                </a:lnTo>
                <a:lnTo>
                  <a:pt x="1654593" y="3405501"/>
                </a:lnTo>
                <a:lnTo>
                  <a:pt x="1703082" y="3406178"/>
                </a:lnTo>
                <a:close/>
              </a:path>
            </a:pathLst>
          </a:custGeom>
          <a:ln w="165100">
            <a:solidFill>
              <a:srgbClr val="EFF8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91851" y="1124417"/>
            <a:ext cx="1877996" cy="5020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07299" y="2634797"/>
            <a:ext cx="4451350" cy="129032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480"/>
              </a:spcBef>
            </a:pPr>
            <a:r>
              <a:rPr spc="45" dirty="0"/>
              <a:t>Телемедицина </a:t>
            </a:r>
            <a:r>
              <a:rPr spc="-210" dirty="0"/>
              <a:t>— </a:t>
            </a:r>
            <a:r>
              <a:rPr spc="85" dirty="0"/>
              <a:t>эффективный  </a:t>
            </a:r>
            <a:r>
              <a:rPr spc="90" dirty="0"/>
              <a:t>инструмент </a:t>
            </a:r>
            <a:r>
              <a:rPr spc="55" dirty="0"/>
              <a:t>улучшения </a:t>
            </a:r>
            <a:r>
              <a:rPr spc="85" dirty="0"/>
              <a:t>качества  </a:t>
            </a:r>
            <a:r>
              <a:rPr spc="70" dirty="0"/>
              <a:t>обслуживания </a:t>
            </a:r>
            <a:r>
              <a:rPr spc="105" dirty="0"/>
              <a:t>своих </a:t>
            </a:r>
            <a:r>
              <a:rPr spc="85" dirty="0"/>
              <a:t>пациентов  </a:t>
            </a:r>
            <a:r>
              <a:rPr spc="25" dirty="0"/>
              <a:t>и </a:t>
            </a:r>
            <a:r>
              <a:rPr spc="75" dirty="0"/>
              <a:t>привлечения</a:t>
            </a:r>
            <a:r>
              <a:rPr spc="125" dirty="0"/>
              <a:t> </a:t>
            </a:r>
            <a:r>
              <a:rPr spc="60" dirty="0"/>
              <a:t>новых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07299" y="4686393"/>
            <a:ext cx="38836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29" dirty="0">
                <a:solidFill>
                  <a:srgbClr val="AEDFE6"/>
                </a:solidFill>
                <a:latin typeface="Calibri"/>
                <a:cs typeface="Calibri"/>
              </a:rPr>
              <a:t>ООО </a:t>
            </a:r>
            <a:r>
              <a:rPr sz="1400" spc="45" dirty="0">
                <a:solidFill>
                  <a:srgbClr val="AEDFE6"/>
                </a:solidFill>
                <a:latin typeface="Calibri"/>
                <a:cs typeface="Calibri"/>
              </a:rPr>
              <a:t>«Мобильные </a:t>
            </a:r>
            <a:r>
              <a:rPr sz="1400" spc="60" dirty="0">
                <a:solidFill>
                  <a:srgbClr val="AEDFE6"/>
                </a:solidFill>
                <a:latin typeface="Calibri"/>
                <a:cs typeface="Calibri"/>
              </a:rPr>
              <a:t>Медицинские</a:t>
            </a:r>
            <a:r>
              <a:rPr sz="1400" spc="-80" dirty="0">
                <a:solidFill>
                  <a:srgbClr val="AEDFE6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AEDFE6"/>
                </a:solidFill>
                <a:latin typeface="Calibri"/>
                <a:cs typeface="Calibri"/>
              </a:rPr>
              <a:t>технологии»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19999" y="5195888"/>
            <a:ext cx="1435735" cy="334645"/>
          </a:xfrm>
          <a:custGeom>
            <a:avLst/>
            <a:gdLst/>
            <a:ahLst/>
            <a:cxnLst/>
            <a:rect l="l" t="t" r="r" b="b"/>
            <a:pathLst>
              <a:path w="1435734" h="334645">
                <a:moveTo>
                  <a:pt x="1435620" y="0"/>
                </a:moveTo>
                <a:lnTo>
                  <a:pt x="1057236" y="0"/>
                </a:lnTo>
                <a:lnTo>
                  <a:pt x="1044251" y="2629"/>
                </a:lnTo>
                <a:lnTo>
                  <a:pt x="1033637" y="9793"/>
                </a:lnTo>
                <a:lnTo>
                  <a:pt x="1026475" y="20407"/>
                </a:lnTo>
                <a:lnTo>
                  <a:pt x="1023848" y="33388"/>
                </a:lnTo>
                <a:lnTo>
                  <a:pt x="1026475" y="46374"/>
                </a:lnTo>
                <a:lnTo>
                  <a:pt x="1033637" y="56988"/>
                </a:lnTo>
                <a:lnTo>
                  <a:pt x="1044251" y="64149"/>
                </a:lnTo>
                <a:lnTo>
                  <a:pt x="1057236" y="66776"/>
                </a:lnTo>
                <a:lnTo>
                  <a:pt x="1241437" y="66776"/>
                </a:lnTo>
                <a:lnTo>
                  <a:pt x="1246428" y="71767"/>
                </a:lnTo>
                <a:lnTo>
                  <a:pt x="1246428" y="306870"/>
                </a:lnTo>
                <a:lnTo>
                  <a:pt x="1241437" y="311861"/>
                </a:lnTo>
                <a:lnTo>
                  <a:pt x="1079741" y="311861"/>
                </a:lnTo>
                <a:lnTo>
                  <a:pt x="1049350" y="305709"/>
                </a:lnTo>
                <a:lnTo>
                  <a:pt x="1024504" y="288942"/>
                </a:lnTo>
                <a:lnTo>
                  <a:pt x="1007737" y="264096"/>
                </a:lnTo>
                <a:lnTo>
                  <a:pt x="1001585" y="233705"/>
                </a:lnTo>
                <a:lnTo>
                  <a:pt x="1001585" y="122427"/>
                </a:lnTo>
                <a:lnTo>
                  <a:pt x="991950" y="74821"/>
                </a:lnTo>
                <a:lnTo>
                  <a:pt x="965690" y="35901"/>
                </a:lnTo>
                <a:lnTo>
                  <a:pt x="926774" y="9637"/>
                </a:lnTo>
                <a:lnTo>
                  <a:pt x="879170" y="0"/>
                </a:lnTo>
                <a:lnTo>
                  <a:pt x="843657" y="5267"/>
                </a:lnTo>
                <a:lnTo>
                  <a:pt x="812249" y="20023"/>
                </a:lnTo>
                <a:lnTo>
                  <a:pt x="786481" y="42696"/>
                </a:lnTo>
                <a:lnTo>
                  <a:pt x="767892" y="71716"/>
                </a:lnTo>
                <a:lnTo>
                  <a:pt x="749296" y="42696"/>
                </a:lnTo>
                <a:lnTo>
                  <a:pt x="723525" y="20023"/>
                </a:lnTo>
                <a:lnTo>
                  <a:pt x="692115" y="5267"/>
                </a:lnTo>
                <a:lnTo>
                  <a:pt x="656602" y="0"/>
                </a:lnTo>
                <a:lnTo>
                  <a:pt x="608998" y="9637"/>
                </a:lnTo>
                <a:lnTo>
                  <a:pt x="570082" y="35901"/>
                </a:lnTo>
                <a:lnTo>
                  <a:pt x="543822" y="74821"/>
                </a:lnTo>
                <a:lnTo>
                  <a:pt x="534187" y="122427"/>
                </a:lnTo>
                <a:lnTo>
                  <a:pt x="534187" y="311061"/>
                </a:lnTo>
                <a:lnTo>
                  <a:pt x="507846" y="302241"/>
                </a:lnTo>
                <a:lnTo>
                  <a:pt x="486659" y="285173"/>
                </a:lnTo>
                <a:lnTo>
                  <a:pt x="472542" y="261774"/>
                </a:lnTo>
                <a:lnTo>
                  <a:pt x="467410" y="233959"/>
                </a:lnTo>
                <a:lnTo>
                  <a:pt x="467410" y="122427"/>
                </a:lnTo>
                <a:lnTo>
                  <a:pt x="457775" y="74821"/>
                </a:lnTo>
                <a:lnTo>
                  <a:pt x="431515" y="35901"/>
                </a:lnTo>
                <a:lnTo>
                  <a:pt x="392599" y="9637"/>
                </a:lnTo>
                <a:lnTo>
                  <a:pt x="344995" y="0"/>
                </a:lnTo>
                <a:lnTo>
                  <a:pt x="309482" y="5267"/>
                </a:lnTo>
                <a:lnTo>
                  <a:pt x="278072" y="20023"/>
                </a:lnTo>
                <a:lnTo>
                  <a:pt x="252301" y="42696"/>
                </a:lnTo>
                <a:lnTo>
                  <a:pt x="233705" y="71716"/>
                </a:lnTo>
                <a:lnTo>
                  <a:pt x="215109" y="42696"/>
                </a:lnTo>
                <a:lnTo>
                  <a:pt x="189337" y="20023"/>
                </a:lnTo>
                <a:lnTo>
                  <a:pt x="157928" y="5267"/>
                </a:lnTo>
                <a:lnTo>
                  <a:pt x="122415" y="0"/>
                </a:lnTo>
                <a:lnTo>
                  <a:pt x="74811" y="9637"/>
                </a:lnTo>
                <a:lnTo>
                  <a:pt x="35894" y="35901"/>
                </a:lnTo>
                <a:lnTo>
                  <a:pt x="9635" y="74821"/>
                </a:lnTo>
                <a:lnTo>
                  <a:pt x="0" y="122427"/>
                </a:lnTo>
                <a:lnTo>
                  <a:pt x="0" y="322986"/>
                </a:lnTo>
                <a:lnTo>
                  <a:pt x="22263" y="322986"/>
                </a:lnTo>
                <a:lnTo>
                  <a:pt x="22263" y="122427"/>
                </a:lnTo>
                <a:lnTo>
                  <a:pt x="30144" y="83476"/>
                </a:lnTo>
                <a:lnTo>
                  <a:pt x="51627" y="51633"/>
                </a:lnTo>
                <a:lnTo>
                  <a:pt x="83465" y="30146"/>
                </a:lnTo>
                <a:lnTo>
                  <a:pt x="122415" y="22263"/>
                </a:lnTo>
                <a:lnTo>
                  <a:pt x="161367" y="30146"/>
                </a:lnTo>
                <a:lnTo>
                  <a:pt x="193209" y="51633"/>
                </a:lnTo>
                <a:lnTo>
                  <a:pt x="214696" y="83476"/>
                </a:lnTo>
                <a:lnTo>
                  <a:pt x="222580" y="122427"/>
                </a:lnTo>
                <a:lnTo>
                  <a:pt x="222580" y="322986"/>
                </a:lnTo>
                <a:lnTo>
                  <a:pt x="244830" y="322986"/>
                </a:lnTo>
                <a:lnTo>
                  <a:pt x="244830" y="122427"/>
                </a:lnTo>
                <a:lnTo>
                  <a:pt x="252714" y="83476"/>
                </a:lnTo>
                <a:lnTo>
                  <a:pt x="274200" y="51633"/>
                </a:lnTo>
                <a:lnTo>
                  <a:pt x="306043" y="30146"/>
                </a:lnTo>
                <a:lnTo>
                  <a:pt x="344995" y="22263"/>
                </a:lnTo>
                <a:lnTo>
                  <a:pt x="383945" y="30146"/>
                </a:lnTo>
                <a:lnTo>
                  <a:pt x="415783" y="51633"/>
                </a:lnTo>
                <a:lnTo>
                  <a:pt x="437265" y="83476"/>
                </a:lnTo>
                <a:lnTo>
                  <a:pt x="445147" y="122427"/>
                </a:lnTo>
                <a:lnTo>
                  <a:pt x="445147" y="233959"/>
                </a:lnTo>
                <a:lnTo>
                  <a:pt x="453031" y="272909"/>
                </a:lnTo>
                <a:lnTo>
                  <a:pt x="474518" y="304747"/>
                </a:lnTo>
                <a:lnTo>
                  <a:pt x="506360" y="326229"/>
                </a:lnTo>
                <a:lnTo>
                  <a:pt x="545312" y="334111"/>
                </a:lnTo>
                <a:lnTo>
                  <a:pt x="556437" y="334111"/>
                </a:lnTo>
                <a:lnTo>
                  <a:pt x="556437" y="122427"/>
                </a:lnTo>
                <a:lnTo>
                  <a:pt x="564321" y="83476"/>
                </a:lnTo>
                <a:lnTo>
                  <a:pt x="585808" y="51633"/>
                </a:lnTo>
                <a:lnTo>
                  <a:pt x="617650" y="30146"/>
                </a:lnTo>
                <a:lnTo>
                  <a:pt x="656602" y="22263"/>
                </a:lnTo>
                <a:lnTo>
                  <a:pt x="695547" y="30146"/>
                </a:lnTo>
                <a:lnTo>
                  <a:pt x="727386" y="51633"/>
                </a:lnTo>
                <a:lnTo>
                  <a:pt x="748871" y="83476"/>
                </a:lnTo>
                <a:lnTo>
                  <a:pt x="756754" y="122427"/>
                </a:lnTo>
                <a:lnTo>
                  <a:pt x="756754" y="322986"/>
                </a:lnTo>
                <a:lnTo>
                  <a:pt x="779018" y="322986"/>
                </a:lnTo>
                <a:lnTo>
                  <a:pt x="779018" y="122427"/>
                </a:lnTo>
                <a:lnTo>
                  <a:pt x="786901" y="83476"/>
                </a:lnTo>
                <a:lnTo>
                  <a:pt x="808386" y="51633"/>
                </a:lnTo>
                <a:lnTo>
                  <a:pt x="840225" y="30146"/>
                </a:lnTo>
                <a:lnTo>
                  <a:pt x="879170" y="22263"/>
                </a:lnTo>
                <a:lnTo>
                  <a:pt x="918122" y="30146"/>
                </a:lnTo>
                <a:lnTo>
                  <a:pt x="949964" y="51633"/>
                </a:lnTo>
                <a:lnTo>
                  <a:pt x="971451" y="83476"/>
                </a:lnTo>
                <a:lnTo>
                  <a:pt x="979335" y="122427"/>
                </a:lnTo>
                <a:lnTo>
                  <a:pt x="979335" y="233705"/>
                </a:lnTo>
                <a:lnTo>
                  <a:pt x="987238" y="272753"/>
                </a:lnTo>
                <a:lnTo>
                  <a:pt x="1008778" y="304672"/>
                </a:lnTo>
                <a:lnTo>
                  <a:pt x="1040698" y="326209"/>
                </a:lnTo>
                <a:lnTo>
                  <a:pt x="1079741" y="334111"/>
                </a:lnTo>
                <a:lnTo>
                  <a:pt x="1235290" y="334111"/>
                </a:lnTo>
                <a:lnTo>
                  <a:pt x="1248276" y="331484"/>
                </a:lnTo>
                <a:lnTo>
                  <a:pt x="1258890" y="324324"/>
                </a:lnTo>
                <a:lnTo>
                  <a:pt x="1266051" y="313714"/>
                </a:lnTo>
                <a:lnTo>
                  <a:pt x="1268679" y="300735"/>
                </a:lnTo>
                <a:lnTo>
                  <a:pt x="1268679" y="77901"/>
                </a:lnTo>
                <a:lnTo>
                  <a:pt x="1266051" y="64923"/>
                </a:lnTo>
                <a:lnTo>
                  <a:pt x="1258890" y="54313"/>
                </a:lnTo>
                <a:lnTo>
                  <a:pt x="1248276" y="47153"/>
                </a:lnTo>
                <a:lnTo>
                  <a:pt x="1235290" y="44526"/>
                </a:lnTo>
                <a:lnTo>
                  <a:pt x="1051102" y="44526"/>
                </a:lnTo>
                <a:lnTo>
                  <a:pt x="1046111" y="39522"/>
                </a:lnTo>
                <a:lnTo>
                  <a:pt x="1046111" y="27254"/>
                </a:lnTo>
                <a:lnTo>
                  <a:pt x="1051102" y="22263"/>
                </a:lnTo>
                <a:lnTo>
                  <a:pt x="1435620" y="22263"/>
                </a:lnTo>
                <a:close/>
              </a:path>
            </a:pathLst>
          </a:custGeom>
          <a:solidFill>
            <a:srgbClr val="080B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12722" y="5196359"/>
            <a:ext cx="603270" cy="3200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147" y="4652683"/>
            <a:ext cx="6751273" cy="11855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6385" y="2227887"/>
            <a:ext cx="6859141" cy="2543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10309" y="5175630"/>
            <a:ext cx="5197475" cy="233045"/>
          </a:xfrm>
          <a:custGeom>
            <a:avLst/>
            <a:gdLst/>
            <a:ahLst/>
            <a:cxnLst/>
            <a:rect l="l" t="t" r="r" b="b"/>
            <a:pathLst>
              <a:path w="5197475" h="233045">
                <a:moveTo>
                  <a:pt x="5196992" y="0"/>
                </a:moveTo>
                <a:lnTo>
                  <a:pt x="0" y="0"/>
                </a:lnTo>
                <a:lnTo>
                  <a:pt x="0" y="232536"/>
                </a:lnTo>
                <a:lnTo>
                  <a:pt x="5196992" y="232536"/>
                </a:lnTo>
                <a:lnTo>
                  <a:pt x="5196992" y="0"/>
                </a:lnTo>
                <a:close/>
              </a:path>
            </a:pathLst>
          </a:custGeom>
          <a:solidFill>
            <a:srgbClr val="0404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47342" y="2489200"/>
            <a:ext cx="5118201" cy="2771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2757" y="424998"/>
            <a:ext cx="9702165" cy="694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30"/>
              </a:lnSpc>
              <a:spcBef>
                <a:spcPts val="100"/>
              </a:spcBef>
            </a:pPr>
            <a:r>
              <a:rPr spc="310" dirty="0"/>
              <a:t>ОСНОВНОЙ</a:t>
            </a:r>
            <a:r>
              <a:rPr spc="100" dirty="0"/>
              <a:t> </a:t>
            </a:r>
            <a:r>
              <a:rPr spc="280" dirty="0"/>
              <a:t>ИНТЕРФЕЙС</a:t>
            </a:r>
          </a:p>
          <a:p>
            <a:pPr marL="12700">
              <a:lnSpc>
                <a:spcPts val="2630"/>
              </a:lnSpc>
              <a:tabLst>
                <a:tab pos="4396740" algn="l"/>
                <a:tab pos="9688830" algn="l"/>
              </a:tabLst>
            </a:pPr>
            <a:r>
              <a:rPr spc="275" dirty="0"/>
              <a:t>ЛИЧНОГО </a:t>
            </a:r>
            <a:r>
              <a:rPr spc="240" dirty="0"/>
              <a:t>КАБИНЕТА</a:t>
            </a:r>
            <a:r>
              <a:rPr spc="-125" dirty="0"/>
              <a:t> </a:t>
            </a:r>
            <a:r>
              <a:rPr spc="170" dirty="0"/>
              <a:t>ВРАЧА	</a:t>
            </a:r>
            <a:r>
              <a:rPr u="sng" spc="135" dirty="0">
                <a:uFill>
                  <a:solidFill>
                    <a:srgbClr val="24B890"/>
                  </a:solidFill>
                </a:uFill>
              </a:rPr>
              <a:t> </a:t>
            </a:r>
            <a:r>
              <a:rPr u="sng" spc="170" dirty="0">
                <a:uFill>
                  <a:solidFill>
                    <a:srgbClr val="24B890"/>
                  </a:solidFill>
                </a:uFill>
              </a:rPr>
              <a:t>	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379300" y="1543610"/>
            <a:ext cx="3123565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30" dirty="0">
                <a:latin typeface="Calibri"/>
                <a:cs typeface="Calibri"/>
              </a:rPr>
              <a:t>Предусмотрена экспресс-проверка </a:t>
            </a:r>
            <a:r>
              <a:rPr sz="1200" spc="10" dirty="0">
                <a:latin typeface="Calibri"/>
                <a:cs typeface="Calibri"/>
              </a:rPr>
              <a:t>браузера,  </a:t>
            </a:r>
            <a:r>
              <a:rPr sz="1200" spc="-10" dirty="0">
                <a:latin typeface="Calibri"/>
                <a:cs typeface="Calibri"/>
              </a:rPr>
              <a:t>камеры, </a:t>
            </a:r>
            <a:r>
              <a:rPr sz="1200" spc="15" dirty="0">
                <a:latin typeface="Calibri"/>
                <a:cs typeface="Calibri"/>
              </a:rPr>
              <a:t>микрофона </a:t>
            </a:r>
            <a:r>
              <a:rPr sz="1200" spc="25" dirty="0">
                <a:latin typeface="Calibri"/>
                <a:cs typeface="Calibri"/>
              </a:rPr>
              <a:t>и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динамиков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05253" y="3555289"/>
            <a:ext cx="2343150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latin typeface="Calibri"/>
                <a:cs typeface="Calibri"/>
              </a:rPr>
              <a:t>Можно направить </a:t>
            </a:r>
            <a:r>
              <a:rPr sz="1200" spc="20" dirty="0">
                <a:latin typeface="Calibri"/>
                <a:cs typeface="Calibri"/>
              </a:rPr>
              <a:t>пациента</a:t>
            </a:r>
            <a:r>
              <a:rPr sz="1200" spc="-75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далее  </a:t>
            </a:r>
            <a:r>
              <a:rPr sz="1200" dirty="0">
                <a:latin typeface="Calibri"/>
                <a:cs typeface="Calibri"/>
              </a:rPr>
              <a:t>на </a:t>
            </a:r>
            <a:r>
              <a:rPr sz="1200" spc="20" dirty="0">
                <a:latin typeface="Calibri"/>
                <a:cs typeface="Calibri"/>
              </a:rPr>
              <a:t>углубленную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консультацию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spc="20" dirty="0">
                <a:latin typeface="Calibri"/>
                <a:cs typeface="Calibri"/>
              </a:rPr>
              <a:t>к </a:t>
            </a:r>
            <a:r>
              <a:rPr sz="1200" spc="10" dirty="0">
                <a:latin typeface="Calibri"/>
                <a:cs typeface="Calibri"/>
              </a:rPr>
              <a:t>узкому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специалисту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05253" y="4642816"/>
            <a:ext cx="2569210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Calibri"/>
                <a:cs typeface="Calibri"/>
              </a:rPr>
              <a:t>Заполнить </a:t>
            </a:r>
            <a:r>
              <a:rPr sz="1200" spc="20" dirty="0">
                <a:latin typeface="Calibri"/>
                <a:cs typeface="Calibri"/>
              </a:rPr>
              <a:t>формат заключения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после  </a:t>
            </a:r>
            <a:r>
              <a:rPr sz="1200" spc="15" dirty="0">
                <a:latin typeface="Calibri"/>
                <a:cs typeface="Calibri"/>
              </a:rPr>
              <a:t>консультации </a:t>
            </a:r>
            <a:r>
              <a:rPr sz="1200" spc="25" dirty="0">
                <a:latin typeface="Calibri"/>
                <a:cs typeface="Calibri"/>
              </a:rPr>
              <a:t>и </a:t>
            </a:r>
            <a:r>
              <a:rPr sz="1200" spc="20" dirty="0">
                <a:latin typeface="Calibri"/>
                <a:cs typeface="Calibri"/>
              </a:rPr>
              <a:t>подписать </a:t>
            </a:r>
            <a:r>
              <a:rPr sz="1200" spc="30" dirty="0">
                <a:latin typeface="Calibri"/>
                <a:cs typeface="Calibri"/>
              </a:rPr>
              <a:t>его</a:t>
            </a:r>
            <a:r>
              <a:rPr sz="1200" spc="-100" dirty="0">
                <a:latin typeface="Calibri"/>
                <a:cs typeface="Calibri"/>
              </a:rPr>
              <a:t> </a:t>
            </a:r>
            <a:r>
              <a:rPr sz="1200" spc="135" dirty="0">
                <a:latin typeface="Calibri"/>
                <a:cs typeface="Calibri"/>
              </a:rPr>
              <a:t>ЭЦП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19260" y="1543305"/>
            <a:ext cx="1823085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Calibri"/>
                <a:cs typeface="Calibri"/>
              </a:rPr>
              <a:t>Связаться </a:t>
            </a:r>
            <a:r>
              <a:rPr sz="1200" spc="65" dirty="0">
                <a:latin typeface="Calibri"/>
                <a:cs typeface="Calibri"/>
              </a:rPr>
              <a:t>с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пациентом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spc="35" dirty="0">
                <a:latin typeface="Calibri"/>
                <a:cs typeface="Calibri"/>
              </a:rPr>
              <a:t>по </a:t>
            </a:r>
            <a:r>
              <a:rPr sz="1200" spc="30" dirty="0">
                <a:latin typeface="Calibri"/>
                <a:cs typeface="Calibri"/>
              </a:rPr>
              <a:t>видео- </a:t>
            </a:r>
            <a:r>
              <a:rPr sz="1200" spc="20" dirty="0">
                <a:latin typeface="Calibri"/>
                <a:cs typeface="Calibri"/>
              </a:rPr>
              <a:t>или </a:t>
            </a:r>
            <a:r>
              <a:rPr sz="1200" spc="5" dirty="0">
                <a:latin typeface="Calibri"/>
                <a:cs typeface="Calibri"/>
              </a:rPr>
              <a:t>аудио</a:t>
            </a:r>
            <a:r>
              <a:rPr sz="1200" spc="-15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связи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9260" y="6164987"/>
            <a:ext cx="2080895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latin typeface="Calibri"/>
                <a:cs typeface="Calibri"/>
              </a:rPr>
              <a:t>Можно заранее </a:t>
            </a:r>
            <a:r>
              <a:rPr sz="1200" spc="25" dirty="0">
                <a:latin typeface="Calibri"/>
                <a:cs typeface="Calibri"/>
              </a:rPr>
              <a:t>изучить  </a:t>
            </a:r>
            <a:r>
              <a:rPr sz="1200" spc="15" dirty="0">
                <a:latin typeface="Calibri"/>
                <a:cs typeface="Calibri"/>
              </a:rPr>
              <a:t>приложенные </a:t>
            </a:r>
            <a:r>
              <a:rPr sz="1200" spc="-20" dirty="0">
                <a:latin typeface="Calibri"/>
                <a:cs typeface="Calibri"/>
              </a:rPr>
              <a:t>мед.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документы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79300" y="6164987"/>
            <a:ext cx="1569720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30" dirty="0">
                <a:latin typeface="Calibri"/>
                <a:cs typeface="Calibri"/>
              </a:rPr>
              <a:t>Видно</a:t>
            </a:r>
            <a:r>
              <a:rPr sz="1200" spc="-8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подтверждение  </a:t>
            </a:r>
            <a:r>
              <a:rPr sz="1200" spc="25" dirty="0">
                <a:latin typeface="Calibri"/>
                <a:cs typeface="Calibri"/>
              </a:rPr>
              <a:t>согласий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пациента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05253" y="2657044"/>
            <a:ext cx="1958339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45" dirty="0">
                <a:latin typeface="Calibri"/>
                <a:cs typeface="Calibri"/>
              </a:rPr>
              <a:t>Легко </a:t>
            </a:r>
            <a:r>
              <a:rPr sz="1200" spc="15" dirty="0">
                <a:latin typeface="Calibri"/>
                <a:cs typeface="Calibri"/>
              </a:rPr>
              <a:t>ознакомиться </a:t>
            </a:r>
            <a:r>
              <a:rPr sz="1200" spc="65" dirty="0">
                <a:latin typeface="Calibri"/>
                <a:cs typeface="Calibri"/>
              </a:rPr>
              <a:t>с </a:t>
            </a:r>
            <a:r>
              <a:rPr sz="1200" spc="5" dirty="0">
                <a:latin typeface="Calibri"/>
                <a:cs typeface="Calibri"/>
              </a:rPr>
              <a:t>уже  </a:t>
            </a:r>
            <a:r>
              <a:rPr sz="1200" spc="10" dirty="0">
                <a:latin typeface="Calibri"/>
                <a:cs typeface="Calibri"/>
              </a:rPr>
              <a:t>имеющимися</a:t>
            </a:r>
            <a:r>
              <a:rPr sz="1200" spc="-80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заключениями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77038" y="1590906"/>
            <a:ext cx="2559685" cy="855344"/>
          </a:xfrm>
          <a:custGeom>
            <a:avLst/>
            <a:gdLst/>
            <a:ahLst/>
            <a:cxnLst/>
            <a:rect l="l" t="t" r="r" b="b"/>
            <a:pathLst>
              <a:path w="2559685" h="855344">
                <a:moveTo>
                  <a:pt x="0" y="0"/>
                </a:moveTo>
                <a:lnTo>
                  <a:pt x="0" y="327736"/>
                </a:lnTo>
                <a:lnTo>
                  <a:pt x="1587" y="386473"/>
                </a:lnTo>
                <a:lnTo>
                  <a:pt x="12700" y="416636"/>
                </a:lnTo>
                <a:lnTo>
                  <a:pt x="42862" y="427748"/>
                </a:lnTo>
                <a:lnTo>
                  <a:pt x="101600" y="429336"/>
                </a:lnTo>
                <a:lnTo>
                  <a:pt x="1900504" y="429336"/>
                </a:lnTo>
                <a:lnTo>
                  <a:pt x="1960502" y="430300"/>
                </a:lnTo>
                <a:lnTo>
                  <a:pt x="1999492" y="437048"/>
                </a:lnTo>
                <a:lnTo>
                  <a:pt x="2034565" y="455364"/>
                </a:lnTo>
                <a:lnTo>
                  <a:pt x="2082812" y="491032"/>
                </a:lnTo>
                <a:lnTo>
                  <a:pt x="2559316" y="855294"/>
                </a:lnTo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67229" y="2377742"/>
            <a:ext cx="69215" cy="75565"/>
          </a:xfrm>
          <a:custGeom>
            <a:avLst/>
            <a:gdLst/>
            <a:ahLst/>
            <a:cxnLst/>
            <a:rect l="l" t="t" r="r" b="b"/>
            <a:pathLst>
              <a:path w="69214" h="75564">
                <a:moveTo>
                  <a:pt x="57442" y="0"/>
                </a:moveTo>
                <a:lnTo>
                  <a:pt x="69126" y="68465"/>
                </a:lnTo>
                <a:lnTo>
                  <a:pt x="0" y="75145"/>
                </a:lnTo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38542" y="1590906"/>
            <a:ext cx="968375" cy="876300"/>
          </a:xfrm>
          <a:custGeom>
            <a:avLst/>
            <a:gdLst/>
            <a:ahLst/>
            <a:cxnLst/>
            <a:rect l="l" t="t" r="r" b="b"/>
            <a:pathLst>
              <a:path w="968375" h="876300">
                <a:moveTo>
                  <a:pt x="0" y="0"/>
                </a:moveTo>
                <a:lnTo>
                  <a:pt x="0" y="327736"/>
                </a:lnTo>
                <a:lnTo>
                  <a:pt x="1587" y="386473"/>
                </a:lnTo>
                <a:lnTo>
                  <a:pt x="12700" y="416636"/>
                </a:lnTo>
                <a:lnTo>
                  <a:pt x="42862" y="427748"/>
                </a:lnTo>
                <a:lnTo>
                  <a:pt x="101600" y="429336"/>
                </a:lnTo>
                <a:lnTo>
                  <a:pt x="866711" y="429336"/>
                </a:lnTo>
                <a:lnTo>
                  <a:pt x="925449" y="430923"/>
                </a:lnTo>
                <a:lnTo>
                  <a:pt x="955611" y="442036"/>
                </a:lnTo>
                <a:lnTo>
                  <a:pt x="966724" y="472198"/>
                </a:lnTo>
                <a:lnTo>
                  <a:pt x="968311" y="530936"/>
                </a:lnTo>
                <a:lnTo>
                  <a:pt x="968311" y="875728"/>
                </a:lnTo>
              </a:path>
            </a:pathLst>
          </a:custGeom>
          <a:ln w="12700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59562" y="2415767"/>
            <a:ext cx="94615" cy="51435"/>
          </a:xfrm>
          <a:custGeom>
            <a:avLst/>
            <a:gdLst/>
            <a:ahLst/>
            <a:cxnLst/>
            <a:rect l="l" t="t" r="r" b="b"/>
            <a:pathLst>
              <a:path w="94614" h="51435">
                <a:moveTo>
                  <a:pt x="94576" y="0"/>
                </a:moveTo>
                <a:lnTo>
                  <a:pt x="47282" y="50863"/>
                </a:lnTo>
                <a:lnTo>
                  <a:pt x="0" y="0"/>
                </a:lnTo>
              </a:path>
            </a:pathLst>
          </a:custGeom>
          <a:ln w="12700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28670" y="3140491"/>
            <a:ext cx="2917825" cy="0"/>
          </a:xfrm>
          <a:custGeom>
            <a:avLst/>
            <a:gdLst/>
            <a:ahLst/>
            <a:cxnLst/>
            <a:rect l="l" t="t" r="r" b="b"/>
            <a:pathLst>
              <a:path w="2917825">
                <a:moveTo>
                  <a:pt x="2917329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28667" y="3093205"/>
            <a:ext cx="51435" cy="94615"/>
          </a:xfrm>
          <a:custGeom>
            <a:avLst/>
            <a:gdLst/>
            <a:ahLst/>
            <a:cxnLst/>
            <a:rect l="l" t="t" r="r" b="b"/>
            <a:pathLst>
              <a:path w="51435" h="94614">
                <a:moveTo>
                  <a:pt x="50863" y="94576"/>
                </a:moveTo>
                <a:lnTo>
                  <a:pt x="0" y="47282"/>
                </a:lnTo>
                <a:lnTo>
                  <a:pt x="50863" y="0"/>
                </a:lnTo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54324" y="4109001"/>
            <a:ext cx="3400425" cy="1023619"/>
          </a:xfrm>
          <a:custGeom>
            <a:avLst/>
            <a:gdLst/>
            <a:ahLst/>
            <a:cxnLst/>
            <a:rect l="l" t="t" r="r" b="b"/>
            <a:pathLst>
              <a:path w="3400425" h="1023620">
                <a:moveTo>
                  <a:pt x="3400209" y="1023531"/>
                </a:moveTo>
                <a:lnTo>
                  <a:pt x="304850" y="1023531"/>
                </a:lnTo>
                <a:lnTo>
                  <a:pt x="246113" y="1021943"/>
                </a:lnTo>
                <a:lnTo>
                  <a:pt x="215950" y="1010831"/>
                </a:lnTo>
                <a:lnTo>
                  <a:pt x="204838" y="980668"/>
                </a:lnTo>
                <a:lnTo>
                  <a:pt x="203250" y="921931"/>
                </a:lnTo>
                <a:lnTo>
                  <a:pt x="203250" y="88899"/>
                </a:lnTo>
                <a:lnTo>
                  <a:pt x="201861" y="37504"/>
                </a:lnTo>
                <a:lnTo>
                  <a:pt x="192138" y="11112"/>
                </a:lnTo>
                <a:lnTo>
                  <a:pt x="165746" y="1389"/>
                </a:lnTo>
                <a:lnTo>
                  <a:pt x="114350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54320" y="4061716"/>
            <a:ext cx="51435" cy="94615"/>
          </a:xfrm>
          <a:custGeom>
            <a:avLst/>
            <a:gdLst/>
            <a:ahLst/>
            <a:cxnLst/>
            <a:rect l="l" t="t" r="r" b="b"/>
            <a:pathLst>
              <a:path w="51435" h="94614">
                <a:moveTo>
                  <a:pt x="50863" y="94576"/>
                </a:moveTo>
                <a:lnTo>
                  <a:pt x="0" y="47282"/>
                </a:lnTo>
                <a:lnTo>
                  <a:pt x="50863" y="0"/>
                </a:lnTo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54315" y="3848568"/>
            <a:ext cx="3173730" cy="408305"/>
          </a:xfrm>
          <a:custGeom>
            <a:avLst/>
            <a:gdLst/>
            <a:ahLst/>
            <a:cxnLst/>
            <a:rect l="l" t="t" r="r" b="b"/>
            <a:pathLst>
              <a:path w="3173729" h="408304">
                <a:moveTo>
                  <a:pt x="3173717" y="407924"/>
                </a:moveTo>
                <a:lnTo>
                  <a:pt x="799350" y="407924"/>
                </a:lnTo>
                <a:lnTo>
                  <a:pt x="740613" y="406336"/>
                </a:lnTo>
                <a:lnTo>
                  <a:pt x="710450" y="395224"/>
                </a:lnTo>
                <a:lnTo>
                  <a:pt x="699338" y="365061"/>
                </a:lnTo>
                <a:lnTo>
                  <a:pt x="697750" y="306324"/>
                </a:lnTo>
                <a:lnTo>
                  <a:pt x="697750" y="101600"/>
                </a:lnTo>
                <a:lnTo>
                  <a:pt x="696163" y="42862"/>
                </a:lnTo>
                <a:lnTo>
                  <a:pt x="685050" y="12700"/>
                </a:lnTo>
                <a:lnTo>
                  <a:pt x="654888" y="1587"/>
                </a:lnTo>
                <a:lnTo>
                  <a:pt x="596150" y="0"/>
                </a:lnTo>
                <a:lnTo>
                  <a:pt x="0" y="0"/>
                </a:lnTo>
              </a:path>
            </a:pathLst>
          </a:custGeom>
          <a:ln w="12699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54320" y="3801280"/>
            <a:ext cx="51435" cy="94615"/>
          </a:xfrm>
          <a:custGeom>
            <a:avLst/>
            <a:gdLst/>
            <a:ahLst/>
            <a:cxnLst/>
            <a:rect l="l" t="t" r="r" b="b"/>
            <a:pathLst>
              <a:path w="51435" h="94614">
                <a:moveTo>
                  <a:pt x="50863" y="94576"/>
                </a:moveTo>
                <a:lnTo>
                  <a:pt x="0" y="47282"/>
                </a:lnTo>
                <a:lnTo>
                  <a:pt x="50863" y="0"/>
                </a:lnTo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77037" y="5031210"/>
            <a:ext cx="1057910" cy="1482090"/>
          </a:xfrm>
          <a:custGeom>
            <a:avLst/>
            <a:gdLst/>
            <a:ahLst/>
            <a:cxnLst/>
            <a:rect l="l" t="t" r="r" b="b"/>
            <a:pathLst>
              <a:path w="1057910" h="1482090">
                <a:moveTo>
                  <a:pt x="0" y="1481950"/>
                </a:moveTo>
                <a:lnTo>
                  <a:pt x="0" y="1145209"/>
                </a:lnTo>
                <a:lnTo>
                  <a:pt x="1587" y="1086472"/>
                </a:lnTo>
                <a:lnTo>
                  <a:pt x="12700" y="1056309"/>
                </a:lnTo>
                <a:lnTo>
                  <a:pt x="42862" y="1045197"/>
                </a:lnTo>
                <a:lnTo>
                  <a:pt x="101600" y="1043609"/>
                </a:lnTo>
                <a:lnTo>
                  <a:pt x="955865" y="1043609"/>
                </a:lnTo>
                <a:lnTo>
                  <a:pt x="1014603" y="1042022"/>
                </a:lnTo>
                <a:lnTo>
                  <a:pt x="1044765" y="1030909"/>
                </a:lnTo>
                <a:lnTo>
                  <a:pt x="1055878" y="1000747"/>
                </a:lnTo>
                <a:lnTo>
                  <a:pt x="1057465" y="942009"/>
                </a:lnTo>
                <a:lnTo>
                  <a:pt x="1057465" y="0"/>
                </a:lnTo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87213" y="5031209"/>
            <a:ext cx="94615" cy="51435"/>
          </a:xfrm>
          <a:custGeom>
            <a:avLst/>
            <a:gdLst/>
            <a:ahLst/>
            <a:cxnLst/>
            <a:rect l="l" t="t" r="r" b="b"/>
            <a:pathLst>
              <a:path w="94614" h="51435">
                <a:moveTo>
                  <a:pt x="94576" y="50863"/>
                </a:moveTo>
                <a:lnTo>
                  <a:pt x="47282" y="0"/>
                </a:lnTo>
                <a:lnTo>
                  <a:pt x="0" y="50863"/>
                </a:lnTo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34464" y="4106205"/>
            <a:ext cx="0" cy="2407285"/>
          </a:xfrm>
          <a:custGeom>
            <a:avLst/>
            <a:gdLst/>
            <a:ahLst/>
            <a:cxnLst/>
            <a:rect l="l" t="t" r="r" b="b"/>
            <a:pathLst>
              <a:path h="2407284">
                <a:moveTo>
                  <a:pt x="0" y="2406954"/>
                </a:moveTo>
                <a:lnTo>
                  <a:pt x="0" y="0"/>
                </a:lnTo>
              </a:path>
            </a:pathLst>
          </a:custGeom>
          <a:ln w="12700">
            <a:solidFill>
              <a:srgbClr val="FBAF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87178" y="4106204"/>
            <a:ext cx="94615" cy="51435"/>
          </a:xfrm>
          <a:custGeom>
            <a:avLst/>
            <a:gdLst/>
            <a:ahLst/>
            <a:cxnLst/>
            <a:rect l="l" t="t" r="r" b="b"/>
            <a:pathLst>
              <a:path w="94614" h="51435">
                <a:moveTo>
                  <a:pt x="94576" y="50863"/>
                </a:moveTo>
                <a:lnTo>
                  <a:pt x="47282" y="0"/>
                </a:lnTo>
                <a:lnTo>
                  <a:pt x="0" y="50863"/>
                </a:lnTo>
              </a:path>
            </a:pathLst>
          </a:custGeom>
          <a:ln w="12700">
            <a:solidFill>
              <a:srgbClr val="FBAF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3996" y="7003339"/>
            <a:ext cx="762000" cy="177800"/>
          </a:xfrm>
          <a:custGeom>
            <a:avLst/>
            <a:gdLst/>
            <a:ahLst/>
            <a:cxnLst/>
            <a:rect l="l" t="t" r="r" b="b"/>
            <a:pathLst>
              <a:path w="762000" h="177800">
                <a:moveTo>
                  <a:pt x="762000" y="0"/>
                </a:moveTo>
                <a:lnTo>
                  <a:pt x="551395" y="0"/>
                </a:lnTo>
                <a:lnTo>
                  <a:pt x="543445" y="7950"/>
                </a:lnTo>
                <a:lnTo>
                  <a:pt x="543445" y="27495"/>
                </a:lnTo>
                <a:lnTo>
                  <a:pt x="551395" y="35432"/>
                </a:lnTo>
                <a:lnTo>
                  <a:pt x="658926" y="35432"/>
                </a:lnTo>
                <a:lnTo>
                  <a:pt x="661581" y="38087"/>
                </a:lnTo>
                <a:lnTo>
                  <a:pt x="661581" y="162877"/>
                </a:lnTo>
                <a:lnTo>
                  <a:pt x="658926" y="165519"/>
                </a:lnTo>
                <a:lnTo>
                  <a:pt x="573112" y="165519"/>
                </a:lnTo>
                <a:lnTo>
                  <a:pt x="556980" y="162254"/>
                </a:lnTo>
                <a:lnTo>
                  <a:pt x="543790" y="153357"/>
                </a:lnTo>
                <a:lnTo>
                  <a:pt x="534888" y="140171"/>
                </a:lnTo>
                <a:lnTo>
                  <a:pt x="531622" y="124040"/>
                </a:lnTo>
                <a:lnTo>
                  <a:pt x="531622" y="64973"/>
                </a:lnTo>
                <a:lnTo>
                  <a:pt x="526508" y="39706"/>
                </a:lnTo>
                <a:lnTo>
                  <a:pt x="512570" y="19051"/>
                </a:lnTo>
                <a:lnTo>
                  <a:pt x="491915" y="5113"/>
                </a:lnTo>
                <a:lnTo>
                  <a:pt x="466648" y="0"/>
                </a:lnTo>
                <a:lnTo>
                  <a:pt x="447798" y="2794"/>
                </a:lnTo>
                <a:lnTo>
                  <a:pt x="431128" y="10625"/>
                </a:lnTo>
                <a:lnTo>
                  <a:pt x="417451" y="22658"/>
                </a:lnTo>
                <a:lnTo>
                  <a:pt x="407581" y="38061"/>
                </a:lnTo>
                <a:lnTo>
                  <a:pt x="397710" y="22658"/>
                </a:lnTo>
                <a:lnTo>
                  <a:pt x="384033" y="10625"/>
                </a:lnTo>
                <a:lnTo>
                  <a:pt x="367363" y="2794"/>
                </a:lnTo>
                <a:lnTo>
                  <a:pt x="348513" y="0"/>
                </a:lnTo>
                <a:lnTo>
                  <a:pt x="323246" y="5113"/>
                </a:lnTo>
                <a:lnTo>
                  <a:pt x="302591" y="19051"/>
                </a:lnTo>
                <a:lnTo>
                  <a:pt x="288654" y="39706"/>
                </a:lnTo>
                <a:lnTo>
                  <a:pt x="283540" y="64973"/>
                </a:lnTo>
                <a:lnTo>
                  <a:pt x="283540" y="165099"/>
                </a:lnTo>
                <a:lnTo>
                  <a:pt x="269557" y="160418"/>
                </a:lnTo>
                <a:lnTo>
                  <a:pt x="258311" y="151358"/>
                </a:lnTo>
                <a:lnTo>
                  <a:pt x="250818" y="138936"/>
                </a:lnTo>
                <a:lnTo>
                  <a:pt x="248094" y="124167"/>
                </a:lnTo>
                <a:lnTo>
                  <a:pt x="248094" y="64973"/>
                </a:lnTo>
                <a:lnTo>
                  <a:pt x="242980" y="39706"/>
                </a:lnTo>
                <a:lnTo>
                  <a:pt x="229042" y="19051"/>
                </a:lnTo>
                <a:lnTo>
                  <a:pt x="208387" y="5113"/>
                </a:lnTo>
                <a:lnTo>
                  <a:pt x="183121" y="0"/>
                </a:lnTo>
                <a:lnTo>
                  <a:pt x="164269" y="2794"/>
                </a:lnTo>
                <a:lnTo>
                  <a:pt x="147596" y="10625"/>
                </a:lnTo>
                <a:lnTo>
                  <a:pt x="133918" y="22658"/>
                </a:lnTo>
                <a:lnTo>
                  <a:pt x="124053" y="38061"/>
                </a:lnTo>
                <a:lnTo>
                  <a:pt x="114181" y="22658"/>
                </a:lnTo>
                <a:lnTo>
                  <a:pt x="100501" y="10625"/>
                </a:lnTo>
                <a:lnTo>
                  <a:pt x="83830" y="2794"/>
                </a:lnTo>
                <a:lnTo>
                  <a:pt x="64985" y="0"/>
                </a:lnTo>
                <a:lnTo>
                  <a:pt x="39712" y="5113"/>
                </a:lnTo>
                <a:lnTo>
                  <a:pt x="19053" y="19051"/>
                </a:lnTo>
                <a:lnTo>
                  <a:pt x="5114" y="39706"/>
                </a:lnTo>
                <a:lnTo>
                  <a:pt x="0" y="64973"/>
                </a:lnTo>
                <a:lnTo>
                  <a:pt x="0" y="171424"/>
                </a:lnTo>
                <a:lnTo>
                  <a:pt x="11810" y="171424"/>
                </a:lnTo>
                <a:lnTo>
                  <a:pt x="11810" y="64973"/>
                </a:lnTo>
                <a:lnTo>
                  <a:pt x="15995" y="44300"/>
                </a:lnTo>
                <a:lnTo>
                  <a:pt x="27401" y="27400"/>
                </a:lnTo>
                <a:lnTo>
                  <a:pt x="44306" y="15995"/>
                </a:lnTo>
                <a:lnTo>
                  <a:pt x="64985" y="11810"/>
                </a:lnTo>
                <a:lnTo>
                  <a:pt x="85658" y="15995"/>
                </a:lnTo>
                <a:lnTo>
                  <a:pt x="102558" y="27400"/>
                </a:lnTo>
                <a:lnTo>
                  <a:pt x="113963" y="44300"/>
                </a:lnTo>
                <a:lnTo>
                  <a:pt x="118148" y="64973"/>
                </a:lnTo>
                <a:lnTo>
                  <a:pt x="118148" y="171424"/>
                </a:lnTo>
                <a:lnTo>
                  <a:pt x="129959" y="171424"/>
                </a:lnTo>
                <a:lnTo>
                  <a:pt x="129959" y="64973"/>
                </a:lnTo>
                <a:lnTo>
                  <a:pt x="134143" y="44300"/>
                </a:lnTo>
                <a:lnTo>
                  <a:pt x="145548" y="27400"/>
                </a:lnTo>
                <a:lnTo>
                  <a:pt x="162448" y="15995"/>
                </a:lnTo>
                <a:lnTo>
                  <a:pt x="183121" y="11810"/>
                </a:lnTo>
                <a:lnTo>
                  <a:pt x="203793" y="15995"/>
                </a:lnTo>
                <a:lnTo>
                  <a:pt x="220694" y="27400"/>
                </a:lnTo>
                <a:lnTo>
                  <a:pt x="232098" y="44300"/>
                </a:lnTo>
                <a:lnTo>
                  <a:pt x="236283" y="64973"/>
                </a:lnTo>
                <a:lnTo>
                  <a:pt x="236283" y="124167"/>
                </a:lnTo>
                <a:lnTo>
                  <a:pt x="240468" y="144847"/>
                </a:lnTo>
                <a:lnTo>
                  <a:pt x="251872" y="161751"/>
                </a:lnTo>
                <a:lnTo>
                  <a:pt x="268773" y="173157"/>
                </a:lnTo>
                <a:lnTo>
                  <a:pt x="289445" y="177342"/>
                </a:lnTo>
                <a:lnTo>
                  <a:pt x="295351" y="177342"/>
                </a:lnTo>
                <a:lnTo>
                  <a:pt x="295351" y="64973"/>
                </a:lnTo>
                <a:lnTo>
                  <a:pt x="299535" y="44300"/>
                </a:lnTo>
                <a:lnTo>
                  <a:pt x="310940" y="27400"/>
                </a:lnTo>
                <a:lnTo>
                  <a:pt x="327840" y="15995"/>
                </a:lnTo>
                <a:lnTo>
                  <a:pt x="348513" y="11810"/>
                </a:lnTo>
                <a:lnTo>
                  <a:pt x="369185" y="15995"/>
                </a:lnTo>
                <a:lnTo>
                  <a:pt x="386086" y="27400"/>
                </a:lnTo>
                <a:lnTo>
                  <a:pt x="397490" y="44300"/>
                </a:lnTo>
                <a:lnTo>
                  <a:pt x="401675" y="64973"/>
                </a:lnTo>
                <a:lnTo>
                  <a:pt x="401675" y="171424"/>
                </a:lnTo>
                <a:lnTo>
                  <a:pt x="413486" y="171424"/>
                </a:lnTo>
                <a:lnTo>
                  <a:pt x="413486" y="64973"/>
                </a:lnTo>
                <a:lnTo>
                  <a:pt x="417671" y="44300"/>
                </a:lnTo>
                <a:lnTo>
                  <a:pt x="429075" y="27400"/>
                </a:lnTo>
                <a:lnTo>
                  <a:pt x="445976" y="15995"/>
                </a:lnTo>
                <a:lnTo>
                  <a:pt x="466648" y="11810"/>
                </a:lnTo>
                <a:lnTo>
                  <a:pt x="487321" y="15995"/>
                </a:lnTo>
                <a:lnTo>
                  <a:pt x="504221" y="27400"/>
                </a:lnTo>
                <a:lnTo>
                  <a:pt x="515626" y="44300"/>
                </a:lnTo>
                <a:lnTo>
                  <a:pt x="519811" y="64973"/>
                </a:lnTo>
                <a:lnTo>
                  <a:pt x="519811" y="124040"/>
                </a:lnTo>
                <a:lnTo>
                  <a:pt x="524006" y="144767"/>
                </a:lnTo>
                <a:lnTo>
                  <a:pt x="535441" y="161712"/>
                </a:lnTo>
                <a:lnTo>
                  <a:pt x="552386" y="173147"/>
                </a:lnTo>
                <a:lnTo>
                  <a:pt x="573112" y="177342"/>
                </a:lnTo>
                <a:lnTo>
                  <a:pt x="665441" y="177342"/>
                </a:lnTo>
                <a:lnTo>
                  <a:pt x="673392" y="169392"/>
                </a:lnTo>
                <a:lnTo>
                  <a:pt x="673392" y="31572"/>
                </a:lnTo>
                <a:lnTo>
                  <a:pt x="665441" y="23621"/>
                </a:lnTo>
                <a:lnTo>
                  <a:pt x="557911" y="23621"/>
                </a:lnTo>
                <a:lnTo>
                  <a:pt x="555256" y="20980"/>
                </a:lnTo>
                <a:lnTo>
                  <a:pt x="555256" y="14465"/>
                </a:lnTo>
                <a:lnTo>
                  <a:pt x="557911" y="11810"/>
                </a:lnTo>
                <a:lnTo>
                  <a:pt x="762000" y="1181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8831" y="7056664"/>
            <a:ext cx="1917166" cy="965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909008" y="7003668"/>
            <a:ext cx="285115" cy="279400"/>
          </a:xfrm>
          <a:custGeom>
            <a:avLst/>
            <a:gdLst/>
            <a:ahLst/>
            <a:cxnLst/>
            <a:rect l="l" t="t" r="r" b="b"/>
            <a:pathLst>
              <a:path w="285115" h="279400">
                <a:moveTo>
                  <a:pt x="285051" y="139471"/>
                </a:moveTo>
                <a:lnTo>
                  <a:pt x="277784" y="183554"/>
                </a:lnTo>
                <a:lnTo>
                  <a:pt x="257550" y="221840"/>
                </a:lnTo>
                <a:lnTo>
                  <a:pt x="226695" y="252032"/>
                </a:lnTo>
                <a:lnTo>
                  <a:pt x="187569" y="271832"/>
                </a:lnTo>
                <a:lnTo>
                  <a:pt x="142519" y="278942"/>
                </a:lnTo>
                <a:lnTo>
                  <a:pt x="97470" y="271832"/>
                </a:lnTo>
                <a:lnTo>
                  <a:pt x="58347" y="252032"/>
                </a:lnTo>
                <a:lnTo>
                  <a:pt x="27497" y="221840"/>
                </a:lnTo>
                <a:lnTo>
                  <a:pt x="7265" y="183554"/>
                </a:lnTo>
                <a:lnTo>
                  <a:pt x="0" y="139471"/>
                </a:lnTo>
                <a:lnTo>
                  <a:pt x="7265" y="95388"/>
                </a:lnTo>
                <a:lnTo>
                  <a:pt x="27497" y="57102"/>
                </a:lnTo>
                <a:lnTo>
                  <a:pt x="58347" y="26910"/>
                </a:lnTo>
                <a:lnTo>
                  <a:pt x="97470" y="7110"/>
                </a:lnTo>
                <a:lnTo>
                  <a:pt x="142519" y="0"/>
                </a:lnTo>
                <a:lnTo>
                  <a:pt x="187569" y="7110"/>
                </a:lnTo>
                <a:lnTo>
                  <a:pt x="226695" y="26910"/>
                </a:lnTo>
                <a:lnTo>
                  <a:pt x="257550" y="57102"/>
                </a:lnTo>
                <a:lnTo>
                  <a:pt x="277784" y="95388"/>
                </a:lnTo>
                <a:lnTo>
                  <a:pt x="285051" y="139471"/>
                </a:lnTo>
                <a:close/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pc="30" dirty="0"/>
              <a:t>mmtpro.ru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"/>
              </a:spcBef>
            </a:pPr>
            <a:fld id="{81D60167-4931-47E6-BA6A-407CBD079E47}" type="slidenum">
              <a:rPr spc="-145" dirty="0"/>
              <a:t>10</a:t>
            </a:fld>
            <a:endParaRPr spc="-14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03999" y="1064079"/>
            <a:ext cx="2543810" cy="722630"/>
          </a:xfrm>
          <a:custGeom>
            <a:avLst/>
            <a:gdLst/>
            <a:ahLst/>
            <a:cxnLst/>
            <a:rect l="l" t="t" r="r" b="b"/>
            <a:pathLst>
              <a:path w="2543810" h="72263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646417"/>
                </a:lnTo>
                <a:lnTo>
                  <a:pt x="1190" y="690470"/>
                </a:lnTo>
                <a:lnTo>
                  <a:pt x="9525" y="713092"/>
                </a:lnTo>
                <a:lnTo>
                  <a:pt x="32146" y="721426"/>
                </a:lnTo>
                <a:lnTo>
                  <a:pt x="76200" y="722617"/>
                </a:lnTo>
                <a:lnTo>
                  <a:pt x="2467102" y="722617"/>
                </a:lnTo>
                <a:lnTo>
                  <a:pt x="2511155" y="721426"/>
                </a:lnTo>
                <a:lnTo>
                  <a:pt x="2533777" y="713092"/>
                </a:lnTo>
                <a:lnTo>
                  <a:pt x="2542111" y="690470"/>
                </a:lnTo>
                <a:lnTo>
                  <a:pt x="2543302" y="646417"/>
                </a:lnTo>
                <a:lnTo>
                  <a:pt x="2543302" y="76200"/>
                </a:lnTo>
                <a:lnTo>
                  <a:pt x="2542111" y="32146"/>
                </a:lnTo>
                <a:lnTo>
                  <a:pt x="2533777" y="9525"/>
                </a:lnTo>
                <a:lnTo>
                  <a:pt x="2511155" y="1190"/>
                </a:lnTo>
                <a:lnTo>
                  <a:pt x="2467102" y="0"/>
                </a:lnTo>
                <a:lnTo>
                  <a:pt x="76200" y="0"/>
                </a:lnTo>
                <a:close/>
              </a:path>
            </a:pathLst>
          </a:custGeom>
          <a:ln w="12699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04550" y="6329995"/>
            <a:ext cx="675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3000</a:t>
            </a: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руб.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88517" y="6329995"/>
            <a:ext cx="744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0" dirty="0">
                <a:solidFill>
                  <a:srgbClr val="FFFFFF"/>
                </a:solidFill>
                <a:latin typeface="Calibri"/>
                <a:cs typeface="Calibri"/>
              </a:rPr>
              <a:t>15 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000</a:t>
            </a:r>
            <a:r>
              <a:rPr sz="12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руб.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72485" y="6329995"/>
            <a:ext cx="770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25 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000</a:t>
            </a:r>
            <a:r>
              <a:rPr sz="1200" spc="-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руб.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12195" y="2276154"/>
            <a:ext cx="8928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70" dirty="0">
                <a:solidFill>
                  <a:srgbClr val="416CD4"/>
                </a:solidFill>
                <a:latin typeface="Calibri"/>
                <a:cs typeface="Calibri"/>
              </a:rPr>
              <a:t>1</a:t>
            </a:r>
            <a:r>
              <a:rPr sz="1200" spc="-160" dirty="0">
                <a:solidFill>
                  <a:srgbClr val="416CD4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416CD4"/>
                </a:solidFill>
                <a:latin typeface="Calibri"/>
                <a:cs typeface="Calibri"/>
              </a:rPr>
              <a:t>сотрудника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87171" y="2276154"/>
            <a:ext cx="10071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0" dirty="0">
                <a:solidFill>
                  <a:srgbClr val="F04E58"/>
                </a:solidFill>
                <a:latin typeface="Calibri"/>
                <a:cs typeface="Calibri"/>
              </a:rPr>
              <a:t>3</a:t>
            </a:r>
            <a:r>
              <a:rPr sz="1200" spc="-70" dirty="0">
                <a:solidFill>
                  <a:srgbClr val="F04E58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F04E58"/>
                </a:solidFill>
                <a:latin typeface="Calibri"/>
                <a:cs typeface="Calibri"/>
              </a:rPr>
              <a:t>сотрудников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71139" y="2276154"/>
            <a:ext cx="10033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9E7EB9"/>
                </a:solidFill>
                <a:latin typeface="Calibri"/>
                <a:cs typeface="Calibri"/>
              </a:rPr>
              <a:t>5</a:t>
            </a:r>
            <a:r>
              <a:rPr sz="1200" spc="-65" dirty="0">
                <a:solidFill>
                  <a:srgbClr val="9E7EB9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9E7EB9"/>
                </a:solidFill>
                <a:latin typeface="Calibri"/>
                <a:cs typeface="Calibri"/>
              </a:rPr>
              <a:t>сотрудников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1095" y="2003054"/>
            <a:ext cx="1245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latin typeface="Calibri"/>
                <a:cs typeface="Calibri"/>
              </a:rPr>
              <a:t>Доступы </a:t>
            </a:r>
            <a:r>
              <a:rPr sz="1200" spc="15" dirty="0">
                <a:latin typeface="Calibri"/>
                <a:cs typeface="Calibri"/>
              </a:rPr>
              <a:t>в</a:t>
            </a:r>
            <a:r>
              <a:rPr sz="1200" spc="-135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сервис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1095" y="2269754"/>
            <a:ext cx="19208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5" dirty="0">
                <a:latin typeface="Calibri"/>
                <a:cs typeface="Calibri"/>
              </a:rPr>
              <a:t>Обучение </a:t>
            </a:r>
            <a:r>
              <a:rPr sz="1200" spc="25" dirty="0">
                <a:latin typeface="Calibri"/>
                <a:cs typeface="Calibri"/>
              </a:rPr>
              <a:t>работе </a:t>
            </a:r>
            <a:r>
              <a:rPr sz="1200" spc="15" dirty="0">
                <a:latin typeface="Calibri"/>
                <a:cs typeface="Calibri"/>
              </a:rPr>
              <a:t>в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сервисе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1095" y="4936906"/>
            <a:ext cx="1884045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30" dirty="0">
                <a:latin typeface="Calibri"/>
                <a:cs typeface="Calibri"/>
              </a:rPr>
              <a:t>Круглосуточная </a:t>
            </a:r>
            <a:r>
              <a:rPr sz="1200" spc="5" dirty="0">
                <a:latin typeface="Calibri"/>
                <a:cs typeface="Calibri"/>
              </a:rPr>
              <a:t>поддержка  </a:t>
            </a:r>
            <a:r>
              <a:rPr sz="1200" spc="25" dirty="0">
                <a:latin typeface="Calibri"/>
                <a:cs typeface="Calibri"/>
              </a:rPr>
              <a:t>пациентов и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врачей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1095" y="5381457"/>
            <a:ext cx="2997835" cy="831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  <a:spcBef>
                <a:spcPts val="100"/>
              </a:spcBef>
            </a:pPr>
            <a:r>
              <a:rPr sz="1200" spc="35" dirty="0">
                <a:latin typeface="Calibri"/>
                <a:cs typeface="Calibri"/>
              </a:rPr>
              <a:t>Хранение </a:t>
            </a:r>
            <a:r>
              <a:rPr sz="1200" spc="15" dirty="0">
                <a:latin typeface="Calibri"/>
                <a:cs typeface="Calibri"/>
              </a:rPr>
              <a:t>медицинской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информации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420"/>
              </a:lnSpc>
            </a:pPr>
            <a:r>
              <a:rPr sz="1200" dirty="0">
                <a:latin typeface="Calibri"/>
                <a:cs typeface="Calibri"/>
              </a:rPr>
              <a:t>на </a:t>
            </a:r>
            <a:r>
              <a:rPr sz="1200" spc="10" dirty="0">
                <a:latin typeface="Calibri"/>
                <a:cs typeface="Calibri"/>
              </a:rPr>
              <a:t>защищенных </a:t>
            </a:r>
            <a:r>
              <a:rPr sz="1200" spc="30" dirty="0">
                <a:latin typeface="Calibri"/>
                <a:cs typeface="Calibri"/>
              </a:rPr>
              <a:t>серверах не </a:t>
            </a:r>
            <a:r>
              <a:rPr sz="1200" spc="15" dirty="0">
                <a:latin typeface="Calibri"/>
                <a:cs typeface="Calibri"/>
              </a:rPr>
              <a:t>менее </a:t>
            </a:r>
            <a:r>
              <a:rPr sz="1200" spc="-170" dirty="0">
                <a:latin typeface="Calibri"/>
                <a:cs typeface="Calibri"/>
              </a:rPr>
              <a:t>1</a:t>
            </a:r>
            <a:r>
              <a:rPr sz="1200" spc="-16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года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ts val="1400"/>
              </a:lnSpc>
              <a:spcBef>
                <a:spcPts val="740"/>
              </a:spcBef>
            </a:pPr>
            <a:r>
              <a:rPr sz="1200" spc="35" dirty="0">
                <a:latin typeface="Calibri"/>
                <a:cs typeface="Calibri"/>
              </a:rPr>
              <a:t>Контроль </a:t>
            </a:r>
            <a:r>
              <a:rPr sz="1200" spc="15" dirty="0">
                <a:latin typeface="Calibri"/>
                <a:cs typeface="Calibri"/>
              </a:rPr>
              <a:t>сотрудниками </a:t>
            </a:r>
            <a:r>
              <a:rPr sz="1200" spc="30" dirty="0">
                <a:latin typeface="Calibri"/>
                <a:cs typeface="Calibri"/>
              </a:rPr>
              <a:t>сервиса </a:t>
            </a:r>
            <a:r>
              <a:rPr sz="1200" dirty="0">
                <a:latin typeface="Calibri"/>
                <a:cs typeface="Calibri"/>
              </a:rPr>
              <a:t>за </a:t>
            </a:r>
            <a:r>
              <a:rPr sz="1200" spc="45" dirty="0">
                <a:latin typeface="Calibri"/>
                <a:cs typeface="Calibri"/>
              </a:rPr>
              <a:t>свое-  </a:t>
            </a:r>
            <a:r>
              <a:rPr sz="1200" spc="25" dirty="0">
                <a:latin typeface="Calibri"/>
                <a:cs typeface="Calibri"/>
              </a:rPr>
              <a:t>временностью </a:t>
            </a:r>
            <a:r>
              <a:rPr sz="1200" spc="-5" dirty="0">
                <a:latin typeface="Calibri"/>
                <a:cs typeface="Calibri"/>
              </a:rPr>
              <a:t>начала </a:t>
            </a:r>
            <a:r>
              <a:rPr sz="1200" spc="15" dirty="0">
                <a:latin typeface="Calibri"/>
                <a:cs typeface="Calibri"/>
              </a:rPr>
              <a:t>консультации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врачом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12043" y="5020726"/>
            <a:ext cx="7493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solidFill>
                  <a:srgbClr val="416CD4"/>
                </a:solidFill>
                <a:latin typeface="Calibri"/>
                <a:cs typeface="Calibri"/>
              </a:rPr>
              <a:t>пациентов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11059" y="2249455"/>
            <a:ext cx="9671685" cy="0"/>
          </a:xfrm>
          <a:custGeom>
            <a:avLst/>
            <a:gdLst/>
            <a:ahLst/>
            <a:cxnLst/>
            <a:rect l="l" t="t" r="r" b="b"/>
            <a:pathLst>
              <a:path w="9671685">
                <a:moveTo>
                  <a:pt x="0" y="0"/>
                </a:moveTo>
                <a:lnTo>
                  <a:pt x="9671100" y="0"/>
                </a:lnTo>
              </a:path>
            </a:pathLst>
          </a:custGeom>
          <a:ln w="12700">
            <a:solidFill>
              <a:srgbClr val="F1F1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511002" y="2518004"/>
          <a:ext cx="9669145" cy="23924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04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1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4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9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95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spc="25" dirty="0">
                          <a:latin typeface="Calibri"/>
                          <a:cs typeface="Calibri"/>
                        </a:rPr>
                        <a:t>Отдельный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домен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5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30" dirty="0">
                          <a:latin typeface="Calibri"/>
                          <a:cs typeface="Calibri"/>
                        </a:rPr>
                        <a:t>Лендинг </a:t>
                      </a:r>
                      <a:r>
                        <a:rPr sz="1200" spc="6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индивидуальным</a:t>
                      </a:r>
                      <a:r>
                        <a:rPr sz="12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дизайном*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5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spc="35" dirty="0">
                          <a:latin typeface="Calibri"/>
                          <a:cs typeface="Calibri"/>
                        </a:rPr>
                        <a:t>Первичные 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онлайн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консультации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771">
                <a:tc>
                  <a:txBody>
                    <a:bodyPr/>
                    <a:lstStyle/>
                    <a:p>
                      <a:pPr marR="292735">
                        <a:lnSpc>
                          <a:spcPts val="1400"/>
                        </a:lnSpc>
                        <a:spcBef>
                          <a:spcPts val="280"/>
                        </a:spcBef>
                      </a:pPr>
                      <a:r>
                        <a:rPr sz="1200" spc="40" dirty="0">
                          <a:latin typeface="Calibri"/>
                          <a:cs typeface="Calibri"/>
                        </a:rPr>
                        <a:t>Повторные 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онлайн консультации </a:t>
                      </a:r>
                      <a:r>
                        <a:rPr sz="1200" spc="45" dirty="0">
                          <a:latin typeface="Calibri"/>
                          <a:cs typeface="Calibri"/>
                        </a:rPr>
                        <a:t>после  </a:t>
                      </a:r>
                      <a:r>
                        <a:rPr sz="1200" spc="30" dirty="0">
                          <a:latin typeface="Calibri"/>
                          <a:cs typeface="Calibri"/>
                        </a:rPr>
                        <a:t>очного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осмотра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pPr marR="860425">
                        <a:lnSpc>
                          <a:spcPts val="1400"/>
                        </a:lnSpc>
                        <a:spcBef>
                          <a:spcPts val="409"/>
                        </a:spcBef>
                      </a:pPr>
                      <a:r>
                        <a:rPr sz="1200" spc="30" dirty="0">
                          <a:latin typeface="Calibri"/>
                          <a:cs typeface="Calibri"/>
                        </a:rPr>
                        <a:t>Отложенные 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телемедицинские  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консультации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0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25" dirty="0">
                          <a:latin typeface="Calibri"/>
                          <a:cs typeface="Calibri"/>
                        </a:rPr>
                        <a:t>Консультации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врач-врач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199">
                <a:tc>
                  <a:txBody>
                    <a:bodyPr/>
                    <a:lstStyle/>
                    <a:p>
                      <a:pPr marR="562610">
                        <a:lnSpc>
                          <a:spcPts val="1400"/>
                        </a:lnSpc>
                        <a:spcBef>
                          <a:spcPts val="275"/>
                        </a:spcBef>
                      </a:pPr>
                      <a:r>
                        <a:rPr sz="1200" spc="20" dirty="0">
                          <a:latin typeface="Calibri"/>
                          <a:cs typeface="Calibri"/>
                        </a:rPr>
                        <a:t>Рассылка </a:t>
                      </a:r>
                      <a:r>
                        <a:rPr sz="1200" spc="85" dirty="0">
                          <a:latin typeface="Calibri"/>
                          <a:cs typeface="Calibri"/>
                        </a:rPr>
                        <a:t>СМС 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уведомлений</a:t>
                      </a:r>
                      <a:r>
                        <a:rPr sz="12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врачам  </a:t>
                      </a:r>
                      <a:r>
                        <a:rPr sz="1200" spc="2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пациентам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1F1F2"/>
                      </a:solidFill>
                      <a:prstDash val="solid"/>
                    </a:lnT>
                    <a:lnB w="12700">
                      <a:solidFill>
                        <a:srgbClr val="F1F1F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511059" y="5358695"/>
            <a:ext cx="9671685" cy="0"/>
          </a:xfrm>
          <a:custGeom>
            <a:avLst/>
            <a:gdLst/>
            <a:ahLst/>
            <a:cxnLst/>
            <a:rect l="l" t="t" r="r" b="b"/>
            <a:pathLst>
              <a:path w="9671685">
                <a:moveTo>
                  <a:pt x="0" y="0"/>
                </a:moveTo>
                <a:lnTo>
                  <a:pt x="9671100" y="0"/>
                </a:lnTo>
              </a:path>
            </a:pathLst>
          </a:custGeom>
          <a:ln w="12700">
            <a:solidFill>
              <a:srgbClr val="F1F1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059" y="5815895"/>
            <a:ext cx="9671685" cy="0"/>
          </a:xfrm>
          <a:custGeom>
            <a:avLst/>
            <a:gdLst/>
            <a:ahLst/>
            <a:cxnLst/>
            <a:rect l="l" t="t" r="r" b="b"/>
            <a:pathLst>
              <a:path w="9671685">
                <a:moveTo>
                  <a:pt x="0" y="0"/>
                </a:moveTo>
                <a:lnTo>
                  <a:pt x="9671100" y="0"/>
                </a:lnTo>
              </a:path>
            </a:pathLst>
          </a:custGeom>
          <a:ln w="12700">
            <a:solidFill>
              <a:srgbClr val="F1F1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492757" y="424998"/>
            <a:ext cx="970216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39240" algn="l"/>
                <a:tab pos="9688830" algn="l"/>
              </a:tabLst>
            </a:pPr>
            <a:r>
              <a:rPr spc="220" dirty="0"/>
              <a:t>ТАРИФЫ	</a:t>
            </a:r>
            <a:r>
              <a:rPr u="sng" spc="185" dirty="0">
                <a:uFill>
                  <a:solidFill>
                    <a:srgbClr val="00ABBD"/>
                  </a:solidFill>
                </a:uFill>
              </a:rPr>
              <a:t> </a:t>
            </a:r>
            <a:r>
              <a:rPr u="sng" spc="220" dirty="0">
                <a:uFill>
                  <a:solidFill>
                    <a:srgbClr val="00ABBD"/>
                  </a:solidFill>
                </a:uFill>
              </a:rPr>
              <a:t>	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803300" y="6861078"/>
            <a:ext cx="3967479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19"/>
              </a:lnSpc>
              <a:spcBef>
                <a:spcPts val="100"/>
              </a:spcBef>
            </a:pPr>
            <a:r>
              <a:rPr sz="700" spc="30" dirty="0">
                <a:solidFill>
                  <a:srgbClr val="18BECD"/>
                </a:solidFill>
                <a:latin typeface="Calibri"/>
                <a:cs typeface="Calibri"/>
              </a:rPr>
              <a:t>*интегририруется </a:t>
            </a:r>
            <a:r>
              <a:rPr sz="700" spc="10" dirty="0">
                <a:solidFill>
                  <a:srgbClr val="18BECD"/>
                </a:solidFill>
                <a:latin typeface="Calibri"/>
                <a:cs typeface="Calibri"/>
              </a:rPr>
              <a:t>дизайн, </a:t>
            </a:r>
            <a:r>
              <a:rPr sz="700" spc="25" dirty="0">
                <a:solidFill>
                  <a:srgbClr val="18BECD"/>
                </a:solidFill>
                <a:latin typeface="Calibri"/>
                <a:cs typeface="Calibri"/>
              </a:rPr>
              <a:t>предоставленный</a:t>
            </a:r>
            <a:r>
              <a:rPr sz="700" spc="-55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15" dirty="0">
                <a:solidFill>
                  <a:srgbClr val="18BECD"/>
                </a:solidFill>
                <a:latin typeface="Calibri"/>
                <a:cs typeface="Calibri"/>
              </a:rPr>
              <a:t>заказчиком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ts val="800"/>
              </a:lnSpc>
            </a:pPr>
            <a:r>
              <a:rPr sz="700" spc="40" dirty="0">
                <a:solidFill>
                  <a:srgbClr val="18BECD"/>
                </a:solidFill>
                <a:latin typeface="Calibri"/>
                <a:cs typeface="Calibri"/>
              </a:rPr>
              <a:t>Для</a:t>
            </a:r>
            <a:r>
              <a:rPr sz="700" spc="-5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20" dirty="0">
                <a:solidFill>
                  <a:srgbClr val="18BECD"/>
                </a:solidFill>
                <a:latin typeface="Calibri"/>
                <a:cs typeface="Calibri"/>
              </a:rPr>
              <a:t>работы</a:t>
            </a:r>
            <a:r>
              <a:rPr sz="700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10" dirty="0">
                <a:solidFill>
                  <a:srgbClr val="18BECD"/>
                </a:solidFill>
                <a:latin typeface="Calibri"/>
                <a:cs typeface="Calibri"/>
              </a:rPr>
              <a:t>врача</a:t>
            </a:r>
            <a:r>
              <a:rPr sz="700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10" dirty="0">
                <a:solidFill>
                  <a:srgbClr val="18BECD"/>
                </a:solidFill>
                <a:latin typeface="Calibri"/>
                <a:cs typeface="Calibri"/>
              </a:rPr>
              <a:t>в</a:t>
            </a:r>
            <a:r>
              <a:rPr sz="700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18BECD"/>
                </a:solidFill>
                <a:latin typeface="Calibri"/>
                <a:cs typeface="Calibri"/>
              </a:rPr>
              <a:t>сервисе</a:t>
            </a:r>
            <a:r>
              <a:rPr sz="700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30" dirty="0">
                <a:solidFill>
                  <a:srgbClr val="18BECD"/>
                </a:solidFill>
                <a:latin typeface="Calibri"/>
                <a:cs typeface="Calibri"/>
              </a:rPr>
              <a:t>требуется</a:t>
            </a:r>
            <a:r>
              <a:rPr sz="700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20" dirty="0">
                <a:solidFill>
                  <a:srgbClr val="18BECD"/>
                </a:solidFill>
                <a:latin typeface="Calibri"/>
                <a:cs typeface="Calibri"/>
              </a:rPr>
              <a:t>наличие</a:t>
            </a:r>
            <a:r>
              <a:rPr sz="700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15" dirty="0">
                <a:solidFill>
                  <a:srgbClr val="18BECD"/>
                </a:solidFill>
                <a:latin typeface="Calibri"/>
                <a:cs typeface="Calibri"/>
              </a:rPr>
              <a:t>у</a:t>
            </a:r>
            <a:r>
              <a:rPr sz="700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18BECD"/>
                </a:solidFill>
                <a:latin typeface="Calibri"/>
                <a:cs typeface="Calibri"/>
              </a:rPr>
              <a:t>него</a:t>
            </a:r>
            <a:r>
              <a:rPr sz="700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30" dirty="0">
                <a:solidFill>
                  <a:srgbClr val="18BECD"/>
                </a:solidFill>
                <a:latin typeface="Calibri"/>
                <a:cs typeface="Calibri"/>
              </a:rPr>
              <a:t>электронной</a:t>
            </a:r>
            <a:r>
              <a:rPr sz="700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30" dirty="0">
                <a:solidFill>
                  <a:srgbClr val="18BECD"/>
                </a:solidFill>
                <a:latin typeface="Calibri"/>
                <a:cs typeface="Calibri"/>
              </a:rPr>
              <a:t>цифровой</a:t>
            </a:r>
            <a:r>
              <a:rPr sz="700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18BECD"/>
                </a:solidFill>
                <a:latin typeface="Calibri"/>
                <a:cs typeface="Calibri"/>
              </a:rPr>
              <a:t>подписи</a:t>
            </a:r>
            <a:endParaRPr sz="700">
              <a:latin typeface="Calibri"/>
              <a:cs typeface="Calibri"/>
            </a:endParaRPr>
          </a:p>
          <a:p>
            <a:pPr marL="12700" marR="5080">
              <a:lnSpc>
                <a:spcPts val="800"/>
              </a:lnSpc>
              <a:spcBef>
                <a:spcPts val="40"/>
              </a:spcBef>
            </a:pPr>
            <a:r>
              <a:rPr sz="700" spc="5" dirty="0">
                <a:solidFill>
                  <a:srgbClr val="18BECD"/>
                </a:solidFill>
                <a:latin typeface="Calibri"/>
                <a:cs typeface="Calibri"/>
              </a:rPr>
              <a:t>(может </a:t>
            </a:r>
            <a:r>
              <a:rPr sz="700" spc="15" dirty="0">
                <a:solidFill>
                  <a:srgbClr val="18BECD"/>
                </a:solidFill>
                <a:latin typeface="Calibri"/>
                <a:cs typeface="Calibri"/>
              </a:rPr>
              <a:t>быть </a:t>
            </a:r>
            <a:r>
              <a:rPr sz="700" spc="25" dirty="0">
                <a:solidFill>
                  <a:srgbClr val="18BECD"/>
                </a:solidFill>
                <a:latin typeface="Calibri"/>
                <a:cs typeface="Calibri"/>
              </a:rPr>
              <a:t>изготовлена </a:t>
            </a:r>
            <a:r>
              <a:rPr sz="700" spc="5" dirty="0">
                <a:solidFill>
                  <a:srgbClr val="18BECD"/>
                </a:solidFill>
                <a:latin typeface="Calibri"/>
                <a:cs typeface="Calibri"/>
              </a:rPr>
              <a:t>за </a:t>
            </a:r>
            <a:r>
              <a:rPr sz="700" spc="25" dirty="0">
                <a:solidFill>
                  <a:srgbClr val="18BECD"/>
                </a:solidFill>
                <a:latin typeface="Calibri"/>
                <a:cs typeface="Calibri"/>
              </a:rPr>
              <a:t>дополнительную </a:t>
            </a:r>
            <a:r>
              <a:rPr sz="700" spc="15" dirty="0">
                <a:solidFill>
                  <a:srgbClr val="18BECD"/>
                </a:solidFill>
                <a:latin typeface="Calibri"/>
                <a:cs typeface="Calibri"/>
              </a:rPr>
              <a:t>плату). Возможны </a:t>
            </a:r>
            <a:r>
              <a:rPr sz="700" spc="20" dirty="0">
                <a:solidFill>
                  <a:srgbClr val="18BECD"/>
                </a:solidFill>
                <a:latin typeface="Calibri"/>
                <a:cs typeface="Calibri"/>
              </a:rPr>
              <a:t>индивидуальное </a:t>
            </a:r>
            <a:r>
              <a:rPr sz="700" spc="25" dirty="0">
                <a:solidFill>
                  <a:srgbClr val="18BECD"/>
                </a:solidFill>
                <a:latin typeface="Calibri"/>
                <a:cs typeface="Calibri"/>
              </a:rPr>
              <a:t>формирование  пакетов</a:t>
            </a:r>
            <a:r>
              <a:rPr sz="700" spc="-5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15" dirty="0">
                <a:solidFill>
                  <a:srgbClr val="18BECD"/>
                </a:solidFill>
                <a:latin typeface="Calibri"/>
                <a:cs typeface="Calibri"/>
              </a:rPr>
              <a:t>под</a:t>
            </a:r>
            <a:r>
              <a:rPr sz="700" spc="-5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18BECD"/>
                </a:solidFill>
                <a:latin typeface="Calibri"/>
                <a:cs typeface="Calibri"/>
              </a:rPr>
              <a:t>требования</a:t>
            </a:r>
            <a:r>
              <a:rPr sz="700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15" dirty="0">
                <a:solidFill>
                  <a:srgbClr val="18BECD"/>
                </a:solidFill>
                <a:latin typeface="Calibri"/>
                <a:cs typeface="Calibri"/>
              </a:rPr>
              <a:t>заказчиков.</a:t>
            </a:r>
            <a:r>
              <a:rPr sz="700" spc="-5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18BECD"/>
                </a:solidFill>
                <a:latin typeface="Calibri"/>
                <a:cs typeface="Calibri"/>
              </a:rPr>
              <a:t>Данное</a:t>
            </a:r>
            <a:r>
              <a:rPr sz="700" spc="-5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18BECD"/>
                </a:solidFill>
                <a:latin typeface="Calibri"/>
                <a:cs typeface="Calibri"/>
              </a:rPr>
              <a:t>предложение</a:t>
            </a:r>
            <a:r>
              <a:rPr sz="700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20" dirty="0">
                <a:solidFill>
                  <a:srgbClr val="18BECD"/>
                </a:solidFill>
                <a:latin typeface="Calibri"/>
                <a:cs typeface="Calibri"/>
              </a:rPr>
              <a:t>не</a:t>
            </a:r>
            <a:r>
              <a:rPr sz="700" spc="-5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20" dirty="0">
                <a:solidFill>
                  <a:srgbClr val="18BECD"/>
                </a:solidFill>
                <a:latin typeface="Calibri"/>
                <a:cs typeface="Calibri"/>
              </a:rPr>
              <a:t>является</a:t>
            </a:r>
            <a:r>
              <a:rPr sz="700" dirty="0">
                <a:solidFill>
                  <a:srgbClr val="18BECD"/>
                </a:solidFill>
                <a:latin typeface="Calibri"/>
                <a:cs typeface="Calibri"/>
              </a:rPr>
              <a:t> </a:t>
            </a:r>
            <a:r>
              <a:rPr sz="700" spc="40" dirty="0">
                <a:solidFill>
                  <a:srgbClr val="18BECD"/>
                </a:solidFill>
                <a:latin typeface="Calibri"/>
                <a:cs typeface="Calibri"/>
              </a:rPr>
              <a:t>офертой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60899" y="1037405"/>
            <a:ext cx="2181225" cy="798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775"/>
              </a:lnSpc>
              <a:spcBef>
                <a:spcPts val="100"/>
              </a:spcBef>
            </a:pPr>
            <a:r>
              <a:rPr sz="2250" b="1" spc="217" baseline="7407" dirty="0">
                <a:solidFill>
                  <a:srgbClr val="416CD4"/>
                </a:solidFill>
                <a:latin typeface="Calibri"/>
                <a:cs typeface="Calibri"/>
              </a:rPr>
              <a:t>«</a:t>
            </a:r>
            <a:r>
              <a:rPr sz="1500" b="1" spc="145" dirty="0">
                <a:solidFill>
                  <a:srgbClr val="416CD4"/>
                </a:solidFill>
                <a:latin typeface="Calibri"/>
                <a:cs typeface="Calibri"/>
              </a:rPr>
              <a:t>ЛАЙТ</a:t>
            </a:r>
            <a:r>
              <a:rPr sz="2250" b="1" spc="217" baseline="7407" dirty="0">
                <a:solidFill>
                  <a:srgbClr val="416CD4"/>
                </a:solidFill>
                <a:latin typeface="Calibri"/>
                <a:cs typeface="Calibri"/>
              </a:rPr>
              <a:t>»</a:t>
            </a:r>
            <a:endParaRPr sz="2250" baseline="7407">
              <a:latin typeface="Calibri"/>
              <a:cs typeface="Calibri"/>
            </a:endParaRPr>
          </a:p>
          <a:p>
            <a:pPr marL="154940" marR="30480">
              <a:lnSpc>
                <a:spcPts val="1450"/>
              </a:lnSpc>
              <a:spcBef>
                <a:spcPts val="15"/>
              </a:spcBef>
            </a:pPr>
            <a:r>
              <a:rPr sz="1200" b="1" spc="35" dirty="0">
                <a:solidFill>
                  <a:srgbClr val="416CD4"/>
                </a:solidFill>
                <a:latin typeface="Calibri"/>
                <a:cs typeface="Calibri"/>
              </a:rPr>
              <a:t>Повторые </a:t>
            </a:r>
            <a:r>
              <a:rPr sz="1200" b="1" spc="10" dirty="0">
                <a:solidFill>
                  <a:srgbClr val="416CD4"/>
                </a:solidFill>
                <a:latin typeface="Calibri"/>
                <a:cs typeface="Calibri"/>
              </a:rPr>
              <a:t>консультации  </a:t>
            </a:r>
            <a:r>
              <a:rPr sz="1200" b="1" spc="5" dirty="0">
                <a:solidFill>
                  <a:srgbClr val="416CD4"/>
                </a:solidFill>
                <a:latin typeface="Calibri"/>
                <a:cs typeface="Calibri"/>
              </a:rPr>
              <a:t>онлайн </a:t>
            </a:r>
            <a:r>
              <a:rPr sz="1200" b="1" spc="-5" dirty="0">
                <a:solidFill>
                  <a:srgbClr val="416CD4"/>
                </a:solidFill>
                <a:latin typeface="Calibri"/>
                <a:cs typeface="Calibri"/>
              </a:rPr>
              <a:t>для ваших</a:t>
            </a:r>
            <a:r>
              <a:rPr sz="1200" b="1" spc="-100" dirty="0">
                <a:solidFill>
                  <a:srgbClr val="416CD4"/>
                </a:solidFill>
                <a:latin typeface="Calibri"/>
                <a:cs typeface="Calibri"/>
              </a:rPr>
              <a:t> </a:t>
            </a:r>
            <a:r>
              <a:rPr sz="1200" b="1" spc="15" dirty="0">
                <a:solidFill>
                  <a:srgbClr val="416CD4"/>
                </a:solidFill>
                <a:latin typeface="Calibri"/>
                <a:cs typeface="Calibri"/>
              </a:rPr>
              <a:t>пациентов  </a:t>
            </a:r>
            <a:r>
              <a:rPr sz="1200" b="1" spc="85" dirty="0">
                <a:solidFill>
                  <a:srgbClr val="416CD4"/>
                </a:solidFill>
                <a:latin typeface="Calibri"/>
                <a:cs typeface="Calibri"/>
              </a:rPr>
              <a:t>с </a:t>
            </a:r>
            <a:r>
              <a:rPr sz="1200" b="1" spc="-30" dirty="0">
                <a:solidFill>
                  <a:srgbClr val="416CD4"/>
                </a:solidFill>
                <a:latin typeface="Calibri"/>
                <a:cs typeface="Calibri"/>
              </a:rPr>
              <a:t>минимальными</a:t>
            </a:r>
            <a:r>
              <a:rPr sz="1200" b="1" spc="-135" dirty="0">
                <a:solidFill>
                  <a:srgbClr val="416CD4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416CD4"/>
                </a:solidFill>
                <a:latin typeface="Calibri"/>
                <a:cs typeface="Calibri"/>
              </a:rPr>
              <a:t>затратами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44828" y="1037405"/>
            <a:ext cx="1863725" cy="798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775"/>
              </a:lnSpc>
              <a:spcBef>
                <a:spcPts val="100"/>
              </a:spcBef>
            </a:pPr>
            <a:r>
              <a:rPr sz="2250" b="1" spc="232" baseline="7407" dirty="0">
                <a:solidFill>
                  <a:srgbClr val="F04E58"/>
                </a:solidFill>
                <a:latin typeface="Calibri"/>
                <a:cs typeface="Calibri"/>
              </a:rPr>
              <a:t>«</a:t>
            </a:r>
            <a:r>
              <a:rPr sz="1500" b="1" spc="155" dirty="0">
                <a:solidFill>
                  <a:srgbClr val="F04E58"/>
                </a:solidFill>
                <a:latin typeface="Calibri"/>
                <a:cs typeface="Calibri"/>
              </a:rPr>
              <a:t>ОПТИМА</a:t>
            </a:r>
            <a:r>
              <a:rPr sz="2250" b="1" spc="232" baseline="7407" dirty="0">
                <a:solidFill>
                  <a:srgbClr val="F04E58"/>
                </a:solidFill>
                <a:latin typeface="Calibri"/>
                <a:cs typeface="Calibri"/>
              </a:rPr>
              <a:t>»</a:t>
            </a:r>
            <a:endParaRPr sz="2250" baseline="7407">
              <a:latin typeface="Calibri"/>
              <a:cs typeface="Calibri"/>
            </a:endParaRPr>
          </a:p>
          <a:p>
            <a:pPr marL="154940" marR="30480">
              <a:lnSpc>
                <a:spcPts val="1450"/>
              </a:lnSpc>
              <a:spcBef>
                <a:spcPts val="15"/>
              </a:spcBef>
            </a:pPr>
            <a:r>
              <a:rPr sz="1200" b="1" spc="35" dirty="0">
                <a:solidFill>
                  <a:srgbClr val="F04E58"/>
                </a:solidFill>
                <a:latin typeface="Calibri"/>
                <a:cs typeface="Calibri"/>
              </a:rPr>
              <a:t>Основные</a:t>
            </a:r>
            <a:r>
              <a:rPr sz="1200" b="1" spc="-55" dirty="0">
                <a:solidFill>
                  <a:srgbClr val="F04E58"/>
                </a:solidFill>
                <a:latin typeface="Calibri"/>
                <a:cs typeface="Calibri"/>
              </a:rPr>
              <a:t> </a:t>
            </a:r>
            <a:r>
              <a:rPr sz="1200" b="1" spc="10" dirty="0">
                <a:solidFill>
                  <a:srgbClr val="F04E58"/>
                </a:solidFill>
                <a:latin typeface="Calibri"/>
                <a:cs typeface="Calibri"/>
              </a:rPr>
              <a:t>возможности  </a:t>
            </a:r>
            <a:r>
              <a:rPr sz="1200" b="1" dirty="0">
                <a:solidFill>
                  <a:srgbClr val="F04E58"/>
                </a:solidFill>
                <a:latin typeface="Calibri"/>
                <a:cs typeface="Calibri"/>
              </a:rPr>
              <a:t>телемедицины</a:t>
            </a:r>
            <a:endParaRPr sz="1200">
              <a:latin typeface="Calibri"/>
              <a:cs typeface="Calibri"/>
            </a:endParaRPr>
          </a:p>
          <a:p>
            <a:pPr marL="154940">
              <a:lnSpc>
                <a:spcPts val="1400"/>
              </a:lnSpc>
            </a:pPr>
            <a:r>
              <a:rPr sz="1200" b="1" dirty="0">
                <a:solidFill>
                  <a:srgbClr val="F04E58"/>
                </a:solidFill>
                <a:latin typeface="Calibri"/>
                <a:cs typeface="Calibri"/>
              </a:rPr>
              <a:t>за </a:t>
            </a:r>
            <a:r>
              <a:rPr sz="1200" b="1" spc="-10" dirty="0">
                <a:solidFill>
                  <a:srgbClr val="F04E58"/>
                </a:solidFill>
                <a:latin typeface="Calibri"/>
                <a:cs typeface="Calibri"/>
              </a:rPr>
              <a:t>разумные</a:t>
            </a:r>
            <a:r>
              <a:rPr sz="1200" b="1" spc="-50" dirty="0">
                <a:solidFill>
                  <a:srgbClr val="F04E5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04E58"/>
                </a:solidFill>
                <a:latin typeface="Calibri"/>
                <a:cs typeface="Calibri"/>
              </a:rPr>
              <a:t>деньги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628758" y="1037405"/>
            <a:ext cx="1394460" cy="798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775"/>
              </a:lnSpc>
              <a:spcBef>
                <a:spcPts val="100"/>
              </a:spcBef>
            </a:pPr>
            <a:r>
              <a:rPr sz="2250" b="1" spc="209" baseline="7407" dirty="0">
                <a:solidFill>
                  <a:srgbClr val="9E7EB9"/>
                </a:solidFill>
                <a:latin typeface="Calibri"/>
                <a:cs typeface="Calibri"/>
              </a:rPr>
              <a:t>«</a:t>
            </a:r>
            <a:r>
              <a:rPr sz="1500" b="1" spc="140" dirty="0">
                <a:solidFill>
                  <a:srgbClr val="9E7EB9"/>
                </a:solidFill>
                <a:latin typeface="Calibri"/>
                <a:cs typeface="Calibri"/>
              </a:rPr>
              <a:t>ПРЕМИУМ</a:t>
            </a:r>
            <a:r>
              <a:rPr sz="2250" b="1" spc="209" baseline="7407" dirty="0">
                <a:solidFill>
                  <a:srgbClr val="9E7EB9"/>
                </a:solidFill>
                <a:latin typeface="Calibri"/>
                <a:cs typeface="Calibri"/>
              </a:rPr>
              <a:t>»</a:t>
            </a:r>
            <a:endParaRPr sz="2250" baseline="7407">
              <a:latin typeface="Calibri"/>
              <a:cs typeface="Calibri"/>
            </a:endParaRPr>
          </a:p>
          <a:p>
            <a:pPr marL="154940" marR="30480">
              <a:lnSpc>
                <a:spcPts val="1450"/>
              </a:lnSpc>
              <a:spcBef>
                <a:spcPts val="10"/>
              </a:spcBef>
            </a:pPr>
            <a:r>
              <a:rPr sz="1200" b="1" spc="50" dirty="0">
                <a:solidFill>
                  <a:srgbClr val="9E7EB9"/>
                </a:solidFill>
                <a:latin typeface="Calibri"/>
                <a:cs typeface="Calibri"/>
              </a:rPr>
              <a:t>Все</a:t>
            </a:r>
            <a:r>
              <a:rPr sz="1200" b="1" spc="-60" dirty="0">
                <a:solidFill>
                  <a:srgbClr val="9E7EB9"/>
                </a:solidFill>
                <a:latin typeface="Calibri"/>
                <a:cs typeface="Calibri"/>
              </a:rPr>
              <a:t> </a:t>
            </a:r>
            <a:r>
              <a:rPr sz="1200" b="1" spc="10" dirty="0">
                <a:solidFill>
                  <a:srgbClr val="9E7EB9"/>
                </a:solidFill>
                <a:latin typeface="Calibri"/>
                <a:cs typeface="Calibri"/>
              </a:rPr>
              <a:t>возможности  </a:t>
            </a:r>
            <a:r>
              <a:rPr sz="1200" b="1" dirty="0">
                <a:solidFill>
                  <a:srgbClr val="9E7EB9"/>
                </a:solidFill>
                <a:latin typeface="Calibri"/>
                <a:cs typeface="Calibri"/>
              </a:rPr>
              <a:t>телемедицины</a:t>
            </a:r>
            <a:endParaRPr sz="1200">
              <a:latin typeface="Calibri"/>
              <a:cs typeface="Calibri"/>
            </a:endParaRPr>
          </a:p>
          <a:p>
            <a:pPr marL="154940">
              <a:lnSpc>
                <a:spcPts val="1400"/>
              </a:lnSpc>
            </a:pPr>
            <a:r>
              <a:rPr sz="1200" b="1" spc="5" dirty="0">
                <a:solidFill>
                  <a:srgbClr val="9E7EB9"/>
                </a:solidFill>
                <a:latin typeface="Calibri"/>
                <a:cs typeface="Calibri"/>
              </a:rPr>
              <a:t>в </a:t>
            </a:r>
            <a:r>
              <a:rPr sz="1200" b="1" spc="-10" dirty="0">
                <a:solidFill>
                  <a:srgbClr val="9E7EB9"/>
                </a:solidFill>
                <a:latin typeface="Calibri"/>
                <a:cs typeface="Calibri"/>
              </a:rPr>
              <a:t>одном</a:t>
            </a:r>
            <a:r>
              <a:rPr sz="1200" b="1" spc="-95" dirty="0">
                <a:solidFill>
                  <a:srgbClr val="9E7EB9"/>
                </a:solidFill>
                <a:latin typeface="Calibri"/>
                <a:cs typeface="Calibri"/>
              </a:rPr>
              <a:t> </a:t>
            </a:r>
            <a:r>
              <a:rPr sz="1200" b="1" spc="10" dirty="0">
                <a:solidFill>
                  <a:srgbClr val="9E7EB9"/>
                </a:solidFill>
                <a:latin typeface="Calibri"/>
                <a:cs typeface="Calibri"/>
              </a:rPr>
              <a:t>решении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831349" y="2072173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06349" y="2072173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790351" y="2072173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306349" y="2606628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790351" y="2606628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06349" y="3141082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790351" y="3141082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790351" y="2868305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06349" y="3496124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90351" y="3496124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06349" y="4662986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90351" y="4662986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90351" y="4289242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699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90351" y="3929946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306349" y="5097998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90351" y="5097998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306349" y="5541382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790351" y="5541382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790351" y="6015474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831349" y="4662986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831349" y="5541382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831349" y="3496124"/>
            <a:ext cx="109220" cy="92075"/>
          </a:xfrm>
          <a:custGeom>
            <a:avLst/>
            <a:gdLst/>
            <a:ahLst/>
            <a:cxnLst/>
            <a:rect l="l" t="t" r="r" b="b"/>
            <a:pathLst>
              <a:path w="109220" h="92075">
                <a:moveTo>
                  <a:pt x="0" y="22961"/>
                </a:moveTo>
                <a:lnTo>
                  <a:pt x="26568" y="91833"/>
                </a:lnTo>
                <a:lnTo>
                  <a:pt x="109220" y="0"/>
                </a:lnTo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640650" y="1114459"/>
            <a:ext cx="2290445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00ABBD"/>
                </a:solidFill>
                <a:latin typeface="Calibri"/>
                <a:cs typeface="Calibri"/>
              </a:rPr>
              <a:t>Сервисный </a:t>
            </a:r>
            <a:r>
              <a:rPr sz="1200" spc="40" dirty="0">
                <a:solidFill>
                  <a:srgbClr val="00ABBD"/>
                </a:solidFill>
                <a:latin typeface="Calibri"/>
                <a:cs typeface="Calibri"/>
              </a:rPr>
              <a:t>сбор </a:t>
            </a:r>
            <a:r>
              <a:rPr sz="1200" dirty="0">
                <a:solidFill>
                  <a:srgbClr val="00ABBD"/>
                </a:solidFill>
                <a:latin typeface="Calibri"/>
                <a:cs typeface="Calibri"/>
              </a:rPr>
              <a:t>за</a:t>
            </a:r>
            <a:r>
              <a:rPr sz="1200" spc="-120" dirty="0">
                <a:solidFill>
                  <a:srgbClr val="00ABBD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00ABBD"/>
                </a:solidFill>
                <a:latin typeface="Calibri"/>
                <a:cs typeface="Calibri"/>
              </a:rPr>
              <a:t>проведенные  </a:t>
            </a:r>
            <a:r>
              <a:rPr sz="1200" spc="15" dirty="0">
                <a:solidFill>
                  <a:srgbClr val="00ABBD"/>
                </a:solidFill>
                <a:latin typeface="Calibri"/>
                <a:cs typeface="Calibri"/>
              </a:rPr>
              <a:t>консультации </a:t>
            </a:r>
            <a:r>
              <a:rPr sz="1200" spc="80" dirty="0">
                <a:solidFill>
                  <a:srgbClr val="00ABBD"/>
                </a:solidFill>
                <a:latin typeface="Calibri"/>
                <a:cs typeface="Calibri"/>
              </a:rPr>
              <a:t>20% </a:t>
            </a:r>
            <a:r>
              <a:rPr sz="1200" spc="45" dirty="0">
                <a:solidFill>
                  <a:srgbClr val="00ABBD"/>
                </a:solidFill>
                <a:latin typeface="Calibri"/>
                <a:cs typeface="Calibri"/>
              </a:rPr>
              <a:t>от </a:t>
            </a:r>
            <a:r>
              <a:rPr sz="1200" spc="40" dirty="0">
                <a:solidFill>
                  <a:srgbClr val="00ABBD"/>
                </a:solidFill>
                <a:latin typeface="Calibri"/>
                <a:cs typeface="Calibri"/>
              </a:rPr>
              <a:t>стоимости  </a:t>
            </a:r>
            <a:r>
              <a:rPr sz="1200" spc="15" dirty="0">
                <a:solidFill>
                  <a:srgbClr val="00ABBD"/>
                </a:solidFill>
                <a:latin typeface="Calibri"/>
                <a:cs typeface="Calibri"/>
              </a:rPr>
              <a:t>консультаций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150077" y="7048699"/>
            <a:ext cx="97345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3915" algn="l"/>
              </a:tabLst>
            </a:pPr>
            <a:r>
              <a:rPr sz="1000" spc="40" dirty="0">
                <a:solidFill>
                  <a:srgbClr val="939598"/>
                </a:solidFill>
                <a:latin typeface="Calibri"/>
                <a:cs typeface="Calibri"/>
              </a:rPr>
              <a:t>m</a:t>
            </a:r>
            <a:r>
              <a:rPr sz="1000" spc="45" dirty="0">
                <a:solidFill>
                  <a:srgbClr val="939598"/>
                </a:solidFill>
                <a:latin typeface="Calibri"/>
                <a:cs typeface="Calibri"/>
              </a:rPr>
              <a:t>m</a:t>
            </a:r>
            <a:r>
              <a:rPr sz="1000" spc="30" dirty="0">
                <a:solidFill>
                  <a:srgbClr val="939598"/>
                </a:solidFill>
                <a:latin typeface="Calibri"/>
                <a:cs typeface="Calibri"/>
              </a:rPr>
              <a:t>t</a:t>
            </a:r>
            <a:r>
              <a:rPr sz="1000" spc="40" dirty="0">
                <a:solidFill>
                  <a:srgbClr val="939598"/>
                </a:solidFill>
                <a:latin typeface="Calibri"/>
                <a:cs typeface="Calibri"/>
              </a:rPr>
              <a:t>p</a:t>
            </a:r>
            <a:r>
              <a:rPr sz="1000" spc="25" dirty="0">
                <a:solidFill>
                  <a:srgbClr val="939598"/>
                </a:solidFill>
                <a:latin typeface="Calibri"/>
                <a:cs typeface="Calibri"/>
              </a:rPr>
              <a:t>r</a:t>
            </a:r>
            <a:r>
              <a:rPr sz="1000" spc="60" dirty="0">
                <a:solidFill>
                  <a:srgbClr val="939598"/>
                </a:solidFill>
                <a:latin typeface="Calibri"/>
                <a:cs typeface="Calibri"/>
              </a:rPr>
              <a:t>o</a:t>
            </a:r>
            <a:r>
              <a:rPr sz="1000" spc="-10" dirty="0">
                <a:solidFill>
                  <a:srgbClr val="939598"/>
                </a:solidFill>
                <a:latin typeface="Calibri"/>
                <a:cs typeface="Calibri"/>
              </a:rPr>
              <a:t>.</a:t>
            </a:r>
            <a:r>
              <a:rPr sz="1000" spc="30" dirty="0">
                <a:solidFill>
                  <a:srgbClr val="939598"/>
                </a:solidFill>
                <a:latin typeface="Calibri"/>
                <a:cs typeface="Calibri"/>
              </a:rPr>
              <a:t>r</a:t>
            </a:r>
            <a:r>
              <a:rPr sz="1000" spc="10" dirty="0">
                <a:solidFill>
                  <a:srgbClr val="939598"/>
                </a:solidFill>
                <a:latin typeface="Calibri"/>
                <a:cs typeface="Calibri"/>
              </a:rPr>
              <a:t>u</a:t>
            </a:r>
            <a:r>
              <a:rPr sz="1000" dirty="0">
                <a:solidFill>
                  <a:srgbClr val="939598"/>
                </a:solidFill>
                <a:latin typeface="Calibri"/>
                <a:cs typeface="Calibri"/>
              </a:rPr>
              <a:t>	</a:t>
            </a:r>
            <a:r>
              <a:rPr sz="1000" spc="-55" dirty="0">
                <a:latin typeface="Calibri"/>
                <a:cs typeface="Calibri"/>
              </a:rPr>
              <a:t>1</a:t>
            </a:r>
            <a:r>
              <a:rPr lang="ru-RU" sz="1000" spc="-55" dirty="0">
                <a:latin typeface="Calibri"/>
                <a:cs typeface="Calibri"/>
              </a:rPr>
              <a:t>1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909008" y="7003668"/>
            <a:ext cx="285115" cy="279400"/>
          </a:xfrm>
          <a:custGeom>
            <a:avLst/>
            <a:gdLst/>
            <a:ahLst/>
            <a:cxnLst/>
            <a:rect l="l" t="t" r="r" b="b"/>
            <a:pathLst>
              <a:path w="285115" h="279400">
                <a:moveTo>
                  <a:pt x="285051" y="139471"/>
                </a:moveTo>
                <a:lnTo>
                  <a:pt x="277784" y="183554"/>
                </a:lnTo>
                <a:lnTo>
                  <a:pt x="257550" y="221840"/>
                </a:lnTo>
                <a:lnTo>
                  <a:pt x="226695" y="252032"/>
                </a:lnTo>
                <a:lnTo>
                  <a:pt x="187569" y="271832"/>
                </a:lnTo>
                <a:lnTo>
                  <a:pt x="142519" y="278942"/>
                </a:lnTo>
                <a:lnTo>
                  <a:pt x="97470" y="271832"/>
                </a:lnTo>
                <a:lnTo>
                  <a:pt x="58347" y="252032"/>
                </a:lnTo>
                <a:lnTo>
                  <a:pt x="27497" y="221840"/>
                </a:lnTo>
                <a:lnTo>
                  <a:pt x="7265" y="183554"/>
                </a:lnTo>
                <a:lnTo>
                  <a:pt x="0" y="139471"/>
                </a:lnTo>
                <a:lnTo>
                  <a:pt x="7265" y="95388"/>
                </a:lnTo>
                <a:lnTo>
                  <a:pt x="27497" y="57102"/>
                </a:lnTo>
                <a:lnTo>
                  <a:pt x="58347" y="26910"/>
                </a:lnTo>
                <a:lnTo>
                  <a:pt x="97470" y="7110"/>
                </a:lnTo>
                <a:lnTo>
                  <a:pt x="142519" y="0"/>
                </a:lnTo>
                <a:lnTo>
                  <a:pt x="187569" y="7110"/>
                </a:lnTo>
                <a:lnTo>
                  <a:pt x="226695" y="26910"/>
                </a:lnTo>
                <a:lnTo>
                  <a:pt x="257550" y="57102"/>
                </a:lnTo>
                <a:lnTo>
                  <a:pt x="277784" y="95388"/>
                </a:lnTo>
                <a:lnTo>
                  <a:pt x="285051" y="139471"/>
                </a:lnTo>
                <a:close/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03996" y="7003339"/>
            <a:ext cx="762000" cy="177800"/>
          </a:xfrm>
          <a:custGeom>
            <a:avLst/>
            <a:gdLst/>
            <a:ahLst/>
            <a:cxnLst/>
            <a:rect l="l" t="t" r="r" b="b"/>
            <a:pathLst>
              <a:path w="762000" h="177800">
                <a:moveTo>
                  <a:pt x="762000" y="0"/>
                </a:moveTo>
                <a:lnTo>
                  <a:pt x="551395" y="0"/>
                </a:lnTo>
                <a:lnTo>
                  <a:pt x="543445" y="7950"/>
                </a:lnTo>
                <a:lnTo>
                  <a:pt x="543445" y="27495"/>
                </a:lnTo>
                <a:lnTo>
                  <a:pt x="551395" y="35432"/>
                </a:lnTo>
                <a:lnTo>
                  <a:pt x="658926" y="35432"/>
                </a:lnTo>
                <a:lnTo>
                  <a:pt x="661581" y="38087"/>
                </a:lnTo>
                <a:lnTo>
                  <a:pt x="661581" y="162877"/>
                </a:lnTo>
                <a:lnTo>
                  <a:pt x="658926" y="165519"/>
                </a:lnTo>
                <a:lnTo>
                  <a:pt x="573112" y="165519"/>
                </a:lnTo>
                <a:lnTo>
                  <a:pt x="556980" y="162254"/>
                </a:lnTo>
                <a:lnTo>
                  <a:pt x="543790" y="153357"/>
                </a:lnTo>
                <a:lnTo>
                  <a:pt x="534888" y="140171"/>
                </a:lnTo>
                <a:lnTo>
                  <a:pt x="531622" y="124040"/>
                </a:lnTo>
                <a:lnTo>
                  <a:pt x="531622" y="64973"/>
                </a:lnTo>
                <a:lnTo>
                  <a:pt x="526508" y="39706"/>
                </a:lnTo>
                <a:lnTo>
                  <a:pt x="512570" y="19051"/>
                </a:lnTo>
                <a:lnTo>
                  <a:pt x="491915" y="5113"/>
                </a:lnTo>
                <a:lnTo>
                  <a:pt x="466648" y="0"/>
                </a:lnTo>
                <a:lnTo>
                  <a:pt x="447798" y="2794"/>
                </a:lnTo>
                <a:lnTo>
                  <a:pt x="431128" y="10625"/>
                </a:lnTo>
                <a:lnTo>
                  <a:pt x="417451" y="22658"/>
                </a:lnTo>
                <a:lnTo>
                  <a:pt x="407581" y="38061"/>
                </a:lnTo>
                <a:lnTo>
                  <a:pt x="397710" y="22658"/>
                </a:lnTo>
                <a:lnTo>
                  <a:pt x="384033" y="10625"/>
                </a:lnTo>
                <a:lnTo>
                  <a:pt x="367363" y="2794"/>
                </a:lnTo>
                <a:lnTo>
                  <a:pt x="348513" y="0"/>
                </a:lnTo>
                <a:lnTo>
                  <a:pt x="323246" y="5113"/>
                </a:lnTo>
                <a:lnTo>
                  <a:pt x="302591" y="19051"/>
                </a:lnTo>
                <a:lnTo>
                  <a:pt x="288654" y="39706"/>
                </a:lnTo>
                <a:lnTo>
                  <a:pt x="283540" y="64973"/>
                </a:lnTo>
                <a:lnTo>
                  <a:pt x="283540" y="165099"/>
                </a:lnTo>
                <a:lnTo>
                  <a:pt x="269557" y="160418"/>
                </a:lnTo>
                <a:lnTo>
                  <a:pt x="258311" y="151358"/>
                </a:lnTo>
                <a:lnTo>
                  <a:pt x="250818" y="138936"/>
                </a:lnTo>
                <a:lnTo>
                  <a:pt x="248094" y="124167"/>
                </a:lnTo>
                <a:lnTo>
                  <a:pt x="248094" y="64973"/>
                </a:lnTo>
                <a:lnTo>
                  <a:pt x="242980" y="39706"/>
                </a:lnTo>
                <a:lnTo>
                  <a:pt x="229042" y="19051"/>
                </a:lnTo>
                <a:lnTo>
                  <a:pt x="208387" y="5113"/>
                </a:lnTo>
                <a:lnTo>
                  <a:pt x="183121" y="0"/>
                </a:lnTo>
                <a:lnTo>
                  <a:pt x="164269" y="2794"/>
                </a:lnTo>
                <a:lnTo>
                  <a:pt x="147596" y="10625"/>
                </a:lnTo>
                <a:lnTo>
                  <a:pt x="133918" y="22658"/>
                </a:lnTo>
                <a:lnTo>
                  <a:pt x="124053" y="38061"/>
                </a:lnTo>
                <a:lnTo>
                  <a:pt x="114181" y="22658"/>
                </a:lnTo>
                <a:lnTo>
                  <a:pt x="100501" y="10625"/>
                </a:lnTo>
                <a:lnTo>
                  <a:pt x="83830" y="2794"/>
                </a:lnTo>
                <a:lnTo>
                  <a:pt x="64985" y="0"/>
                </a:lnTo>
                <a:lnTo>
                  <a:pt x="39712" y="5113"/>
                </a:lnTo>
                <a:lnTo>
                  <a:pt x="19053" y="19051"/>
                </a:lnTo>
                <a:lnTo>
                  <a:pt x="5114" y="39706"/>
                </a:lnTo>
                <a:lnTo>
                  <a:pt x="0" y="64973"/>
                </a:lnTo>
                <a:lnTo>
                  <a:pt x="0" y="171424"/>
                </a:lnTo>
                <a:lnTo>
                  <a:pt x="11810" y="171424"/>
                </a:lnTo>
                <a:lnTo>
                  <a:pt x="11810" y="64973"/>
                </a:lnTo>
                <a:lnTo>
                  <a:pt x="15995" y="44300"/>
                </a:lnTo>
                <a:lnTo>
                  <a:pt x="27401" y="27400"/>
                </a:lnTo>
                <a:lnTo>
                  <a:pt x="44306" y="15995"/>
                </a:lnTo>
                <a:lnTo>
                  <a:pt x="64985" y="11810"/>
                </a:lnTo>
                <a:lnTo>
                  <a:pt x="85658" y="15995"/>
                </a:lnTo>
                <a:lnTo>
                  <a:pt x="102558" y="27400"/>
                </a:lnTo>
                <a:lnTo>
                  <a:pt x="113963" y="44300"/>
                </a:lnTo>
                <a:lnTo>
                  <a:pt x="118148" y="64973"/>
                </a:lnTo>
                <a:lnTo>
                  <a:pt x="118148" y="171424"/>
                </a:lnTo>
                <a:lnTo>
                  <a:pt x="129959" y="171424"/>
                </a:lnTo>
                <a:lnTo>
                  <a:pt x="129959" y="64973"/>
                </a:lnTo>
                <a:lnTo>
                  <a:pt x="134143" y="44300"/>
                </a:lnTo>
                <a:lnTo>
                  <a:pt x="145548" y="27400"/>
                </a:lnTo>
                <a:lnTo>
                  <a:pt x="162448" y="15995"/>
                </a:lnTo>
                <a:lnTo>
                  <a:pt x="183121" y="11810"/>
                </a:lnTo>
                <a:lnTo>
                  <a:pt x="203793" y="15995"/>
                </a:lnTo>
                <a:lnTo>
                  <a:pt x="220694" y="27400"/>
                </a:lnTo>
                <a:lnTo>
                  <a:pt x="232098" y="44300"/>
                </a:lnTo>
                <a:lnTo>
                  <a:pt x="236283" y="64973"/>
                </a:lnTo>
                <a:lnTo>
                  <a:pt x="236283" y="124167"/>
                </a:lnTo>
                <a:lnTo>
                  <a:pt x="240468" y="144847"/>
                </a:lnTo>
                <a:lnTo>
                  <a:pt x="251872" y="161751"/>
                </a:lnTo>
                <a:lnTo>
                  <a:pt x="268773" y="173157"/>
                </a:lnTo>
                <a:lnTo>
                  <a:pt x="289445" y="177342"/>
                </a:lnTo>
                <a:lnTo>
                  <a:pt x="295351" y="177342"/>
                </a:lnTo>
                <a:lnTo>
                  <a:pt x="295351" y="64973"/>
                </a:lnTo>
                <a:lnTo>
                  <a:pt x="299535" y="44300"/>
                </a:lnTo>
                <a:lnTo>
                  <a:pt x="310940" y="27400"/>
                </a:lnTo>
                <a:lnTo>
                  <a:pt x="327840" y="15995"/>
                </a:lnTo>
                <a:lnTo>
                  <a:pt x="348513" y="11810"/>
                </a:lnTo>
                <a:lnTo>
                  <a:pt x="369185" y="15995"/>
                </a:lnTo>
                <a:lnTo>
                  <a:pt x="386086" y="27400"/>
                </a:lnTo>
                <a:lnTo>
                  <a:pt x="397490" y="44300"/>
                </a:lnTo>
                <a:lnTo>
                  <a:pt x="401675" y="64973"/>
                </a:lnTo>
                <a:lnTo>
                  <a:pt x="401675" y="171424"/>
                </a:lnTo>
                <a:lnTo>
                  <a:pt x="413486" y="171424"/>
                </a:lnTo>
                <a:lnTo>
                  <a:pt x="413486" y="64973"/>
                </a:lnTo>
                <a:lnTo>
                  <a:pt x="417671" y="44300"/>
                </a:lnTo>
                <a:lnTo>
                  <a:pt x="429075" y="27400"/>
                </a:lnTo>
                <a:lnTo>
                  <a:pt x="445976" y="15995"/>
                </a:lnTo>
                <a:lnTo>
                  <a:pt x="466648" y="11810"/>
                </a:lnTo>
                <a:lnTo>
                  <a:pt x="487321" y="15995"/>
                </a:lnTo>
                <a:lnTo>
                  <a:pt x="504221" y="27400"/>
                </a:lnTo>
                <a:lnTo>
                  <a:pt x="515626" y="44300"/>
                </a:lnTo>
                <a:lnTo>
                  <a:pt x="519811" y="64973"/>
                </a:lnTo>
                <a:lnTo>
                  <a:pt x="519811" y="124040"/>
                </a:lnTo>
                <a:lnTo>
                  <a:pt x="524006" y="144767"/>
                </a:lnTo>
                <a:lnTo>
                  <a:pt x="535441" y="161712"/>
                </a:lnTo>
                <a:lnTo>
                  <a:pt x="552386" y="173147"/>
                </a:lnTo>
                <a:lnTo>
                  <a:pt x="573112" y="177342"/>
                </a:lnTo>
                <a:lnTo>
                  <a:pt x="665441" y="177342"/>
                </a:lnTo>
                <a:lnTo>
                  <a:pt x="673392" y="169392"/>
                </a:lnTo>
                <a:lnTo>
                  <a:pt x="673392" y="31572"/>
                </a:lnTo>
                <a:lnTo>
                  <a:pt x="665441" y="23621"/>
                </a:lnTo>
                <a:lnTo>
                  <a:pt x="557911" y="23621"/>
                </a:lnTo>
                <a:lnTo>
                  <a:pt x="555256" y="20980"/>
                </a:lnTo>
                <a:lnTo>
                  <a:pt x="555256" y="14465"/>
                </a:lnTo>
                <a:lnTo>
                  <a:pt x="557911" y="11810"/>
                </a:lnTo>
                <a:lnTo>
                  <a:pt x="762000" y="1181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358831" y="7056664"/>
            <a:ext cx="1917166" cy="965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69070" y="959561"/>
            <a:ext cx="4925349" cy="5522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61638" y="4671085"/>
            <a:ext cx="965187" cy="9771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84334" y="1762741"/>
            <a:ext cx="2090420" cy="3353435"/>
          </a:xfrm>
          <a:custGeom>
            <a:avLst/>
            <a:gdLst/>
            <a:ahLst/>
            <a:cxnLst/>
            <a:rect l="l" t="t" r="r" b="b"/>
            <a:pathLst>
              <a:path w="2090420" h="3353435">
                <a:moveTo>
                  <a:pt x="524357" y="0"/>
                </a:moveTo>
                <a:lnTo>
                  <a:pt x="0" y="754100"/>
                </a:lnTo>
                <a:lnTo>
                  <a:pt x="69875" y="1703374"/>
                </a:lnTo>
                <a:lnTo>
                  <a:pt x="178523" y="2184311"/>
                </a:lnTo>
                <a:lnTo>
                  <a:pt x="283451" y="2457056"/>
                </a:lnTo>
                <a:lnTo>
                  <a:pt x="337439" y="2600312"/>
                </a:lnTo>
                <a:lnTo>
                  <a:pt x="576897" y="2710738"/>
                </a:lnTo>
                <a:lnTo>
                  <a:pt x="751395" y="3104235"/>
                </a:lnTo>
                <a:lnTo>
                  <a:pt x="1433118" y="3353257"/>
                </a:lnTo>
                <a:lnTo>
                  <a:pt x="2090356" y="1887118"/>
                </a:lnTo>
                <a:lnTo>
                  <a:pt x="5243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2757" y="424998"/>
            <a:ext cx="970216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94710" algn="l"/>
                <a:tab pos="9688830" algn="l"/>
              </a:tabLst>
            </a:pPr>
            <a:r>
              <a:rPr spc="275" dirty="0"/>
              <a:t>КАК </a:t>
            </a:r>
            <a:r>
              <a:rPr spc="204" dirty="0"/>
              <a:t>НАЧАТЬ</a:t>
            </a:r>
            <a:r>
              <a:rPr spc="-130" dirty="0"/>
              <a:t> </a:t>
            </a:r>
            <a:r>
              <a:rPr spc="250" dirty="0"/>
              <a:t>РАБОТУ	</a:t>
            </a:r>
            <a:r>
              <a:rPr u="sng" spc="215" dirty="0">
                <a:uFill>
                  <a:solidFill>
                    <a:srgbClr val="FBAF34"/>
                  </a:solidFill>
                </a:uFill>
              </a:rPr>
              <a:t> </a:t>
            </a:r>
            <a:r>
              <a:rPr u="sng" spc="250" dirty="0">
                <a:uFill>
                  <a:solidFill>
                    <a:srgbClr val="FBAF34"/>
                  </a:solidFill>
                </a:uFill>
              </a:rPr>
              <a:t>	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039478" y="3509255"/>
            <a:ext cx="266065" cy="1130300"/>
          </a:xfrm>
          <a:prstGeom prst="rect">
            <a:avLst/>
          </a:prstGeom>
        </p:spPr>
        <p:txBody>
          <a:bodyPr vert="vert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500" b="1" spc="45" dirty="0">
                <a:solidFill>
                  <a:srgbClr val="9E7EB9"/>
                </a:solidFill>
                <a:latin typeface="Calibri"/>
                <a:cs typeface="Calibri"/>
              </a:rPr>
              <a:t>АК</a:t>
            </a:r>
            <a:r>
              <a:rPr sz="1500" b="1" spc="35" dirty="0">
                <a:solidFill>
                  <a:srgbClr val="9E7EB9"/>
                </a:solidFill>
                <a:latin typeface="Calibri"/>
                <a:cs typeface="Calibri"/>
              </a:rPr>
              <a:t>К</a:t>
            </a:r>
            <a:r>
              <a:rPr sz="1500" b="1" spc="-65" dirty="0">
                <a:solidFill>
                  <a:srgbClr val="9E7EB9"/>
                </a:solidFill>
                <a:latin typeface="Calibri"/>
                <a:cs typeface="Calibri"/>
              </a:rPr>
              <a:t>А</a:t>
            </a:r>
            <a:r>
              <a:rPr sz="1500" b="1" spc="45" dirty="0">
                <a:solidFill>
                  <a:srgbClr val="9E7EB9"/>
                </a:solidFill>
                <a:latin typeface="Calibri"/>
                <a:cs typeface="Calibri"/>
              </a:rPr>
              <a:t>УНТЫ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94775" y="3469455"/>
            <a:ext cx="3407410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0" dirty="0">
                <a:solidFill>
                  <a:srgbClr val="9E7EB9"/>
                </a:solidFill>
                <a:latin typeface="Calibri"/>
                <a:cs typeface="Calibri"/>
              </a:rPr>
              <a:t>Врач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10"/>
              </a:spcBef>
              <a:buClr>
                <a:srgbClr val="9E7EB9"/>
              </a:buClr>
              <a:buChar char="•"/>
              <a:tabLst>
                <a:tab pos="82550" algn="l"/>
              </a:tabLst>
            </a:pPr>
            <a:r>
              <a:rPr sz="1200" spc="45" dirty="0">
                <a:latin typeface="Calibri"/>
                <a:cs typeface="Calibri"/>
              </a:rPr>
              <a:t>Просмотр </a:t>
            </a:r>
            <a:r>
              <a:rPr sz="1200" spc="30" dirty="0">
                <a:latin typeface="Calibri"/>
                <a:cs typeface="Calibri"/>
              </a:rPr>
              <a:t>текущих </a:t>
            </a:r>
            <a:r>
              <a:rPr sz="1200" spc="25" dirty="0">
                <a:latin typeface="Calibri"/>
                <a:cs typeface="Calibri"/>
              </a:rPr>
              <a:t>и предстоящих</a:t>
            </a:r>
            <a:r>
              <a:rPr sz="1200" spc="-110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консультаций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10"/>
              </a:spcBef>
              <a:buClr>
                <a:srgbClr val="9E7EB9"/>
              </a:buClr>
              <a:buChar char="•"/>
              <a:tabLst>
                <a:tab pos="82550" algn="l"/>
              </a:tabLst>
            </a:pPr>
            <a:r>
              <a:rPr sz="1200" spc="85" dirty="0">
                <a:latin typeface="Calibri"/>
                <a:cs typeface="Calibri"/>
              </a:rPr>
              <a:t>СМС </a:t>
            </a:r>
            <a:r>
              <a:rPr sz="1200" spc="10" dirty="0">
                <a:latin typeface="Calibri"/>
                <a:cs typeface="Calibri"/>
              </a:rPr>
              <a:t>уведомления </a:t>
            </a:r>
            <a:r>
              <a:rPr sz="1200" spc="40" dirty="0">
                <a:latin typeface="Calibri"/>
                <a:cs typeface="Calibri"/>
              </a:rPr>
              <a:t>о</a:t>
            </a:r>
            <a:r>
              <a:rPr sz="1200" spc="-114" dirty="0">
                <a:latin typeface="Calibri"/>
                <a:cs typeface="Calibri"/>
              </a:rPr>
              <a:t> </a:t>
            </a:r>
            <a:r>
              <a:rPr sz="1200" spc="25" dirty="0">
                <a:latin typeface="Calibri"/>
                <a:cs typeface="Calibri"/>
              </a:rPr>
              <a:t>записи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94775" y="4206005"/>
            <a:ext cx="3688079" cy="944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25" dirty="0">
                <a:solidFill>
                  <a:srgbClr val="9E7EB9"/>
                </a:solidFill>
                <a:latin typeface="Calibri"/>
                <a:cs typeface="Calibri"/>
              </a:rPr>
              <a:t>Администратор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10"/>
              </a:spcBef>
              <a:buClr>
                <a:srgbClr val="9E7EB9"/>
              </a:buClr>
              <a:buChar char="•"/>
              <a:tabLst>
                <a:tab pos="82550" algn="l"/>
              </a:tabLst>
            </a:pPr>
            <a:r>
              <a:rPr sz="1200" spc="30" dirty="0">
                <a:latin typeface="Calibri"/>
                <a:cs typeface="Calibri"/>
              </a:rPr>
              <a:t>Создание </a:t>
            </a:r>
            <a:r>
              <a:rPr sz="1200" spc="25" dirty="0">
                <a:latin typeface="Calibri"/>
                <a:cs typeface="Calibri"/>
              </a:rPr>
              <a:t>и редактирование </a:t>
            </a:r>
            <a:r>
              <a:rPr sz="1200" spc="15" dirty="0">
                <a:latin typeface="Calibri"/>
                <a:cs typeface="Calibri"/>
              </a:rPr>
              <a:t>аккаунтов</a:t>
            </a:r>
            <a:r>
              <a:rPr sz="1200" spc="-105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врачей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10"/>
              </a:spcBef>
              <a:buClr>
                <a:srgbClr val="9E7EB9"/>
              </a:buClr>
              <a:buChar char="•"/>
              <a:tabLst>
                <a:tab pos="82550" algn="l"/>
              </a:tabLst>
            </a:pPr>
            <a:r>
              <a:rPr sz="1200" spc="20" dirty="0">
                <a:latin typeface="Calibri"/>
                <a:cs typeface="Calibri"/>
              </a:rPr>
              <a:t>Выставление/изменение </a:t>
            </a:r>
            <a:r>
              <a:rPr sz="1200" spc="25" dirty="0">
                <a:latin typeface="Calibri"/>
                <a:cs typeface="Calibri"/>
              </a:rPr>
              <a:t>расписания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врачей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5"/>
              </a:spcBef>
              <a:buClr>
                <a:srgbClr val="9E7EB9"/>
              </a:buClr>
              <a:buChar char="•"/>
              <a:tabLst>
                <a:tab pos="82550" algn="l"/>
              </a:tabLst>
            </a:pPr>
            <a:r>
              <a:rPr sz="1200" spc="65" dirty="0">
                <a:latin typeface="Calibri"/>
                <a:cs typeface="Calibri"/>
              </a:rPr>
              <a:t>Доступ </a:t>
            </a:r>
            <a:r>
              <a:rPr sz="1200" spc="20" dirty="0">
                <a:latin typeface="Calibri"/>
                <a:cs typeface="Calibri"/>
              </a:rPr>
              <a:t>к</a:t>
            </a:r>
            <a:r>
              <a:rPr sz="1200" spc="-8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отчетности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10"/>
              </a:spcBef>
              <a:buClr>
                <a:srgbClr val="9E7EB9"/>
              </a:buClr>
              <a:buChar char="•"/>
              <a:tabLst>
                <a:tab pos="82550" algn="l"/>
              </a:tabLst>
            </a:pPr>
            <a:r>
              <a:rPr sz="1200" spc="85" dirty="0">
                <a:latin typeface="Calibri"/>
                <a:cs typeface="Calibri"/>
              </a:rPr>
              <a:t>СМС </a:t>
            </a:r>
            <a:r>
              <a:rPr sz="1200" spc="10" dirty="0">
                <a:latin typeface="Calibri"/>
                <a:cs typeface="Calibri"/>
              </a:rPr>
              <a:t>уведомления </a:t>
            </a:r>
            <a:r>
              <a:rPr sz="1200" spc="40" dirty="0">
                <a:latin typeface="Calibri"/>
                <a:cs typeface="Calibri"/>
              </a:rPr>
              <a:t>о </a:t>
            </a:r>
            <a:r>
              <a:rPr sz="1200" spc="20" dirty="0">
                <a:latin typeface="Calibri"/>
                <a:cs typeface="Calibri"/>
              </a:rPr>
              <a:t>записи/пропусках</a:t>
            </a:r>
            <a:r>
              <a:rPr sz="1200" spc="-135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консультаций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94927" y="5310752"/>
            <a:ext cx="3199765" cy="944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9E7EB9"/>
                </a:solidFill>
                <a:latin typeface="Calibri"/>
                <a:cs typeface="Calibri"/>
              </a:rPr>
              <a:t>Медицинсий</a:t>
            </a:r>
            <a:r>
              <a:rPr sz="1200" b="1" spc="-25" dirty="0">
                <a:solidFill>
                  <a:srgbClr val="9E7EB9"/>
                </a:solidFill>
                <a:latin typeface="Calibri"/>
                <a:cs typeface="Calibri"/>
              </a:rPr>
              <a:t> </a:t>
            </a:r>
            <a:r>
              <a:rPr sz="1200" b="1" spc="20" dirty="0">
                <a:solidFill>
                  <a:srgbClr val="9E7EB9"/>
                </a:solidFill>
                <a:latin typeface="Calibri"/>
                <a:cs typeface="Calibri"/>
              </a:rPr>
              <a:t>куратор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10"/>
              </a:spcBef>
              <a:buClr>
                <a:srgbClr val="9E7EB9"/>
              </a:buClr>
              <a:buChar char="•"/>
              <a:tabLst>
                <a:tab pos="82550" algn="l"/>
              </a:tabLst>
            </a:pPr>
            <a:r>
              <a:rPr sz="1200" spc="65" dirty="0">
                <a:latin typeface="Calibri"/>
                <a:cs typeface="Calibri"/>
              </a:rPr>
              <a:t>Доступ </a:t>
            </a:r>
            <a:r>
              <a:rPr sz="1200" spc="20" dirty="0">
                <a:latin typeface="Calibri"/>
                <a:cs typeface="Calibri"/>
              </a:rPr>
              <a:t>к</a:t>
            </a:r>
            <a:r>
              <a:rPr sz="1200" spc="-8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консультациям: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10"/>
              </a:spcBef>
              <a:buClr>
                <a:srgbClr val="9E7EB9"/>
              </a:buClr>
              <a:buChar char="•"/>
              <a:tabLst>
                <a:tab pos="82550" algn="l"/>
              </a:tabLst>
            </a:pPr>
            <a:r>
              <a:rPr sz="1200" spc="65" dirty="0">
                <a:latin typeface="Calibri"/>
                <a:cs typeface="Calibri"/>
              </a:rPr>
              <a:t>Доступ </a:t>
            </a:r>
            <a:r>
              <a:rPr sz="1200" spc="20" dirty="0">
                <a:latin typeface="Calibri"/>
                <a:cs typeface="Calibri"/>
              </a:rPr>
              <a:t>к</a:t>
            </a:r>
            <a:r>
              <a:rPr sz="1200" spc="-8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заключениям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Clr>
                <a:srgbClr val="9E7EB9"/>
              </a:buClr>
              <a:buChar char="•"/>
              <a:tabLst>
                <a:tab pos="82550" algn="l"/>
              </a:tabLst>
            </a:pPr>
            <a:r>
              <a:rPr sz="1200" spc="65" dirty="0">
                <a:latin typeface="Calibri"/>
                <a:cs typeface="Calibri"/>
              </a:rPr>
              <a:t>Доступ </a:t>
            </a:r>
            <a:r>
              <a:rPr sz="1200" spc="20" dirty="0">
                <a:latin typeface="Calibri"/>
                <a:cs typeface="Calibri"/>
              </a:rPr>
              <a:t>к </a:t>
            </a:r>
            <a:r>
              <a:rPr sz="1200" spc="-10" dirty="0">
                <a:latin typeface="Calibri"/>
                <a:cs typeface="Calibri"/>
              </a:rPr>
              <a:t>аудио, </a:t>
            </a:r>
            <a:r>
              <a:rPr sz="1200" spc="20" dirty="0">
                <a:latin typeface="Calibri"/>
                <a:cs typeface="Calibri"/>
              </a:rPr>
              <a:t>видео </a:t>
            </a:r>
            <a:r>
              <a:rPr sz="1200" spc="5" dirty="0">
                <a:latin typeface="Calibri"/>
                <a:cs typeface="Calibri"/>
              </a:rPr>
              <a:t>консультациям, </a:t>
            </a:r>
            <a:r>
              <a:rPr sz="1200" spc="10" dirty="0">
                <a:latin typeface="Calibri"/>
                <a:cs typeface="Calibri"/>
              </a:rPr>
              <a:t>всем  </a:t>
            </a:r>
            <a:r>
              <a:rPr sz="1200" spc="15" dirty="0">
                <a:latin typeface="Calibri"/>
                <a:cs typeface="Calibri"/>
              </a:rPr>
              <a:t>присланным </a:t>
            </a:r>
            <a:r>
              <a:rPr sz="1200" dirty="0">
                <a:latin typeface="Calibri"/>
                <a:cs typeface="Calibri"/>
              </a:rPr>
              <a:t>файлам </a:t>
            </a:r>
            <a:r>
              <a:rPr sz="1200" spc="15" dirty="0">
                <a:latin typeface="Calibri"/>
                <a:cs typeface="Calibri"/>
              </a:rPr>
              <a:t>(хранятся </a:t>
            </a:r>
            <a:r>
              <a:rPr sz="1200" spc="30" dirty="0">
                <a:latin typeface="Calibri"/>
                <a:cs typeface="Calibri"/>
              </a:rPr>
              <a:t>не </a:t>
            </a:r>
            <a:r>
              <a:rPr sz="1200" spc="15" dirty="0">
                <a:latin typeface="Calibri"/>
                <a:cs typeface="Calibri"/>
              </a:rPr>
              <a:t>менее </a:t>
            </a:r>
            <a:r>
              <a:rPr sz="1200" spc="-170" dirty="0">
                <a:latin typeface="Calibri"/>
                <a:cs typeface="Calibri"/>
              </a:rPr>
              <a:t>1</a:t>
            </a:r>
            <a:r>
              <a:rPr sz="1200" spc="-16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года)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6836" y="1962216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80" h="572769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24B8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6836" y="2737637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80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F04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6836" y="4269696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80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9E7E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6836" y="3504057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80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FBAF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6836" y="5034616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80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00AB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0349" y="1925974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69" h="645160">
                <a:moveTo>
                  <a:pt x="324484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69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4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4" y="644766"/>
                </a:lnTo>
                <a:close/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0349" y="2701395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69" h="645160">
                <a:moveTo>
                  <a:pt x="324484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69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4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4" y="644766"/>
                </a:lnTo>
                <a:close/>
              </a:path>
            </a:pathLst>
          </a:custGeom>
          <a:ln w="12700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0349" y="4233454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69" h="645160">
                <a:moveTo>
                  <a:pt x="324484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69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4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4" y="644766"/>
                </a:lnTo>
                <a:close/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0349" y="3467815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69" h="645160">
                <a:moveTo>
                  <a:pt x="324484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69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4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4" y="644766"/>
                </a:lnTo>
                <a:close/>
              </a:path>
            </a:pathLst>
          </a:custGeom>
          <a:ln w="12700">
            <a:solidFill>
              <a:srgbClr val="FBAF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0349" y="4998374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69" h="645160">
                <a:moveTo>
                  <a:pt x="324484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69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4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4" y="644766"/>
                </a:lnTo>
                <a:close/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394775" y="2064809"/>
            <a:ext cx="3514725" cy="944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65" dirty="0">
                <a:solidFill>
                  <a:srgbClr val="416CD4"/>
                </a:solidFill>
                <a:latin typeface="Calibri"/>
                <a:cs typeface="Calibri"/>
              </a:rPr>
              <a:t>После </a:t>
            </a:r>
            <a:r>
              <a:rPr sz="1200" spc="10" dirty="0">
                <a:solidFill>
                  <a:srgbClr val="416CD4"/>
                </a:solidFill>
                <a:latin typeface="Calibri"/>
                <a:cs typeface="Calibri"/>
              </a:rPr>
              <a:t>отладки </a:t>
            </a:r>
            <a:r>
              <a:rPr sz="1200" spc="15" dirty="0">
                <a:solidFill>
                  <a:srgbClr val="416CD4"/>
                </a:solidFill>
                <a:latin typeface="Calibri"/>
                <a:cs typeface="Calibri"/>
              </a:rPr>
              <a:t>взаимодействия </a:t>
            </a:r>
            <a:r>
              <a:rPr sz="1200" spc="35" dirty="0">
                <a:solidFill>
                  <a:srgbClr val="416CD4"/>
                </a:solidFill>
                <a:latin typeface="Calibri"/>
                <a:cs typeface="Calibri"/>
              </a:rPr>
              <a:t>по </a:t>
            </a:r>
            <a:r>
              <a:rPr sz="1200" spc="15" dirty="0">
                <a:solidFill>
                  <a:srgbClr val="416CD4"/>
                </a:solidFill>
                <a:latin typeface="Calibri"/>
                <a:cs typeface="Calibri"/>
              </a:rPr>
              <a:t>дистанционным  </a:t>
            </a:r>
            <a:r>
              <a:rPr sz="1200" spc="5" dirty="0">
                <a:solidFill>
                  <a:srgbClr val="416CD4"/>
                </a:solidFill>
                <a:latin typeface="Calibri"/>
                <a:cs typeface="Calibri"/>
              </a:rPr>
              <a:t>консультациям </a:t>
            </a:r>
            <a:r>
              <a:rPr sz="1200" spc="15" dirty="0">
                <a:solidFill>
                  <a:srgbClr val="416CD4"/>
                </a:solidFill>
                <a:latin typeface="Calibri"/>
                <a:cs typeface="Calibri"/>
              </a:rPr>
              <a:t>клиника </a:t>
            </a:r>
            <a:r>
              <a:rPr sz="1200" spc="25" dirty="0">
                <a:solidFill>
                  <a:srgbClr val="416CD4"/>
                </a:solidFill>
                <a:latin typeface="Calibri"/>
                <a:cs typeface="Calibri"/>
              </a:rPr>
              <a:t>включается </a:t>
            </a:r>
            <a:r>
              <a:rPr sz="1200" spc="15" dirty="0">
                <a:solidFill>
                  <a:srgbClr val="416CD4"/>
                </a:solidFill>
                <a:latin typeface="Calibri"/>
                <a:cs typeface="Calibri"/>
              </a:rPr>
              <a:t>в </a:t>
            </a:r>
            <a:r>
              <a:rPr sz="1200" spc="40" dirty="0">
                <a:solidFill>
                  <a:srgbClr val="416CD4"/>
                </a:solidFill>
                <a:latin typeface="Calibri"/>
                <a:cs typeface="Calibri"/>
              </a:rPr>
              <a:t>список </a:t>
            </a:r>
            <a:r>
              <a:rPr sz="1200" spc="50" dirty="0">
                <a:solidFill>
                  <a:srgbClr val="416CD4"/>
                </a:solidFill>
                <a:latin typeface="Calibri"/>
                <a:cs typeface="Calibri"/>
              </a:rPr>
              <a:t>ЛПУ,  </a:t>
            </a:r>
            <a:r>
              <a:rPr sz="1200" spc="-5" dirty="0">
                <a:solidFill>
                  <a:srgbClr val="416CD4"/>
                </a:solidFill>
                <a:latin typeface="Calibri"/>
                <a:cs typeface="Calibri"/>
              </a:rPr>
              <a:t>куда </a:t>
            </a:r>
            <a:r>
              <a:rPr sz="1200" spc="10" dirty="0">
                <a:solidFill>
                  <a:srgbClr val="416CD4"/>
                </a:solidFill>
                <a:latin typeface="Calibri"/>
                <a:cs typeface="Calibri"/>
              </a:rPr>
              <a:t>пациенты, </a:t>
            </a:r>
            <a:r>
              <a:rPr sz="1200" spc="20" dirty="0">
                <a:solidFill>
                  <a:srgbClr val="416CD4"/>
                </a:solidFill>
                <a:latin typeface="Calibri"/>
                <a:cs typeface="Calibri"/>
              </a:rPr>
              <a:t>проконсультированные </a:t>
            </a:r>
            <a:r>
              <a:rPr sz="1200" dirty="0">
                <a:solidFill>
                  <a:srgbClr val="416CD4"/>
                </a:solidFill>
                <a:latin typeface="Calibri"/>
                <a:cs typeface="Calibri"/>
              </a:rPr>
              <a:t>дежурными  </a:t>
            </a:r>
            <a:r>
              <a:rPr sz="1200" spc="-5" dirty="0">
                <a:solidFill>
                  <a:srgbClr val="416CD4"/>
                </a:solidFill>
                <a:latin typeface="Calibri"/>
                <a:cs typeface="Calibri"/>
              </a:rPr>
              <a:t>врачами </a:t>
            </a:r>
            <a:r>
              <a:rPr sz="1200" spc="25" dirty="0">
                <a:solidFill>
                  <a:srgbClr val="416CD4"/>
                </a:solidFill>
                <a:latin typeface="Calibri"/>
                <a:cs typeface="Calibri"/>
              </a:rPr>
              <a:t>сервиса, </a:t>
            </a:r>
            <a:r>
              <a:rPr sz="1200" spc="35" dirty="0">
                <a:solidFill>
                  <a:srgbClr val="416CD4"/>
                </a:solidFill>
                <a:latin typeface="Calibri"/>
                <a:cs typeface="Calibri"/>
              </a:rPr>
              <a:t>могут </a:t>
            </a:r>
            <a:r>
              <a:rPr sz="1200" spc="10" dirty="0">
                <a:solidFill>
                  <a:srgbClr val="416CD4"/>
                </a:solidFill>
                <a:latin typeface="Calibri"/>
                <a:cs typeface="Calibri"/>
              </a:rPr>
              <a:t>быть направлены </a:t>
            </a:r>
            <a:r>
              <a:rPr sz="1200" dirty="0">
                <a:solidFill>
                  <a:srgbClr val="416CD4"/>
                </a:solidFill>
                <a:latin typeface="Calibri"/>
                <a:cs typeface="Calibri"/>
              </a:rPr>
              <a:t>на </a:t>
            </a:r>
            <a:r>
              <a:rPr sz="1200" spc="15" dirty="0">
                <a:solidFill>
                  <a:srgbClr val="416CD4"/>
                </a:solidFill>
                <a:latin typeface="Calibri"/>
                <a:cs typeface="Calibri"/>
              </a:rPr>
              <a:t>очный  прием </a:t>
            </a:r>
            <a:r>
              <a:rPr sz="1200" spc="25" dirty="0">
                <a:solidFill>
                  <a:srgbClr val="416CD4"/>
                </a:solidFill>
                <a:latin typeface="Calibri"/>
                <a:cs typeface="Calibri"/>
              </a:rPr>
              <a:t>и</a:t>
            </a:r>
            <a:r>
              <a:rPr sz="1200" spc="-30" dirty="0">
                <a:solidFill>
                  <a:srgbClr val="416CD4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416CD4"/>
                </a:solidFill>
                <a:latin typeface="Calibri"/>
                <a:cs typeface="Calibri"/>
              </a:rPr>
              <a:t>лечение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19245" y="2070752"/>
            <a:ext cx="775335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95" dirty="0">
                <a:latin typeface="Calibri"/>
                <a:cs typeface="Calibri"/>
              </a:rPr>
              <a:t>З</a:t>
            </a:r>
            <a:r>
              <a:rPr sz="1200" spc="-20" dirty="0">
                <a:latin typeface="Calibri"/>
                <a:cs typeface="Calibri"/>
              </a:rPr>
              <a:t>а</a:t>
            </a:r>
            <a:r>
              <a:rPr sz="1200" spc="40" dirty="0">
                <a:latin typeface="Calibri"/>
                <a:cs typeface="Calibri"/>
              </a:rPr>
              <a:t>к</a:t>
            </a:r>
            <a:r>
              <a:rPr sz="1200" spc="30" dirty="0">
                <a:latin typeface="Calibri"/>
                <a:cs typeface="Calibri"/>
              </a:rPr>
              <a:t>лю</a:t>
            </a:r>
            <a:r>
              <a:rPr sz="1200" spc="-5" dirty="0">
                <a:latin typeface="Calibri"/>
                <a:cs typeface="Calibri"/>
              </a:rPr>
              <a:t>ч</a:t>
            </a:r>
            <a:r>
              <a:rPr sz="1200" dirty="0">
                <a:latin typeface="Calibri"/>
                <a:cs typeface="Calibri"/>
              </a:rPr>
              <a:t>а</a:t>
            </a:r>
            <a:r>
              <a:rPr sz="1200" spc="30" dirty="0">
                <a:latin typeface="Calibri"/>
                <a:cs typeface="Calibri"/>
              </a:rPr>
              <a:t>е</a:t>
            </a:r>
            <a:r>
              <a:rPr sz="1200" spc="-35" dirty="0">
                <a:latin typeface="Calibri"/>
                <a:cs typeface="Calibri"/>
              </a:rPr>
              <a:t>м  </a:t>
            </a:r>
            <a:r>
              <a:rPr sz="1200" spc="20" dirty="0">
                <a:latin typeface="Calibri"/>
                <a:cs typeface="Calibri"/>
              </a:rPr>
              <a:t>договор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19245" y="2837172"/>
            <a:ext cx="922019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150" dirty="0">
                <a:latin typeface="Calibri"/>
                <a:cs typeface="Calibri"/>
              </a:rPr>
              <a:t>Н</a:t>
            </a:r>
            <a:r>
              <a:rPr sz="1200" spc="-20" dirty="0">
                <a:latin typeface="Calibri"/>
                <a:cs typeface="Calibri"/>
              </a:rPr>
              <a:t>а</a:t>
            </a:r>
            <a:r>
              <a:rPr sz="1200" spc="90" dirty="0">
                <a:latin typeface="Calibri"/>
                <a:cs typeface="Calibri"/>
              </a:rPr>
              <a:t>с</a:t>
            </a:r>
            <a:r>
              <a:rPr sz="1200" spc="65" dirty="0">
                <a:latin typeface="Calibri"/>
                <a:cs typeface="Calibri"/>
              </a:rPr>
              <a:t>т</a:t>
            </a:r>
            <a:r>
              <a:rPr sz="1200" spc="5" dirty="0">
                <a:latin typeface="Calibri"/>
                <a:cs typeface="Calibri"/>
              </a:rPr>
              <a:t>р</a:t>
            </a:r>
            <a:r>
              <a:rPr sz="1200" spc="10" dirty="0">
                <a:latin typeface="Calibri"/>
                <a:cs typeface="Calibri"/>
              </a:rPr>
              <a:t>а</a:t>
            </a:r>
            <a:r>
              <a:rPr sz="1200" spc="25" dirty="0">
                <a:latin typeface="Calibri"/>
                <a:cs typeface="Calibri"/>
              </a:rPr>
              <a:t>и</a:t>
            </a:r>
            <a:r>
              <a:rPr sz="1200" spc="-5" dirty="0">
                <a:latin typeface="Calibri"/>
                <a:cs typeface="Calibri"/>
              </a:rPr>
              <a:t>в</a:t>
            </a:r>
            <a:r>
              <a:rPr sz="1200" dirty="0">
                <a:latin typeface="Calibri"/>
                <a:cs typeface="Calibri"/>
              </a:rPr>
              <a:t>а</a:t>
            </a:r>
            <a:r>
              <a:rPr sz="1200" spc="-10" dirty="0">
                <a:latin typeface="Calibri"/>
                <a:cs typeface="Calibri"/>
              </a:rPr>
              <a:t>ем  </a:t>
            </a:r>
            <a:r>
              <a:rPr sz="1200" spc="30" dirty="0">
                <a:latin typeface="Calibri"/>
                <a:cs typeface="Calibri"/>
              </a:rPr>
              <a:t>систему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88060" y="4257540"/>
            <a:ext cx="1995170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3865" marR="5080" indent="-431800">
              <a:lnSpc>
                <a:spcPct val="100000"/>
              </a:lnSpc>
              <a:spcBef>
                <a:spcPts val="100"/>
              </a:spcBef>
              <a:tabLst>
                <a:tab pos="443230" algn="l"/>
              </a:tabLst>
            </a:pPr>
            <a:r>
              <a:rPr sz="1200" u="sng" spc="-5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  </a:t>
            </a:r>
            <a:r>
              <a:rPr sz="1200" u="sng" spc="-10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	</a:t>
            </a:r>
            <a:r>
              <a:rPr sz="1200" spc="15" dirty="0">
                <a:latin typeface="Calibri"/>
                <a:cs typeface="Calibri"/>
              </a:rPr>
              <a:t>Ваши администраторы  </a:t>
            </a:r>
            <a:r>
              <a:rPr sz="1200" spc="25" dirty="0">
                <a:latin typeface="Calibri"/>
                <a:cs typeface="Calibri"/>
              </a:rPr>
              <a:t>создают </a:t>
            </a:r>
            <a:r>
              <a:rPr sz="1200" spc="35" dirty="0">
                <a:latin typeface="Calibri"/>
                <a:cs typeface="Calibri"/>
              </a:rPr>
              <a:t>профили  </a:t>
            </a:r>
            <a:r>
              <a:rPr sz="1200" spc="15" dirty="0">
                <a:latin typeface="Calibri"/>
                <a:cs typeface="Calibri"/>
              </a:rPr>
              <a:t>врачей в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сервисе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19245" y="3603439"/>
            <a:ext cx="1137920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30" dirty="0">
                <a:latin typeface="Calibri"/>
                <a:cs typeface="Calibri"/>
              </a:rPr>
              <a:t>Обучаем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25" dirty="0">
                <a:latin typeface="Calibri"/>
                <a:cs typeface="Calibri"/>
              </a:rPr>
              <a:t>работе  </a:t>
            </a:r>
            <a:r>
              <a:rPr sz="1200" spc="15" dirty="0">
                <a:latin typeface="Calibri"/>
                <a:cs typeface="Calibri"/>
              </a:rPr>
              <a:t>в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сервисе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19245" y="5026855"/>
            <a:ext cx="1955164" cy="1129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latin typeface="Calibri"/>
                <a:cs typeface="Calibri"/>
              </a:rPr>
              <a:t>Ваши </a:t>
            </a:r>
            <a:r>
              <a:rPr sz="1200" spc="30" dirty="0">
                <a:latin typeface="Calibri"/>
                <a:cs typeface="Calibri"/>
              </a:rPr>
              <a:t>техниченские  </a:t>
            </a:r>
            <a:r>
              <a:rPr sz="1200" spc="25" dirty="0">
                <a:latin typeface="Calibri"/>
                <a:cs typeface="Calibri"/>
              </a:rPr>
              <a:t>сотрудники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подготавливают  </a:t>
            </a:r>
            <a:r>
              <a:rPr sz="1200" spc="25" dirty="0">
                <a:latin typeface="Calibri"/>
                <a:cs typeface="Calibri"/>
              </a:rPr>
              <a:t>рабочие </a:t>
            </a:r>
            <a:r>
              <a:rPr sz="1200" spc="20" dirty="0">
                <a:latin typeface="Calibri"/>
                <a:cs typeface="Calibri"/>
              </a:rPr>
              <a:t>места </a:t>
            </a:r>
            <a:r>
              <a:rPr sz="1200" spc="15" dirty="0">
                <a:latin typeface="Calibri"/>
                <a:cs typeface="Calibri"/>
              </a:rPr>
              <a:t>врачей  </a:t>
            </a:r>
            <a:r>
              <a:rPr sz="1200" spc="5" dirty="0">
                <a:latin typeface="Calibri"/>
                <a:cs typeface="Calibri"/>
              </a:rPr>
              <a:t>(компьютер </a:t>
            </a:r>
            <a:r>
              <a:rPr sz="1200" spc="65" dirty="0">
                <a:latin typeface="Calibri"/>
                <a:cs typeface="Calibri"/>
              </a:rPr>
              <a:t>с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30" dirty="0">
                <a:latin typeface="Calibri"/>
                <a:cs typeface="Calibri"/>
              </a:rPr>
              <a:t>доступом</a:t>
            </a:r>
            <a:endParaRPr sz="1200">
              <a:latin typeface="Calibri"/>
              <a:cs typeface="Calibri"/>
            </a:endParaRPr>
          </a:p>
          <a:p>
            <a:pPr marL="12700" marR="318135">
              <a:lnSpc>
                <a:spcPct val="100000"/>
              </a:lnSpc>
              <a:spcBef>
                <a:spcPts val="35"/>
              </a:spcBef>
            </a:pPr>
            <a:r>
              <a:rPr sz="1200" spc="15" dirty="0">
                <a:latin typeface="Calibri"/>
                <a:cs typeface="Calibri"/>
              </a:rPr>
              <a:t>в </a:t>
            </a:r>
            <a:r>
              <a:rPr sz="1200" spc="20" dirty="0">
                <a:latin typeface="Calibri"/>
                <a:cs typeface="Calibri"/>
              </a:rPr>
              <a:t>интернет, </a:t>
            </a:r>
            <a:r>
              <a:rPr sz="1200" spc="5" dirty="0">
                <a:latin typeface="Calibri"/>
                <a:cs typeface="Calibri"/>
              </a:rPr>
              <a:t>web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камера,  </a:t>
            </a:r>
            <a:r>
              <a:rPr sz="1200" dirty="0">
                <a:latin typeface="Calibri"/>
                <a:cs typeface="Calibri"/>
              </a:rPr>
              <a:t>динамики </a:t>
            </a:r>
            <a:r>
              <a:rPr sz="1200" spc="25" dirty="0">
                <a:latin typeface="Calibri"/>
                <a:cs typeface="Calibri"/>
              </a:rPr>
              <a:t>и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микрофон)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64513" y="2857474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4" h="340994">
                <a:moveTo>
                  <a:pt x="340639" y="143624"/>
                </a:moveTo>
                <a:lnTo>
                  <a:pt x="330098" y="105752"/>
                </a:lnTo>
                <a:lnTo>
                  <a:pt x="311391" y="71234"/>
                </a:lnTo>
                <a:lnTo>
                  <a:pt x="281190" y="83439"/>
                </a:lnTo>
                <a:lnTo>
                  <a:pt x="276154" y="77301"/>
                </a:lnTo>
                <a:lnTo>
                  <a:pt x="270792" y="71508"/>
                </a:lnTo>
                <a:lnTo>
                  <a:pt x="265120" y="66070"/>
                </a:lnTo>
                <a:lnTo>
                  <a:pt x="259156" y="60998"/>
                </a:lnTo>
                <a:lnTo>
                  <a:pt x="271856" y="31064"/>
                </a:lnTo>
                <a:lnTo>
                  <a:pt x="255282" y="20393"/>
                </a:lnTo>
                <a:lnTo>
                  <a:pt x="237642" y="11699"/>
                </a:lnTo>
                <a:lnTo>
                  <a:pt x="219135" y="5068"/>
                </a:lnTo>
                <a:lnTo>
                  <a:pt x="199961" y="584"/>
                </a:lnTo>
                <a:lnTo>
                  <a:pt x="187286" y="30441"/>
                </a:lnTo>
                <a:lnTo>
                  <a:pt x="179490" y="29711"/>
                </a:lnTo>
                <a:lnTo>
                  <a:pt x="171623" y="29425"/>
                </a:lnTo>
                <a:lnTo>
                  <a:pt x="163710" y="29588"/>
                </a:lnTo>
                <a:lnTo>
                  <a:pt x="155778" y="30200"/>
                </a:lnTo>
                <a:lnTo>
                  <a:pt x="143586" y="0"/>
                </a:lnTo>
                <a:lnTo>
                  <a:pt x="105752" y="10515"/>
                </a:lnTo>
                <a:lnTo>
                  <a:pt x="71234" y="29222"/>
                </a:lnTo>
                <a:lnTo>
                  <a:pt x="83439" y="59423"/>
                </a:lnTo>
                <a:lnTo>
                  <a:pt x="77310" y="64497"/>
                </a:lnTo>
                <a:lnTo>
                  <a:pt x="71507" y="69876"/>
                </a:lnTo>
                <a:lnTo>
                  <a:pt x="66047" y="75544"/>
                </a:lnTo>
                <a:lnTo>
                  <a:pt x="60947" y="81483"/>
                </a:lnTo>
                <a:lnTo>
                  <a:pt x="31089" y="68808"/>
                </a:lnTo>
                <a:lnTo>
                  <a:pt x="20409" y="85358"/>
                </a:lnTo>
                <a:lnTo>
                  <a:pt x="11703" y="102985"/>
                </a:lnTo>
                <a:lnTo>
                  <a:pt x="5054" y="121491"/>
                </a:lnTo>
                <a:lnTo>
                  <a:pt x="546" y="140677"/>
                </a:lnTo>
                <a:lnTo>
                  <a:pt x="30467" y="153390"/>
                </a:lnTo>
                <a:lnTo>
                  <a:pt x="29705" y="161186"/>
                </a:lnTo>
                <a:lnTo>
                  <a:pt x="29405" y="169037"/>
                </a:lnTo>
                <a:lnTo>
                  <a:pt x="29568" y="176925"/>
                </a:lnTo>
                <a:lnTo>
                  <a:pt x="30200" y="184835"/>
                </a:lnTo>
                <a:lnTo>
                  <a:pt x="0" y="197040"/>
                </a:lnTo>
                <a:lnTo>
                  <a:pt x="10528" y="234861"/>
                </a:lnTo>
                <a:lnTo>
                  <a:pt x="29248" y="269430"/>
                </a:lnTo>
                <a:lnTo>
                  <a:pt x="59448" y="257225"/>
                </a:lnTo>
                <a:lnTo>
                  <a:pt x="64497" y="263359"/>
                </a:lnTo>
                <a:lnTo>
                  <a:pt x="69872" y="269146"/>
                </a:lnTo>
                <a:lnTo>
                  <a:pt x="75547" y="274583"/>
                </a:lnTo>
                <a:lnTo>
                  <a:pt x="81495" y="279666"/>
                </a:lnTo>
                <a:lnTo>
                  <a:pt x="68783" y="309600"/>
                </a:lnTo>
                <a:lnTo>
                  <a:pt x="85350" y="320267"/>
                </a:lnTo>
                <a:lnTo>
                  <a:pt x="102968" y="328956"/>
                </a:lnTo>
                <a:lnTo>
                  <a:pt x="121457" y="335591"/>
                </a:lnTo>
                <a:lnTo>
                  <a:pt x="140639" y="340093"/>
                </a:lnTo>
                <a:lnTo>
                  <a:pt x="153339" y="310172"/>
                </a:lnTo>
                <a:lnTo>
                  <a:pt x="161145" y="310932"/>
                </a:lnTo>
                <a:lnTo>
                  <a:pt x="169019" y="311232"/>
                </a:lnTo>
                <a:lnTo>
                  <a:pt x="176933" y="311075"/>
                </a:lnTo>
                <a:lnTo>
                  <a:pt x="184861" y="310464"/>
                </a:lnTo>
                <a:lnTo>
                  <a:pt x="197040" y="340614"/>
                </a:lnTo>
                <a:lnTo>
                  <a:pt x="234873" y="330098"/>
                </a:lnTo>
                <a:lnTo>
                  <a:pt x="269392" y="311391"/>
                </a:lnTo>
                <a:lnTo>
                  <a:pt x="257200" y="281228"/>
                </a:lnTo>
                <a:lnTo>
                  <a:pt x="263330" y="276161"/>
                </a:lnTo>
                <a:lnTo>
                  <a:pt x="269135" y="270779"/>
                </a:lnTo>
                <a:lnTo>
                  <a:pt x="274591" y="265098"/>
                </a:lnTo>
                <a:lnTo>
                  <a:pt x="279679" y="259130"/>
                </a:lnTo>
                <a:lnTo>
                  <a:pt x="309600" y="271830"/>
                </a:lnTo>
                <a:lnTo>
                  <a:pt x="320267" y="255268"/>
                </a:lnTo>
                <a:lnTo>
                  <a:pt x="328958" y="237651"/>
                </a:lnTo>
                <a:lnTo>
                  <a:pt x="335596" y="219163"/>
                </a:lnTo>
                <a:lnTo>
                  <a:pt x="340106" y="199986"/>
                </a:lnTo>
                <a:lnTo>
                  <a:pt x="310172" y="187274"/>
                </a:lnTo>
                <a:lnTo>
                  <a:pt x="310919" y="179489"/>
                </a:lnTo>
                <a:lnTo>
                  <a:pt x="311224" y="171637"/>
                </a:lnTo>
                <a:lnTo>
                  <a:pt x="311070" y="163742"/>
                </a:lnTo>
                <a:lnTo>
                  <a:pt x="310438" y="155829"/>
                </a:lnTo>
                <a:lnTo>
                  <a:pt x="340639" y="143624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5818" y="2938779"/>
            <a:ext cx="178028" cy="1780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6854" y="3637986"/>
            <a:ext cx="396240" cy="196215"/>
          </a:xfrm>
          <a:custGeom>
            <a:avLst/>
            <a:gdLst/>
            <a:ahLst/>
            <a:cxnLst/>
            <a:rect l="l" t="t" r="r" b="b"/>
            <a:pathLst>
              <a:path w="396240" h="196214">
                <a:moveTo>
                  <a:pt x="197980" y="196189"/>
                </a:moveTo>
                <a:lnTo>
                  <a:pt x="0" y="98094"/>
                </a:lnTo>
                <a:lnTo>
                  <a:pt x="197980" y="0"/>
                </a:lnTo>
                <a:lnTo>
                  <a:pt x="395960" y="98094"/>
                </a:lnTo>
                <a:lnTo>
                  <a:pt x="197980" y="196189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8058" y="3774701"/>
            <a:ext cx="233553" cy="1544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8797" y="3738925"/>
            <a:ext cx="0" cy="95885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542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03595" y="2126002"/>
            <a:ext cx="67945" cy="25400"/>
          </a:xfrm>
          <a:custGeom>
            <a:avLst/>
            <a:gdLst/>
            <a:ahLst/>
            <a:cxnLst/>
            <a:rect l="l" t="t" r="r" b="b"/>
            <a:pathLst>
              <a:path w="67945" h="25400">
                <a:moveTo>
                  <a:pt x="67437" y="25323"/>
                </a:moveTo>
                <a:lnTo>
                  <a:pt x="36963" y="18388"/>
                </a:lnTo>
                <a:lnTo>
                  <a:pt x="15997" y="10013"/>
                </a:lnTo>
                <a:lnTo>
                  <a:pt x="3891" y="2963"/>
                </a:lnTo>
                <a:lnTo>
                  <a:pt x="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06008" y="2266655"/>
            <a:ext cx="194922" cy="1296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8304" y="2238740"/>
            <a:ext cx="33655" cy="38100"/>
          </a:xfrm>
          <a:custGeom>
            <a:avLst/>
            <a:gdLst/>
            <a:ahLst/>
            <a:cxnLst/>
            <a:rect l="l" t="t" r="r" b="b"/>
            <a:pathLst>
              <a:path w="33654" h="38100">
                <a:moveTo>
                  <a:pt x="0" y="0"/>
                </a:moveTo>
                <a:lnTo>
                  <a:pt x="7890" y="9687"/>
                </a:lnTo>
                <a:lnTo>
                  <a:pt x="13977" y="16875"/>
                </a:lnTo>
                <a:lnTo>
                  <a:pt x="21372" y="25124"/>
                </a:lnTo>
                <a:lnTo>
                  <a:pt x="33185" y="37998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3702" y="2125792"/>
            <a:ext cx="297815" cy="149860"/>
          </a:xfrm>
          <a:custGeom>
            <a:avLst/>
            <a:gdLst/>
            <a:ahLst/>
            <a:cxnLst/>
            <a:rect l="l" t="t" r="r" b="b"/>
            <a:pathLst>
              <a:path w="297815" h="149860">
                <a:moveTo>
                  <a:pt x="235742" y="3461"/>
                </a:moveTo>
                <a:lnTo>
                  <a:pt x="226152" y="8694"/>
                </a:lnTo>
                <a:lnTo>
                  <a:pt x="219790" y="11321"/>
                </a:lnTo>
                <a:lnTo>
                  <a:pt x="213810" y="12136"/>
                </a:lnTo>
                <a:lnTo>
                  <a:pt x="205363" y="11932"/>
                </a:lnTo>
                <a:lnTo>
                  <a:pt x="192424" y="9944"/>
                </a:lnTo>
                <a:lnTo>
                  <a:pt x="176271" y="6090"/>
                </a:lnTo>
                <a:lnTo>
                  <a:pt x="159007" y="2228"/>
                </a:lnTo>
                <a:lnTo>
                  <a:pt x="142740" y="210"/>
                </a:lnTo>
                <a:lnTo>
                  <a:pt x="122649" y="0"/>
                </a:lnTo>
                <a:lnTo>
                  <a:pt x="96740" y="906"/>
                </a:lnTo>
                <a:lnTo>
                  <a:pt x="52951" y="9583"/>
                </a:lnTo>
                <a:lnTo>
                  <a:pt x="23780" y="45435"/>
                </a:lnTo>
                <a:lnTo>
                  <a:pt x="711" y="88012"/>
                </a:lnTo>
                <a:lnTo>
                  <a:pt x="0" y="94903"/>
                </a:lnTo>
                <a:lnTo>
                  <a:pt x="6711" y="96386"/>
                </a:lnTo>
                <a:lnTo>
                  <a:pt x="22229" y="94393"/>
                </a:lnTo>
                <a:lnTo>
                  <a:pt x="41190" y="87259"/>
                </a:lnTo>
                <a:lnTo>
                  <a:pt x="56937" y="75323"/>
                </a:lnTo>
                <a:lnTo>
                  <a:pt x="68919" y="63499"/>
                </a:lnTo>
                <a:lnTo>
                  <a:pt x="76585" y="56700"/>
                </a:lnTo>
                <a:lnTo>
                  <a:pt x="82477" y="54352"/>
                </a:lnTo>
                <a:lnTo>
                  <a:pt x="89290" y="52763"/>
                </a:lnTo>
                <a:lnTo>
                  <a:pt x="96672" y="52146"/>
                </a:lnTo>
                <a:lnTo>
                  <a:pt x="104271" y="52712"/>
                </a:lnTo>
                <a:lnTo>
                  <a:pt x="131705" y="68481"/>
                </a:lnTo>
                <a:lnTo>
                  <a:pt x="182191" y="101588"/>
                </a:lnTo>
                <a:lnTo>
                  <a:pt x="230778" y="134390"/>
                </a:lnTo>
                <a:lnTo>
                  <a:pt x="252518" y="149245"/>
                </a:lnTo>
                <a:lnTo>
                  <a:pt x="268390" y="143708"/>
                </a:lnTo>
                <a:lnTo>
                  <a:pt x="278382" y="137813"/>
                </a:lnTo>
                <a:lnTo>
                  <a:pt x="286726" y="127915"/>
                </a:lnTo>
                <a:lnTo>
                  <a:pt x="297654" y="11037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59173" y="2257809"/>
            <a:ext cx="305331" cy="1485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65150" y="1916306"/>
            <a:ext cx="4017010" cy="1276350"/>
          </a:xfrm>
          <a:custGeom>
            <a:avLst/>
            <a:gdLst/>
            <a:ahLst/>
            <a:cxnLst/>
            <a:rect l="l" t="t" r="r" b="b"/>
            <a:pathLst>
              <a:path w="4017009" h="1276350">
                <a:moveTo>
                  <a:pt x="76200" y="0"/>
                </a:move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1200150"/>
                </a:lnTo>
                <a:lnTo>
                  <a:pt x="1190" y="1244203"/>
                </a:lnTo>
                <a:lnTo>
                  <a:pt x="9525" y="1266825"/>
                </a:lnTo>
                <a:lnTo>
                  <a:pt x="32146" y="1275159"/>
                </a:lnTo>
                <a:lnTo>
                  <a:pt x="76200" y="1276350"/>
                </a:lnTo>
                <a:lnTo>
                  <a:pt x="3940302" y="1276350"/>
                </a:lnTo>
                <a:lnTo>
                  <a:pt x="3984355" y="1275159"/>
                </a:lnTo>
                <a:lnTo>
                  <a:pt x="4006977" y="1266825"/>
                </a:lnTo>
                <a:lnTo>
                  <a:pt x="4015311" y="1244203"/>
                </a:lnTo>
                <a:lnTo>
                  <a:pt x="4016502" y="1200150"/>
                </a:lnTo>
                <a:lnTo>
                  <a:pt x="4016502" y="76200"/>
                </a:lnTo>
                <a:lnTo>
                  <a:pt x="4015311" y="32146"/>
                </a:lnTo>
                <a:lnTo>
                  <a:pt x="4006977" y="9525"/>
                </a:lnTo>
                <a:lnTo>
                  <a:pt x="3984355" y="1190"/>
                </a:lnTo>
                <a:lnTo>
                  <a:pt x="3940302" y="0"/>
                </a:lnTo>
                <a:lnTo>
                  <a:pt x="76200" y="0"/>
                </a:lnTo>
                <a:close/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69353" y="5190911"/>
            <a:ext cx="331470" cy="212725"/>
          </a:xfrm>
          <a:custGeom>
            <a:avLst/>
            <a:gdLst/>
            <a:ahLst/>
            <a:cxnLst/>
            <a:rect l="l" t="t" r="r" b="b"/>
            <a:pathLst>
              <a:path w="331469" h="212725">
                <a:moveTo>
                  <a:pt x="309194" y="212610"/>
                </a:moveTo>
                <a:lnTo>
                  <a:pt x="21767" y="212610"/>
                </a:lnTo>
                <a:lnTo>
                  <a:pt x="13314" y="210918"/>
                </a:lnTo>
                <a:lnTo>
                  <a:pt x="6392" y="206309"/>
                </a:lnTo>
                <a:lnTo>
                  <a:pt x="1717" y="199489"/>
                </a:lnTo>
                <a:lnTo>
                  <a:pt x="0" y="191160"/>
                </a:lnTo>
                <a:lnTo>
                  <a:pt x="0" y="21450"/>
                </a:lnTo>
                <a:lnTo>
                  <a:pt x="1717" y="13126"/>
                </a:lnTo>
                <a:lnTo>
                  <a:pt x="6392" y="6305"/>
                </a:lnTo>
                <a:lnTo>
                  <a:pt x="13314" y="1694"/>
                </a:lnTo>
                <a:lnTo>
                  <a:pt x="21767" y="0"/>
                </a:lnTo>
                <a:lnTo>
                  <a:pt x="309194" y="0"/>
                </a:lnTo>
                <a:lnTo>
                  <a:pt x="317642" y="1694"/>
                </a:lnTo>
                <a:lnTo>
                  <a:pt x="324564" y="6305"/>
                </a:lnTo>
                <a:lnTo>
                  <a:pt x="329243" y="13126"/>
                </a:lnTo>
                <a:lnTo>
                  <a:pt x="330962" y="21450"/>
                </a:lnTo>
                <a:lnTo>
                  <a:pt x="330962" y="191160"/>
                </a:lnTo>
                <a:lnTo>
                  <a:pt x="329243" y="199489"/>
                </a:lnTo>
                <a:lnTo>
                  <a:pt x="324564" y="206309"/>
                </a:lnTo>
                <a:lnTo>
                  <a:pt x="317642" y="210918"/>
                </a:lnTo>
                <a:lnTo>
                  <a:pt x="309194" y="212610"/>
                </a:lnTo>
                <a:close/>
              </a:path>
            </a:pathLst>
          </a:custGeom>
          <a:ln w="96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7168" y="5403522"/>
            <a:ext cx="35560" cy="47625"/>
          </a:xfrm>
          <a:custGeom>
            <a:avLst/>
            <a:gdLst/>
            <a:ahLst/>
            <a:cxnLst/>
            <a:rect l="l" t="t" r="r" b="b"/>
            <a:pathLst>
              <a:path w="35559" h="47625">
                <a:moveTo>
                  <a:pt x="35331" y="47066"/>
                </a:moveTo>
                <a:lnTo>
                  <a:pt x="0" y="47066"/>
                </a:lnTo>
                <a:lnTo>
                  <a:pt x="0" y="0"/>
                </a:lnTo>
                <a:lnTo>
                  <a:pt x="35331" y="0"/>
                </a:lnTo>
                <a:lnTo>
                  <a:pt x="35331" y="47066"/>
                </a:lnTo>
                <a:close/>
              </a:path>
            </a:pathLst>
          </a:custGeom>
          <a:ln w="96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68711" y="5231939"/>
            <a:ext cx="133299" cy="1305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6324" y="5450592"/>
            <a:ext cx="97155" cy="0"/>
          </a:xfrm>
          <a:custGeom>
            <a:avLst/>
            <a:gdLst/>
            <a:ahLst/>
            <a:cxnLst/>
            <a:rect l="l" t="t" r="r" b="b"/>
            <a:pathLst>
              <a:path w="97155">
                <a:moveTo>
                  <a:pt x="0" y="0"/>
                </a:moveTo>
                <a:lnTo>
                  <a:pt x="97002" y="0"/>
                </a:lnTo>
              </a:path>
            </a:pathLst>
          </a:custGeom>
          <a:ln w="96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00760" y="4528078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65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00760" y="4573558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6537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00760" y="461902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27611" y="4431186"/>
            <a:ext cx="225259" cy="2371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9150077" y="7048699"/>
            <a:ext cx="9740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3280" algn="l"/>
              </a:tabLst>
            </a:pPr>
            <a:r>
              <a:rPr sz="1000" spc="40" dirty="0">
                <a:solidFill>
                  <a:srgbClr val="939598"/>
                </a:solidFill>
                <a:latin typeface="Calibri"/>
                <a:cs typeface="Calibri"/>
              </a:rPr>
              <a:t>m</a:t>
            </a:r>
            <a:r>
              <a:rPr sz="1000" spc="45" dirty="0">
                <a:solidFill>
                  <a:srgbClr val="939598"/>
                </a:solidFill>
                <a:latin typeface="Calibri"/>
                <a:cs typeface="Calibri"/>
              </a:rPr>
              <a:t>m</a:t>
            </a:r>
            <a:r>
              <a:rPr sz="1000" spc="30" dirty="0">
                <a:solidFill>
                  <a:srgbClr val="939598"/>
                </a:solidFill>
                <a:latin typeface="Calibri"/>
                <a:cs typeface="Calibri"/>
              </a:rPr>
              <a:t>t</a:t>
            </a:r>
            <a:r>
              <a:rPr sz="1000" spc="40" dirty="0">
                <a:solidFill>
                  <a:srgbClr val="939598"/>
                </a:solidFill>
                <a:latin typeface="Calibri"/>
                <a:cs typeface="Calibri"/>
              </a:rPr>
              <a:t>p</a:t>
            </a:r>
            <a:r>
              <a:rPr sz="1000" spc="25" dirty="0">
                <a:solidFill>
                  <a:srgbClr val="939598"/>
                </a:solidFill>
                <a:latin typeface="Calibri"/>
                <a:cs typeface="Calibri"/>
              </a:rPr>
              <a:t>r</a:t>
            </a:r>
            <a:r>
              <a:rPr sz="1000" spc="60" dirty="0">
                <a:solidFill>
                  <a:srgbClr val="939598"/>
                </a:solidFill>
                <a:latin typeface="Calibri"/>
                <a:cs typeface="Calibri"/>
              </a:rPr>
              <a:t>o</a:t>
            </a:r>
            <a:r>
              <a:rPr sz="1000" spc="-10" dirty="0">
                <a:solidFill>
                  <a:srgbClr val="939598"/>
                </a:solidFill>
                <a:latin typeface="Calibri"/>
                <a:cs typeface="Calibri"/>
              </a:rPr>
              <a:t>.</a:t>
            </a:r>
            <a:r>
              <a:rPr sz="1000" spc="30" dirty="0">
                <a:solidFill>
                  <a:srgbClr val="939598"/>
                </a:solidFill>
                <a:latin typeface="Calibri"/>
                <a:cs typeface="Calibri"/>
              </a:rPr>
              <a:t>r</a:t>
            </a:r>
            <a:r>
              <a:rPr sz="1000" spc="10" dirty="0">
                <a:solidFill>
                  <a:srgbClr val="939598"/>
                </a:solidFill>
                <a:latin typeface="Calibri"/>
                <a:cs typeface="Calibri"/>
              </a:rPr>
              <a:t>u</a:t>
            </a:r>
            <a:r>
              <a:rPr sz="1000" dirty="0">
                <a:solidFill>
                  <a:srgbClr val="939598"/>
                </a:solidFill>
                <a:latin typeface="Calibri"/>
                <a:cs typeface="Calibri"/>
              </a:rPr>
              <a:t>	</a:t>
            </a:r>
            <a:r>
              <a:rPr sz="1000" spc="-50" dirty="0">
                <a:latin typeface="Calibri"/>
                <a:cs typeface="Calibri"/>
              </a:rPr>
              <a:t>1</a:t>
            </a:r>
            <a:r>
              <a:rPr lang="ru-RU" sz="1000" spc="-50" dirty="0">
                <a:latin typeface="Calibri"/>
                <a:cs typeface="Calibri"/>
              </a:rPr>
              <a:t>2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03996" y="7003339"/>
            <a:ext cx="762000" cy="177800"/>
          </a:xfrm>
          <a:custGeom>
            <a:avLst/>
            <a:gdLst/>
            <a:ahLst/>
            <a:cxnLst/>
            <a:rect l="l" t="t" r="r" b="b"/>
            <a:pathLst>
              <a:path w="762000" h="177800">
                <a:moveTo>
                  <a:pt x="762000" y="0"/>
                </a:moveTo>
                <a:lnTo>
                  <a:pt x="551395" y="0"/>
                </a:lnTo>
                <a:lnTo>
                  <a:pt x="543445" y="7950"/>
                </a:lnTo>
                <a:lnTo>
                  <a:pt x="543445" y="27495"/>
                </a:lnTo>
                <a:lnTo>
                  <a:pt x="551395" y="35432"/>
                </a:lnTo>
                <a:lnTo>
                  <a:pt x="658926" y="35432"/>
                </a:lnTo>
                <a:lnTo>
                  <a:pt x="661581" y="38087"/>
                </a:lnTo>
                <a:lnTo>
                  <a:pt x="661581" y="162877"/>
                </a:lnTo>
                <a:lnTo>
                  <a:pt x="658926" y="165519"/>
                </a:lnTo>
                <a:lnTo>
                  <a:pt x="573112" y="165519"/>
                </a:lnTo>
                <a:lnTo>
                  <a:pt x="556980" y="162254"/>
                </a:lnTo>
                <a:lnTo>
                  <a:pt x="543790" y="153357"/>
                </a:lnTo>
                <a:lnTo>
                  <a:pt x="534888" y="140171"/>
                </a:lnTo>
                <a:lnTo>
                  <a:pt x="531622" y="124040"/>
                </a:lnTo>
                <a:lnTo>
                  <a:pt x="531622" y="64973"/>
                </a:lnTo>
                <a:lnTo>
                  <a:pt x="526508" y="39706"/>
                </a:lnTo>
                <a:lnTo>
                  <a:pt x="512570" y="19051"/>
                </a:lnTo>
                <a:lnTo>
                  <a:pt x="491915" y="5113"/>
                </a:lnTo>
                <a:lnTo>
                  <a:pt x="466648" y="0"/>
                </a:lnTo>
                <a:lnTo>
                  <a:pt x="447798" y="2794"/>
                </a:lnTo>
                <a:lnTo>
                  <a:pt x="431128" y="10625"/>
                </a:lnTo>
                <a:lnTo>
                  <a:pt x="417451" y="22658"/>
                </a:lnTo>
                <a:lnTo>
                  <a:pt x="407581" y="38061"/>
                </a:lnTo>
                <a:lnTo>
                  <a:pt x="397710" y="22658"/>
                </a:lnTo>
                <a:lnTo>
                  <a:pt x="384033" y="10625"/>
                </a:lnTo>
                <a:lnTo>
                  <a:pt x="367363" y="2794"/>
                </a:lnTo>
                <a:lnTo>
                  <a:pt x="348513" y="0"/>
                </a:lnTo>
                <a:lnTo>
                  <a:pt x="323246" y="5113"/>
                </a:lnTo>
                <a:lnTo>
                  <a:pt x="302591" y="19051"/>
                </a:lnTo>
                <a:lnTo>
                  <a:pt x="288654" y="39706"/>
                </a:lnTo>
                <a:lnTo>
                  <a:pt x="283540" y="64973"/>
                </a:lnTo>
                <a:lnTo>
                  <a:pt x="283540" y="165099"/>
                </a:lnTo>
                <a:lnTo>
                  <a:pt x="269557" y="160418"/>
                </a:lnTo>
                <a:lnTo>
                  <a:pt x="258311" y="151358"/>
                </a:lnTo>
                <a:lnTo>
                  <a:pt x="250818" y="138936"/>
                </a:lnTo>
                <a:lnTo>
                  <a:pt x="248094" y="124167"/>
                </a:lnTo>
                <a:lnTo>
                  <a:pt x="248094" y="64973"/>
                </a:lnTo>
                <a:lnTo>
                  <a:pt x="242980" y="39706"/>
                </a:lnTo>
                <a:lnTo>
                  <a:pt x="229042" y="19051"/>
                </a:lnTo>
                <a:lnTo>
                  <a:pt x="208387" y="5113"/>
                </a:lnTo>
                <a:lnTo>
                  <a:pt x="183121" y="0"/>
                </a:lnTo>
                <a:lnTo>
                  <a:pt x="164269" y="2794"/>
                </a:lnTo>
                <a:lnTo>
                  <a:pt x="147596" y="10625"/>
                </a:lnTo>
                <a:lnTo>
                  <a:pt x="133918" y="22658"/>
                </a:lnTo>
                <a:lnTo>
                  <a:pt x="124053" y="38061"/>
                </a:lnTo>
                <a:lnTo>
                  <a:pt x="114181" y="22658"/>
                </a:lnTo>
                <a:lnTo>
                  <a:pt x="100501" y="10625"/>
                </a:lnTo>
                <a:lnTo>
                  <a:pt x="83830" y="2794"/>
                </a:lnTo>
                <a:lnTo>
                  <a:pt x="64985" y="0"/>
                </a:lnTo>
                <a:lnTo>
                  <a:pt x="39712" y="5113"/>
                </a:lnTo>
                <a:lnTo>
                  <a:pt x="19053" y="19051"/>
                </a:lnTo>
                <a:lnTo>
                  <a:pt x="5114" y="39706"/>
                </a:lnTo>
                <a:lnTo>
                  <a:pt x="0" y="64973"/>
                </a:lnTo>
                <a:lnTo>
                  <a:pt x="0" y="171424"/>
                </a:lnTo>
                <a:lnTo>
                  <a:pt x="11810" y="171424"/>
                </a:lnTo>
                <a:lnTo>
                  <a:pt x="11810" y="64973"/>
                </a:lnTo>
                <a:lnTo>
                  <a:pt x="15995" y="44300"/>
                </a:lnTo>
                <a:lnTo>
                  <a:pt x="27401" y="27400"/>
                </a:lnTo>
                <a:lnTo>
                  <a:pt x="44306" y="15995"/>
                </a:lnTo>
                <a:lnTo>
                  <a:pt x="64985" y="11810"/>
                </a:lnTo>
                <a:lnTo>
                  <a:pt x="85658" y="15995"/>
                </a:lnTo>
                <a:lnTo>
                  <a:pt x="102558" y="27400"/>
                </a:lnTo>
                <a:lnTo>
                  <a:pt x="113963" y="44300"/>
                </a:lnTo>
                <a:lnTo>
                  <a:pt x="118148" y="64973"/>
                </a:lnTo>
                <a:lnTo>
                  <a:pt x="118148" y="171424"/>
                </a:lnTo>
                <a:lnTo>
                  <a:pt x="129959" y="171424"/>
                </a:lnTo>
                <a:lnTo>
                  <a:pt x="129959" y="64973"/>
                </a:lnTo>
                <a:lnTo>
                  <a:pt x="134143" y="44300"/>
                </a:lnTo>
                <a:lnTo>
                  <a:pt x="145548" y="27400"/>
                </a:lnTo>
                <a:lnTo>
                  <a:pt x="162448" y="15995"/>
                </a:lnTo>
                <a:lnTo>
                  <a:pt x="183121" y="11810"/>
                </a:lnTo>
                <a:lnTo>
                  <a:pt x="203793" y="15995"/>
                </a:lnTo>
                <a:lnTo>
                  <a:pt x="220694" y="27400"/>
                </a:lnTo>
                <a:lnTo>
                  <a:pt x="232098" y="44300"/>
                </a:lnTo>
                <a:lnTo>
                  <a:pt x="236283" y="64973"/>
                </a:lnTo>
                <a:lnTo>
                  <a:pt x="236283" y="124167"/>
                </a:lnTo>
                <a:lnTo>
                  <a:pt x="240468" y="144847"/>
                </a:lnTo>
                <a:lnTo>
                  <a:pt x="251872" y="161751"/>
                </a:lnTo>
                <a:lnTo>
                  <a:pt x="268773" y="173157"/>
                </a:lnTo>
                <a:lnTo>
                  <a:pt x="289445" y="177342"/>
                </a:lnTo>
                <a:lnTo>
                  <a:pt x="295351" y="177342"/>
                </a:lnTo>
                <a:lnTo>
                  <a:pt x="295351" y="64973"/>
                </a:lnTo>
                <a:lnTo>
                  <a:pt x="299535" y="44300"/>
                </a:lnTo>
                <a:lnTo>
                  <a:pt x="310940" y="27400"/>
                </a:lnTo>
                <a:lnTo>
                  <a:pt x="327840" y="15995"/>
                </a:lnTo>
                <a:lnTo>
                  <a:pt x="348513" y="11810"/>
                </a:lnTo>
                <a:lnTo>
                  <a:pt x="369185" y="15995"/>
                </a:lnTo>
                <a:lnTo>
                  <a:pt x="386086" y="27400"/>
                </a:lnTo>
                <a:lnTo>
                  <a:pt x="397490" y="44300"/>
                </a:lnTo>
                <a:lnTo>
                  <a:pt x="401675" y="64973"/>
                </a:lnTo>
                <a:lnTo>
                  <a:pt x="401675" y="171424"/>
                </a:lnTo>
                <a:lnTo>
                  <a:pt x="413486" y="171424"/>
                </a:lnTo>
                <a:lnTo>
                  <a:pt x="413486" y="64973"/>
                </a:lnTo>
                <a:lnTo>
                  <a:pt x="417671" y="44300"/>
                </a:lnTo>
                <a:lnTo>
                  <a:pt x="429075" y="27400"/>
                </a:lnTo>
                <a:lnTo>
                  <a:pt x="445976" y="15995"/>
                </a:lnTo>
                <a:lnTo>
                  <a:pt x="466648" y="11810"/>
                </a:lnTo>
                <a:lnTo>
                  <a:pt x="487321" y="15995"/>
                </a:lnTo>
                <a:lnTo>
                  <a:pt x="504221" y="27400"/>
                </a:lnTo>
                <a:lnTo>
                  <a:pt x="515626" y="44300"/>
                </a:lnTo>
                <a:lnTo>
                  <a:pt x="519811" y="64973"/>
                </a:lnTo>
                <a:lnTo>
                  <a:pt x="519811" y="124040"/>
                </a:lnTo>
                <a:lnTo>
                  <a:pt x="524006" y="144767"/>
                </a:lnTo>
                <a:lnTo>
                  <a:pt x="535441" y="161712"/>
                </a:lnTo>
                <a:lnTo>
                  <a:pt x="552386" y="173147"/>
                </a:lnTo>
                <a:lnTo>
                  <a:pt x="573112" y="177342"/>
                </a:lnTo>
                <a:lnTo>
                  <a:pt x="665441" y="177342"/>
                </a:lnTo>
                <a:lnTo>
                  <a:pt x="673392" y="169392"/>
                </a:lnTo>
                <a:lnTo>
                  <a:pt x="673392" y="31572"/>
                </a:lnTo>
                <a:lnTo>
                  <a:pt x="665441" y="23621"/>
                </a:lnTo>
                <a:lnTo>
                  <a:pt x="557911" y="23621"/>
                </a:lnTo>
                <a:lnTo>
                  <a:pt x="555256" y="20980"/>
                </a:lnTo>
                <a:lnTo>
                  <a:pt x="555256" y="14465"/>
                </a:lnTo>
                <a:lnTo>
                  <a:pt x="557911" y="11810"/>
                </a:lnTo>
                <a:lnTo>
                  <a:pt x="762000" y="1181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358831" y="7056664"/>
            <a:ext cx="1917166" cy="965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909008" y="7003668"/>
            <a:ext cx="285115" cy="279400"/>
          </a:xfrm>
          <a:custGeom>
            <a:avLst/>
            <a:gdLst/>
            <a:ahLst/>
            <a:cxnLst/>
            <a:rect l="l" t="t" r="r" b="b"/>
            <a:pathLst>
              <a:path w="285115" h="279400">
                <a:moveTo>
                  <a:pt x="285051" y="139471"/>
                </a:moveTo>
                <a:lnTo>
                  <a:pt x="277784" y="183554"/>
                </a:lnTo>
                <a:lnTo>
                  <a:pt x="257550" y="221840"/>
                </a:lnTo>
                <a:lnTo>
                  <a:pt x="226695" y="252032"/>
                </a:lnTo>
                <a:lnTo>
                  <a:pt x="187569" y="271832"/>
                </a:lnTo>
                <a:lnTo>
                  <a:pt x="142519" y="278942"/>
                </a:lnTo>
                <a:lnTo>
                  <a:pt x="97470" y="271832"/>
                </a:lnTo>
                <a:lnTo>
                  <a:pt x="58347" y="252032"/>
                </a:lnTo>
                <a:lnTo>
                  <a:pt x="27497" y="221840"/>
                </a:lnTo>
                <a:lnTo>
                  <a:pt x="7265" y="183554"/>
                </a:lnTo>
                <a:lnTo>
                  <a:pt x="0" y="139471"/>
                </a:lnTo>
                <a:lnTo>
                  <a:pt x="7265" y="95388"/>
                </a:lnTo>
                <a:lnTo>
                  <a:pt x="27497" y="57102"/>
                </a:lnTo>
                <a:lnTo>
                  <a:pt x="58347" y="26910"/>
                </a:lnTo>
                <a:lnTo>
                  <a:pt x="97470" y="7110"/>
                </a:lnTo>
                <a:lnTo>
                  <a:pt x="142519" y="0"/>
                </a:lnTo>
                <a:lnTo>
                  <a:pt x="187569" y="7110"/>
                </a:lnTo>
                <a:lnTo>
                  <a:pt x="226695" y="26910"/>
                </a:lnTo>
                <a:lnTo>
                  <a:pt x="257550" y="57102"/>
                </a:lnTo>
                <a:lnTo>
                  <a:pt x="277784" y="95388"/>
                </a:lnTo>
                <a:lnTo>
                  <a:pt x="285051" y="139471"/>
                </a:lnTo>
                <a:close/>
              </a:path>
            </a:pathLst>
          </a:custGeom>
          <a:ln w="12700">
            <a:solidFill>
              <a:srgbClr val="FBAF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1900" y="5811562"/>
            <a:ext cx="1819275" cy="553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80"/>
              </a:lnSpc>
              <a:spcBef>
                <a:spcPts val="100"/>
              </a:spcBef>
            </a:pPr>
            <a:r>
              <a:rPr sz="1800" b="1" spc="220" dirty="0">
                <a:latin typeface="Calibri"/>
                <a:cs typeface="Calibri"/>
              </a:rPr>
              <a:t>СПАСИБО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2080"/>
              </a:lnSpc>
            </a:pPr>
            <a:r>
              <a:rPr sz="1800" b="1" spc="185" dirty="0">
                <a:latin typeface="Calibri"/>
                <a:cs typeface="Calibri"/>
              </a:rPr>
              <a:t>ЗА</a:t>
            </a:r>
            <a:r>
              <a:rPr sz="1800" b="1" spc="35" dirty="0">
                <a:latin typeface="Calibri"/>
                <a:cs typeface="Calibri"/>
              </a:rPr>
              <a:t> </a:t>
            </a:r>
            <a:r>
              <a:rPr sz="1800" b="1" spc="165" dirty="0">
                <a:latin typeface="Calibri"/>
                <a:cs typeface="Calibri"/>
              </a:rPr>
              <a:t>ВНИМАНИЕ!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0349" y="725147"/>
            <a:ext cx="9672320" cy="0"/>
          </a:xfrm>
          <a:custGeom>
            <a:avLst/>
            <a:gdLst/>
            <a:ahLst/>
            <a:cxnLst/>
            <a:rect l="l" t="t" r="r" b="b"/>
            <a:pathLst>
              <a:path w="9672320">
                <a:moveTo>
                  <a:pt x="0" y="0"/>
                </a:moveTo>
                <a:lnTo>
                  <a:pt x="9671812" y="0"/>
                </a:lnTo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0349" y="6814256"/>
            <a:ext cx="9672320" cy="0"/>
          </a:xfrm>
          <a:custGeom>
            <a:avLst/>
            <a:gdLst/>
            <a:ahLst/>
            <a:cxnLst/>
            <a:rect l="l" t="t" r="r" b="b"/>
            <a:pathLst>
              <a:path w="9672320">
                <a:moveTo>
                  <a:pt x="0" y="0"/>
                </a:moveTo>
                <a:lnTo>
                  <a:pt x="9671812" y="0"/>
                </a:lnTo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31900" y="2516100"/>
            <a:ext cx="6542000" cy="28597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37235">
              <a:lnSpc>
                <a:spcPct val="100000"/>
              </a:lnSpc>
              <a:spcBef>
                <a:spcPts val="100"/>
              </a:spcBef>
            </a:pPr>
            <a:r>
              <a:rPr lang="ru-RU" sz="1400" spc="25" dirty="0">
                <a:cs typeface="Calibri"/>
              </a:rPr>
              <a:t>Денис </a:t>
            </a:r>
            <a:r>
              <a:rPr lang="ru-RU" sz="1400" spc="25" dirty="0" err="1">
                <a:cs typeface="Calibri"/>
              </a:rPr>
              <a:t>Юдчиц</a:t>
            </a:r>
            <a:endParaRPr lang="ru-RU" sz="1400" spc="10" dirty="0">
              <a:cs typeface="Calibri"/>
            </a:endParaRPr>
          </a:p>
          <a:p>
            <a:pPr marL="12700" marR="737235">
              <a:lnSpc>
                <a:spcPct val="100000"/>
              </a:lnSpc>
              <a:spcBef>
                <a:spcPts val="100"/>
              </a:spcBef>
            </a:pPr>
            <a:r>
              <a:rPr lang="ru-RU" sz="1400" spc="20" dirty="0">
                <a:solidFill>
                  <a:srgbClr val="9E7EB9"/>
                </a:solidFill>
                <a:cs typeface="Calibri"/>
              </a:rPr>
              <a:t>Генеральный директор </a:t>
            </a:r>
          </a:p>
          <a:p>
            <a:pPr marL="12700" marR="737235">
              <a:lnSpc>
                <a:spcPct val="100000"/>
              </a:lnSpc>
              <a:spcBef>
                <a:spcPts val="100"/>
              </a:spcBef>
            </a:pPr>
            <a:r>
              <a:rPr lang="ru-RU" sz="1400" spc="20" dirty="0">
                <a:solidFill>
                  <a:srgbClr val="9E7EB9"/>
                </a:solidFill>
                <a:cs typeface="Calibri"/>
              </a:rPr>
              <a:t>ООО «Мобильные Медицинские Технологии»</a:t>
            </a:r>
            <a:endParaRPr lang="ru-RU" sz="14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ru-RU" sz="120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400" spc="15" dirty="0">
                <a:cs typeface="Calibri"/>
                <a:hlinkClick r:id="rId2"/>
              </a:rPr>
              <a:t>dy@onlinedoctor.ru</a:t>
            </a:r>
            <a:endParaRPr lang="ru-RU" sz="1200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sz="1400" spc="-25" dirty="0">
                <a:cs typeface="Calibri"/>
              </a:rPr>
              <a:t>+7 </a:t>
            </a:r>
            <a:r>
              <a:rPr lang="ru-RU" sz="1400" spc="30" dirty="0">
                <a:cs typeface="Calibri"/>
              </a:rPr>
              <a:t>968 570</a:t>
            </a:r>
            <a:r>
              <a:rPr lang="ru-RU" sz="1400" spc="-30" dirty="0">
                <a:cs typeface="Calibri"/>
              </a:rPr>
              <a:t> 2236</a:t>
            </a:r>
          </a:p>
          <a:p>
            <a:pPr marL="12700">
              <a:lnSpc>
                <a:spcPct val="100000"/>
              </a:lnSpc>
            </a:pPr>
            <a:endParaRPr lang="ru-RU" sz="1400" spc="-30" dirty="0">
              <a:cs typeface="Calibri"/>
            </a:endParaRPr>
          </a:p>
          <a:p>
            <a:pPr marL="12700" marR="737235">
              <a:lnSpc>
                <a:spcPct val="100000"/>
              </a:lnSpc>
              <a:spcBef>
                <a:spcPts val="100"/>
              </a:spcBef>
            </a:pPr>
            <a:r>
              <a:rPr lang="ru-RU" sz="1400" spc="25" dirty="0">
                <a:cs typeface="Calibri"/>
              </a:rPr>
              <a:t>Ольга </a:t>
            </a:r>
            <a:r>
              <a:rPr lang="ru-RU" sz="1400" spc="10" dirty="0">
                <a:cs typeface="Calibri"/>
              </a:rPr>
              <a:t>Волкова</a:t>
            </a:r>
          </a:p>
          <a:p>
            <a:pPr marL="12700" marR="737235">
              <a:lnSpc>
                <a:spcPct val="100000"/>
              </a:lnSpc>
              <a:spcBef>
                <a:spcPts val="100"/>
              </a:spcBef>
            </a:pPr>
            <a:r>
              <a:rPr lang="ru-RU" sz="1400" spc="10" dirty="0">
                <a:solidFill>
                  <a:srgbClr val="9E7EB9"/>
                </a:solidFill>
                <a:cs typeface="Calibri"/>
              </a:rPr>
              <a:t>Р</a:t>
            </a:r>
            <a:r>
              <a:rPr lang="ru-RU" sz="1400" spc="20" dirty="0">
                <a:solidFill>
                  <a:srgbClr val="9E7EB9"/>
                </a:solidFill>
                <a:cs typeface="Calibri"/>
              </a:rPr>
              <a:t>уководитель</a:t>
            </a:r>
            <a:r>
              <a:rPr lang="ru-RU" sz="1400" spc="-65" dirty="0">
                <a:solidFill>
                  <a:srgbClr val="9E7EB9"/>
                </a:solidFill>
                <a:cs typeface="Calibri"/>
              </a:rPr>
              <a:t> </a:t>
            </a:r>
            <a:r>
              <a:rPr lang="ru-RU" sz="1400" spc="15" dirty="0">
                <a:solidFill>
                  <a:srgbClr val="9E7EB9"/>
                </a:solidFill>
                <a:cs typeface="Calibri"/>
              </a:rPr>
              <a:t>направления</a:t>
            </a:r>
            <a:endParaRPr lang="ru-RU" sz="140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ru-RU" sz="1400" spc="35" dirty="0">
                <a:solidFill>
                  <a:srgbClr val="9E7EB9"/>
                </a:solidFill>
                <a:cs typeface="Calibri"/>
              </a:rPr>
              <a:t>по </a:t>
            </a:r>
            <a:r>
              <a:rPr lang="ru-RU" sz="1400" spc="25" dirty="0">
                <a:solidFill>
                  <a:srgbClr val="9E7EB9"/>
                </a:solidFill>
                <a:cs typeface="Calibri"/>
              </a:rPr>
              <a:t>сопровождению </a:t>
            </a:r>
            <a:r>
              <a:rPr lang="ru-RU" sz="1400" spc="30" dirty="0">
                <a:solidFill>
                  <a:srgbClr val="9E7EB9"/>
                </a:solidFill>
                <a:cs typeface="Calibri"/>
              </a:rPr>
              <a:t>партнерской</a:t>
            </a:r>
            <a:r>
              <a:rPr lang="ru-RU" sz="1400" spc="-95" dirty="0">
                <a:solidFill>
                  <a:srgbClr val="9E7EB9"/>
                </a:solidFill>
                <a:cs typeface="Calibri"/>
              </a:rPr>
              <a:t> </a:t>
            </a:r>
            <a:r>
              <a:rPr lang="ru-RU" sz="1400" spc="45" dirty="0">
                <a:solidFill>
                  <a:srgbClr val="9E7EB9"/>
                </a:solidFill>
                <a:cs typeface="Calibri"/>
              </a:rPr>
              <a:t>сети</a:t>
            </a:r>
            <a:endParaRPr lang="ru-RU" sz="14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ru-RU" sz="140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400" spc="15" dirty="0">
                <a:cs typeface="Calibri"/>
                <a:hlinkClick r:id="rId3"/>
              </a:rPr>
              <a:t>o.volkova@onlinedoctor.ru</a:t>
            </a:r>
            <a:endParaRPr lang="ru-RU" sz="1400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sz="1400" spc="-25" dirty="0">
                <a:cs typeface="Calibri"/>
              </a:rPr>
              <a:t>+7 </a:t>
            </a:r>
            <a:r>
              <a:rPr lang="ru-RU" sz="1400" spc="30" dirty="0">
                <a:cs typeface="Calibri"/>
              </a:rPr>
              <a:t>962 950</a:t>
            </a:r>
            <a:r>
              <a:rPr lang="ru-RU" sz="1400" spc="-30" dirty="0">
                <a:cs typeface="Calibri"/>
              </a:rPr>
              <a:t> </a:t>
            </a:r>
            <a:r>
              <a:rPr lang="ru-RU" sz="1400" spc="15" dirty="0">
                <a:cs typeface="Calibri"/>
              </a:rPr>
              <a:t>4292</a:t>
            </a:r>
            <a:endParaRPr lang="ru-RU" sz="1400" dirty="0"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32000" y="1608899"/>
            <a:ext cx="1435735" cy="334645"/>
          </a:xfrm>
          <a:custGeom>
            <a:avLst/>
            <a:gdLst/>
            <a:ahLst/>
            <a:cxnLst/>
            <a:rect l="l" t="t" r="r" b="b"/>
            <a:pathLst>
              <a:path w="1435735" h="334644">
                <a:moveTo>
                  <a:pt x="1435620" y="0"/>
                </a:moveTo>
                <a:lnTo>
                  <a:pt x="1057236" y="0"/>
                </a:lnTo>
                <a:lnTo>
                  <a:pt x="1044251" y="2629"/>
                </a:lnTo>
                <a:lnTo>
                  <a:pt x="1033637" y="9793"/>
                </a:lnTo>
                <a:lnTo>
                  <a:pt x="1026475" y="20407"/>
                </a:lnTo>
                <a:lnTo>
                  <a:pt x="1023848" y="33388"/>
                </a:lnTo>
                <a:lnTo>
                  <a:pt x="1026475" y="46374"/>
                </a:lnTo>
                <a:lnTo>
                  <a:pt x="1033637" y="56988"/>
                </a:lnTo>
                <a:lnTo>
                  <a:pt x="1044251" y="64149"/>
                </a:lnTo>
                <a:lnTo>
                  <a:pt x="1057236" y="66776"/>
                </a:lnTo>
                <a:lnTo>
                  <a:pt x="1241437" y="66776"/>
                </a:lnTo>
                <a:lnTo>
                  <a:pt x="1246428" y="71767"/>
                </a:lnTo>
                <a:lnTo>
                  <a:pt x="1246428" y="306870"/>
                </a:lnTo>
                <a:lnTo>
                  <a:pt x="1241437" y="311861"/>
                </a:lnTo>
                <a:lnTo>
                  <a:pt x="1079741" y="311861"/>
                </a:lnTo>
                <a:lnTo>
                  <a:pt x="1049350" y="305709"/>
                </a:lnTo>
                <a:lnTo>
                  <a:pt x="1024504" y="288942"/>
                </a:lnTo>
                <a:lnTo>
                  <a:pt x="1007737" y="264096"/>
                </a:lnTo>
                <a:lnTo>
                  <a:pt x="1001585" y="233705"/>
                </a:lnTo>
                <a:lnTo>
                  <a:pt x="1001585" y="122427"/>
                </a:lnTo>
                <a:lnTo>
                  <a:pt x="991950" y="74821"/>
                </a:lnTo>
                <a:lnTo>
                  <a:pt x="965690" y="35901"/>
                </a:lnTo>
                <a:lnTo>
                  <a:pt x="926774" y="9637"/>
                </a:lnTo>
                <a:lnTo>
                  <a:pt x="879170" y="0"/>
                </a:lnTo>
                <a:lnTo>
                  <a:pt x="843657" y="5267"/>
                </a:lnTo>
                <a:lnTo>
                  <a:pt x="812249" y="20023"/>
                </a:lnTo>
                <a:lnTo>
                  <a:pt x="786481" y="42696"/>
                </a:lnTo>
                <a:lnTo>
                  <a:pt x="767892" y="71716"/>
                </a:lnTo>
                <a:lnTo>
                  <a:pt x="749296" y="42696"/>
                </a:lnTo>
                <a:lnTo>
                  <a:pt x="723525" y="20023"/>
                </a:lnTo>
                <a:lnTo>
                  <a:pt x="692115" y="5267"/>
                </a:lnTo>
                <a:lnTo>
                  <a:pt x="656602" y="0"/>
                </a:lnTo>
                <a:lnTo>
                  <a:pt x="608998" y="9637"/>
                </a:lnTo>
                <a:lnTo>
                  <a:pt x="570082" y="35901"/>
                </a:lnTo>
                <a:lnTo>
                  <a:pt x="543822" y="74821"/>
                </a:lnTo>
                <a:lnTo>
                  <a:pt x="534187" y="122427"/>
                </a:lnTo>
                <a:lnTo>
                  <a:pt x="534187" y="311061"/>
                </a:lnTo>
                <a:lnTo>
                  <a:pt x="507846" y="302241"/>
                </a:lnTo>
                <a:lnTo>
                  <a:pt x="486659" y="285173"/>
                </a:lnTo>
                <a:lnTo>
                  <a:pt x="472542" y="261774"/>
                </a:lnTo>
                <a:lnTo>
                  <a:pt x="467410" y="233959"/>
                </a:lnTo>
                <a:lnTo>
                  <a:pt x="467410" y="122427"/>
                </a:lnTo>
                <a:lnTo>
                  <a:pt x="457775" y="74821"/>
                </a:lnTo>
                <a:lnTo>
                  <a:pt x="431515" y="35901"/>
                </a:lnTo>
                <a:lnTo>
                  <a:pt x="392599" y="9637"/>
                </a:lnTo>
                <a:lnTo>
                  <a:pt x="344995" y="0"/>
                </a:lnTo>
                <a:lnTo>
                  <a:pt x="309482" y="5267"/>
                </a:lnTo>
                <a:lnTo>
                  <a:pt x="278072" y="20023"/>
                </a:lnTo>
                <a:lnTo>
                  <a:pt x="252301" y="42696"/>
                </a:lnTo>
                <a:lnTo>
                  <a:pt x="233705" y="71716"/>
                </a:lnTo>
                <a:lnTo>
                  <a:pt x="215109" y="42696"/>
                </a:lnTo>
                <a:lnTo>
                  <a:pt x="189337" y="20023"/>
                </a:lnTo>
                <a:lnTo>
                  <a:pt x="157928" y="5267"/>
                </a:lnTo>
                <a:lnTo>
                  <a:pt x="122415" y="0"/>
                </a:lnTo>
                <a:lnTo>
                  <a:pt x="74811" y="9637"/>
                </a:lnTo>
                <a:lnTo>
                  <a:pt x="35894" y="35901"/>
                </a:lnTo>
                <a:lnTo>
                  <a:pt x="9635" y="74821"/>
                </a:lnTo>
                <a:lnTo>
                  <a:pt x="0" y="122427"/>
                </a:lnTo>
                <a:lnTo>
                  <a:pt x="0" y="322986"/>
                </a:lnTo>
                <a:lnTo>
                  <a:pt x="22263" y="322986"/>
                </a:lnTo>
                <a:lnTo>
                  <a:pt x="22263" y="122427"/>
                </a:lnTo>
                <a:lnTo>
                  <a:pt x="30144" y="83476"/>
                </a:lnTo>
                <a:lnTo>
                  <a:pt x="51627" y="51633"/>
                </a:lnTo>
                <a:lnTo>
                  <a:pt x="83465" y="30146"/>
                </a:lnTo>
                <a:lnTo>
                  <a:pt x="122415" y="22263"/>
                </a:lnTo>
                <a:lnTo>
                  <a:pt x="161367" y="30146"/>
                </a:lnTo>
                <a:lnTo>
                  <a:pt x="193209" y="51633"/>
                </a:lnTo>
                <a:lnTo>
                  <a:pt x="214696" y="83476"/>
                </a:lnTo>
                <a:lnTo>
                  <a:pt x="222580" y="122427"/>
                </a:lnTo>
                <a:lnTo>
                  <a:pt x="222580" y="322986"/>
                </a:lnTo>
                <a:lnTo>
                  <a:pt x="244830" y="322986"/>
                </a:lnTo>
                <a:lnTo>
                  <a:pt x="244830" y="122427"/>
                </a:lnTo>
                <a:lnTo>
                  <a:pt x="252714" y="83476"/>
                </a:lnTo>
                <a:lnTo>
                  <a:pt x="274200" y="51633"/>
                </a:lnTo>
                <a:lnTo>
                  <a:pt x="306043" y="30146"/>
                </a:lnTo>
                <a:lnTo>
                  <a:pt x="344995" y="22263"/>
                </a:lnTo>
                <a:lnTo>
                  <a:pt x="383945" y="30146"/>
                </a:lnTo>
                <a:lnTo>
                  <a:pt x="415783" y="51633"/>
                </a:lnTo>
                <a:lnTo>
                  <a:pt x="437265" y="83476"/>
                </a:lnTo>
                <a:lnTo>
                  <a:pt x="445147" y="122427"/>
                </a:lnTo>
                <a:lnTo>
                  <a:pt x="445147" y="233959"/>
                </a:lnTo>
                <a:lnTo>
                  <a:pt x="453031" y="272909"/>
                </a:lnTo>
                <a:lnTo>
                  <a:pt x="474518" y="304747"/>
                </a:lnTo>
                <a:lnTo>
                  <a:pt x="506360" y="326229"/>
                </a:lnTo>
                <a:lnTo>
                  <a:pt x="545312" y="334111"/>
                </a:lnTo>
                <a:lnTo>
                  <a:pt x="556437" y="334111"/>
                </a:lnTo>
                <a:lnTo>
                  <a:pt x="556437" y="122427"/>
                </a:lnTo>
                <a:lnTo>
                  <a:pt x="564321" y="83476"/>
                </a:lnTo>
                <a:lnTo>
                  <a:pt x="585808" y="51633"/>
                </a:lnTo>
                <a:lnTo>
                  <a:pt x="617650" y="30146"/>
                </a:lnTo>
                <a:lnTo>
                  <a:pt x="656602" y="22263"/>
                </a:lnTo>
                <a:lnTo>
                  <a:pt x="695547" y="30146"/>
                </a:lnTo>
                <a:lnTo>
                  <a:pt x="727386" y="51633"/>
                </a:lnTo>
                <a:lnTo>
                  <a:pt x="748871" y="83476"/>
                </a:lnTo>
                <a:lnTo>
                  <a:pt x="756754" y="122427"/>
                </a:lnTo>
                <a:lnTo>
                  <a:pt x="756754" y="322986"/>
                </a:lnTo>
                <a:lnTo>
                  <a:pt x="779018" y="322986"/>
                </a:lnTo>
                <a:lnTo>
                  <a:pt x="779018" y="122427"/>
                </a:lnTo>
                <a:lnTo>
                  <a:pt x="786901" y="83476"/>
                </a:lnTo>
                <a:lnTo>
                  <a:pt x="808386" y="51633"/>
                </a:lnTo>
                <a:lnTo>
                  <a:pt x="840225" y="30146"/>
                </a:lnTo>
                <a:lnTo>
                  <a:pt x="879170" y="22263"/>
                </a:lnTo>
                <a:lnTo>
                  <a:pt x="918122" y="30146"/>
                </a:lnTo>
                <a:lnTo>
                  <a:pt x="949964" y="51633"/>
                </a:lnTo>
                <a:lnTo>
                  <a:pt x="971451" y="83476"/>
                </a:lnTo>
                <a:lnTo>
                  <a:pt x="979335" y="122427"/>
                </a:lnTo>
                <a:lnTo>
                  <a:pt x="979335" y="233705"/>
                </a:lnTo>
                <a:lnTo>
                  <a:pt x="987238" y="272753"/>
                </a:lnTo>
                <a:lnTo>
                  <a:pt x="1008778" y="304672"/>
                </a:lnTo>
                <a:lnTo>
                  <a:pt x="1040698" y="326209"/>
                </a:lnTo>
                <a:lnTo>
                  <a:pt x="1079741" y="334111"/>
                </a:lnTo>
                <a:lnTo>
                  <a:pt x="1235290" y="334111"/>
                </a:lnTo>
                <a:lnTo>
                  <a:pt x="1248276" y="331484"/>
                </a:lnTo>
                <a:lnTo>
                  <a:pt x="1258890" y="324324"/>
                </a:lnTo>
                <a:lnTo>
                  <a:pt x="1266051" y="313714"/>
                </a:lnTo>
                <a:lnTo>
                  <a:pt x="1268679" y="300735"/>
                </a:lnTo>
                <a:lnTo>
                  <a:pt x="1268679" y="77901"/>
                </a:lnTo>
                <a:lnTo>
                  <a:pt x="1266051" y="64923"/>
                </a:lnTo>
                <a:lnTo>
                  <a:pt x="1258890" y="54313"/>
                </a:lnTo>
                <a:lnTo>
                  <a:pt x="1248276" y="47153"/>
                </a:lnTo>
                <a:lnTo>
                  <a:pt x="1235290" y="44526"/>
                </a:lnTo>
                <a:lnTo>
                  <a:pt x="1051102" y="44526"/>
                </a:lnTo>
                <a:lnTo>
                  <a:pt x="1046111" y="39522"/>
                </a:lnTo>
                <a:lnTo>
                  <a:pt x="1046111" y="27254"/>
                </a:lnTo>
                <a:lnTo>
                  <a:pt x="1051102" y="22263"/>
                </a:lnTo>
                <a:lnTo>
                  <a:pt x="1435620" y="22263"/>
                </a:lnTo>
                <a:close/>
              </a:path>
            </a:pathLst>
          </a:custGeom>
          <a:solidFill>
            <a:srgbClr val="080B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24723" y="1609370"/>
            <a:ext cx="603270" cy="3200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06177" y="1973243"/>
            <a:ext cx="3613150" cy="3613150"/>
          </a:xfrm>
          <a:custGeom>
            <a:avLst/>
            <a:gdLst/>
            <a:ahLst/>
            <a:cxnLst/>
            <a:rect l="l" t="t" r="r" b="b"/>
            <a:pathLst>
              <a:path w="3613150" h="3613150">
                <a:moveTo>
                  <a:pt x="1806422" y="3612845"/>
                </a:moveTo>
                <a:lnTo>
                  <a:pt x="1854546" y="3612216"/>
                </a:lnTo>
                <a:lnTo>
                  <a:pt x="1902359" y="3610341"/>
                </a:lnTo>
                <a:lnTo>
                  <a:pt x="1949847" y="3607234"/>
                </a:lnTo>
                <a:lnTo>
                  <a:pt x="1996993" y="3602912"/>
                </a:lnTo>
                <a:lnTo>
                  <a:pt x="2043781" y="3597390"/>
                </a:lnTo>
                <a:lnTo>
                  <a:pt x="2090197" y="3590684"/>
                </a:lnTo>
                <a:lnTo>
                  <a:pt x="2136224" y="3582809"/>
                </a:lnTo>
                <a:lnTo>
                  <a:pt x="2181847" y="3573780"/>
                </a:lnTo>
                <a:lnTo>
                  <a:pt x="2227050" y="3563615"/>
                </a:lnTo>
                <a:lnTo>
                  <a:pt x="2271818" y="3552327"/>
                </a:lnTo>
                <a:lnTo>
                  <a:pt x="2316135" y="3539933"/>
                </a:lnTo>
                <a:lnTo>
                  <a:pt x="2359986" y="3526448"/>
                </a:lnTo>
                <a:lnTo>
                  <a:pt x="2403354" y="3511888"/>
                </a:lnTo>
                <a:lnTo>
                  <a:pt x="2446225" y="3496269"/>
                </a:lnTo>
                <a:lnTo>
                  <a:pt x="2488583" y="3479606"/>
                </a:lnTo>
                <a:lnTo>
                  <a:pt x="2530411" y="3461914"/>
                </a:lnTo>
                <a:lnTo>
                  <a:pt x="2571695" y="3443210"/>
                </a:lnTo>
                <a:lnTo>
                  <a:pt x="2612419" y="3423508"/>
                </a:lnTo>
                <a:lnTo>
                  <a:pt x="2652567" y="3402825"/>
                </a:lnTo>
                <a:lnTo>
                  <a:pt x="2692124" y="3381177"/>
                </a:lnTo>
                <a:lnTo>
                  <a:pt x="2731074" y="3358578"/>
                </a:lnTo>
                <a:lnTo>
                  <a:pt x="2769401" y="3335044"/>
                </a:lnTo>
                <a:lnTo>
                  <a:pt x="2807090" y="3310591"/>
                </a:lnTo>
                <a:lnTo>
                  <a:pt x="2844125" y="3285235"/>
                </a:lnTo>
                <a:lnTo>
                  <a:pt x="2880491" y="3258991"/>
                </a:lnTo>
                <a:lnTo>
                  <a:pt x="2916172" y="3231875"/>
                </a:lnTo>
                <a:lnTo>
                  <a:pt x="2951153" y="3203902"/>
                </a:lnTo>
                <a:lnTo>
                  <a:pt x="2985417" y="3175088"/>
                </a:lnTo>
                <a:lnTo>
                  <a:pt x="3018949" y="3145449"/>
                </a:lnTo>
                <a:lnTo>
                  <a:pt x="3051734" y="3115000"/>
                </a:lnTo>
                <a:lnTo>
                  <a:pt x="3083756" y="3083756"/>
                </a:lnTo>
                <a:lnTo>
                  <a:pt x="3115000" y="3051734"/>
                </a:lnTo>
                <a:lnTo>
                  <a:pt x="3145449" y="3018949"/>
                </a:lnTo>
                <a:lnTo>
                  <a:pt x="3175088" y="2985417"/>
                </a:lnTo>
                <a:lnTo>
                  <a:pt x="3203902" y="2951153"/>
                </a:lnTo>
                <a:lnTo>
                  <a:pt x="3231875" y="2916172"/>
                </a:lnTo>
                <a:lnTo>
                  <a:pt x="3258991" y="2880491"/>
                </a:lnTo>
                <a:lnTo>
                  <a:pt x="3285235" y="2844125"/>
                </a:lnTo>
                <a:lnTo>
                  <a:pt x="3310591" y="2807090"/>
                </a:lnTo>
                <a:lnTo>
                  <a:pt x="3335044" y="2769401"/>
                </a:lnTo>
                <a:lnTo>
                  <a:pt x="3358578" y="2731074"/>
                </a:lnTo>
                <a:lnTo>
                  <a:pt x="3381177" y="2692124"/>
                </a:lnTo>
                <a:lnTo>
                  <a:pt x="3402825" y="2652567"/>
                </a:lnTo>
                <a:lnTo>
                  <a:pt x="3423508" y="2612419"/>
                </a:lnTo>
                <a:lnTo>
                  <a:pt x="3443210" y="2571695"/>
                </a:lnTo>
                <a:lnTo>
                  <a:pt x="3461914" y="2530411"/>
                </a:lnTo>
                <a:lnTo>
                  <a:pt x="3479606" y="2488583"/>
                </a:lnTo>
                <a:lnTo>
                  <a:pt x="3496269" y="2446225"/>
                </a:lnTo>
                <a:lnTo>
                  <a:pt x="3511888" y="2403354"/>
                </a:lnTo>
                <a:lnTo>
                  <a:pt x="3526448" y="2359986"/>
                </a:lnTo>
                <a:lnTo>
                  <a:pt x="3539933" y="2316135"/>
                </a:lnTo>
                <a:lnTo>
                  <a:pt x="3552327" y="2271818"/>
                </a:lnTo>
                <a:lnTo>
                  <a:pt x="3563615" y="2227050"/>
                </a:lnTo>
                <a:lnTo>
                  <a:pt x="3573780" y="2181847"/>
                </a:lnTo>
                <a:lnTo>
                  <a:pt x="3582809" y="2136224"/>
                </a:lnTo>
                <a:lnTo>
                  <a:pt x="3590684" y="2090197"/>
                </a:lnTo>
                <a:lnTo>
                  <a:pt x="3597390" y="2043781"/>
                </a:lnTo>
                <a:lnTo>
                  <a:pt x="3602912" y="1996993"/>
                </a:lnTo>
                <a:lnTo>
                  <a:pt x="3607234" y="1949847"/>
                </a:lnTo>
                <a:lnTo>
                  <a:pt x="3610341" y="1902359"/>
                </a:lnTo>
                <a:lnTo>
                  <a:pt x="3612216" y="1854546"/>
                </a:lnTo>
                <a:lnTo>
                  <a:pt x="3612845" y="1806422"/>
                </a:lnTo>
                <a:lnTo>
                  <a:pt x="3612216" y="1758298"/>
                </a:lnTo>
                <a:lnTo>
                  <a:pt x="3610341" y="1710485"/>
                </a:lnTo>
                <a:lnTo>
                  <a:pt x="3607234" y="1662997"/>
                </a:lnTo>
                <a:lnTo>
                  <a:pt x="3602912" y="1615852"/>
                </a:lnTo>
                <a:lnTo>
                  <a:pt x="3597390" y="1569063"/>
                </a:lnTo>
                <a:lnTo>
                  <a:pt x="3590684" y="1522648"/>
                </a:lnTo>
                <a:lnTo>
                  <a:pt x="3582809" y="1476620"/>
                </a:lnTo>
                <a:lnTo>
                  <a:pt x="3573780" y="1430997"/>
                </a:lnTo>
                <a:lnTo>
                  <a:pt x="3563615" y="1385794"/>
                </a:lnTo>
                <a:lnTo>
                  <a:pt x="3552327" y="1341026"/>
                </a:lnTo>
                <a:lnTo>
                  <a:pt x="3539933" y="1296709"/>
                </a:lnTo>
                <a:lnTo>
                  <a:pt x="3526448" y="1252858"/>
                </a:lnTo>
                <a:lnTo>
                  <a:pt x="3511888" y="1209490"/>
                </a:lnTo>
                <a:lnTo>
                  <a:pt x="3496269" y="1166619"/>
                </a:lnTo>
                <a:lnTo>
                  <a:pt x="3479606" y="1124262"/>
                </a:lnTo>
                <a:lnTo>
                  <a:pt x="3461914" y="1082433"/>
                </a:lnTo>
                <a:lnTo>
                  <a:pt x="3443210" y="1041149"/>
                </a:lnTo>
                <a:lnTo>
                  <a:pt x="3423508" y="1000425"/>
                </a:lnTo>
                <a:lnTo>
                  <a:pt x="3402825" y="960277"/>
                </a:lnTo>
                <a:lnTo>
                  <a:pt x="3381177" y="920720"/>
                </a:lnTo>
                <a:lnTo>
                  <a:pt x="3358578" y="881770"/>
                </a:lnTo>
                <a:lnTo>
                  <a:pt x="3335044" y="843443"/>
                </a:lnTo>
                <a:lnTo>
                  <a:pt x="3310591" y="805754"/>
                </a:lnTo>
                <a:lnTo>
                  <a:pt x="3285235" y="768719"/>
                </a:lnTo>
                <a:lnTo>
                  <a:pt x="3258991" y="732353"/>
                </a:lnTo>
                <a:lnTo>
                  <a:pt x="3231875" y="696672"/>
                </a:lnTo>
                <a:lnTo>
                  <a:pt x="3203902" y="661691"/>
                </a:lnTo>
                <a:lnTo>
                  <a:pt x="3175088" y="627427"/>
                </a:lnTo>
                <a:lnTo>
                  <a:pt x="3145449" y="593895"/>
                </a:lnTo>
                <a:lnTo>
                  <a:pt x="3115000" y="561110"/>
                </a:lnTo>
                <a:lnTo>
                  <a:pt x="3083756" y="529088"/>
                </a:lnTo>
                <a:lnTo>
                  <a:pt x="3051734" y="497844"/>
                </a:lnTo>
                <a:lnTo>
                  <a:pt x="3018949" y="467395"/>
                </a:lnTo>
                <a:lnTo>
                  <a:pt x="2985417" y="437756"/>
                </a:lnTo>
                <a:lnTo>
                  <a:pt x="2951153" y="408942"/>
                </a:lnTo>
                <a:lnTo>
                  <a:pt x="2916172" y="380969"/>
                </a:lnTo>
                <a:lnTo>
                  <a:pt x="2880491" y="353853"/>
                </a:lnTo>
                <a:lnTo>
                  <a:pt x="2844125" y="327609"/>
                </a:lnTo>
                <a:lnTo>
                  <a:pt x="2807090" y="302253"/>
                </a:lnTo>
                <a:lnTo>
                  <a:pt x="2769401" y="277800"/>
                </a:lnTo>
                <a:lnTo>
                  <a:pt x="2731074" y="254266"/>
                </a:lnTo>
                <a:lnTo>
                  <a:pt x="2692124" y="231667"/>
                </a:lnTo>
                <a:lnTo>
                  <a:pt x="2652567" y="210019"/>
                </a:lnTo>
                <a:lnTo>
                  <a:pt x="2612419" y="189336"/>
                </a:lnTo>
                <a:lnTo>
                  <a:pt x="2571695" y="169635"/>
                </a:lnTo>
                <a:lnTo>
                  <a:pt x="2530411" y="150930"/>
                </a:lnTo>
                <a:lnTo>
                  <a:pt x="2488583" y="133239"/>
                </a:lnTo>
                <a:lnTo>
                  <a:pt x="2446225" y="116575"/>
                </a:lnTo>
                <a:lnTo>
                  <a:pt x="2403354" y="100956"/>
                </a:lnTo>
                <a:lnTo>
                  <a:pt x="2359986" y="86396"/>
                </a:lnTo>
                <a:lnTo>
                  <a:pt x="2316135" y="72911"/>
                </a:lnTo>
                <a:lnTo>
                  <a:pt x="2271818" y="60517"/>
                </a:lnTo>
                <a:lnTo>
                  <a:pt x="2227050" y="49230"/>
                </a:lnTo>
                <a:lnTo>
                  <a:pt x="2181847" y="39064"/>
                </a:lnTo>
                <a:lnTo>
                  <a:pt x="2136224" y="30036"/>
                </a:lnTo>
                <a:lnTo>
                  <a:pt x="2090197" y="22160"/>
                </a:lnTo>
                <a:lnTo>
                  <a:pt x="2043781" y="15454"/>
                </a:lnTo>
                <a:lnTo>
                  <a:pt x="1996993" y="9932"/>
                </a:lnTo>
                <a:lnTo>
                  <a:pt x="1949847" y="5610"/>
                </a:lnTo>
                <a:lnTo>
                  <a:pt x="1902359" y="2503"/>
                </a:lnTo>
                <a:lnTo>
                  <a:pt x="1854546" y="628"/>
                </a:lnTo>
                <a:lnTo>
                  <a:pt x="1806422" y="0"/>
                </a:lnTo>
                <a:lnTo>
                  <a:pt x="1758298" y="628"/>
                </a:lnTo>
                <a:lnTo>
                  <a:pt x="1710485" y="2503"/>
                </a:lnTo>
                <a:lnTo>
                  <a:pt x="1662997" y="5610"/>
                </a:lnTo>
                <a:lnTo>
                  <a:pt x="1615852" y="9932"/>
                </a:lnTo>
                <a:lnTo>
                  <a:pt x="1569063" y="15454"/>
                </a:lnTo>
                <a:lnTo>
                  <a:pt x="1522648" y="22160"/>
                </a:lnTo>
                <a:lnTo>
                  <a:pt x="1476620" y="30036"/>
                </a:lnTo>
                <a:lnTo>
                  <a:pt x="1430997" y="39064"/>
                </a:lnTo>
                <a:lnTo>
                  <a:pt x="1385794" y="49230"/>
                </a:lnTo>
                <a:lnTo>
                  <a:pt x="1341026" y="60517"/>
                </a:lnTo>
                <a:lnTo>
                  <a:pt x="1296709" y="72911"/>
                </a:lnTo>
                <a:lnTo>
                  <a:pt x="1252858" y="86396"/>
                </a:lnTo>
                <a:lnTo>
                  <a:pt x="1209490" y="100956"/>
                </a:lnTo>
                <a:lnTo>
                  <a:pt x="1166619" y="116575"/>
                </a:lnTo>
                <a:lnTo>
                  <a:pt x="1124262" y="133239"/>
                </a:lnTo>
                <a:lnTo>
                  <a:pt x="1082433" y="150930"/>
                </a:lnTo>
                <a:lnTo>
                  <a:pt x="1041149" y="169635"/>
                </a:lnTo>
                <a:lnTo>
                  <a:pt x="1000425" y="189336"/>
                </a:lnTo>
                <a:lnTo>
                  <a:pt x="960277" y="210019"/>
                </a:lnTo>
                <a:lnTo>
                  <a:pt x="920720" y="231667"/>
                </a:lnTo>
                <a:lnTo>
                  <a:pt x="881770" y="254266"/>
                </a:lnTo>
                <a:lnTo>
                  <a:pt x="843443" y="277800"/>
                </a:lnTo>
                <a:lnTo>
                  <a:pt x="805754" y="302253"/>
                </a:lnTo>
                <a:lnTo>
                  <a:pt x="768719" y="327609"/>
                </a:lnTo>
                <a:lnTo>
                  <a:pt x="732353" y="353853"/>
                </a:lnTo>
                <a:lnTo>
                  <a:pt x="696672" y="380969"/>
                </a:lnTo>
                <a:lnTo>
                  <a:pt x="661691" y="408942"/>
                </a:lnTo>
                <a:lnTo>
                  <a:pt x="627427" y="437756"/>
                </a:lnTo>
                <a:lnTo>
                  <a:pt x="593895" y="467395"/>
                </a:lnTo>
                <a:lnTo>
                  <a:pt x="561110" y="497844"/>
                </a:lnTo>
                <a:lnTo>
                  <a:pt x="529088" y="529088"/>
                </a:lnTo>
                <a:lnTo>
                  <a:pt x="497844" y="561110"/>
                </a:lnTo>
                <a:lnTo>
                  <a:pt x="467395" y="593895"/>
                </a:lnTo>
                <a:lnTo>
                  <a:pt x="437756" y="627427"/>
                </a:lnTo>
                <a:lnTo>
                  <a:pt x="408942" y="661691"/>
                </a:lnTo>
                <a:lnTo>
                  <a:pt x="380969" y="696672"/>
                </a:lnTo>
                <a:lnTo>
                  <a:pt x="353853" y="732353"/>
                </a:lnTo>
                <a:lnTo>
                  <a:pt x="327609" y="768719"/>
                </a:lnTo>
                <a:lnTo>
                  <a:pt x="302253" y="805754"/>
                </a:lnTo>
                <a:lnTo>
                  <a:pt x="277800" y="843443"/>
                </a:lnTo>
                <a:lnTo>
                  <a:pt x="254266" y="881770"/>
                </a:lnTo>
                <a:lnTo>
                  <a:pt x="231667" y="920720"/>
                </a:lnTo>
                <a:lnTo>
                  <a:pt x="210019" y="960277"/>
                </a:lnTo>
                <a:lnTo>
                  <a:pt x="189336" y="1000425"/>
                </a:lnTo>
                <a:lnTo>
                  <a:pt x="169635" y="1041149"/>
                </a:lnTo>
                <a:lnTo>
                  <a:pt x="150930" y="1082433"/>
                </a:lnTo>
                <a:lnTo>
                  <a:pt x="133239" y="1124262"/>
                </a:lnTo>
                <a:lnTo>
                  <a:pt x="116575" y="1166619"/>
                </a:lnTo>
                <a:lnTo>
                  <a:pt x="100956" y="1209490"/>
                </a:lnTo>
                <a:lnTo>
                  <a:pt x="86396" y="1252858"/>
                </a:lnTo>
                <a:lnTo>
                  <a:pt x="72911" y="1296709"/>
                </a:lnTo>
                <a:lnTo>
                  <a:pt x="60517" y="1341026"/>
                </a:lnTo>
                <a:lnTo>
                  <a:pt x="49230" y="1385794"/>
                </a:lnTo>
                <a:lnTo>
                  <a:pt x="39064" y="1430997"/>
                </a:lnTo>
                <a:lnTo>
                  <a:pt x="30036" y="1476620"/>
                </a:lnTo>
                <a:lnTo>
                  <a:pt x="22160" y="1522648"/>
                </a:lnTo>
                <a:lnTo>
                  <a:pt x="15454" y="1569063"/>
                </a:lnTo>
                <a:lnTo>
                  <a:pt x="9932" y="1615852"/>
                </a:lnTo>
                <a:lnTo>
                  <a:pt x="5610" y="1662997"/>
                </a:lnTo>
                <a:lnTo>
                  <a:pt x="2503" y="1710485"/>
                </a:lnTo>
                <a:lnTo>
                  <a:pt x="628" y="1758298"/>
                </a:lnTo>
                <a:lnTo>
                  <a:pt x="0" y="1806422"/>
                </a:lnTo>
                <a:lnTo>
                  <a:pt x="628" y="1854546"/>
                </a:lnTo>
                <a:lnTo>
                  <a:pt x="2503" y="1902359"/>
                </a:lnTo>
                <a:lnTo>
                  <a:pt x="5610" y="1949847"/>
                </a:lnTo>
                <a:lnTo>
                  <a:pt x="9932" y="1996993"/>
                </a:lnTo>
                <a:lnTo>
                  <a:pt x="15454" y="2043781"/>
                </a:lnTo>
                <a:lnTo>
                  <a:pt x="22160" y="2090197"/>
                </a:lnTo>
                <a:lnTo>
                  <a:pt x="30036" y="2136224"/>
                </a:lnTo>
                <a:lnTo>
                  <a:pt x="39064" y="2181847"/>
                </a:lnTo>
                <a:lnTo>
                  <a:pt x="49230" y="2227050"/>
                </a:lnTo>
                <a:lnTo>
                  <a:pt x="60517" y="2271818"/>
                </a:lnTo>
                <a:lnTo>
                  <a:pt x="72911" y="2316135"/>
                </a:lnTo>
                <a:lnTo>
                  <a:pt x="86396" y="2359986"/>
                </a:lnTo>
                <a:lnTo>
                  <a:pt x="100956" y="2403354"/>
                </a:lnTo>
                <a:lnTo>
                  <a:pt x="116575" y="2446225"/>
                </a:lnTo>
                <a:lnTo>
                  <a:pt x="133239" y="2488583"/>
                </a:lnTo>
                <a:lnTo>
                  <a:pt x="150930" y="2530411"/>
                </a:lnTo>
                <a:lnTo>
                  <a:pt x="169635" y="2571695"/>
                </a:lnTo>
                <a:lnTo>
                  <a:pt x="189336" y="2612419"/>
                </a:lnTo>
                <a:lnTo>
                  <a:pt x="210019" y="2652567"/>
                </a:lnTo>
                <a:lnTo>
                  <a:pt x="231667" y="2692124"/>
                </a:lnTo>
                <a:lnTo>
                  <a:pt x="254266" y="2731074"/>
                </a:lnTo>
                <a:lnTo>
                  <a:pt x="277800" y="2769401"/>
                </a:lnTo>
                <a:lnTo>
                  <a:pt x="302253" y="2807090"/>
                </a:lnTo>
                <a:lnTo>
                  <a:pt x="327609" y="2844125"/>
                </a:lnTo>
                <a:lnTo>
                  <a:pt x="353853" y="2880491"/>
                </a:lnTo>
                <a:lnTo>
                  <a:pt x="380969" y="2916172"/>
                </a:lnTo>
                <a:lnTo>
                  <a:pt x="408942" y="2951153"/>
                </a:lnTo>
                <a:lnTo>
                  <a:pt x="437756" y="2985417"/>
                </a:lnTo>
                <a:lnTo>
                  <a:pt x="467395" y="3018949"/>
                </a:lnTo>
                <a:lnTo>
                  <a:pt x="497844" y="3051734"/>
                </a:lnTo>
                <a:lnTo>
                  <a:pt x="529088" y="3083756"/>
                </a:lnTo>
                <a:lnTo>
                  <a:pt x="561110" y="3115000"/>
                </a:lnTo>
                <a:lnTo>
                  <a:pt x="593895" y="3145449"/>
                </a:lnTo>
                <a:lnTo>
                  <a:pt x="627427" y="3175088"/>
                </a:lnTo>
                <a:lnTo>
                  <a:pt x="661691" y="3203902"/>
                </a:lnTo>
                <a:lnTo>
                  <a:pt x="696672" y="3231875"/>
                </a:lnTo>
                <a:lnTo>
                  <a:pt x="732353" y="3258991"/>
                </a:lnTo>
                <a:lnTo>
                  <a:pt x="768719" y="3285235"/>
                </a:lnTo>
                <a:lnTo>
                  <a:pt x="805754" y="3310591"/>
                </a:lnTo>
                <a:lnTo>
                  <a:pt x="843443" y="3335044"/>
                </a:lnTo>
                <a:lnTo>
                  <a:pt x="881770" y="3358578"/>
                </a:lnTo>
                <a:lnTo>
                  <a:pt x="920720" y="3381177"/>
                </a:lnTo>
                <a:lnTo>
                  <a:pt x="960277" y="3402825"/>
                </a:lnTo>
                <a:lnTo>
                  <a:pt x="1000425" y="3423508"/>
                </a:lnTo>
                <a:lnTo>
                  <a:pt x="1041149" y="3443210"/>
                </a:lnTo>
                <a:lnTo>
                  <a:pt x="1082433" y="3461914"/>
                </a:lnTo>
                <a:lnTo>
                  <a:pt x="1124262" y="3479606"/>
                </a:lnTo>
                <a:lnTo>
                  <a:pt x="1166619" y="3496269"/>
                </a:lnTo>
                <a:lnTo>
                  <a:pt x="1209490" y="3511888"/>
                </a:lnTo>
                <a:lnTo>
                  <a:pt x="1252858" y="3526448"/>
                </a:lnTo>
                <a:lnTo>
                  <a:pt x="1296709" y="3539933"/>
                </a:lnTo>
                <a:lnTo>
                  <a:pt x="1341026" y="3552327"/>
                </a:lnTo>
                <a:lnTo>
                  <a:pt x="1385794" y="3563615"/>
                </a:lnTo>
                <a:lnTo>
                  <a:pt x="1430997" y="3573780"/>
                </a:lnTo>
                <a:lnTo>
                  <a:pt x="1476620" y="3582809"/>
                </a:lnTo>
                <a:lnTo>
                  <a:pt x="1522648" y="3590684"/>
                </a:lnTo>
                <a:lnTo>
                  <a:pt x="1569063" y="3597390"/>
                </a:lnTo>
                <a:lnTo>
                  <a:pt x="1615852" y="3602912"/>
                </a:lnTo>
                <a:lnTo>
                  <a:pt x="1662997" y="3607234"/>
                </a:lnTo>
                <a:lnTo>
                  <a:pt x="1710485" y="3610341"/>
                </a:lnTo>
                <a:lnTo>
                  <a:pt x="1758298" y="3612216"/>
                </a:lnTo>
                <a:lnTo>
                  <a:pt x="1806422" y="3612845"/>
                </a:lnTo>
                <a:close/>
              </a:path>
            </a:pathLst>
          </a:custGeom>
          <a:ln w="152400">
            <a:solidFill>
              <a:srgbClr val="F6F4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40270" y="3145144"/>
            <a:ext cx="1344930" cy="1269365"/>
          </a:xfrm>
          <a:custGeom>
            <a:avLst/>
            <a:gdLst/>
            <a:ahLst/>
            <a:cxnLst/>
            <a:rect l="l" t="t" r="r" b="b"/>
            <a:pathLst>
              <a:path w="1344929" h="1269364">
                <a:moveTo>
                  <a:pt x="1182916" y="399453"/>
                </a:moveTo>
                <a:lnTo>
                  <a:pt x="924801" y="398310"/>
                </a:lnTo>
                <a:lnTo>
                  <a:pt x="925995" y="154711"/>
                </a:lnTo>
                <a:lnTo>
                  <a:pt x="917860" y="106243"/>
                </a:lnTo>
                <a:lnTo>
                  <a:pt x="894867" y="64076"/>
                </a:lnTo>
                <a:lnTo>
                  <a:pt x="859706" y="30751"/>
                </a:lnTo>
                <a:lnTo>
                  <a:pt x="815067" y="8808"/>
                </a:lnTo>
                <a:lnTo>
                  <a:pt x="763638" y="787"/>
                </a:lnTo>
                <a:lnTo>
                  <a:pt x="586117" y="0"/>
                </a:lnTo>
                <a:lnTo>
                  <a:pt x="534698" y="7650"/>
                </a:lnTo>
                <a:lnTo>
                  <a:pt x="490026" y="29261"/>
                </a:lnTo>
                <a:lnTo>
                  <a:pt x="454767" y="62319"/>
                </a:lnTo>
                <a:lnTo>
                  <a:pt x="431587" y="104309"/>
                </a:lnTo>
                <a:lnTo>
                  <a:pt x="423151" y="152717"/>
                </a:lnTo>
                <a:lnTo>
                  <a:pt x="421982" y="396595"/>
                </a:lnTo>
                <a:lnTo>
                  <a:pt x="164109" y="395465"/>
                </a:lnTo>
                <a:lnTo>
                  <a:pt x="112534" y="403113"/>
                </a:lnTo>
                <a:lnTo>
                  <a:pt x="67722" y="424741"/>
                </a:lnTo>
                <a:lnTo>
                  <a:pt x="32345" y="457820"/>
                </a:lnTo>
                <a:lnTo>
                  <a:pt x="9078" y="499827"/>
                </a:lnTo>
                <a:lnTo>
                  <a:pt x="596" y="548233"/>
                </a:lnTo>
                <a:lnTo>
                  <a:pt x="304" y="632269"/>
                </a:lnTo>
                <a:lnTo>
                  <a:pt x="0" y="715937"/>
                </a:lnTo>
                <a:lnTo>
                  <a:pt x="8006" y="764495"/>
                </a:lnTo>
                <a:lnTo>
                  <a:pt x="30921" y="806612"/>
                </a:lnTo>
                <a:lnTo>
                  <a:pt x="66036" y="839814"/>
                </a:lnTo>
                <a:lnTo>
                  <a:pt x="110640" y="861628"/>
                </a:lnTo>
                <a:lnTo>
                  <a:pt x="162026" y="869581"/>
                </a:lnTo>
                <a:lnTo>
                  <a:pt x="419900" y="870686"/>
                </a:lnTo>
                <a:lnTo>
                  <a:pt x="418985" y="1114247"/>
                </a:lnTo>
                <a:lnTo>
                  <a:pt x="427076" y="1162856"/>
                </a:lnTo>
                <a:lnTo>
                  <a:pt x="449986" y="1205058"/>
                </a:lnTo>
                <a:lnTo>
                  <a:pt x="485027" y="1238346"/>
                </a:lnTo>
                <a:lnTo>
                  <a:pt x="529513" y="1260215"/>
                </a:lnTo>
                <a:lnTo>
                  <a:pt x="580758" y="1268158"/>
                </a:lnTo>
                <a:lnTo>
                  <a:pt x="758329" y="1269009"/>
                </a:lnTo>
                <a:lnTo>
                  <a:pt x="809880" y="1261359"/>
                </a:lnTo>
                <a:lnTo>
                  <a:pt x="854689" y="1239739"/>
                </a:lnTo>
                <a:lnTo>
                  <a:pt x="890067" y="1206669"/>
                </a:lnTo>
                <a:lnTo>
                  <a:pt x="913326" y="1164667"/>
                </a:lnTo>
                <a:lnTo>
                  <a:pt x="921778" y="1116253"/>
                </a:lnTo>
                <a:lnTo>
                  <a:pt x="922985" y="872680"/>
                </a:lnTo>
                <a:lnTo>
                  <a:pt x="1180833" y="873569"/>
                </a:lnTo>
                <a:lnTo>
                  <a:pt x="1232124" y="865938"/>
                </a:lnTo>
                <a:lnTo>
                  <a:pt x="1276767" y="844376"/>
                </a:lnTo>
                <a:lnTo>
                  <a:pt x="1312053" y="811379"/>
                </a:lnTo>
                <a:lnTo>
                  <a:pt x="1335274" y="769444"/>
                </a:lnTo>
                <a:lnTo>
                  <a:pt x="1343723" y="721067"/>
                </a:lnTo>
                <a:lnTo>
                  <a:pt x="1344371" y="637349"/>
                </a:lnTo>
                <a:lnTo>
                  <a:pt x="1344663" y="552996"/>
                </a:lnTo>
                <a:lnTo>
                  <a:pt x="1336438" y="504704"/>
                </a:lnTo>
                <a:lnTo>
                  <a:pt x="1313518" y="462630"/>
                </a:lnTo>
                <a:lnTo>
                  <a:pt x="1278535" y="429349"/>
                </a:lnTo>
                <a:lnTo>
                  <a:pt x="1234124" y="407432"/>
                </a:lnTo>
                <a:lnTo>
                  <a:pt x="1182916" y="399453"/>
                </a:lnTo>
                <a:close/>
              </a:path>
            </a:pathLst>
          </a:custGeom>
          <a:ln w="152400">
            <a:solidFill>
              <a:srgbClr val="F6F4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2757" y="424998"/>
            <a:ext cx="970216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68550" algn="l"/>
                <a:tab pos="9688830" algn="l"/>
              </a:tabLst>
            </a:pPr>
            <a:r>
              <a:rPr spc="325" dirty="0"/>
              <a:t>О</a:t>
            </a:r>
            <a:r>
              <a:rPr spc="40" dirty="0"/>
              <a:t> </a:t>
            </a:r>
            <a:r>
              <a:rPr spc="260" dirty="0"/>
              <a:t>КОМПАНИИ	</a:t>
            </a:r>
            <a:r>
              <a:rPr u="sng" spc="225" dirty="0">
                <a:uFill>
                  <a:solidFill>
                    <a:srgbClr val="00ABBD"/>
                  </a:solidFill>
                </a:uFill>
              </a:rPr>
              <a:t> </a:t>
            </a:r>
            <a:r>
              <a:rPr u="sng" spc="260" dirty="0">
                <a:uFill>
                  <a:solidFill>
                    <a:srgbClr val="00ABBD"/>
                  </a:solidFill>
                </a:uFill>
              </a:rPr>
              <a:t>	</a:t>
            </a:r>
          </a:p>
        </p:txBody>
      </p:sp>
      <p:sp>
        <p:nvSpPr>
          <p:cNvPr id="3" name="object 3"/>
          <p:cNvSpPr/>
          <p:nvPr/>
        </p:nvSpPr>
        <p:spPr>
          <a:xfrm>
            <a:off x="5516498" y="1634465"/>
            <a:ext cx="531495" cy="528320"/>
          </a:xfrm>
          <a:custGeom>
            <a:avLst/>
            <a:gdLst/>
            <a:ahLst/>
            <a:cxnLst/>
            <a:rect l="l" t="t" r="r" b="b"/>
            <a:pathLst>
              <a:path w="531495" h="528319">
                <a:moveTo>
                  <a:pt x="265747" y="0"/>
                </a:moveTo>
                <a:lnTo>
                  <a:pt x="217977" y="4253"/>
                </a:lnTo>
                <a:lnTo>
                  <a:pt x="173017" y="16518"/>
                </a:lnTo>
                <a:lnTo>
                  <a:pt x="131617" y="36048"/>
                </a:lnTo>
                <a:lnTo>
                  <a:pt x="94527" y="62097"/>
                </a:lnTo>
                <a:lnTo>
                  <a:pt x="62498" y="93919"/>
                </a:lnTo>
                <a:lnTo>
                  <a:pt x="36281" y="130770"/>
                </a:lnTo>
                <a:lnTo>
                  <a:pt x="16625" y="171903"/>
                </a:lnTo>
                <a:lnTo>
                  <a:pt x="4281" y="216572"/>
                </a:lnTo>
                <a:lnTo>
                  <a:pt x="0" y="264032"/>
                </a:lnTo>
                <a:lnTo>
                  <a:pt x="4281" y="311493"/>
                </a:lnTo>
                <a:lnTo>
                  <a:pt x="16625" y="356162"/>
                </a:lnTo>
                <a:lnTo>
                  <a:pt x="36281" y="397295"/>
                </a:lnTo>
                <a:lnTo>
                  <a:pt x="62498" y="434146"/>
                </a:lnTo>
                <a:lnTo>
                  <a:pt x="94527" y="465968"/>
                </a:lnTo>
                <a:lnTo>
                  <a:pt x="131617" y="492017"/>
                </a:lnTo>
                <a:lnTo>
                  <a:pt x="173017" y="511547"/>
                </a:lnTo>
                <a:lnTo>
                  <a:pt x="217977" y="523812"/>
                </a:lnTo>
                <a:lnTo>
                  <a:pt x="265747" y="528065"/>
                </a:lnTo>
                <a:lnTo>
                  <a:pt x="313517" y="523812"/>
                </a:lnTo>
                <a:lnTo>
                  <a:pt x="358477" y="511547"/>
                </a:lnTo>
                <a:lnTo>
                  <a:pt x="399877" y="492017"/>
                </a:lnTo>
                <a:lnTo>
                  <a:pt x="436967" y="465968"/>
                </a:lnTo>
                <a:lnTo>
                  <a:pt x="468996" y="434146"/>
                </a:lnTo>
                <a:lnTo>
                  <a:pt x="495213" y="397295"/>
                </a:lnTo>
                <a:lnTo>
                  <a:pt x="514869" y="356162"/>
                </a:lnTo>
                <a:lnTo>
                  <a:pt x="527213" y="311493"/>
                </a:lnTo>
                <a:lnTo>
                  <a:pt x="531495" y="264032"/>
                </a:lnTo>
                <a:lnTo>
                  <a:pt x="527213" y="216572"/>
                </a:lnTo>
                <a:lnTo>
                  <a:pt x="514869" y="171903"/>
                </a:lnTo>
                <a:lnTo>
                  <a:pt x="495213" y="130770"/>
                </a:lnTo>
                <a:lnTo>
                  <a:pt x="468996" y="93919"/>
                </a:lnTo>
                <a:lnTo>
                  <a:pt x="436967" y="62097"/>
                </a:lnTo>
                <a:lnTo>
                  <a:pt x="399877" y="36048"/>
                </a:lnTo>
                <a:lnTo>
                  <a:pt x="358477" y="16518"/>
                </a:lnTo>
                <a:lnTo>
                  <a:pt x="313517" y="4253"/>
                </a:lnTo>
                <a:lnTo>
                  <a:pt x="265747" y="0"/>
                </a:lnTo>
                <a:close/>
              </a:path>
            </a:pathLst>
          </a:custGeom>
          <a:solidFill>
            <a:srgbClr val="24B8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16498" y="2406084"/>
            <a:ext cx="531495" cy="528320"/>
          </a:xfrm>
          <a:custGeom>
            <a:avLst/>
            <a:gdLst/>
            <a:ahLst/>
            <a:cxnLst/>
            <a:rect l="l" t="t" r="r" b="b"/>
            <a:pathLst>
              <a:path w="531495" h="528319">
                <a:moveTo>
                  <a:pt x="265747" y="0"/>
                </a:moveTo>
                <a:lnTo>
                  <a:pt x="217977" y="4253"/>
                </a:lnTo>
                <a:lnTo>
                  <a:pt x="173017" y="16518"/>
                </a:lnTo>
                <a:lnTo>
                  <a:pt x="131617" y="36048"/>
                </a:lnTo>
                <a:lnTo>
                  <a:pt x="94527" y="62097"/>
                </a:lnTo>
                <a:lnTo>
                  <a:pt x="62498" y="93919"/>
                </a:lnTo>
                <a:lnTo>
                  <a:pt x="36281" y="130770"/>
                </a:lnTo>
                <a:lnTo>
                  <a:pt x="16625" y="171903"/>
                </a:lnTo>
                <a:lnTo>
                  <a:pt x="4281" y="216572"/>
                </a:lnTo>
                <a:lnTo>
                  <a:pt x="0" y="264032"/>
                </a:lnTo>
                <a:lnTo>
                  <a:pt x="4281" y="311493"/>
                </a:lnTo>
                <a:lnTo>
                  <a:pt x="16625" y="356162"/>
                </a:lnTo>
                <a:lnTo>
                  <a:pt x="36281" y="397295"/>
                </a:lnTo>
                <a:lnTo>
                  <a:pt x="62498" y="434146"/>
                </a:lnTo>
                <a:lnTo>
                  <a:pt x="94527" y="465968"/>
                </a:lnTo>
                <a:lnTo>
                  <a:pt x="131617" y="492017"/>
                </a:lnTo>
                <a:lnTo>
                  <a:pt x="173017" y="511547"/>
                </a:lnTo>
                <a:lnTo>
                  <a:pt x="217977" y="523812"/>
                </a:lnTo>
                <a:lnTo>
                  <a:pt x="265747" y="528065"/>
                </a:lnTo>
                <a:lnTo>
                  <a:pt x="313517" y="523812"/>
                </a:lnTo>
                <a:lnTo>
                  <a:pt x="358477" y="511547"/>
                </a:lnTo>
                <a:lnTo>
                  <a:pt x="399877" y="492017"/>
                </a:lnTo>
                <a:lnTo>
                  <a:pt x="436967" y="465968"/>
                </a:lnTo>
                <a:lnTo>
                  <a:pt x="468996" y="434146"/>
                </a:lnTo>
                <a:lnTo>
                  <a:pt x="495213" y="397295"/>
                </a:lnTo>
                <a:lnTo>
                  <a:pt x="514869" y="356162"/>
                </a:lnTo>
                <a:lnTo>
                  <a:pt x="527213" y="311493"/>
                </a:lnTo>
                <a:lnTo>
                  <a:pt x="531495" y="264032"/>
                </a:lnTo>
                <a:lnTo>
                  <a:pt x="527213" y="216572"/>
                </a:lnTo>
                <a:lnTo>
                  <a:pt x="514869" y="171903"/>
                </a:lnTo>
                <a:lnTo>
                  <a:pt x="495213" y="130770"/>
                </a:lnTo>
                <a:lnTo>
                  <a:pt x="468996" y="93919"/>
                </a:lnTo>
                <a:lnTo>
                  <a:pt x="436967" y="62097"/>
                </a:lnTo>
                <a:lnTo>
                  <a:pt x="399877" y="36048"/>
                </a:lnTo>
                <a:lnTo>
                  <a:pt x="358477" y="16518"/>
                </a:lnTo>
                <a:lnTo>
                  <a:pt x="313517" y="4253"/>
                </a:lnTo>
                <a:lnTo>
                  <a:pt x="265747" y="0"/>
                </a:lnTo>
                <a:close/>
              </a:path>
            </a:pathLst>
          </a:custGeom>
          <a:solidFill>
            <a:srgbClr val="416C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16498" y="3167302"/>
            <a:ext cx="531495" cy="528320"/>
          </a:xfrm>
          <a:custGeom>
            <a:avLst/>
            <a:gdLst/>
            <a:ahLst/>
            <a:cxnLst/>
            <a:rect l="l" t="t" r="r" b="b"/>
            <a:pathLst>
              <a:path w="531495" h="528320">
                <a:moveTo>
                  <a:pt x="265747" y="0"/>
                </a:moveTo>
                <a:lnTo>
                  <a:pt x="217977" y="4253"/>
                </a:lnTo>
                <a:lnTo>
                  <a:pt x="173017" y="16518"/>
                </a:lnTo>
                <a:lnTo>
                  <a:pt x="131617" y="36048"/>
                </a:lnTo>
                <a:lnTo>
                  <a:pt x="94527" y="62097"/>
                </a:lnTo>
                <a:lnTo>
                  <a:pt x="62498" y="93919"/>
                </a:lnTo>
                <a:lnTo>
                  <a:pt x="36281" y="130770"/>
                </a:lnTo>
                <a:lnTo>
                  <a:pt x="16625" y="171903"/>
                </a:lnTo>
                <a:lnTo>
                  <a:pt x="4281" y="216572"/>
                </a:lnTo>
                <a:lnTo>
                  <a:pt x="0" y="264032"/>
                </a:lnTo>
                <a:lnTo>
                  <a:pt x="4281" y="311493"/>
                </a:lnTo>
                <a:lnTo>
                  <a:pt x="16625" y="356162"/>
                </a:lnTo>
                <a:lnTo>
                  <a:pt x="36281" y="397295"/>
                </a:lnTo>
                <a:lnTo>
                  <a:pt x="62498" y="434146"/>
                </a:lnTo>
                <a:lnTo>
                  <a:pt x="94527" y="465968"/>
                </a:lnTo>
                <a:lnTo>
                  <a:pt x="131617" y="492017"/>
                </a:lnTo>
                <a:lnTo>
                  <a:pt x="173017" y="511547"/>
                </a:lnTo>
                <a:lnTo>
                  <a:pt x="217977" y="523812"/>
                </a:lnTo>
                <a:lnTo>
                  <a:pt x="265747" y="528065"/>
                </a:lnTo>
                <a:lnTo>
                  <a:pt x="313517" y="523812"/>
                </a:lnTo>
                <a:lnTo>
                  <a:pt x="358477" y="511547"/>
                </a:lnTo>
                <a:lnTo>
                  <a:pt x="399877" y="492017"/>
                </a:lnTo>
                <a:lnTo>
                  <a:pt x="436967" y="465968"/>
                </a:lnTo>
                <a:lnTo>
                  <a:pt x="468996" y="434146"/>
                </a:lnTo>
                <a:lnTo>
                  <a:pt x="495213" y="397295"/>
                </a:lnTo>
                <a:lnTo>
                  <a:pt x="514869" y="356162"/>
                </a:lnTo>
                <a:lnTo>
                  <a:pt x="527213" y="311493"/>
                </a:lnTo>
                <a:lnTo>
                  <a:pt x="531495" y="264032"/>
                </a:lnTo>
                <a:lnTo>
                  <a:pt x="527213" y="216572"/>
                </a:lnTo>
                <a:lnTo>
                  <a:pt x="514869" y="171903"/>
                </a:lnTo>
                <a:lnTo>
                  <a:pt x="495213" y="130770"/>
                </a:lnTo>
                <a:lnTo>
                  <a:pt x="468996" y="93919"/>
                </a:lnTo>
                <a:lnTo>
                  <a:pt x="436967" y="62097"/>
                </a:lnTo>
                <a:lnTo>
                  <a:pt x="399877" y="36048"/>
                </a:lnTo>
                <a:lnTo>
                  <a:pt x="358477" y="16518"/>
                </a:lnTo>
                <a:lnTo>
                  <a:pt x="313517" y="4253"/>
                </a:lnTo>
                <a:lnTo>
                  <a:pt x="265747" y="0"/>
                </a:lnTo>
                <a:close/>
              </a:path>
            </a:pathLst>
          </a:custGeom>
          <a:solidFill>
            <a:srgbClr val="F04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16498" y="3925635"/>
            <a:ext cx="531495" cy="528320"/>
          </a:xfrm>
          <a:custGeom>
            <a:avLst/>
            <a:gdLst/>
            <a:ahLst/>
            <a:cxnLst/>
            <a:rect l="l" t="t" r="r" b="b"/>
            <a:pathLst>
              <a:path w="531495" h="528320">
                <a:moveTo>
                  <a:pt x="265747" y="0"/>
                </a:moveTo>
                <a:lnTo>
                  <a:pt x="217977" y="4253"/>
                </a:lnTo>
                <a:lnTo>
                  <a:pt x="173017" y="16518"/>
                </a:lnTo>
                <a:lnTo>
                  <a:pt x="131617" y="36048"/>
                </a:lnTo>
                <a:lnTo>
                  <a:pt x="94527" y="62097"/>
                </a:lnTo>
                <a:lnTo>
                  <a:pt x="62498" y="93919"/>
                </a:lnTo>
                <a:lnTo>
                  <a:pt x="36281" y="130770"/>
                </a:lnTo>
                <a:lnTo>
                  <a:pt x="16625" y="171903"/>
                </a:lnTo>
                <a:lnTo>
                  <a:pt x="4281" y="216572"/>
                </a:lnTo>
                <a:lnTo>
                  <a:pt x="0" y="264032"/>
                </a:lnTo>
                <a:lnTo>
                  <a:pt x="4281" y="311493"/>
                </a:lnTo>
                <a:lnTo>
                  <a:pt x="16625" y="356162"/>
                </a:lnTo>
                <a:lnTo>
                  <a:pt x="36281" y="397295"/>
                </a:lnTo>
                <a:lnTo>
                  <a:pt x="62498" y="434146"/>
                </a:lnTo>
                <a:lnTo>
                  <a:pt x="94527" y="465968"/>
                </a:lnTo>
                <a:lnTo>
                  <a:pt x="131617" y="492017"/>
                </a:lnTo>
                <a:lnTo>
                  <a:pt x="173017" y="511547"/>
                </a:lnTo>
                <a:lnTo>
                  <a:pt x="217977" y="523812"/>
                </a:lnTo>
                <a:lnTo>
                  <a:pt x="265747" y="528065"/>
                </a:lnTo>
                <a:lnTo>
                  <a:pt x="313517" y="523812"/>
                </a:lnTo>
                <a:lnTo>
                  <a:pt x="358477" y="511547"/>
                </a:lnTo>
                <a:lnTo>
                  <a:pt x="399877" y="492017"/>
                </a:lnTo>
                <a:lnTo>
                  <a:pt x="436967" y="465968"/>
                </a:lnTo>
                <a:lnTo>
                  <a:pt x="468996" y="434146"/>
                </a:lnTo>
                <a:lnTo>
                  <a:pt x="495213" y="397295"/>
                </a:lnTo>
                <a:lnTo>
                  <a:pt x="514869" y="356162"/>
                </a:lnTo>
                <a:lnTo>
                  <a:pt x="527213" y="311493"/>
                </a:lnTo>
                <a:lnTo>
                  <a:pt x="531495" y="264032"/>
                </a:lnTo>
                <a:lnTo>
                  <a:pt x="527213" y="216572"/>
                </a:lnTo>
                <a:lnTo>
                  <a:pt x="514869" y="171903"/>
                </a:lnTo>
                <a:lnTo>
                  <a:pt x="495213" y="130770"/>
                </a:lnTo>
                <a:lnTo>
                  <a:pt x="468996" y="93919"/>
                </a:lnTo>
                <a:lnTo>
                  <a:pt x="436967" y="62097"/>
                </a:lnTo>
                <a:lnTo>
                  <a:pt x="399877" y="36048"/>
                </a:lnTo>
                <a:lnTo>
                  <a:pt x="358477" y="16518"/>
                </a:lnTo>
                <a:lnTo>
                  <a:pt x="313517" y="4253"/>
                </a:lnTo>
                <a:lnTo>
                  <a:pt x="265747" y="0"/>
                </a:lnTo>
                <a:close/>
              </a:path>
            </a:pathLst>
          </a:custGeom>
          <a:solidFill>
            <a:srgbClr val="9E7E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16498" y="4687935"/>
            <a:ext cx="531495" cy="528320"/>
          </a:xfrm>
          <a:custGeom>
            <a:avLst/>
            <a:gdLst/>
            <a:ahLst/>
            <a:cxnLst/>
            <a:rect l="l" t="t" r="r" b="b"/>
            <a:pathLst>
              <a:path w="531495" h="528320">
                <a:moveTo>
                  <a:pt x="265747" y="0"/>
                </a:moveTo>
                <a:lnTo>
                  <a:pt x="217977" y="4253"/>
                </a:lnTo>
                <a:lnTo>
                  <a:pt x="173017" y="16518"/>
                </a:lnTo>
                <a:lnTo>
                  <a:pt x="131617" y="36048"/>
                </a:lnTo>
                <a:lnTo>
                  <a:pt x="94527" y="62097"/>
                </a:lnTo>
                <a:lnTo>
                  <a:pt x="62498" y="93919"/>
                </a:lnTo>
                <a:lnTo>
                  <a:pt x="36281" y="130770"/>
                </a:lnTo>
                <a:lnTo>
                  <a:pt x="16625" y="171903"/>
                </a:lnTo>
                <a:lnTo>
                  <a:pt x="4281" y="216572"/>
                </a:lnTo>
                <a:lnTo>
                  <a:pt x="0" y="264032"/>
                </a:lnTo>
                <a:lnTo>
                  <a:pt x="4281" y="311493"/>
                </a:lnTo>
                <a:lnTo>
                  <a:pt x="16625" y="356162"/>
                </a:lnTo>
                <a:lnTo>
                  <a:pt x="36281" y="397295"/>
                </a:lnTo>
                <a:lnTo>
                  <a:pt x="62498" y="434146"/>
                </a:lnTo>
                <a:lnTo>
                  <a:pt x="94527" y="465968"/>
                </a:lnTo>
                <a:lnTo>
                  <a:pt x="131617" y="492017"/>
                </a:lnTo>
                <a:lnTo>
                  <a:pt x="173017" y="511547"/>
                </a:lnTo>
                <a:lnTo>
                  <a:pt x="217977" y="523812"/>
                </a:lnTo>
                <a:lnTo>
                  <a:pt x="265747" y="528065"/>
                </a:lnTo>
                <a:lnTo>
                  <a:pt x="313517" y="523812"/>
                </a:lnTo>
                <a:lnTo>
                  <a:pt x="358477" y="511547"/>
                </a:lnTo>
                <a:lnTo>
                  <a:pt x="399877" y="492017"/>
                </a:lnTo>
                <a:lnTo>
                  <a:pt x="436967" y="465968"/>
                </a:lnTo>
                <a:lnTo>
                  <a:pt x="468996" y="434146"/>
                </a:lnTo>
                <a:lnTo>
                  <a:pt x="495213" y="397295"/>
                </a:lnTo>
                <a:lnTo>
                  <a:pt x="514869" y="356162"/>
                </a:lnTo>
                <a:lnTo>
                  <a:pt x="527213" y="311493"/>
                </a:lnTo>
                <a:lnTo>
                  <a:pt x="531495" y="264032"/>
                </a:lnTo>
                <a:lnTo>
                  <a:pt x="527213" y="216572"/>
                </a:lnTo>
                <a:lnTo>
                  <a:pt x="514869" y="171903"/>
                </a:lnTo>
                <a:lnTo>
                  <a:pt x="495213" y="130770"/>
                </a:lnTo>
                <a:lnTo>
                  <a:pt x="468996" y="93919"/>
                </a:lnTo>
                <a:lnTo>
                  <a:pt x="436967" y="62097"/>
                </a:lnTo>
                <a:lnTo>
                  <a:pt x="399877" y="36048"/>
                </a:lnTo>
                <a:lnTo>
                  <a:pt x="358477" y="16518"/>
                </a:lnTo>
                <a:lnTo>
                  <a:pt x="313517" y="4253"/>
                </a:lnTo>
                <a:lnTo>
                  <a:pt x="265747" y="0"/>
                </a:lnTo>
                <a:close/>
              </a:path>
            </a:pathLst>
          </a:custGeom>
          <a:solidFill>
            <a:srgbClr val="00AB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499" y="1634465"/>
            <a:ext cx="531495" cy="528320"/>
          </a:xfrm>
          <a:custGeom>
            <a:avLst/>
            <a:gdLst/>
            <a:ahLst/>
            <a:cxnLst/>
            <a:rect l="l" t="t" r="r" b="b"/>
            <a:pathLst>
              <a:path w="531495" h="528319">
                <a:moveTo>
                  <a:pt x="265747" y="0"/>
                </a:moveTo>
                <a:lnTo>
                  <a:pt x="217977" y="4253"/>
                </a:lnTo>
                <a:lnTo>
                  <a:pt x="173017" y="16518"/>
                </a:lnTo>
                <a:lnTo>
                  <a:pt x="131617" y="36048"/>
                </a:lnTo>
                <a:lnTo>
                  <a:pt x="94527" y="62097"/>
                </a:lnTo>
                <a:lnTo>
                  <a:pt x="62498" y="93919"/>
                </a:lnTo>
                <a:lnTo>
                  <a:pt x="36281" y="130770"/>
                </a:lnTo>
                <a:lnTo>
                  <a:pt x="16625" y="171903"/>
                </a:lnTo>
                <a:lnTo>
                  <a:pt x="4281" y="216572"/>
                </a:lnTo>
                <a:lnTo>
                  <a:pt x="0" y="264032"/>
                </a:lnTo>
                <a:lnTo>
                  <a:pt x="4281" y="311493"/>
                </a:lnTo>
                <a:lnTo>
                  <a:pt x="16625" y="356162"/>
                </a:lnTo>
                <a:lnTo>
                  <a:pt x="36281" y="397295"/>
                </a:lnTo>
                <a:lnTo>
                  <a:pt x="62498" y="434146"/>
                </a:lnTo>
                <a:lnTo>
                  <a:pt x="94527" y="465968"/>
                </a:lnTo>
                <a:lnTo>
                  <a:pt x="131617" y="492017"/>
                </a:lnTo>
                <a:lnTo>
                  <a:pt x="173017" y="511547"/>
                </a:lnTo>
                <a:lnTo>
                  <a:pt x="217977" y="523812"/>
                </a:lnTo>
                <a:lnTo>
                  <a:pt x="265747" y="528065"/>
                </a:lnTo>
                <a:lnTo>
                  <a:pt x="313517" y="523812"/>
                </a:lnTo>
                <a:lnTo>
                  <a:pt x="358477" y="511547"/>
                </a:lnTo>
                <a:lnTo>
                  <a:pt x="399877" y="492017"/>
                </a:lnTo>
                <a:lnTo>
                  <a:pt x="436967" y="465968"/>
                </a:lnTo>
                <a:lnTo>
                  <a:pt x="468996" y="434146"/>
                </a:lnTo>
                <a:lnTo>
                  <a:pt x="495213" y="397295"/>
                </a:lnTo>
                <a:lnTo>
                  <a:pt x="514869" y="356162"/>
                </a:lnTo>
                <a:lnTo>
                  <a:pt x="527213" y="311493"/>
                </a:lnTo>
                <a:lnTo>
                  <a:pt x="531494" y="264032"/>
                </a:lnTo>
                <a:lnTo>
                  <a:pt x="527213" y="216572"/>
                </a:lnTo>
                <a:lnTo>
                  <a:pt x="514869" y="171903"/>
                </a:lnTo>
                <a:lnTo>
                  <a:pt x="495213" y="130770"/>
                </a:lnTo>
                <a:lnTo>
                  <a:pt x="468996" y="93919"/>
                </a:lnTo>
                <a:lnTo>
                  <a:pt x="436967" y="62097"/>
                </a:lnTo>
                <a:lnTo>
                  <a:pt x="399877" y="36048"/>
                </a:lnTo>
                <a:lnTo>
                  <a:pt x="358477" y="16518"/>
                </a:lnTo>
                <a:lnTo>
                  <a:pt x="313517" y="4253"/>
                </a:lnTo>
                <a:lnTo>
                  <a:pt x="265747" y="0"/>
                </a:lnTo>
                <a:close/>
              </a:path>
            </a:pathLst>
          </a:custGeom>
          <a:solidFill>
            <a:srgbClr val="24B8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00499" y="2406084"/>
            <a:ext cx="531495" cy="528320"/>
          </a:xfrm>
          <a:custGeom>
            <a:avLst/>
            <a:gdLst/>
            <a:ahLst/>
            <a:cxnLst/>
            <a:rect l="l" t="t" r="r" b="b"/>
            <a:pathLst>
              <a:path w="531495" h="528319">
                <a:moveTo>
                  <a:pt x="265747" y="0"/>
                </a:moveTo>
                <a:lnTo>
                  <a:pt x="217977" y="4253"/>
                </a:lnTo>
                <a:lnTo>
                  <a:pt x="173017" y="16518"/>
                </a:lnTo>
                <a:lnTo>
                  <a:pt x="131617" y="36048"/>
                </a:lnTo>
                <a:lnTo>
                  <a:pt x="94527" y="62097"/>
                </a:lnTo>
                <a:lnTo>
                  <a:pt x="62498" y="93919"/>
                </a:lnTo>
                <a:lnTo>
                  <a:pt x="36281" y="130770"/>
                </a:lnTo>
                <a:lnTo>
                  <a:pt x="16625" y="171903"/>
                </a:lnTo>
                <a:lnTo>
                  <a:pt x="4281" y="216572"/>
                </a:lnTo>
                <a:lnTo>
                  <a:pt x="0" y="264032"/>
                </a:lnTo>
                <a:lnTo>
                  <a:pt x="4281" y="311493"/>
                </a:lnTo>
                <a:lnTo>
                  <a:pt x="16625" y="356162"/>
                </a:lnTo>
                <a:lnTo>
                  <a:pt x="36281" y="397295"/>
                </a:lnTo>
                <a:lnTo>
                  <a:pt x="62498" y="434146"/>
                </a:lnTo>
                <a:lnTo>
                  <a:pt x="94527" y="465968"/>
                </a:lnTo>
                <a:lnTo>
                  <a:pt x="131617" y="492017"/>
                </a:lnTo>
                <a:lnTo>
                  <a:pt x="173017" y="511547"/>
                </a:lnTo>
                <a:lnTo>
                  <a:pt x="217977" y="523812"/>
                </a:lnTo>
                <a:lnTo>
                  <a:pt x="265747" y="528065"/>
                </a:lnTo>
                <a:lnTo>
                  <a:pt x="313517" y="523812"/>
                </a:lnTo>
                <a:lnTo>
                  <a:pt x="358477" y="511547"/>
                </a:lnTo>
                <a:lnTo>
                  <a:pt x="399877" y="492017"/>
                </a:lnTo>
                <a:lnTo>
                  <a:pt x="436967" y="465968"/>
                </a:lnTo>
                <a:lnTo>
                  <a:pt x="468996" y="434146"/>
                </a:lnTo>
                <a:lnTo>
                  <a:pt x="495213" y="397295"/>
                </a:lnTo>
                <a:lnTo>
                  <a:pt x="514869" y="356162"/>
                </a:lnTo>
                <a:lnTo>
                  <a:pt x="527213" y="311493"/>
                </a:lnTo>
                <a:lnTo>
                  <a:pt x="531494" y="264032"/>
                </a:lnTo>
                <a:lnTo>
                  <a:pt x="527213" y="216572"/>
                </a:lnTo>
                <a:lnTo>
                  <a:pt x="514869" y="171903"/>
                </a:lnTo>
                <a:lnTo>
                  <a:pt x="495213" y="130770"/>
                </a:lnTo>
                <a:lnTo>
                  <a:pt x="468996" y="93919"/>
                </a:lnTo>
                <a:lnTo>
                  <a:pt x="436967" y="62097"/>
                </a:lnTo>
                <a:lnTo>
                  <a:pt x="399877" y="36048"/>
                </a:lnTo>
                <a:lnTo>
                  <a:pt x="358477" y="16518"/>
                </a:lnTo>
                <a:lnTo>
                  <a:pt x="313517" y="4253"/>
                </a:lnTo>
                <a:lnTo>
                  <a:pt x="265747" y="0"/>
                </a:lnTo>
                <a:close/>
              </a:path>
            </a:pathLst>
          </a:custGeom>
          <a:solidFill>
            <a:srgbClr val="416C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00499" y="3167302"/>
            <a:ext cx="531495" cy="528320"/>
          </a:xfrm>
          <a:custGeom>
            <a:avLst/>
            <a:gdLst/>
            <a:ahLst/>
            <a:cxnLst/>
            <a:rect l="l" t="t" r="r" b="b"/>
            <a:pathLst>
              <a:path w="531495" h="528320">
                <a:moveTo>
                  <a:pt x="265747" y="0"/>
                </a:moveTo>
                <a:lnTo>
                  <a:pt x="217977" y="4253"/>
                </a:lnTo>
                <a:lnTo>
                  <a:pt x="173017" y="16518"/>
                </a:lnTo>
                <a:lnTo>
                  <a:pt x="131617" y="36048"/>
                </a:lnTo>
                <a:lnTo>
                  <a:pt x="94527" y="62097"/>
                </a:lnTo>
                <a:lnTo>
                  <a:pt x="62498" y="93919"/>
                </a:lnTo>
                <a:lnTo>
                  <a:pt x="36281" y="130770"/>
                </a:lnTo>
                <a:lnTo>
                  <a:pt x="16625" y="171903"/>
                </a:lnTo>
                <a:lnTo>
                  <a:pt x="4281" y="216572"/>
                </a:lnTo>
                <a:lnTo>
                  <a:pt x="0" y="264032"/>
                </a:lnTo>
                <a:lnTo>
                  <a:pt x="4281" y="311493"/>
                </a:lnTo>
                <a:lnTo>
                  <a:pt x="16625" y="356162"/>
                </a:lnTo>
                <a:lnTo>
                  <a:pt x="36281" y="397295"/>
                </a:lnTo>
                <a:lnTo>
                  <a:pt x="62498" y="434146"/>
                </a:lnTo>
                <a:lnTo>
                  <a:pt x="94527" y="465968"/>
                </a:lnTo>
                <a:lnTo>
                  <a:pt x="131617" y="492017"/>
                </a:lnTo>
                <a:lnTo>
                  <a:pt x="173017" y="511547"/>
                </a:lnTo>
                <a:lnTo>
                  <a:pt x="217977" y="523812"/>
                </a:lnTo>
                <a:lnTo>
                  <a:pt x="265747" y="528065"/>
                </a:lnTo>
                <a:lnTo>
                  <a:pt x="313517" y="523812"/>
                </a:lnTo>
                <a:lnTo>
                  <a:pt x="358477" y="511547"/>
                </a:lnTo>
                <a:lnTo>
                  <a:pt x="399877" y="492017"/>
                </a:lnTo>
                <a:lnTo>
                  <a:pt x="436967" y="465968"/>
                </a:lnTo>
                <a:lnTo>
                  <a:pt x="468996" y="434146"/>
                </a:lnTo>
                <a:lnTo>
                  <a:pt x="495213" y="397295"/>
                </a:lnTo>
                <a:lnTo>
                  <a:pt x="514869" y="356162"/>
                </a:lnTo>
                <a:lnTo>
                  <a:pt x="527213" y="311493"/>
                </a:lnTo>
                <a:lnTo>
                  <a:pt x="531494" y="264032"/>
                </a:lnTo>
                <a:lnTo>
                  <a:pt x="527213" y="216572"/>
                </a:lnTo>
                <a:lnTo>
                  <a:pt x="514869" y="171903"/>
                </a:lnTo>
                <a:lnTo>
                  <a:pt x="495213" y="130770"/>
                </a:lnTo>
                <a:lnTo>
                  <a:pt x="468996" y="93919"/>
                </a:lnTo>
                <a:lnTo>
                  <a:pt x="436967" y="62097"/>
                </a:lnTo>
                <a:lnTo>
                  <a:pt x="399877" y="36048"/>
                </a:lnTo>
                <a:lnTo>
                  <a:pt x="358477" y="16518"/>
                </a:lnTo>
                <a:lnTo>
                  <a:pt x="313517" y="4253"/>
                </a:lnTo>
                <a:lnTo>
                  <a:pt x="265747" y="0"/>
                </a:lnTo>
                <a:close/>
              </a:path>
            </a:pathLst>
          </a:custGeom>
          <a:solidFill>
            <a:srgbClr val="F04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00499" y="3925635"/>
            <a:ext cx="531495" cy="528320"/>
          </a:xfrm>
          <a:custGeom>
            <a:avLst/>
            <a:gdLst/>
            <a:ahLst/>
            <a:cxnLst/>
            <a:rect l="l" t="t" r="r" b="b"/>
            <a:pathLst>
              <a:path w="531495" h="528320">
                <a:moveTo>
                  <a:pt x="265747" y="0"/>
                </a:moveTo>
                <a:lnTo>
                  <a:pt x="217977" y="4253"/>
                </a:lnTo>
                <a:lnTo>
                  <a:pt x="173017" y="16518"/>
                </a:lnTo>
                <a:lnTo>
                  <a:pt x="131617" y="36048"/>
                </a:lnTo>
                <a:lnTo>
                  <a:pt x="94527" y="62097"/>
                </a:lnTo>
                <a:lnTo>
                  <a:pt x="62498" y="93919"/>
                </a:lnTo>
                <a:lnTo>
                  <a:pt x="36281" y="130770"/>
                </a:lnTo>
                <a:lnTo>
                  <a:pt x="16625" y="171903"/>
                </a:lnTo>
                <a:lnTo>
                  <a:pt x="4281" y="216572"/>
                </a:lnTo>
                <a:lnTo>
                  <a:pt x="0" y="264032"/>
                </a:lnTo>
                <a:lnTo>
                  <a:pt x="4281" y="311493"/>
                </a:lnTo>
                <a:lnTo>
                  <a:pt x="16625" y="356162"/>
                </a:lnTo>
                <a:lnTo>
                  <a:pt x="36281" y="397295"/>
                </a:lnTo>
                <a:lnTo>
                  <a:pt x="62498" y="434146"/>
                </a:lnTo>
                <a:lnTo>
                  <a:pt x="94527" y="465968"/>
                </a:lnTo>
                <a:lnTo>
                  <a:pt x="131617" y="492017"/>
                </a:lnTo>
                <a:lnTo>
                  <a:pt x="173017" y="511547"/>
                </a:lnTo>
                <a:lnTo>
                  <a:pt x="217977" y="523812"/>
                </a:lnTo>
                <a:lnTo>
                  <a:pt x="265747" y="528065"/>
                </a:lnTo>
                <a:lnTo>
                  <a:pt x="313517" y="523812"/>
                </a:lnTo>
                <a:lnTo>
                  <a:pt x="358477" y="511547"/>
                </a:lnTo>
                <a:lnTo>
                  <a:pt x="399877" y="492017"/>
                </a:lnTo>
                <a:lnTo>
                  <a:pt x="436967" y="465968"/>
                </a:lnTo>
                <a:lnTo>
                  <a:pt x="468996" y="434146"/>
                </a:lnTo>
                <a:lnTo>
                  <a:pt x="495213" y="397295"/>
                </a:lnTo>
                <a:lnTo>
                  <a:pt x="514869" y="356162"/>
                </a:lnTo>
                <a:lnTo>
                  <a:pt x="527213" y="311493"/>
                </a:lnTo>
                <a:lnTo>
                  <a:pt x="531494" y="264032"/>
                </a:lnTo>
                <a:lnTo>
                  <a:pt x="527213" y="216572"/>
                </a:lnTo>
                <a:lnTo>
                  <a:pt x="514869" y="171903"/>
                </a:lnTo>
                <a:lnTo>
                  <a:pt x="495213" y="130770"/>
                </a:lnTo>
                <a:lnTo>
                  <a:pt x="468996" y="93919"/>
                </a:lnTo>
                <a:lnTo>
                  <a:pt x="436967" y="62097"/>
                </a:lnTo>
                <a:lnTo>
                  <a:pt x="399877" y="36048"/>
                </a:lnTo>
                <a:lnTo>
                  <a:pt x="358477" y="16518"/>
                </a:lnTo>
                <a:lnTo>
                  <a:pt x="313517" y="4253"/>
                </a:lnTo>
                <a:lnTo>
                  <a:pt x="265747" y="0"/>
                </a:lnTo>
                <a:close/>
              </a:path>
            </a:pathLst>
          </a:custGeom>
          <a:solidFill>
            <a:srgbClr val="9E7E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00499" y="4687935"/>
            <a:ext cx="531495" cy="528320"/>
          </a:xfrm>
          <a:custGeom>
            <a:avLst/>
            <a:gdLst/>
            <a:ahLst/>
            <a:cxnLst/>
            <a:rect l="l" t="t" r="r" b="b"/>
            <a:pathLst>
              <a:path w="531495" h="528320">
                <a:moveTo>
                  <a:pt x="265747" y="0"/>
                </a:moveTo>
                <a:lnTo>
                  <a:pt x="217977" y="4253"/>
                </a:lnTo>
                <a:lnTo>
                  <a:pt x="173017" y="16518"/>
                </a:lnTo>
                <a:lnTo>
                  <a:pt x="131617" y="36048"/>
                </a:lnTo>
                <a:lnTo>
                  <a:pt x="94527" y="62097"/>
                </a:lnTo>
                <a:lnTo>
                  <a:pt x="62498" y="93919"/>
                </a:lnTo>
                <a:lnTo>
                  <a:pt x="36281" y="130770"/>
                </a:lnTo>
                <a:lnTo>
                  <a:pt x="16625" y="171903"/>
                </a:lnTo>
                <a:lnTo>
                  <a:pt x="4281" y="216572"/>
                </a:lnTo>
                <a:lnTo>
                  <a:pt x="0" y="264032"/>
                </a:lnTo>
                <a:lnTo>
                  <a:pt x="4281" y="311493"/>
                </a:lnTo>
                <a:lnTo>
                  <a:pt x="16625" y="356162"/>
                </a:lnTo>
                <a:lnTo>
                  <a:pt x="36281" y="397295"/>
                </a:lnTo>
                <a:lnTo>
                  <a:pt x="62498" y="434146"/>
                </a:lnTo>
                <a:lnTo>
                  <a:pt x="94527" y="465968"/>
                </a:lnTo>
                <a:lnTo>
                  <a:pt x="131617" y="492017"/>
                </a:lnTo>
                <a:lnTo>
                  <a:pt x="173017" y="511547"/>
                </a:lnTo>
                <a:lnTo>
                  <a:pt x="217977" y="523812"/>
                </a:lnTo>
                <a:lnTo>
                  <a:pt x="265747" y="528065"/>
                </a:lnTo>
                <a:lnTo>
                  <a:pt x="313517" y="523812"/>
                </a:lnTo>
                <a:lnTo>
                  <a:pt x="358477" y="511547"/>
                </a:lnTo>
                <a:lnTo>
                  <a:pt x="399877" y="492017"/>
                </a:lnTo>
                <a:lnTo>
                  <a:pt x="436967" y="465968"/>
                </a:lnTo>
                <a:lnTo>
                  <a:pt x="468996" y="434146"/>
                </a:lnTo>
                <a:lnTo>
                  <a:pt x="495213" y="397295"/>
                </a:lnTo>
                <a:lnTo>
                  <a:pt x="514869" y="356162"/>
                </a:lnTo>
                <a:lnTo>
                  <a:pt x="527213" y="311493"/>
                </a:lnTo>
                <a:lnTo>
                  <a:pt x="531494" y="264032"/>
                </a:lnTo>
                <a:lnTo>
                  <a:pt x="527213" y="216572"/>
                </a:lnTo>
                <a:lnTo>
                  <a:pt x="514869" y="171903"/>
                </a:lnTo>
                <a:lnTo>
                  <a:pt x="495213" y="130770"/>
                </a:lnTo>
                <a:lnTo>
                  <a:pt x="468996" y="93919"/>
                </a:lnTo>
                <a:lnTo>
                  <a:pt x="436967" y="62097"/>
                </a:lnTo>
                <a:lnTo>
                  <a:pt x="399877" y="36048"/>
                </a:lnTo>
                <a:lnTo>
                  <a:pt x="358477" y="16518"/>
                </a:lnTo>
                <a:lnTo>
                  <a:pt x="313517" y="4253"/>
                </a:lnTo>
                <a:lnTo>
                  <a:pt x="265747" y="0"/>
                </a:lnTo>
                <a:close/>
              </a:path>
            </a:pathLst>
          </a:custGeom>
          <a:solidFill>
            <a:srgbClr val="00AB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319300" y="4490375"/>
            <a:ext cx="3312795" cy="11176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spc="75" dirty="0">
                <a:latin typeface="Calibri"/>
                <a:cs typeface="Calibri"/>
              </a:rPr>
              <a:t>На </a:t>
            </a:r>
            <a:r>
              <a:rPr sz="1500" spc="15" dirty="0">
                <a:latin typeface="Calibri"/>
                <a:cs typeface="Calibri"/>
              </a:rPr>
              <a:t>базе </a:t>
            </a:r>
            <a:r>
              <a:rPr sz="1500" spc="50" dirty="0">
                <a:latin typeface="Calibri"/>
                <a:cs typeface="Calibri"/>
              </a:rPr>
              <a:t>собственной </a:t>
            </a:r>
            <a:r>
              <a:rPr sz="1500" spc="15" dirty="0">
                <a:latin typeface="Calibri"/>
                <a:cs typeface="Calibri"/>
              </a:rPr>
              <a:t>платформы  </a:t>
            </a:r>
            <a:r>
              <a:rPr sz="1500" spc="70" dirty="0">
                <a:solidFill>
                  <a:srgbClr val="00ABBD"/>
                </a:solidFill>
                <a:latin typeface="Calibri"/>
                <a:cs typeface="Calibri"/>
              </a:rPr>
              <a:t>ММТ </a:t>
            </a:r>
            <a:r>
              <a:rPr sz="1500" spc="95" dirty="0">
                <a:solidFill>
                  <a:srgbClr val="00ABBD"/>
                </a:solidFill>
                <a:latin typeface="Calibri"/>
                <a:cs typeface="Calibri"/>
              </a:rPr>
              <a:t>Про </a:t>
            </a:r>
            <a:r>
              <a:rPr sz="1500" spc="5" dirty="0">
                <a:latin typeface="Calibri"/>
                <a:cs typeface="Calibri"/>
              </a:rPr>
              <a:t>компания </a:t>
            </a:r>
            <a:r>
              <a:rPr sz="1500" spc="70" dirty="0">
                <a:latin typeface="Calibri"/>
                <a:cs typeface="Calibri"/>
              </a:rPr>
              <a:t>ММТ </a:t>
            </a:r>
            <a:r>
              <a:rPr sz="1500" spc="20" dirty="0">
                <a:latin typeface="Calibri"/>
                <a:cs typeface="Calibri"/>
              </a:rPr>
              <a:t>в </a:t>
            </a:r>
            <a:r>
              <a:rPr sz="1500" spc="40" dirty="0">
                <a:latin typeface="Calibri"/>
                <a:cs typeface="Calibri"/>
              </a:rPr>
              <a:t>течение  </a:t>
            </a:r>
            <a:r>
              <a:rPr sz="1500" spc="35" dirty="0">
                <a:latin typeface="Calibri"/>
                <a:cs typeface="Calibri"/>
              </a:rPr>
              <a:t>четырех </a:t>
            </a:r>
            <a:r>
              <a:rPr sz="1500" spc="45" dirty="0">
                <a:latin typeface="Calibri"/>
                <a:cs typeface="Calibri"/>
              </a:rPr>
              <a:t>лет </a:t>
            </a:r>
            <a:r>
              <a:rPr sz="1500" spc="25" dirty="0">
                <a:latin typeface="Calibri"/>
                <a:cs typeface="Calibri"/>
              </a:rPr>
              <a:t>развивает рынок</a:t>
            </a:r>
            <a:r>
              <a:rPr sz="1500" spc="-165" dirty="0">
                <a:latin typeface="Calibri"/>
                <a:cs typeface="Calibri"/>
              </a:rPr>
              <a:t> </a:t>
            </a:r>
            <a:r>
              <a:rPr sz="1500" spc="40" dirty="0">
                <a:latin typeface="Calibri"/>
                <a:cs typeface="Calibri"/>
              </a:rPr>
              <a:t>частного  </a:t>
            </a:r>
            <a:r>
              <a:rPr sz="1500" spc="30" dirty="0">
                <a:latin typeface="Calibri"/>
                <a:cs typeface="Calibri"/>
              </a:rPr>
              <a:t>страхования </a:t>
            </a:r>
            <a:r>
              <a:rPr sz="1500" spc="35" dirty="0">
                <a:latin typeface="Calibri"/>
                <a:cs typeface="Calibri"/>
              </a:rPr>
              <a:t>и </a:t>
            </a:r>
            <a:r>
              <a:rPr sz="1500" spc="25" dirty="0">
                <a:latin typeface="Calibri"/>
                <a:cs typeface="Calibri"/>
              </a:rPr>
              <a:t>информатизацию  </a:t>
            </a:r>
            <a:r>
              <a:rPr sz="1500" spc="30" dirty="0">
                <a:latin typeface="Calibri"/>
                <a:cs typeface="Calibri"/>
              </a:rPr>
              <a:t>системы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25" dirty="0">
                <a:latin typeface="Calibri"/>
                <a:cs typeface="Calibri"/>
              </a:rPr>
              <a:t>здравоохранения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62700" y="5863405"/>
            <a:ext cx="2470785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latin typeface="Calibri"/>
                <a:cs typeface="Calibri"/>
              </a:rPr>
              <a:t>Компания </a:t>
            </a:r>
            <a:r>
              <a:rPr sz="1200" spc="55" dirty="0">
                <a:latin typeface="Calibri"/>
                <a:cs typeface="Calibri"/>
              </a:rPr>
              <a:t>ММТ </a:t>
            </a:r>
            <a:r>
              <a:rPr sz="1200" spc="20" dirty="0">
                <a:latin typeface="Calibri"/>
                <a:cs typeface="Calibri"/>
              </a:rPr>
              <a:t>является  резидентом </a:t>
            </a:r>
            <a:r>
              <a:rPr sz="1200" spc="100" dirty="0">
                <a:latin typeface="Calibri"/>
                <a:cs typeface="Calibri"/>
              </a:rPr>
              <a:t>СКОЛКОВО </a:t>
            </a:r>
            <a:r>
              <a:rPr sz="1200" spc="15" dirty="0">
                <a:latin typeface="Calibri"/>
                <a:cs typeface="Calibri"/>
              </a:rPr>
              <a:t>в</a:t>
            </a:r>
            <a:r>
              <a:rPr sz="1200" spc="-175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кластере  </a:t>
            </a:r>
            <a:r>
              <a:rPr sz="1200" spc="25" dirty="0">
                <a:latin typeface="Calibri"/>
                <a:cs typeface="Calibri"/>
              </a:rPr>
              <a:t>Биомедицинских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25" dirty="0">
                <a:latin typeface="Calibri"/>
                <a:cs typeface="Calibri"/>
              </a:rPr>
              <a:t>Технологий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75841" y="1605695"/>
            <a:ext cx="497205" cy="449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70"/>
              </a:lnSpc>
              <a:spcBef>
                <a:spcPts val="100"/>
              </a:spcBef>
            </a:pPr>
            <a:r>
              <a:rPr sz="1700" b="1" spc="30" dirty="0">
                <a:latin typeface="Calibri"/>
                <a:cs typeface="Calibri"/>
              </a:rPr>
              <a:t>220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ts val="1370"/>
              </a:lnSpc>
            </a:pPr>
            <a:r>
              <a:rPr sz="1200" spc="15" dirty="0">
                <a:latin typeface="Calibri"/>
                <a:cs typeface="Calibri"/>
              </a:rPr>
              <a:t>в</a:t>
            </a:r>
            <a:r>
              <a:rPr sz="1200" spc="35" dirty="0">
                <a:latin typeface="Calibri"/>
                <a:cs typeface="Calibri"/>
              </a:rPr>
              <a:t>р</a:t>
            </a:r>
            <a:r>
              <a:rPr sz="1200" spc="-10" dirty="0">
                <a:latin typeface="Calibri"/>
                <a:cs typeface="Calibri"/>
              </a:rPr>
              <a:t>а</a:t>
            </a:r>
            <a:r>
              <a:rPr sz="1200" dirty="0">
                <a:latin typeface="Calibri"/>
                <a:cs typeface="Calibri"/>
              </a:rPr>
              <a:t>ч</a:t>
            </a:r>
            <a:r>
              <a:rPr sz="1200" spc="30" dirty="0">
                <a:latin typeface="Calibri"/>
                <a:cs typeface="Calibri"/>
              </a:rPr>
              <a:t>е</a:t>
            </a:r>
            <a:r>
              <a:rPr sz="1200" spc="25" dirty="0">
                <a:latin typeface="Calibri"/>
                <a:cs typeface="Calibri"/>
              </a:rPr>
              <a:t>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57304" y="1605695"/>
            <a:ext cx="1137285" cy="628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70"/>
              </a:lnSpc>
              <a:spcBef>
                <a:spcPts val="100"/>
              </a:spcBef>
            </a:pPr>
            <a:r>
              <a:rPr sz="1700" b="1" spc="35" dirty="0">
                <a:latin typeface="Calibri"/>
                <a:cs typeface="Calibri"/>
              </a:rPr>
              <a:t>3</a:t>
            </a:r>
            <a:r>
              <a:rPr sz="1700" b="1" spc="-35" dirty="0">
                <a:latin typeface="Calibri"/>
                <a:cs typeface="Calibri"/>
              </a:rPr>
              <a:t> </a:t>
            </a:r>
            <a:r>
              <a:rPr sz="1700" b="1" spc="-40" dirty="0">
                <a:latin typeface="Calibri"/>
                <a:cs typeface="Calibri"/>
              </a:rPr>
              <a:t>мин.</a:t>
            </a:r>
            <a:endParaRPr sz="1700">
              <a:latin typeface="Calibri"/>
              <a:cs typeface="Calibri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1200" dirty="0">
                <a:latin typeface="Calibri"/>
                <a:cs typeface="Calibri"/>
              </a:rPr>
              <a:t>время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ожидания  </a:t>
            </a:r>
            <a:r>
              <a:rPr sz="1200" spc="30" dirty="0">
                <a:latin typeface="Calibri"/>
                <a:cs typeface="Calibri"/>
              </a:rPr>
              <a:t>ответа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врача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75841" y="4659624"/>
            <a:ext cx="972185" cy="628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70"/>
              </a:lnSpc>
              <a:spcBef>
                <a:spcPts val="100"/>
              </a:spcBef>
            </a:pPr>
            <a:r>
              <a:rPr sz="1700" b="1" spc="80" dirty="0">
                <a:latin typeface="Calibri"/>
                <a:cs typeface="Calibri"/>
              </a:rPr>
              <a:t>30+</a:t>
            </a:r>
            <a:endParaRPr sz="1700">
              <a:latin typeface="Calibri"/>
              <a:cs typeface="Calibri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1200" spc="25" dirty="0">
                <a:latin typeface="Calibri"/>
                <a:cs typeface="Calibri"/>
              </a:rPr>
              <a:t>М</a:t>
            </a:r>
            <a:r>
              <a:rPr sz="1200" spc="35" dirty="0">
                <a:latin typeface="Calibri"/>
                <a:cs typeface="Calibri"/>
              </a:rPr>
              <a:t>е</a:t>
            </a:r>
            <a:r>
              <a:rPr sz="1200" spc="-20" dirty="0">
                <a:latin typeface="Calibri"/>
                <a:cs typeface="Calibri"/>
              </a:rPr>
              <a:t>д</a:t>
            </a:r>
            <a:r>
              <a:rPr sz="1200" spc="25" dirty="0">
                <a:latin typeface="Calibri"/>
                <a:cs typeface="Calibri"/>
              </a:rPr>
              <a:t>и</a:t>
            </a:r>
            <a:r>
              <a:rPr sz="1200" spc="30" dirty="0">
                <a:latin typeface="Calibri"/>
                <a:cs typeface="Calibri"/>
              </a:rPr>
              <a:t>ц</a:t>
            </a:r>
            <a:r>
              <a:rPr sz="1200" spc="25" dirty="0">
                <a:latin typeface="Calibri"/>
                <a:cs typeface="Calibri"/>
              </a:rPr>
              <a:t>и</a:t>
            </a:r>
            <a:r>
              <a:rPr sz="1200" spc="30" dirty="0">
                <a:latin typeface="Calibri"/>
                <a:cs typeface="Calibri"/>
              </a:rPr>
              <a:t>н</a:t>
            </a:r>
            <a:r>
              <a:rPr sz="1200" spc="60" dirty="0">
                <a:latin typeface="Calibri"/>
                <a:cs typeface="Calibri"/>
              </a:rPr>
              <a:t>с</a:t>
            </a:r>
            <a:r>
              <a:rPr sz="1200" spc="10" dirty="0">
                <a:latin typeface="Calibri"/>
                <a:cs typeface="Calibri"/>
              </a:rPr>
              <a:t>к</a:t>
            </a:r>
            <a:r>
              <a:rPr sz="1200" spc="20" dirty="0">
                <a:latin typeface="Calibri"/>
                <a:cs typeface="Calibri"/>
              </a:rPr>
              <a:t>и</a:t>
            </a:r>
            <a:r>
              <a:rPr sz="1200" spc="30" dirty="0">
                <a:latin typeface="Calibri"/>
                <a:cs typeface="Calibri"/>
              </a:rPr>
              <a:t>х  </a:t>
            </a:r>
            <a:r>
              <a:rPr sz="1200" spc="20" dirty="0">
                <a:latin typeface="Calibri"/>
                <a:cs typeface="Calibri"/>
              </a:rPr>
              <a:t>организаций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75841" y="2374350"/>
            <a:ext cx="1607820" cy="1972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70"/>
              </a:lnSpc>
              <a:spcBef>
                <a:spcPts val="100"/>
              </a:spcBef>
            </a:pPr>
            <a:r>
              <a:rPr sz="1700" b="1" spc="40" dirty="0">
                <a:latin typeface="Calibri"/>
                <a:cs typeface="Calibri"/>
              </a:rPr>
              <a:t>49</a:t>
            </a:r>
            <a:endParaRPr sz="1700">
              <a:latin typeface="Calibri"/>
              <a:cs typeface="Calibri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1200" spc="30" dirty="0">
                <a:latin typeface="Calibri"/>
                <a:cs typeface="Calibri"/>
              </a:rPr>
              <a:t>докторов </a:t>
            </a:r>
            <a:r>
              <a:rPr sz="1200" spc="25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кандидатов  </a:t>
            </a:r>
            <a:r>
              <a:rPr sz="1200" spc="-20" dirty="0">
                <a:latin typeface="Calibri"/>
                <a:cs typeface="Calibri"/>
              </a:rPr>
              <a:t>мед.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наук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970"/>
              </a:lnSpc>
              <a:spcBef>
                <a:spcPts val="1200"/>
              </a:spcBef>
            </a:pPr>
            <a:r>
              <a:rPr sz="1700" b="1" spc="-140" dirty="0">
                <a:latin typeface="Calibri"/>
                <a:cs typeface="Calibri"/>
              </a:rPr>
              <a:t>17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spc="50" dirty="0">
                <a:latin typeface="Calibri"/>
                <a:cs typeface="Calibri"/>
              </a:rPr>
              <a:t>лет</a:t>
            </a:r>
            <a:endParaRPr sz="1700">
              <a:latin typeface="Calibri"/>
              <a:cs typeface="Calibri"/>
            </a:endParaRPr>
          </a:p>
          <a:p>
            <a:pPr marL="12700" marR="660400">
              <a:lnSpc>
                <a:spcPts val="1400"/>
              </a:lnSpc>
              <a:spcBef>
                <a:spcPts val="10"/>
              </a:spcBef>
            </a:pPr>
            <a:r>
              <a:rPr sz="1200" spc="25" dirty="0">
                <a:latin typeface="Calibri"/>
                <a:cs typeface="Calibri"/>
              </a:rPr>
              <a:t>средний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стаж  </a:t>
            </a:r>
            <a:r>
              <a:rPr sz="1200" spc="15" dirty="0">
                <a:latin typeface="Calibri"/>
                <a:cs typeface="Calibri"/>
              </a:rPr>
              <a:t>врачей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970"/>
              </a:lnSpc>
              <a:spcBef>
                <a:spcPts val="1230"/>
              </a:spcBef>
            </a:pPr>
            <a:r>
              <a:rPr sz="1700" b="1" spc="40" dirty="0">
                <a:latin typeface="Calibri"/>
                <a:cs typeface="Calibri"/>
              </a:rPr>
              <a:t>62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ts val="1370"/>
              </a:lnSpc>
            </a:pPr>
            <a:r>
              <a:rPr sz="1200" spc="20" dirty="0">
                <a:latin typeface="Calibri"/>
                <a:cs typeface="Calibri"/>
              </a:rPr>
              <a:t>специализации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57304" y="2374350"/>
            <a:ext cx="1366520" cy="31290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70"/>
              </a:lnSpc>
              <a:spcBef>
                <a:spcPts val="100"/>
              </a:spcBef>
            </a:pPr>
            <a:r>
              <a:rPr sz="1700" b="1" spc="135" dirty="0">
                <a:latin typeface="Calibri"/>
                <a:cs typeface="Calibri"/>
              </a:rPr>
              <a:t>82%</a:t>
            </a:r>
            <a:endParaRPr sz="1700" dirty="0">
              <a:latin typeface="Calibri"/>
              <a:cs typeface="Calibri"/>
            </a:endParaRPr>
          </a:p>
          <a:p>
            <a:pPr marL="12700" marR="144780">
              <a:lnSpc>
                <a:spcPts val="1400"/>
              </a:lnSpc>
              <a:spcBef>
                <a:spcPts val="10"/>
              </a:spcBef>
            </a:pPr>
            <a:r>
              <a:rPr sz="1200" spc="20" dirty="0">
                <a:latin typeface="Calibri"/>
                <a:cs typeface="Calibri"/>
              </a:rPr>
              <a:t>обращений  решаются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онлайн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ts val="1970"/>
              </a:lnSpc>
              <a:spcBef>
                <a:spcPts val="1200"/>
              </a:spcBef>
            </a:pPr>
            <a:r>
              <a:rPr sz="1700" b="1" spc="-210" dirty="0">
                <a:latin typeface="Calibri"/>
                <a:cs typeface="Calibri"/>
              </a:rPr>
              <a:t>1</a:t>
            </a:r>
            <a:r>
              <a:rPr lang="ru-RU" sz="1700" b="1" spc="-210" dirty="0">
                <a:latin typeface="Calibri"/>
                <a:cs typeface="Calibri"/>
              </a:rPr>
              <a:t>     5  </a:t>
            </a:r>
            <a:r>
              <a:rPr sz="1700" b="1" spc="95" dirty="0">
                <a:latin typeface="Calibri"/>
                <a:cs typeface="Calibri"/>
              </a:rPr>
              <a:t>00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spc="105" dirty="0">
                <a:latin typeface="Calibri"/>
                <a:cs typeface="Calibri"/>
              </a:rPr>
              <a:t>000</a:t>
            </a:r>
            <a:endParaRPr sz="1700" dirty="0">
              <a:latin typeface="Calibri"/>
              <a:cs typeface="Calibri"/>
            </a:endParaRPr>
          </a:p>
          <a:p>
            <a:pPr marL="12700" marR="247650">
              <a:lnSpc>
                <a:spcPts val="1400"/>
              </a:lnSpc>
              <a:spcBef>
                <a:spcPts val="10"/>
              </a:spcBef>
            </a:pPr>
            <a:r>
              <a:rPr sz="1200" spc="95" dirty="0">
                <a:latin typeface="Calibri"/>
                <a:cs typeface="Calibri"/>
              </a:rPr>
              <a:t>З</a:t>
            </a:r>
            <a:r>
              <a:rPr sz="1200" spc="-20" dirty="0">
                <a:latin typeface="Calibri"/>
                <a:cs typeface="Calibri"/>
              </a:rPr>
              <a:t>а</a:t>
            </a:r>
            <a:r>
              <a:rPr sz="1200" spc="90" dirty="0">
                <a:latin typeface="Calibri"/>
                <a:cs typeface="Calibri"/>
              </a:rPr>
              <a:t>с</a:t>
            </a:r>
            <a:r>
              <a:rPr sz="1200" spc="65" dirty="0">
                <a:latin typeface="Calibri"/>
                <a:cs typeface="Calibri"/>
              </a:rPr>
              <a:t>т</a:t>
            </a:r>
            <a:r>
              <a:rPr sz="1200" spc="5" dirty="0">
                <a:latin typeface="Calibri"/>
                <a:cs typeface="Calibri"/>
              </a:rPr>
              <a:t>р</a:t>
            </a:r>
            <a:r>
              <a:rPr sz="1200" dirty="0">
                <a:latin typeface="Calibri"/>
                <a:cs typeface="Calibri"/>
              </a:rPr>
              <a:t>а</a:t>
            </a:r>
            <a:r>
              <a:rPr sz="1200" spc="30" dirty="0">
                <a:latin typeface="Calibri"/>
                <a:cs typeface="Calibri"/>
              </a:rPr>
              <a:t>х</a:t>
            </a:r>
            <a:r>
              <a:rPr sz="1200" spc="10" dirty="0">
                <a:latin typeface="Calibri"/>
                <a:cs typeface="Calibri"/>
              </a:rPr>
              <a:t>ов</a:t>
            </a:r>
            <a:r>
              <a:rPr sz="1200" spc="15" dirty="0">
                <a:latin typeface="Calibri"/>
                <a:cs typeface="Calibri"/>
              </a:rPr>
              <a:t>а</a:t>
            </a:r>
            <a:r>
              <a:rPr sz="1200" spc="20" dirty="0">
                <a:latin typeface="Calibri"/>
                <a:cs typeface="Calibri"/>
              </a:rPr>
              <a:t>нн</a:t>
            </a:r>
            <a:r>
              <a:rPr sz="1200" spc="-35" dirty="0">
                <a:latin typeface="Calibri"/>
                <a:cs typeface="Calibri"/>
              </a:rPr>
              <a:t>ы</a:t>
            </a:r>
            <a:r>
              <a:rPr sz="1200" spc="30" dirty="0">
                <a:latin typeface="Calibri"/>
                <a:cs typeface="Calibri"/>
              </a:rPr>
              <a:t>х  клиентов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ts val="1970"/>
              </a:lnSpc>
              <a:spcBef>
                <a:spcPts val="1230"/>
              </a:spcBef>
            </a:pPr>
            <a:r>
              <a:rPr sz="1700" b="1" spc="160" dirty="0">
                <a:latin typeface="Calibri"/>
                <a:cs typeface="Calibri"/>
              </a:rPr>
              <a:t>98%</a:t>
            </a:r>
            <a:endParaRPr sz="1700" dirty="0">
              <a:latin typeface="Calibri"/>
              <a:cs typeface="Calibri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1200" dirty="0">
                <a:latin typeface="Calibri"/>
                <a:cs typeface="Calibri"/>
              </a:rPr>
              <a:t>у</a:t>
            </a:r>
            <a:r>
              <a:rPr sz="1200" spc="-25" dirty="0">
                <a:latin typeface="Calibri"/>
                <a:cs typeface="Calibri"/>
              </a:rPr>
              <a:t>д</a:t>
            </a:r>
            <a:r>
              <a:rPr sz="1200" spc="40" dirty="0">
                <a:latin typeface="Calibri"/>
                <a:cs typeface="Calibri"/>
              </a:rPr>
              <a:t>о</a:t>
            </a:r>
            <a:r>
              <a:rPr sz="1200" spc="20" dirty="0">
                <a:latin typeface="Calibri"/>
                <a:cs typeface="Calibri"/>
              </a:rPr>
              <a:t>в</a:t>
            </a:r>
            <a:r>
              <a:rPr sz="1200" spc="30" dirty="0">
                <a:latin typeface="Calibri"/>
                <a:cs typeface="Calibri"/>
              </a:rPr>
              <a:t>л</a:t>
            </a:r>
            <a:r>
              <a:rPr sz="1200" spc="25" dirty="0">
                <a:latin typeface="Calibri"/>
                <a:cs typeface="Calibri"/>
              </a:rPr>
              <a:t>е</a:t>
            </a:r>
            <a:r>
              <a:rPr sz="1200" spc="65" dirty="0">
                <a:latin typeface="Calibri"/>
                <a:cs typeface="Calibri"/>
              </a:rPr>
              <a:t>т</a:t>
            </a:r>
            <a:r>
              <a:rPr sz="1200" spc="15" dirty="0">
                <a:latin typeface="Calibri"/>
                <a:cs typeface="Calibri"/>
              </a:rPr>
              <a:t>в</a:t>
            </a:r>
            <a:r>
              <a:rPr sz="1200" spc="40" dirty="0">
                <a:latin typeface="Calibri"/>
                <a:cs typeface="Calibri"/>
              </a:rPr>
              <a:t>ор</a:t>
            </a:r>
            <a:r>
              <a:rPr sz="1200" spc="30" dirty="0">
                <a:latin typeface="Calibri"/>
                <a:cs typeface="Calibri"/>
              </a:rPr>
              <a:t>е</a:t>
            </a:r>
            <a:r>
              <a:rPr sz="1200" spc="20" dirty="0">
                <a:latin typeface="Calibri"/>
                <a:cs typeface="Calibri"/>
              </a:rPr>
              <a:t>н</a:t>
            </a:r>
            <a:r>
              <a:rPr sz="1200" spc="35" dirty="0">
                <a:latin typeface="Calibri"/>
                <a:cs typeface="Calibri"/>
              </a:rPr>
              <a:t>но</a:t>
            </a:r>
            <a:r>
              <a:rPr sz="1200" spc="90" dirty="0">
                <a:latin typeface="Calibri"/>
                <a:cs typeface="Calibri"/>
              </a:rPr>
              <a:t>с</a:t>
            </a:r>
            <a:r>
              <a:rPr sz="1200" spc="65" dirty="0">
                <a:latin typeface="Calibri"/>
                <a:cs typeface="Calibri"/>
              </a:rPr>
              <a:t>т</a:t>
            </a:r>
            <a:r>
              <a:rPr sz="1200" spc="-20" dirty="0">
                <a:latin typeface="Calibri"/>
                <a:cs typeface="Calibri"/>
              </a:rPr>
              <a:t>ь  </a:t>
            </a:r>
            <a:r>
              <a:rPr sz="1200" spc="25" dirty="0">
                <a:latin typeface="Calibri"/>
                <a:cs typeface="Calibri"/>
              </a:rPr>
              <a:t>Сервисом*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ts val="1970"/>
              </a:lnSpc>
              <a:spcBef>
                <a:spcPts val="1255"/>
              </a:spcBef>
            </a:pPr>
            <a:r>
              <a:rPr sz="1700" b="1" spc="80" dirty="0">
                <a:latin typeface="Calibri"/>
                <a:cs typeface="Calibri"/>
              </a:rPr>
              <a:t>660</a:t>
            </a:r>
            <a:endParaRPr sz="1700" dirty="0">
              <a:latin typeface="Calibri"/>
              <a:cs typeface="Calibri"/>
            </a:endParaRPr>
          </a:p>
          <a:p>
            <a:pPr marL="12700" marR="325755">
              <a:lnSpc>
                <a:spcPts val="1400"/>
              </a:lnSpc>
              <a:spcBef>
                <a:spcPts val="10"/>
              </a:spcBef>
            </a:pPr>
            <a:r>
              <a:rPr sz="1200" spc="20" dirty="0">
                <a:latin typeface="Calibri"/>
                <a:cs typeface="Calibri"/>
              </a:rPr>
              <a:t>отделений  </a:t>
            </a:r>
            <a:r>
              <a:rPr sz="1200" spc="30" dirty="0">
                <a:latin typeface="Calibri"/>
                <a:cs typeface="Calibri"/>
              </a:rPr>
              <a:t>п</a:t>
            </a:r>
            <a:r>
              <a:rPr sz="1200" spc="35" dirty="0">
                <a:latin typeface="Calibri"/>
                <a:cs typeface="Calibri"/>
              </a:rPr>
              <a:t>о</a:t>
            </a:r>
            <a:r>
              <a:rPr sz="1200" spc="-20" dirty="0">
                <a:latin typeface="Calibri"/>
                <a:cs typeface="Calibri"/>
              </a:rPr>
              <a:t>д</a:t>
            </a:r>
            <a:r>
              <a:rPr sz="1200" spc="40" dirty="0">
                <a:latin typeface="Calibri"/>
                <a:cs typeface="Calibri"/>
              </a:rPr>
              <a:t>к</a:t>
            </a:r>
            <a:r>
              <a:rPr sz="1200" spc="30" dirty="0">
                <a:latin typeface="Calibri"/>
                <a:cs typeface="Calibri"/>
              </a:rPr>
              <a:t>лю</a:t>
            </a:r>
            <a:r>
              <a:rPr sz="1200" spc="20" dirty="0">
                <a:latin typeface="Calibri"/>
                <a:cs typeface="Calibri"/>
              </a:rPr>
              <a:t>ч</a:t>
            </a:r>
            <a:r>
              <a:rPr sz="1200" spc="30" dirty="0">
                <a:latin typeface="Calibri"/>
                <a:cs typeface="Calibri"/>
              </a:rPr>
              <a:t>е</a:t>
            </a:r>
            <a:r>
              <a:rPr sz="1200" spc="5" dirty="0">
                <a:latin typeface="Calibri"/>
                <a:cs typeface="Calibri"/>
              </a:rPr>
              <a:t>нн</a:t>
            </a:r>
            <a:r>
              <a:rPr sz="1200" dirty="0">
                <a:latin typeface="Calibri"/>
                <a:cs typeface="Calibri"/>
              </a:rPr>
              <a:t>ы</a:t>
            </a:r>
            <a:r>
              <a:rPr sz="1200" spc="30" dirty="0">
                <a:latin typeface="Calibri"/>
                <a:cs typeface="Calibri"/>
              </a:rPr>
              <a:t>х  </a:t>
            </a:r>
            <a:r>
              <a:rPr sz="1200" spc="25" dirty="0">
                <a:latin typeface="Calibri"/>
                <a:cs typeface="Calibri"/>
              </a:rPr>
              <a:t>лабораторий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610771" y="3303356"/>
            <a:ext cx="343535" cy="170180"/>
          </a:xfrm>
          <a:custGeom>
            <a:avLst/>
            <a:gdLst/>
            <a:ahLst/>
            <a:cxnLst/>
            <a:rect l="l" t="t" r="r" b="b"/>
            <a:pathLst>
              <a:path w="343535" h="170179">
                <a:moveTo>
                  <a:pt x="171475" y="169684"/>
                </a:moveTo>
                <a:lnTo>
                  <a:pt x="0" y="84835"/>
                </a:lnTo>
                <a:lnTo>
                  <a:pt x="171475" y="0"/>
                </a:lnTo>
                <a:lnTo>
                  <a:pt x="342950" y="84835"/>
                </a:lnTo>
                <a:lnTo>
                  <a:pt x="171475" y="169684"/>
                </a:lnTo>
                <a:close/>
              </a:path>
            </a:pathLst>
          </a:custGeom>
          <a:ln w="96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80411" y="3420914"/>
            <a:ext cx="203669" cy="134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12447" y="3390656"/>
            <a:ext cx="0" cy="83185"/>
          </a:xfrm>
          <a:custGeom>
            <a:avLst/>
            <a:gdLst/>
            <a:ahLst/>
            <a:cxnLst/>
            <a:rect l="l" t="t" r="r" b="b"/>
            <a:pathLst>
              <a:path h="83185">
                <a:moveTo>
                  <a:pt x="0" y="0"/>
                </a:moveTo>
                <a:lnTo>
                  <a:pt x="0" y="82638"/>
                </a:lnTo>
              </a:path>
            </a:pathLst>
          </a:custGeom>
          <a:ln w="96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67119" y="1798701"/>
            <a:ext cx="64135" cy="130810"/>
          </a:xfrm>
          <a:custGeom>
            <a:avLst/>
            <a:gdLst/>
            <a:ahLst/>
            <a:cxnLst/>
            <a:rect l="l" t="t" r="r" b="b"/>
            <a:pathLst>
              <a:path w="64134" h="130810">
                <a:moveTo>
                  <a:pt x="0" y="0"/>
                </a:moveTo>
                <a:lnTo>
                  <a:pt x="0" y="130810"/>
                </a:lnTo>
                <a:lnTo>
                  <a:pt x="63588" y="74307"/>
                </a:lnTo>
              </a:path>
            </a:pathLst>
          </a:custGeom>
          <a:ln w="96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20739" y="1752219"/>
            <a:ext cx="291465" cy="292735"/>
          </a:xfrm>
          <a:custGeom>
            <a:avLst/>
            <a:gdLst/>
            <a:ahLst/>
            <a:cxnLst/>
            <a:rect l="l" t="t" r="r" b="b"/>
            <a:pathLst>
              <a:path w="291465" h="292735">
                <a:moveTo>
                  <a:pt x="291020" y="146278"/>
                </a:moveTo>
                <a:lnTo>
                  <a:pt x="283601" y="192512"/>
                </a:lnTo>
                <a:lnTo>
                  <a:pt x="262943" y="232667"/>
                </a:lnTo>
                <a:lnTo>
                  <a:pt x="231443" y="264333"/>
                </a:lnTo>
                <a:lnTo>
                  <a:pt x="191498" y="285099"/>
                </a:lnTo>
                <a:lnTo>
                  <a:pt x="145503" y="292557"/>
                </a:lnTo>
                <a:lnTo>
                  <a:pt x="99511" y="285099"/>
                </a:lnTo>
                <a:lnTo>
                  <a:pt x="59568" y="264333"/>
                </a:lnTo>
                <a:lnTo>
                  <a:pt x="28072" y="232667"/>
                </a:lnTo>
                <a:lnTo>
                  <a:pt x="7417" y="192512"/>
                </a:lnTo>
                <a:lnTo>
                  <a:pt x="0" y="146278"/>
                </a:lnTo>
                <a:lnTo>
                  <a:pt x="7417" y="100044"/>
                </a:lnTo>
                <a:lnTo>
                  <a:pt x="28072" y="59889"/>
                </a:lnTo>
                <a:lnTo>
                  <a:pt x="59568" y="28224"/>
                </a:lnTo>
                <a:lnTo>
                  <a:pt x="99511" y="7457"/>
                </a:lnTo>
                <a:lnTo>
                  <a:pt x="145503" y="0"/>
                </a:lnTo>
                <a:lnTo>
                  <a:pt x="191498" y="7457"/>
                </a:lnTo>
                <a:lnTo>
                  <a:pt x="231443" y="28224"/>
                </a:lnTo>
                <a:lnTo>
                  <a:pt x="262943" y="59889"/>
                </a:lnTo>
                <a:lnTo>
                  <a:pt x="283601" y="100044"/>
                </a:lnTo>
                <a:lnTo>
                  <a:pt x="291020" y="146278"/>
                </a:lnTo>
                <a:close/>
              </a:path>
            </a:pathLst>
          </a:custGeom>
          <a:ln w="96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141692" y="3259725"/>
            <a:ext cx="248949" cy="344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100767" y="2547427"/>
            <a:ext cx="331470" cy="212725"/>
          </a:xfrm>
          <a:custGeom>
            <a:avLst/>
            <a:gdLst/>
            <a:ahLst/>
            <a:cxnLst/>
            <a:rect l="l" t="t" r="r" b="b"/>
            <a:pathLst>
              <a:path w="331470" h="212725">
                <a:moveTo>
                  <a:pt x="309194" y="212610"/>
                </a:moveTo>
                <a:lnTo>
                  <a:pt x="21767" y="212610"/>
                </a:lnTo>
                <a:lnTo>
                  <a:pt x="13314" y="210918"/>
                </a:lnTo>
                <a:lnTo>
                  <a:pt x="6392" y="206309"/>
                </a:lnTo>
                <a:lnTo>
                  <a:pt x="1717" y="199489"/>
                </a:lnTo>
                <a:lnTo>
                  <a:pt x="0" y="191160"/>
                </a:lnTo>
                <a:lnTo>
                  <a:pt x="0" y="21450"/>
                </a:lnTo>
                <a:lnTo>
                  <a:pt x="1717" y="13126"/>
                </a:lnTo>
                <a:lnTo>
                  <a:pt x="6392" y="6305"/>
                </a:lnTo>
                <a:lnTo>
                  <a:pt x="13314" y="1694"/>
                </a:lnTo>
                <a:lnTo>
                  <a:pt x="21767" y="0"/>
                </a:lnTo>
                <a:lnTo>
                  <a:pt x="309194" y="0"/>
                </a:lnTo>
                <a:lnTo>
                  <a:pt x="317642" y="1694"/>
                </a:lnTo>
                <a:lnTo>
                  <a:pt x="324564" y="6305"/>
                </a:lnTo>
                <a:lnTo>
                  <a:pt x="329243" y="13126"/>
                </a:lnTo>
                <a:lnTo>
                  <a:pt x="330962" y="21450"/>
                </a:lnTo>
                <a:lnTo>
                  <a:pt x="330962" y="191160"/>
                </a:lnTo>
                <a:lnTo>
                  <a:pt x="329243" y="199489"/>
                </a:lnTo>
                <a:lnTo>
                  <a:pt x="324564" y="206309"/>
                </a:lnTo>
                <a:lnTo>
                  <a:pt x="317642" y="210918"/>
                </a:lnTo>
                <a:lnTo>
                  <a:pt x="309194" y="212610"/>
                </a:lnTo>
                <a:close/>
              </a:path>
            </a:pathLst>
          </a:custGeom>
          <a:ln w="96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248582" y="2760037"/>
            <a:ext cx="35560" cy="47625"/>
          </a:xfrm>
          <a:custGeom>
            <a:avLst/>
            <a:gdLst/>
            <a:ahLst/>
            <a:cxnLst/>
            <a:rect l="l" t="t" r="r" b="b"/>
            <a:pathLst>
              <a:path w="35559" h="47625">
                <a:moveTo>
                  <a:pt x="35331" y="47066"/>
                </a:moveTo>
                <a:lnTo>
                  <a:pt x="0" y="47066"/>
                </a:lnTo>
                <a:lnTo>
                  <a:pt x="0" y="0"/>
                </a:lnTo>
                <a:lnTo>
                  <a:pt x="35331" y="0"/>
                </a:lnTo>
                <a:lnTo>
                  <a:pt x="35331" y="47066"/>
                </a:lnTo>
                <a:close/>
              </a:path>
            </a:pathLst>
          </a:custGeom>
          <a:ln w="96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200125" y="2588454"/>
            <a:ext cx="133299" cy="130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217737" y="2807107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7002" y="0"/>
                </a:lnTo>
              </a:path>
            </a:pathLst>
          </a:custGeom>
          <a:ln w="96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25515" y="4016933"/>
            <a:ext cx="164858" cy="1635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13393" y="4072921"/>
            <a:ext cx="88900" cy="264795"/>
          </a:xfrm>
          <a:custGeom>
            <a:avLst/>
            <a:gdLst/>
            <a:ahLst/>
            <a:cxnLst/>
            <a:rect l="l" t="t" r="r" b="b"/>
            <a:pathLst>
              <a:path w="88900" h="264795">
                <a:moveTo>
                  <a:pt x="37020" y="6159"/>
                </a:moveTo>
                <a:lnTo>
                  <a:pt x="59610" y="34347"/>
                </a:lnTo>
                <a:lnTo>
                  <a:pt x="75788" y="64789"/>
                </a:lnTo>
                <a:lnTo>
                  <a:pt x="85521" y="97420"/>
                </a:lnTo>
                <a:lnTo>
                  <a:pt x="88772" y="132181"/>
                </a:lnTo>
                <a:lnTo>
                  <a:pt x="85572" y="167633"/>
                </a:lnTo>
                <a:lnTo>
                  <a:pt x="59894" y="230627"/>
                </a:lnTo>
                <a:lnTo>
                  <a:pt x="33096" y="262458"/>
                </a:lnTo>
                <a:lnTo>
                  <a:pt x="28181" y="264388"/>
                </a:lnTo>
                <a:lnTo>
                  <a:pt x="21945" y="264388"/>
                </a:lnTo>
                <a:lnTo>
                  <a:pt x="16357" y="264388"/>
                </a:lnTo>
                <a:lnTo>
                  <a:pt x="11785" y="262775"/>
                </a:lnTo>
                <a:lnTo>
                  <a:pt x="7861" y="259511"/>
                </a:lnTo>
                <a:lnTo>
                  <a:pt x="2616" y="255295"/>
                </a:lnTo>
                <a:lnTo>
                  <a:pt x="0" y="250113"/>
                </a:lnTo>
                <a:lnTo>
                  <a:pt x="0" y="243941"/>
                </a:lnTo>
                <a:lnTo>
                  <a:pt x="0" y="239052"/>
                </a:lnTo>
                <a:lnTo>
                  <a:pt x="1638" y="234835"/>
                </a:lnTo>
                <a:lnTo>
                  <a:pt x="5245" y="230632"/>
                </a:lnTo>
                <a:lnTo>
                  <a:pt x="20293" y="207669"/>
                </a:lnTo>
                <a:lnTo>
                  <a:pt x="31035" y="183607"/>
                </a:lnTo>
                <a:lnTo>
                  <a:pt x="37477" y="158444"/>
                </a:lnTo>
                <a:lnTo>
                  <a:pt x="39623" y="132181"/>
                </a:lnTo>
                <a:lnTo>
                  <a:pt x="37482" y="105022"/>
                </a:lnTo>
                <a:lnTo>
                  <a:pt x="31076" y="79570"/>
                </a:lnTo>
                <a:lnTo>
                  <a:pt x="20432" y="55820"/>
                </a:lnTo>
                <a:lnTo>
                  <a:pt x="5575" y="33769"/>
                </a:lnTo>
                <a:lnTo>
                  <a:pt x="1981" y="29540"/>
                </a:lnTo>
                <a:lnTo>
                  <a:pt x="330" y="25311"/>
                </a:lnTo>
                <a:lnTo>
                  <a:pt x="330" y="20459"/>
                </a:lnTo>
                <a:lnTo>
                  <a:pt x="330" y="14274"/>
                </a:lnTo>
                <a:lnTo>
                  <a:pt x="2971" y="9080"/>
                </a:lnTo>
                <a:lnTo>
                  <a:pt x="7861" y="4864"/>
                </a:lnTo>
                <a:lnTo>
                  <a:pt x="11480" y="1612"/>
                </a:lnTo>
                <a:lnTo>
                  <a:pt x="16040" y="0"/>
                </a:lnTo>
                <a:lnTo>
                  <a:pt x="21297" y="0"/>
                </a:lnTo>
                <a:lnTo>
                  <a:pt x="27177" y="0"/>
                </a:lnTo>
                <a:lnTo>
                  <a:pt x="32423" y="1930"/>
                </a:lnTo>
                <a:lnTo>
                  <a:pt x="37020" y="6159"/>
                </a:lnTo>
              </a:path>
            </a:pathLst>
          </a:custGeom>
          <a:ln w="96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75718" y="4251845"/>
            <a:ext cx="64465" cy="640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17459" y="1727481"/>
            <a:ext cx="327428" cy="3116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617459" y="4000964"/>
            <a:ext cx="327428" cy="3308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643238" y="2506877"/>
            <a:ext cx="278015" cy="3286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82246" y="4802517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175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766549" y="481760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394" y="0"/>
                </a:moveTo>
                <a:lnTo>
                  <a:pt x="0" y="0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639028" y="4911144"/>
            <a:ext cx="67945" cy="175260"/>
          </a:xfrm>
          <a:custGeom>
            <a:avLst/>
            <a:gdLst/>
            <a:ahLst/>
            <a:cxnLst/>
            <a:rect l="l" t="t" r="r" b="b"/>
            <a:pathLst>
              <a:path w="67945" h="175260">
                <a:moveTo>
                  <a:pt x="0" y="11823"/>
                </a:moveTo>
                <a:lnTo>
                  <a:pt x="0" y="174828"/>
                </a:lnTo>
                <a:lnTo>
                  <a:pt x="67741" y="174828"/>
                </a:lnTo>
                <a:lnTo>
                  <a:pt x="67741" y="0"/>
                </a:lnTo>
                <a:lnTo>
                  <a:pt x="12522" y="0"/>
                </a:lnTo>
                <a:lnTo>
                  <a:pt x="5600" y="0"/>
                </a:lnTo>
                <a:lnTo>
                  <a:pt x="0" y="5295"/>
                </a:lnTo>
                <a:lnTo>
                  <a:pt x="0" y="11823"/>
                </a:lnTo>
                <a:close/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57722" y="4911144"/>
            <a:ext cx="67945" cy="175260"/>
          </a:xfrm>
          <a:custGeom>
            <a:avLst/>
            <a:gdLst/>
            <a:ahLst/>
            <a:cxnLst/>
            <a:rect l="l" t="t" r="r" b="b"/>
            <a:pathLst>
              <a:path w="67945" h="175260">
                <a:moveTo>
                  <a:pt x="0" y="0"/>
                </a:moveTo>
                <a:lnTo>
                  <a:pt x="0" y="174828"/>
                </a:lnTo>
                <a:lnTo>
                  <a:pt x="67741" y="174828"/>
                </a:lnTo>
                <a:lnTo>
                  <a:pt x="67741" y="11823"/>
                </a:lnTo>
                <a:lnTo>
                  <a:pt x="67741" y="5295"/>
                </a:lnTo>
                <a:lnTo>
                  <a:pt x="62128" y="0"/>
                </a:lnTo>
                <a:lnTo>
                  <a:pt x="55219" y="0"/>
                </a:lnTo>
                <a:lnTo>
                  <a:pt x="0" y="0"/>
                </a:lnTo>
                <a:close/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753163" y="5008464"/>
            <a:ext cx="58419" cy="78105"/>
          </a:xfrm>
          <a:custGeom>
            <a:avLst/>
            <a:gdLst/>
            <a:ahLst/>
            <a:cxnLst/>
            <a:rect l="l" t="t" r="r" b="b"/>
            <a:pathLst>
              <a:path w="58420" h="78104">
                <a:moveTo>
                  <a:pt x="58165" y="77508"/>
                </a:moveTo>
                <a:lnTo>
                  <a:pt x="0" y="77508"/>
                </a:lnTo>
                <a:lnTo>
                  <a:pt x="0" y="0"/>
                </a:lnTo>
                <a:lnTo>
                  <a:pt x="58165" y="0"/>
                </a:lnTo>
                <a:lnTo>
                  <a:pt x="58165" y="77508"/>
                </a:lnTo>
                <a:close/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738431" y="490335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37" y="0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672899" y="4948622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698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891593" y="4948622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698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738431" y="495459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37" y="0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796660" y="495459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37" y="0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796660" y="490335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337" y="0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42988" y="4781464"/>
            <a:ext cx="78740" cy="78105"/>
          </a:xfrm>
          <a:custGeom>
            <a:avLst/>
            <a:gdLst/>
            <a:ahLst/>
            <a:cxnLst/>
            <a:rect l="l" t="t" r="r" b="b"/>
            <a:pathLst>
              <a:path w="78739" h="78104">
                <a:moveTo>
                  <a:pt x="78511" y="38747"/>
                </a:moveTo>
                <a:lnTo>
                  <a:pt x="75426" y="53829"/>
                </a:lnTo>
                <a:lnTo>
                  <a:pt x="67013" y="66146"/>
                </a:lnTo>
                <a:lnTo>
                  <a:pt x="54535" y="74450"/>
                </a:lnTo>
                <a:lnTo>
                  <a:pt x="39255" y="77495"/>
                </a:lnTo>
                <a:lnTo>
                  <a:pt x="23976" y="74450"/>
                </a:lnTo>
                <a:lnTo>
                  <a:pt x="11498" y="66146"/>
                </a:lnTo>
                <a:lnTo>
                  <a:pt x="3085" y="53829"/>
                </a:lnTo>
                <a:lnTo>
                  <a:pt x="0" y="38747"/>
                </a:lnTo>
                <a:lnTo>
                  <a:pt x="3085" y="23665"/>
                </a:lnTo>
                <a:lnTo>
                  <a:pt x="11498" y="11349"/>
                </a:lnTo>
                <a:lnTo>
                  <a:pt x="23976" y="3045"/>
                </a:lnTo>
                <a:lnTo>
                  <a:pt x="39255" y="0"/>
                </a:lnTo>
                <a:lnTo>
                  <a:pt x="54535" y="3045"/>
                </a:lnTo>
                <a:lnTo>
                  <a:pt x="67013" y="11349"/>
                </a:lnTo>
                <a:lnTo>
                  <a:pt x="75426" y="23665"/>
                </a:lnTo>
                <a:lnTo>
                  <a:pt x="78511" y="38747"/>
                </a:lnTo>
                <a:close/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708419" y="4817723"/>
            <a:ext cx="147955" cy="269240"/>
          </a:xfrm>
          <a:custGeom>
            <a:avLst/>
            <a:gdLst/>
            <a:ahLst/>
            <a:cxnLst/>
            <a:rect l="l" t="t" r="r" b="b"/>
            <a:pathLst>
              <a:path w="147954" h="269239">
                <a:moveTo>
                  <a:pt x="131317" y="0"/>
                </a:moveTo>
                <a:lnTo>
                  <a:pt x="112991" y="0"/>
                </a:lnTo>
                <a:lnTo>
                  <a:pt x="113042" y="825"/>
                </a:lnTo>
                <a:lnTo>
                  <a:pt x="113080" y="1650"/>
                </a:lnTo>
                <a:lnTo>
                  <a:pt x="113080" y="2489"/>
                </a:lnTo>
                <a:lnTo>
                  <a:pt x="109995" y="17571"/>
                </a:lnTo>
                <a:lnTo>
                  <a:pt x="101582" y="29887"/>
                </a:lnTo>
                <a:lnTo>
                  <a:pt x="89104" y="38191"/>
                </a:lnTo>
                <a:lnTo>
                  <a:pt x="73825" y="41236"/>
                </a:lnTo>
                <a:lnTo>
                  <a:pt x="58545" y="38191"/>
                </a:lnTo>
                <a:lnTo>
                  <a:pt x="46067" y="29887"/>
                </a:lnTo>
                <a:lnTo>
                  <a:pt x="37654" y="17571"/>
                </a:lnTo>
                <a:lnTo>
                  <a:pt x="34569" y="2489"/>
                </a:lnTo>
                <a:lnTo>
                  <a:pt x="34569" y="1650"/>
                </a:lnTo>
                <a:lnTo>
                  <a:pt x="34607" y="825"/>
                </a:lnTo>
                <a:lnTo>
                  <a:pt x="34658" y="0"/>
                </a:lnTo>
                <a:lnTo>
                  <a:pt x="16332" y="0"/>
                </a:lnTo>
                <a:lnTo>
                  <a:pt x="7315" y="0"/>
                </a:lnTo>
                <a:lnTo>
                  <a:pt x="0" y="7213"/>
                </a:lnTo>
                <a:lnTo>
                  <a:pt x="0" y="16128"/>
                </a:lnTo>
                <a:lnTo>
                  <a:pt x="0" y="268757"/>
                </a:lnTo>
                <a:lnTo>
                  <a:pt x="147650" y="268757"/>
                </a:lnTo>
                <a:lnTo>
                  <a:pt x="147650" y="16128"/>
                </a:lnTo>
                <a:lnTo>
                  <a:pt x="147650" y="7213"/>
                </a:lnTo>
                <a:lnTo>
                  <a:pt x="140334" y="0"/>
                </a:lnTo>
                <a:lnTo>
                  <a:pt x="131317" y="0"/>
                </a:lnTo>
                <a:close/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160994" y="4802759"/>
            <a:ext cx="210820" cy="289560"/>
          </a:xfrm>
          <a:custGeom>
            <a:avLst/>
            <a:gdLst/>
            <a:ahLst/>
            <a:cxnLst/>
            <a:rect l="l" t="t" r="r" b="b"/>
            <a:pathLst>
              <a:path w="210820" h="289560">
                <a:moveTo>
                  <a:pt x="0" y="289204"/>
                </a:moveTo>
                <a:lnTo>
                  <a:pt x="81140" y="140182"/>
                </a:lnTo>
                <a:lnTo>
                  <a:pt x="81140" y="28092"/>
                </a:lnTo>
                <a:lnTo>
                  <a:pt x="69443" y="0"/>
                </a:lnTo>
                <a:lnTo>
                  <a:pt x="141058" y="0"/>
                </a:lnTo>
                <a:lnTo>
                  <a:pt x="129362" y="28092"/>
                </a:lnTo>
                <a:lnTo>
                  <a:pt x="129362" y="140182"/>
                </a:lnTo>
                <a:lnTo>
                  <a:pt x="210502" y="289204"/>
                </a:lnTo>
                <a:lnTo>
                  <a:pt x="0" y="289204"/>
                </a:lnTo>
                <a:close/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217903" y="498976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98018" y="0"/>
                </a:moveTo>
                <a:lnTo>
                  <a:pt x="0" y="0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481187" y="5893704"/>
            <a:ext cx="740092" cy="52806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31980" y="1670572"/>
            <a:ext cx="4413889" cy="25729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86350" y="4558506"/>
            <a:ext cx="0" cy="994410"/>
          </a:xfrm>
          <a:custGeom>
            <a:avLst/>
            <a:gdLst/>
            <a:ahLst/>
            <a:cxnLst/>
            <a:rect l="l" t="t" r="r" b="b"/>
            <a:pathLst>
              <a:path h="994410">
                <a:moveTo>
                  <a:pt x="0" y="0"/>
                </a:moveTo>
                <a:lnTo>
                  <a:pt x="0" y="994397"/>
                </a:lnTo>
              </a:path>
            </a:pathLst>
          </a:custGeom>
          <a:ln w="1905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970972" y="2376747"/>
            <a:ext cx="590550" cy="586740"/>
          </a:xfrm>
          <a:custGeom>
            <a:avLst/>
            <a:gdLst/>
            <a:ahLst/>
            <a:cxnLst/>
            <a:rect l="l" t="t" r="r" b="b"/>
            <a:pathLst>
              <a:path w="590550" h="586739">
                <a:moveTo>
                  <a:pt x="295275" y="586739"/>
                </a:moveTo>
                <a:lnTo>
                  <a:pt x="343171" y="582900"/>
                </a:lnTo>
                <a:lnTo>
                  <a:pt x="388606" y="571784"/>
                </a:lnTo>
                <a:lnTo>
                  <a:pt x="430972" y="553995"/>
                </a:lnTo>
                <a:lnTo>
                  <a:pt x="469662" y="530137"/>
                </a:lnTo>
                <a:lnTo>
                  <a:pt x="504067" y="500814"/>
                </a:lnTo>
                <a:lnTo>
                  <a:pt x="533580" y="466631"/>
                </a:lnTo>
                <a:lnTo>
                  <a:pt x="557592" y="428191"/>
                </a:lnTo>
                <a:lnTo>
                  <a:pt x="575497" y="386098"/>
                </a:lnTo>
                <a:lnTo>
                  <a:pt x="586685" y="340956"/>
                </a:lnTo>
                <a:lnTo>
                  <a:pt x="590550" y="293369"/>
                </a:lnTo>
                <a:lnTo>
                  <a:pt x="586685" y="245783"/>
                </a:lnTo>
                <a:lnTo>
                  <a:pt x="575497" y="200641"/>
                </a:lnTo>
                <a:lnTo>
                  <a:pt x="557592" y="158548"/>
                </a:lnTo>
                <a:lnTo>
                  <a:pt x="533580" y="120108"/>
                </a:lnTo>
                <a:lnTo>
                  <a:pt x="504067" y="85925"/>
                </a:lnTo>
                <a:lnTo>
                  <a:pt x="469662" y="56602"/>
                </a:lnTo>
                <a:lnTo>
                  <a:pt x="430972" y="32744"/>
                </a:lnTo>
                <a:lnTo>
                  <a:pt x="388606" y="14955"/>
                </a:lnTo>
                <a:lnTo>
                  <a:pt x="343171" y="3839"/>
                </a:lnTo>
                <a:lnTo>
                  <a:pt x="295275" y="0"/>
                </a:lnTo>
                <a:lnTo>
                  <a:pt x="247378" y="3839"/>
                </a:lnTo>
                <a:lnTo>
                  <a:pt x="201943" y="14955"/>
                </a:lnTo>
                <a:lnTo>
                  <a:pt x="159577" y="32744"/>
                </a:lnTo>
                <a:lnTo>
                  <a:pt x="120887" y="56602"/>
                </a:lnTo>
                <a:lnTo>
                  <a:pt x="86482" y="85925"/>
                </a:lnTo>
                <a:lnTo>
                  <a:pt x="56969" y="120108"/>
                </a:lnTo>
                <a:lnTo>
                  <a:pt x="32957" y="158548"/>
                </a:lnTo>
                <a:lnTo>
                  <a:pt x="15052" y="200641"/>
                </a:lnTo>
                <a:lnTo>
                  <a:pt x="3864" y="245783"/>
                </a:lnTo>
                <a:lnTo>
                  <a:pt x="0" y="293369"/>
                </a:lnTo>
                <a:lnTo>
                  <a:pt x="3864" y="340956"/>
                </a:lnTo>
                <a:lnTo>
                  <a:pt x="15052" y="386098"/>
                </a:lnTo>
                <a:lnTo>
                  <a:pt x="32957" y="428191"/>
                </a:lnTo>
                <a:lnTo>
                  <a:pt x="56969" y="466631"/>
                </a:lnTo>
                <a:lnTo>
                  <a:pt x="86482" y="500814"/>
                </a:lnTo>
                <a:lnTo>
                  <a:pt x="120887" y="530137"/>
                </a:lnTo>
                <a:lnTo>
                  <a:pt x="159577" y="553995"/>
                </a:lnTo>
                <a:lnTo>
                  <a:pt x="201943" y="571784"/>
                </a:lnTo>
                <a:lnTo>
                  <a:pt x="247378" y="582900"/>
                </a:lnTo>
                <a:lnTo>
                  <a:pt x="295275" y="586739"/>
                </a:lnTo>
                <a:close/>
              </a:path>
            </a:pathLst>
          </a:custGeom>
          <a:ln w="11556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970972" y="1605130"/>
            <a:ext cx="590550" cy="586740"/>
          </a:xfrm>
          <a:custGeom>
            <a:avLst/>
            <a:gdLst/>
            <a:ahLst/>
            <a:cxnLst/>
            <a:rect l="l" t="t" r="r" b="b"/>
            <a:pathLst>
              <a:path w="590550" h="586739">
                <a:moveTo>
                  <a:pt x="295275" y="586739"/>
                </a:moveTo>
                <a:lnTo>
                  <a:pt x="343171" y="582900"/>
                </a:lnTo>
                <a:lnTo>
                  <a:pt x="388606" y="571784"/>
                </a:lnTo>
                <a:lnTo>
                  <a:pt x="430972" y="553995"/>
                </a:lnTo>
                <a:lnTo>
                  <a:pt x="469662" y="530137"/>
                </a:lnTo>
                <a:lnTo>
                  <a:pt x="504067" y="500814"/>
                </a:lnTo>
                <a:lnTo>
                  <a:pt x="533580" y="466631"/>
                </a:lnTo>
                <a:lnTo>
                  <a:pt x="557592" y="428191"/>
                </a:lnTo>
                <a:lnTo>
                  <a:pt x="575497" y="386098"/>
                </a:lnTo>
                <a:lnTo>
                  <a:pt x="586685" y="340956"/>
                </a:lnTo>
                <a:lnTo>
                  <a:pt x="590550" y="293369"/>
                </a:lnTo>
                <a:lnTo>
                  <a:pt x="586685" y="245783"/>
                </a:lnTo>
                <a:lnTo>
                  <a:pt x="575497" y="200641"/>
                </a:lnTo>
                <a:lnTo>
                  <a:pt x="557592" y="158548"/>
                </a:lnTo>
                <a:lnTo>
                  <a:pt x="533580" y="120108"/>
                </a:lnTo>
                <a:lnTo>
                  <a:pt x="504067" y="85925"/>
                </a:lnTo>
                <a:lnTo>
                  <a:pt x="469662" y="56602"/>
                </a:lnTo>
                <a:lnTo>
                  <a:pt x="430972" y="32744"/>
                </a:lnTo>
                <a:lnTo>
                  <a:pt x="388606" y="14955"/>
                </a:lnTo>
                <a:lnTo>
                  <a:pt x="343171" y="3839"/>
                </a:lnTo>
                <a:lnTo>
                  <a:pt x="295275" y="0"/>
                </a:lnTo>
                <a:lnTo>
                  <a:pt x="247378" y="3839"/>
                </a:lnTo>
                <a:lnTo>
                  <a:pt x="201943" y="14955"/>
                </a:lnTo>
                <a:lnTo>
                  <a:pt x="159577" y="32744"/>
                </a:lnTo>
                <a:lnTo>
                  <a:pt x="120887" y="56602"/>
                </a:lnTo>
                <a:lnTo>
                  <a:pt x="86482" y="85925"/>
                </a:lnTo>
                <a:lnTo>
                  <a:pt x="56969" y="120108"/>
                </a:lnTo>
                <a:lnTo>
                  <a:pt x="32957" y="158548"/>
                </a:lnTo>
                <a:lnTo>
                  <a:pt x="15052" y="200641"/>
                </a:lnTo>
                <a:lnTo>
                  <a:pt x="3864" y="245783"/>
                </a:lnTo>
                <a:lnTo>
                  <a:pt x="0" y="293369"/>
                </a:lnTo>
                <a:lnTo>
                  <a:pt x="3864" y="340956"/>
                </a:lnTo>
                <a:lnTo>
                  <a:pt x="15052" y="386098"/>
                </a:lnTo>
                <a:lnTo>
                  <a:pt x="32957" y="428191"/>
                </a:lnTo>
                <a:lnTo>
                  <a:pt x="56969" y="466631"/>
                </a:lnTo>
                <a:lnTo>
                  <a:pt x="86482" y="500814"/>
                </a:lnTo>
                <a:lnTo>
                  <a:pt x="120887" y="530137"/>
                </a:lnTo>
                <a:lnTo>
                  <a:pt x="159577" y="553995"/>
                </a:lnTo>
                <a:lnTo>
                  <a:pt x="201943" y="571784"/>
                </a:lnTo>
                <a:lnTo>
                  <a:pt x="247378" y="582900"/>
                </a:lnTo>
                <a:lnTo>
                  <a:pt x="295275" y="586739"/>
                </a:lnTo>
                <a:close/>
              </a:path>
            </a:pathLst>
          </a:custGeom>
          <a:ln w="11556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970972" y="3137966"/>
            <a:ext cx="590550" cy="586740"/>
          </a:xfrm>
          <a:custGeom>
            <a:avLst/>
            <a:gdLst/>
            <a:ahLst/>
            <a:cxnLst/>
            <a:rect l="l" t="t" r="r" b="b"/>
            <a:pathLst>
              <a:path w="590550" h="586739">
                <a:moveTo>
                  <a:pt x="295275" y="586739"/>
                </a:moveTo>
                <a:lnTo>
                  <a:pt x="343171" y="582900"/>
                </a:lnTo>
                <a:lnTo>
                  <a:pt x="388606" y="571784"/>
                </a:lnTo>
                <a:lnTo>
                  <a:pt x="430972" y="553995"/>
                </a:lnTo>
                <a:lnTo>
                  <a:pt x="469662" y="530137"/>
                </a:lnTo>
                <a:lnTo>
                  <a:pt x="504067" y="500814"/>
                </a:lnTo>
                <a:lnTo>
                  <a:pt x="533580" y="466631"/>
                </a:lnTo>
                <a:lnTo>
                  <a:pt x="557592" y="428191"/>
                </a:lnTo>
                <a:lnTo>
                  <a:pt x="575497" y="386098"/>
                </a:lnTo>
                <a:lnTo>
                  <a:pt x="586685" y="340956"/>
                </a:lnTo>
                <a:lnTo>
                  <a:pt x="590550" y="293369"/>
                </a:lnTo>
                <a:lnTo>
                  <a:pt x="586685" y="245783"/>
                </a:lnTo>
                <a:lnTo>
                  <a:pt x="575497" y="200641"/>
                </a:lnTo>
                <a:lnTo>
                  <a:pt x="557592" y="158548"/>
                </a:lnTo>
                <a:lnTo>
                  <a:pt x="533580" y="120108"/>
                </a:lnTo>
                <a:lnTo>
                  <a:pt x="504067" y="85925"/>
                </a:lnTo>
                <a:lnTo>
                  <a:pt x="469662" y="56602"/>
                </a:lnTo>
                <a:lnTo>
                  <a:pt x="430972" y="32744"/>
                </a:lnTo>
                <a:lnTo>
                  <a:pt x="388606" y="14955"/>
                </a:lnTo>
                <a:lnTo>
                  <a:pt x="343171" y="3839"/>
                </a:lnTo>
                <a:lnTo>
                  <a:pt x="295275" y="0"/>
                </a:lnTo>
                <a:lnTo>
                  <a:pt x="247378" y="3839"/>
                </a:lnTo>
                <a:lnTo>
                  <a:pt x="201943" y="14955"/>
                </a:lnTo>
                <a:lnTo>
                  <a:pt x="159577" y="32744"/>
                </a:lnTo>
                <a:lnTo>
                  <a:pt x="120887" y="56602"/>
                </a:lnTo>
                <a:lnTo>
                  <a:pt x="86482" y="85925"/>
                </a:lnTo>
                <a:lnTo>
                  <a:pt x="56969" y="120108"/>
                </a:lnTo>
                <a:lnTo>
                  <a:pt x="32957" y="158548"/>
                </a:lnTo>
                <a:lnTo>
                  <a:pt x="15052" y="200641"/>
                </a:lnTo>
                <a:lnTo>
                  <a:pt x="3864" y="245783"/>
                </a:lnTo>
                <a:lnTo>
                  <a:pt x="0" y="293369"/>
                </a:lnTo>
                <a:lnTo>
                  <a:pt x="3864" y="340956"/>
                </a:lnTo>
                <a:lnTo>
                  <a:pt x="15052" y="386098"/>
                </a:lnTo>
                <a:lnTo>
                  <a:pt x="32957" y="428191"/>
                </a:lnTo>
                <a:lnTo>
                  <a:pt x="56969" y="466631"/>
                </a:lnTo>
                <a:lnTo>
                  <a:pt x="86482" y="500814"/>
                </a:lnTo>
                <a:lnTo>
                  <a:pt x="120887" y="530137"/>
                </a:lnTo>
                <a:lnTo>
                  <a:pt x="159577" y="553995"/>
                </a:lnTo>
                <a:lnTo>
                  <a:pt x="201943" y="571784"/>
                </a:lnTo>
                <a:lnTo>
                  <a:pt x="247378" y="582900"/>
                </a:lnTo>
                <a:lnTo>
                  <a:pt x="295275" y="586739"/>
                </a:lnTo>
                <a:close/>
              </a:path>
            </a:pathLst>
          </a:custGeom>
          <a:ln w="11556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970972" y="3896300"/>
            <a:ext cx="590550" cy="586740"/>
          </a:xfrm>
          <a:custGeom>
            <a:avLst/>
            <a:gdLst/>
            <a:ahLst/>
            <a:cxnLst/>
            <a:rect l="l" t="t" r="r" b="b"/>
            <a:pathLst>
              <a:path w="590550" h="586739">
                <a:moveTo>
                  <a:pt x="295275" y="586740"/>
                </a:moveTo>
                <a:lnTo>
                  <a:pt x="343171" y="582900"/>
                </a:lnTo>
                <a:lnTo>
                  <a:pt x="388606" y="571784"/>
                </a:lnTo>
                <a:lnTo>
                  <a:pt x="430972" y="553995"/>
                </a:lnTo>
                <a:lnTo>
                  <a:pt x="469662" y="530137"/>
                </a:lnTo>
                <a:lnTo>
                  <a:pt x="504067" y="500814"/>
                </a:lnTo>
                <a:lnTo>
                  <a:pt x="533580" y="466631"/>
                </a:lnTo>
                <a:lnTo>
                  <a:pt x="557592" y="428191"/>
                </a:lnTo>
                <a:lnTo>
                  <a:pt x="575497" y="386098"/>
                </a:lnTo>
                <a:lnTo>
                  <a:pt x="586685" y="340956"/>
                </a:lnTo>
                <a:lnTo>
                  <a:pt x="590550" y="293370"/>
                </a:lnTo>
                <a:lnTo>
                  <a:pt x="586685" y="245783"/>
                </a:lnTo>
                <a:lnTo>
                  <a:pt x="575497" y="200641"/>
                </a:lnTo>
                <a:lnTo>
                  <a:pt x="557592" y="158548"/>
                </a:lnTo>
                <a:lnTo>
                  <a:pt x="533580" y="120108"/>
                </a:lnTo>
                <a:lnTo>
                  <a:pt x="504067" y="85925"/>
                </a:lnTo>
                <a:lnTo>
                  <a:pt x="469662" y="56602"/>
                </a:lnTo>
                <a:lnTo>
                  <a:pt x="430972" y="32744"/>
                </a:lnTo>
                <a:lnTo>
                  <a:pt x="388606" y="14955"/>
                </a:lnTo>
                <a:lnTo>
                  <a:pt x="343171" y="3839"/>
                </a:lnTo>
                <a:lnTo>
                  <a:pt x="295275" y="0"/>
                </a:lnTo>
                <a:lnTo>
                  <a:pt x="247378" y="3839"/>
                </a:lnTo>
                <a:lnTo>
                  <a:pt x="201943" y="14955"/>
                </a:lnTo>
                <a:lnTo>
                  <a:pt x="159577" y="32744"/>
                </a:lnTo>
                <a:lnTo>
                  <a:pt x="120887" y="56602"/>
                </a:lnTo>
                <a:lnTo>
                  <a:pt x="86482" y="85925"/>
                </a:lnTo>
                <a:lnTo>
                  <a:pt x="56969" y="120108"/>
                </a:lnTo>
                <a:lnTo>
                  <a:pt x="32957" y="158548"/>
                </a:lnTo>
                <a:lnTo>
                  <a:pt x="15052" y="200641"/>
                </a:lnTo>
                <a:lnTo>
                  <a:pt x="3864" y="245783"/>
                </a:lnTo>
                <a:lnTo>
                  <a:pt x="0" y="293370"/>
                </a:lnTo>
                <a:lnTo>
                  <a:pt x="3864" y="340956"/>
                </a:lnTo>
                <a:lnTo>
                  <a:pt x="15052" y="386098"/>
                </a:lnTo>
                <a:lnTo>
                  <a:pt x="32957" y="428191"/>
                </a:lnTo>
                <a:lnTo>
                  <a:pt x="56969" y="466631"/>
                </a:lnTo>
                <a:lnTo>
                  <a:pt x="86482" y="500814"/>
                </a:lnTo>
                <a:lnTo>
                  <a:pt x="120887" y="530137"/>
                </a:lnTo>
                <a:lnTo>
                  <a:pt x="159577" y="553995"/>
                </a:lnTo>
                <a:lnTo>
                  <a:pt x="201943" y="571784"/>
                </a:lnTo>
                <a:lnTo>
                  <a:pt x="247378" y="582900"/>
                </a:lnTo>
                <a:lnTo>
                  <a:pt x="295275" y="586740"/>
                </a:lnTo>
                <a:close/>
              </a:path>
            </a:pathLst>
          </a:custGeom>
          <a:ln w="11556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970972" y="4658600"/>
            <a:ext cx="590550" cy="586740"/>
          </a:xfrm>
          <a:custGeom>
            <a:avLst/>
            <a:gdLst/>
            <a:ahLst/>
            <a:cxnLst/>
            <a:rect l="l" t="t" r="r" b="b"/>
            <a:pathLst>
              <a:path w="590550" h="586739">
                <a:moveTo>
                  <a:pt x="295275" y="586740"/>
                </a:moveTo>
                <a:lnTo>
                  <a:pt x="343171" y="582900"/>
                </a:lnTo>
                <a:lnTo>
                  <a:pt x="388606" y="571784"/>
                </a:lnTo>
                <a:lnTo>
                  <a:pt x="430972" y="553995"/>
                </a:lnTo>
                <a:lnTo>
                  <a:pt x="469662" y="530137"/>
                </a:lnTo>
                <a:lnTo>
                  <a:pt x="504067" y="500814"/>
                </a:lnTo>
                <a:lnTo>
                  <a:pt x="533580" y="466631"/>
                </a:lnTo>
                <a:lnTo>
                  <a:pt x="557592" y="428191"/>
                </a:lnTo>
                <a:lnTo>
                  <a:pt x="575497" y="386098"/>
                </a:lnTo>
                <a:lnTo>
                  <a:pt x="586685" y="340956"/>
                </a:lnTo>
                <a:lnTo>
                  <a:pt x="590550" y="293370"/>
                </a:lnTo>
                <a:lnTo>
                  <a:pt x="586685" y="245783"/>
                </a:lnTo>
                <a:lnTo>
                  <a:pt x="575497" y="200641"/>
                </a:lnTo>
                <a:lnTo>
                  <a:pt x="557592" y="158548"/>
                </a:lnTo>
                <a:lnTo>
                  <a:pt x="533580" y="120108"/>
                </a:lnTo>
                <a:lnTo>
                  <a:pt x="504067" y="85925"/>
                </a:lnTo>
                <a:lnTo>
                  <a:pt x="469662" y="56602"/>
                </a:lnTo>
                <a:lnTo>
                  <a:pt x="430972" y="32744"/>
                </a:lnTo>
                <a:lnTo>
                  <a:pt x="388606" y="14955"/>
                </a:lnTo>
                <a:lnTo>
                  <a:pt x="343171" y="3839"/>
                </a:lnTo>
                <a:lnTo>
                  <a:pt x="295275" y="0"/>
                </a:lnTo>
                <a:lnTo>
                  <a:pt x="247378" y="3839"/>
                </a:lnTo>
                <a:lnTo>
                  <a:pt x="201943" y="14955"/>
                </a:lnTo>
                <a:lnTo>
                  <a:pt x="159577" y="32744"/>
                </a:lnTo>
                <a:lnTo>
                  <a:pt x="120887" y="56602"/>
                </a:lnTo>
                <a:lnTo>
                  <a:pt x="86482" y="85925"/>
                </a:lnTo>
                <a:lnTo>
                  <a:pt x="56969" y="120108"/>
                </a:lnTo>
                <a:lnTo>
                  <a:pt x="32957" y="158548"/>
                </a:lnTo>
                <a:lnTo>
                  <a:pt x="15052" y="200641"/>
                </a:lnTo>
                <a:lnTo>
                  <a:pt x="3864" y="245783"/>
                </a:lnTo>
                <a:lnTo>
                  <a:pt x="0" y="293370"/>
                </a:lnTo>
                <a:lnTo>
                  <a:pt x="3864" y="340956"/>
                </a:lnTo>
                <a:lnTo>
                  <a:pt x="15052" y="386098"/>
                </a:lnTo>
                <a:lnTo>
                  <a:pt x="32957" y="428191"/>
                </a:lnTo>
                <a:lnTo>
                  <a:pt x="56969" y="466631"/>
                </a:lnTo>
                <a:lnTo>
                  <a:pt x="86482" y="500814"/>
                </a:lnTo>
                <a:lnTo>
                  <a:pt x="120887" y="530137"/>
                </a:lnTo>
                <a:lnTo>
                  <a:pt x="159577" y="553995"/>
                </a:lnTo>
                <a:lnTo>
                  <a:pt x="201943" y="571784"/>
                </a:lnTo>
                <a:lnTo>
                  <a:pt x="247378" y="582900"/>
                </a:lnTo>
                <a:lnTo>
                  <a:pt x="295275" y="586740"/>
                </a:lnTo>
                <a:close/>
              </a:path>
            </a:pathLst>
          </a:custGeom>
          <a:ln w="11556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86971" y="2376747"/>
            <a:ext cx="590550" cy="586740"/>
          </a:xfrm>
          <a:custGeom>
            <a:avLst/>
            <a:gdLst/>
            <a:ahLst/>
            <a:cxnLst/>
            <a:rect l="l" t="t" r="r" b="b"/>
            <a:pathLst>
              <a:path w="590550" h="586739">
                <a:moveTo>
                  <a:pt x="295275" y="586739"/>
                </a:moveTo>
                <a:lnTo>
                  <a:pt x="343171" y="582900"/>
                </a:lnTo>
                <a:lnTo>
                  <a:pt x="388606" y="571784"/>
                </a:lnTo>
                <a:lnTo>
                  <a:pt x="430972" y="553995"/>
                </a:lnTo>
                <a:lnTo>
                  <a:pt x="469662" y="530137"/>
                </a:lnTo>
                <a:lnTo>
                  <a:pt x="504067" y="500814"/>
                </a:lnTo>
                <a:lnTo>
                  <a:pt x="533580" y="466631"/>
                </a:lnTo>
                <a:lnTo>
                  <a:pt x="557592" y="428191"/>
                </a:lnTo>
                <a:lnTo>
                  <a:pt x="575497" y="386098"/>
                </a:lnTo>
                <a:lnTo>
                  <a:pt x="586685" y="340956"/>
                </a:lnTo>
                <a:lnTo>
                  <a:pt x="590550" y="293369"/>
                </a:lnTo>
                <a:lnTo>
                  <a:pt x="586685" y="245783"/>
                </a:lnTo>
                <a:lnTo>
                  <a:pt x="575497" y="200641"/>
                </a:lnTo>
                <a:lnTo>
                  <a:pt x="557592" y="158548"/>
                </a:lnTo>
                <a:lnTo>
                  <a:pt x="533580" y="120108"/>
                </a:lnTo>
                <a:lnTo>
                  <a:pt x="504067" y="85925"/>
                </a:lnTo>
                <a:lnTo>
                  <a:pt x="469662" y="56602"/>
                </a:lnTo>
                <a:lnTo>
                  <a:pt x="430972" y="32744"/>
                </a:lnTo>
                <a:lnTo>
                  <a:pt x="388606" y="14955"/>
                </a:lnTo>
                <a:lnTo>
                  <a:pt x="343171" y="3839"/>
                </a:lnTo>
                <a:lnTo>
                  <a:pt x="295275" y="0"/>
                </a:lnTo>
                <a:lnTo>
                  <a:pt x="247378" y="3839"/>
                </a:lnTo>
                <a:lnTo>
                  <a:pt x="201943" y="14955"/>
                </a:lnTo>
                <a:lnTo>
                  <a:pt x="159577" y="32744"/>
                </a:lnTo>
                <a:lnTo>
                  <a:pt x="120887" y="56602"/>
                </a:lnTo>
                <a:lnTo>
                  <a:pt x="86482" y="85925"/>
                </a:lnTo>
                <a:lnTo>
                  <a:pt x="56969" y="120108"/>
                </a:lnTo>
                <a:lnTo>
                  <a:pt x="32957" y="158548"/>
                </a:lnTo>
                <a:lnTo>
                  <a:pt x="15052" y="200641"/>
                </a:lnTo>
                <a:lnTo>
                  <a:pt x="3864" y="245783"/>
                </a:lnTo>
                <a:lnTo>
                  <a:pt x="0" y="293369"/>
                </a:lnTo>
                <a:lnTo>
                  <a:pt x="3864" y="340956"/>
                </a:lnTo>
                <a:lnTo>
                  <a:pt x="15052" y="386098"/>
                </a:lnTo>
                <a:lnTo>
                  <a:pt x="32957" y="428191"/>
                </a:lnTo>
                <a:lnTo>
                  <a:pt x="56969" y="466631"/>
                </a:lnTo>
                <a:lnTo>
                  <a:pt x="86482" y="500814"/>
                </a:lnTo>
                <a:lnTo>
                  <a:pt x="120887" y="530137"/>
                </a:lnTo>
                <a:lnTo>
                  <a:pt x="159577" y="553995"/>
                </a:lnTo>
                <a:lnTo>
                  <a:pt x="201943" y="571784"/>
                </a:lnTo>
                <a:lnTo>
                  <a:pt x="247378" y="582900"/>
                </a:lnTo>
                <a:lnTo>
                  <a:pt x="295275" y="586739"/>
                </a:lnTo>
                <a:close/>
              </a:path>
            </a:pathLst>
          </a:custGeom>
          <a:ln w="11556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486971" y="1605130"/>
            <a:ext cx="590550" cy="586740"/>
          </a:xfrm>
          <a:custGeom>
            <a:avLst/>
            <a:gdLst/>
            <a:ahLst/>
            <a:cxnLst/>
            <a:rect l="l" t="t" r="r" b="b"/>
            <a:pathLst>
              <a:path w="590550" h="586739">
                <a:moveTo>
                  <a:pt x="295275" y="586739"/>
                </a:moveTo>
                <a:lnTo>
                  <a:pt x="343171" y="582900"/>
                </a:lnTo>
                <a:lnTo>
                  <a:pt x="388606" y="571784"/>
                </a:lnTo>
                <a:lnTo>
                  <a:pt x="430972" y="553995"/>
                </a:lnTo>
                <a:lnTo>
                  <a:pt x="469662" y="530137"/>
                </a:lnTo>
                <a:lnTo>
                  <a:pt x="504067" y="500814"/>
                </a:lnTo>
                <a:lnTo>
                  <a:pt x="533580" y="466631"/>
                </a:lnTo>
                <a:lnTo>
                  <a:pt x="557592" y="428191"/>
                </a:lnTo>
                <a:lnTo>
                  <a:pt x="575497" y="386098"/>
                </a:lnTo>
                <a:lnTo>
                  <a:pt x="586685" y="340956"/>
                </a:lnTo>
                <a:lnTo>
                  <a:pt x="590550" y="293369"/>
                </a:lnTo>
                <a:lnTo>
                  <a:pt x="586685" y="245783"/>
                </a:lnTo>
                <a:lnTo>
                  <a:pt x="575497" y="200641"/>
                </a:lnTo>
                <a:lnTo>
                  <a:pt x="557592" y="158548"/>
                </a:lnTo>
                <a:lnTo>
                  <a:pt x="533580" y="120108"/>
                </a:lnTo>
                <a:lnTo>
                  <a:pt x="504067" y="85925"/>
                </a:lnTo>
                <a:lnTo>
                  <a:pt x="469662" y="56602"/>
                </a:lnTo>
                <a:lnTo>
                  <a:pt x="430972" y="32744"/>
                </a:lnTo>
                <a:lnTo>
                  <a:pt x="388606" y="14955"/>
                </a:lnTo>
                <a:lnTo>
                  <a:pt x="343171" y="3839"/>
                </a:lnTo>
                <a:lnTo>
                  <a:pt x="295275" y="0"/>
                </a:lnTo>
                <a:lnTo>
                  <a:pt x="247378" y="3839"/>
                </a:lnTo>
                <a:lnTo>
                  <a:pt x="201943" y="14955"/>
                </a:lnTo>
                <a:lnTo>
                  <a:pt x="159577" y="32744"/>
                </a:lnTo>
                <a:lnTo>
                  <a:pt x="120887" y="56602"/>
                </a:lnTo>
                <a:lnTo>
                  <a:pt x="86482" y="85925"/>
                </a:lnTo>
                <a:lnTo>
                  <a:pt x="56969" y="120108"/>
                </a:lnTo>
                <a:lnTo>
                  <a:pt x="32957" y="158548"/>
                </a:lnTo>
                <a:lnTo>
                  <a:pt x="15052" y="200641"/>
                </a:lnTo>
                <a:lnTo>
                  <a:pt x="3864" y="245783"/>
                </a:lnTo>
                <a:lnTo>
                  <a:pt x="0" y="293369"/>
                </a:lnTo>
                <a:lnTo>
                  <a:pt x="3864" y="340956"/>
                </a:lnTo>
                <a:lnTo>
                  <a:pt x="15052" y="386098"/>
                </a:lnTo>
                <a:lnTo>
                  <a:pt x="32957" y="428191"/>
                </a:lnTo>
                <a:lnTo>
                  <a:pt x="56969" y="466631"/>
                </a:lnTo>
                <a:lnTo>
                  <a:pt x="86482" y="500814"/>
                </a:lnTo>
                <a:lnTo>
                  <a:pt x="120887" y="530137"/>
                </a:lnTo>
                <a:lnTo>
                  <a:pt x="159577" y="553995"/>
                </a:lnTo>
                <a:lnTo>
                  <a:pt x="201943" y="571784"/>
                </a:lnTo>
                <a:lnTo>
                  <a:pt x="247378" y="582900"/>
                </a:lnTo>
                <a:lnTo>
                  <a:pt x="295275" y="586739"/>
                </a:lnTo>
                <a:close/>
              </a:path>
            </a:pathLst>
          </a:custGeom>
          <a:ln w="11556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6971" y="3137966"/>
            <a:ext cx="590550" cy="586740"/>
          </a:xfrm>
          <a:custGeom>
            <a:avLst/>
            <a:gdLst/>
            <a:ahLst/>
            <a:cxnLst/>
            <a:rect l="l" t="t" r="r" b="b"/>
            <a:pathLst>
              <a:path w="590550" h="586739">
                <a:moveTo>
                  <a:pt x="295275" y="586739"/>
                </a:moveTo>
                <a:lnTo>
                  <a:pt x="343171" y="582900"/>
                </a:lnTo>
                <a:lnTo>
                  <a:pt x="388606" y="571784"/>
                </a:lnTo>
                <a:lnTo>
                  <a:pt x="430972" y="553995"/>
                </a:lnTo>
                <a:lnTo>
                  <a:pt x="469662" y="530137"/>
                </a:lnTo>
                <a:lnTo>
                  <a:pt x="504067" y="500814"/>
                </a:lnTo>
                <a:lnTo>
                  <a:pt x="533580" y="466631"/>
                </a:lnTo>
                <a:lnTo>
                  <a:pt x="557592" y="428191"/>
                </a:lnTo>
                <a:lnTo>
                  <a:pt x="575497" y="386098"/>
                </a:lnTo>
                <a:lnTo>
                  <a:pt x="586685" y="340956"/>
                </a:lnTo>
                <a:lnTo>
                  <a:pt x="590550" y="293369"/>
                </a:lnTo>
                <a:lnTo>
                  <a:pt x="586685" y="245783"/>
                </a:lnTo>
                <a:lnTo>
                  <a:pt x="575497" y="200641"/>
                </a:lnTo>
                <a:lnTo>
                  <a:pt x="557592" y="158548"/>
                </a:lnTo>
                <a:lnTo>
                  <a:pt x="533580" y="120108"/>
                </a:lnTo>
                <a:lnTo>
                  <a:pt x="504067" y="85925"/>
                </a:lnTo>
                <a:lnTo>
                  <a:pt x="469662" y="56602"/>
                </a:lnTo>
                <a:lnTo>
                  <a:pt x="430972" y="32744"/>
                </a:lnTo>
                <a:lnTo>
                  <a:pt x="388606" y="14955"/>
                </a:lnTo>
                <a:lnTo>
                  <a:pt x="343171" y="3839"/>
                </a:lnTo>
                <a:lnTo>
                  <a:pt x="295275" y="0"/>
                </a:lnTo>
                <a:lnTo>
                  <a:pt x="247378" y="3839"/>
                </a:lnTo>
                <a:lnTo>
                  <a:pt x="201943" y="14955"/>
                </a:lnTo>
                <a:lnTo>
                  <a:pt x="159577" y="32744"/>
                </a:lnTo>
                <a:lnTo>
                  <a:pt x="120887" y="56602"/>
                </a:lnTo>
                <a:lnTo>
                  <a:pt x="86482" y="85925"/>
                </a:lnTo>
                <a:lnTo>
                  <a:pt x="56969" y="120108"/>
                </a:lnTo>
                <a:lnTo>
                  <a:pt x="32957" y="158548"/>
                </a:lnTo>
                <a:lnTo>
                  <a:pt x="15052" y="200641"/>
                </a:lnTo>
                <a:lnTo>
                  <a:pt x="3864" y="245783"/>
                </a:lnTo>
                <a:lnTo>
                  <a:pt x="0" y="293369"/>
                </a:lnTo>
                <a:lnTo>
                  <a:pt x="3864" y="340956"/>
                </a:lnTo>
                <a:lnTo>
                  <a:pt x="15052" y="386098"/>
                </a:lnTo>
                <a:lnTo>
                  <a:pt x="32957" y="428191"/>
                </a:lnTo>
                <a:lnTo>
                  <a:pt x="56969" y="466631"/>
                </a:lnTo>
                <a:lnTo>
                  <a:pt x="86482" y="500814"/>
                </a:lnTo>
                <a:lnTo>
                  <a:pt x="120887" y="530137"/>
                </a:lnTo>
                <a:lnTo>
                  <a:pt x="159577" y="553995"/>
                </a:lnTo>
                <a:lnTo>
                  <a:pt x="201943" y="571784"/>
                </a:lnTo>
                <a:lnTo>
                  <a:pt x="247378" y="582900"/>
                </a:lnTo>
                <a:lnTo>
                  <a:pt x="295275" y="586739"/>
                </a:lnTo>
                <a:close/>
              </a:path>
            </a:pathLst>
          </a:custGeom>
          <a:ln w="11556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486971" y="3896300"/>
            <a:ext cx="590550" cy="586740"/>
          </a:xfrm>
          <a:custGeom>
            <a:avLst/>
            <a:gdLst/>
            <a:ahLst/>
            <a:cxnLst/>
            <a:rect l="l" t="t" r="r" b="b"/>
            <a:pathLst>
              <a:path w="590550" h="586739">
                <a:moveTo>
                  <a:pt x="295275" y="586740"/>
                </a:moveTo>
                <a:lnTo>
                  <a:pt x="343171" y="582900"/>
                </a:lnTo>
                <a:lnTo>
                  <a:pt x="388606" y="571784"/>
                </a:lnTo>
                <a:lnTo>
                  <a:pt x="430972" y="553995"/>
                </a:lnTo>
                <a:lnTo>
                  <a:pt x="469662" y="530137"/>
                </a:lnTo>
                <a:lnTo>
                  <a:pt x="504067" y="500814"/>
                </a:lnTo>
                <a:lnTo>
                  <a:pt x="533580" y="466631"/>
                </a:lnTo>
                <a:lnTo>
                  <a:pt x="557592" y="428191"/>
                </a:lnTo>
                <a:lnTo>
                  <a:pt x="575497" y="386098"/>
                </a:lnTo>
                <a:lnTo>
                  <a:pt x="586685" y="340956"/>
                </a:lnTo>
                <a:lnTo>
                  <a:pt x="590550" y="293370"/>
                </a:lnTo>
                <a:lnTo>
                  <a:pt x="586685" y="245783"/>
                </a:lnTo>
                <a:lnTo>
                  <a:pt x="575497" y="200641"/>
                </a:lnTo>
                <a:lnTo>
                  <a:pt x="557592" y="158548"/>
                </a:lnTo>
                <a:lnTo>
                  <a:pt x="533580" y="120108"/>
                </a:lnTo>
                <a:lnTo>
                  <a:pt x="504067" y="85925"/>
                </a:lnTo>
                <a:lnTo>
                  <a:pt x="469662" y="56602"/>
                </a:lnTo>
                <a:lnTo>
                  <a:pt x="430972" y="32744"/>
                </a:lnTo>
                <a:lnTo>
                  <a:pt x="388606" y="14955"/>
                </a:lnTo>
                <a:lnTo>
                  <a:pt x="343171" y="3839"/>
                </a:lnTo>
                <a:lnTo>
                  <a:pt x="295275" y="0"/>
                </a:lnTo>
                <a:lnTo>
                  <a:pt x="247378" y="3839"/>
                </a:lnTo>
                <a:lnTo>
                  <a:pt x="201943" y="14955"/>
                </a:lnTo>
                <a:lnTo>
                  <a:pt x="159577" y="32744"/>
                </a:lnTo>
                <a:lnTo>
                  <a:pt x="120887" y="56602"/>
                </a:lnTo>
                <a:lnTo>
                  <a:pt x="86482" y="85925"/>
                </a:lnTo>
                <a:lnTo>
                  <a:pt x="56969" y="120108"/>
                </a:lnTo>
                <a:lnTo>
                  <a:pt x="32957" y="158548"/>
                </a:lnTo>
                <a:lnTo>
                  <a:pt x="15052" y="200641"/>
                </a:lnTo>
                <a:lnTo>
                  <a:pt x="3864" y="245783"/>
                </a:lnTo>
                <a:lnTo>
                  <a:pt x="0" y="293370"/>
                </a:lnTo>
                <a:lnTo>
                  <a:pt x="3864" y="340956"/>
                </a:lnTo>
                <a:lnTo>
                  <a:pt x="15052" y="386098"/>
                </a:lnTo>
                <a:lnTo>
                  <a:pt x="32957" y="428191"/>
                </a:lnTo>
                <a:lnTo>
                  <a:pt x="56969" y="466631"/>
                </a:lnTo>
                <a:lnTo>
                  <a:pt x="86482" y="500814"/>
                </a:lnTo>
                <a:lnTo>
                  <a:pt x="120887" y="530137"/>
                </a:lnTo>
                <a:lnTo>
                  <a:pt x="159577" y="553995"/>
                </a:lnTo>
                <a:lnTo>
                  <a:pt x="201943" y="571784"/>
                </a:lnTo>
                <a:lnTo>
                  <a:pt x="247378" y="582900"/>
                </a:lnTo>
                <a:lnTo>
                  <a:pt x="295275" y="586740"/>
                </a:lnTo>
                <a:close/>
              </a:path>
            </a:pathLst>
          </a:custGeom>
          <a:ln w="11556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6971" y="4658600"/>
            <a:ext cx="590550" cy="586740"/>
          </a:xfrm>
          <a:custGeom>
            <a:avLst/>
            <a:gdLst/>
            <a:ahLst/>
            <a:cxnLst/>
            <a:rect l="l" t="t" r="r" b="b"/>
            <a:pathLst>
              <a:path w="590550" h="586739">
                <a:moveTo>
                  <a:pt x="295275" y="586740"/>
                </a:moveTo>
                <a:lnTo>
                  <a:pt x="343171" y="582900"/>
                </a:lnTo>
                <a:lnTo>
                  <a:pt x="388606" y="571784"/>
                </a:lnTo>
                <a:lnTo>
                  <a:pt x="430972" y="553995"/>
                </a:lnTo>
                <a:lnTo>
                  <a:pt x="469662" y="530137"/>
                </a:lnTo>
                <a:lnTo>
                  <a:pt x="504067" y="500814"/>
                </a:lnTo>
                <a:lnTo>
                  <a:pt x="533580" y="466631"/>
                </a:lnTo>
                <a:lnTo>
                  <a:pt x="557592" y="428191"/>
                </a:lnTo>
                <a:lnTo>
                  <a:pt x="575497" y="386098"/>
                </a:lnTo>
                <a:lnTo>
                  <a:pt x="586685" y="340956"/>
                </a:lnTo>
                <a:lnTo>
                  <a:pt x="590550" y="293370"/>
                </a:lnTo>
                <a:lnTo>
                  <a:pt x="586685" y="245783"/>
                </a:lnTo>
                <a:lnTo>
                  <a:pt x="575497" y="200641"/>
                </a:lnTo>
                <a:lnTo>
                  <a:pt x="557592" y="158548"/>
                </a:lnTo>
                <a:lnTo>
                  <a:pt x="533580" y="120108"/>
                </a:lnTo>
                <a:lnTo>
                  <a:pt x="504067" y="85925"/>
                </a:lnTo>
                <a:lnTo>
                  <a:pt x="469662" y="56602"/>
                </a:lnTo>
                <a:lnTo>
                  <a:pt x="430972" y="32744"/>
                </a:lnTo>
                <a:lnTo>
                  <a:pt x="388606" y="14955"/>
                </a:lnTo>
                <a:lnTo>
                  <a:pt x="343171" y="3839"/>
                </a:lnTo>
                <a:lnTo>
                  <a:pt x="295275" y="0"/>
                </a:lnTo>
                <a:lnTo>
                  <a:pt x="247378" y="3839"/>
                </a:lnTo>
                <a:lnTo>
                  <a:pt x="201943" y="14955"/>
                </a:lnTo>
                <a:lnTo>
                  <a:pt x="159577" y="32744"/>
                </a:lnTo>
                <a:lnTo>
                  <a:pt x="120887" y="56602"/>
                </a:lnTo>
                <a:lnTo>
                  <a:pt x="86482" y="85925"/>
                </a:lnTo>
                <a:lnTo>
                  <a:pt x="56969" y="120108"/>
                </a:lnTo>
                <a:lnTo>
                  <a:pt x="32957" y="158548"/>
                </a:lnTo>
                <a:lnTo>
                  <a:pt x="15052" y="200641"/>
                </a:lnTo>
                <a:lnTo>
                  <a:pt x="3864" y="245783"/>
                </a:lnTo>
                <a:lnTo>
                  <a:pt x="0" y="293370"/>
                </a:lnTo>
                <a:lnTo>
                  <a:pt x="3864" y="340956"/>
                </a:lnTo>
                <a:lnTo>
                  <a:pt x="15052" y="386098"/>
                </a:lnTo>
                <a:lnTo>
                  <a:pt x="32957" y="428191"/>
                </a:lnTo>
                <a:lnTo>
                  <a:pt x="56969" y="466631"/>
                </a:lnTo>
                <a:lnTo>
                  <a:pt x="86482" y="500814"/>
                </a:lnTo>
                <a:lnTo>
                  <a:pt x="120887" y="530137"/>
                </a:lnTo>
                <a:lnTo>
                  <a:pt x="159577" y="553995"/>
                </a:lnTo>
                <a:lnTo>
                  <a:pt x="201943" y="571784"/>
                </a:lnTo>
                <a:lnTo>
                  <a:pt x="247378" y="582900"/>
                </a:lnTo>
                <a:lnTo>
                  <a:pt x="295275" y="586740"/>
                </a:lnTo>
                <a:close/>
              </a:path>
            </a:pathLst>
          </a:custGeom>
          <a:ln w="11556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909008" y="7003668"/>
            <a:ext cx="285115" cy="279400"/>
          </a:xfrm>
          <a:custGeom>
            <a:avLst/>
            <a:gdLst/>
            <a:ahLst/>
            <a:cxnLst/>
            <a:rect l="l" t="t" r="r" b="b"/>
            <a:pathLst>
              <a:path w="285115" h="279400">
                <a:moveTo>
                  <a:pt x="285051" y="139471"/>
                </a:moveTo>
                <a:lnTo>
                  <a:pt x="277784" y="183554"/>
                </a:lnTo>
                <a:lnTo>
                  <a:pt x="257550" y="221840"/>
                </a:lnTo>
                <a:lnTo>
                  <a:pt x="226695" y="252032"/>
                </a:lnTo>
                <a:lnTo>
                  <a:pt x="187569" y="271832"/>
                </a:lnTo>
                <a:lnTo>
                  <a:pt x="142519" y="278942"/>
                </a:lnTo>
                <a:lnTo>
                  <a:pt x="97470" y="271832"/>
                </a:lnTo>
                <a:lnTo>
                  <a:pt x="58347" y="252032"/>
                </a:lnTo>
                <a:lnTo>
                  <a:pt x="27497" y="221840"/>
                </a:lnTo>
                <a:lnTo>
                  <a:pt x="7265" y="183554"/>
                </a:lnTo>
                <a:lnTo>
                  <a:pt x="0" y="139471"/>
                </a:lnTo>
                <a:lnTo>
                  <a:pt x="7265" y="95388"/>
                </a:lnTo>
                <a:lnTo>
                  <a:pt x="27497" y="57102"/>
                </a:lnTo>
                <a:lnTo>
                  <a:pt x="58347" y="26910"/>
                </a:lnTo>
                <a:lnTo>
                  <a:pt x="97470" y="7110"/>
                </a:lnTo>
                <a:lnTo>
                  <a:pt x="142519" y="0"/>
                </a:lnTo>
                <a:lnTo>
                  <a:pt x="187569" y="7110"/>
                </a:lnTo>
                <a:lnTo>
                  <a:pt x="226695" y="26910"/>
                </a:lnTo>
                <a:lnTo>
                  <a:pt x="257550" y="57102"/>
                </a:lnTo>
                <a:lnTo>
                  <a:pt x="277784" y="95388"/>
                </a:lnTo>
                <a:lnTo>
                  <a:pt x="285051" y="139471"/>
                </a:lnTo>
                <a:close/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03996" y="7003339"/>
            <a:ext cx="762000" cy="177800"/>
          </a:xfrm>
          <a:custGeom>
            <a:avLst/>
            <a:gdLst/>
            <a:ahLst/>
            <a:cxnLst/>
            <a:rect l="l" t="t" r="r" b="b"/>
            <a:pathLst>
              <a:path w="762000" h="177800">
                <a:moveTo>
                  <a:pt x="762000" y="0"/>
                </a:moveTo>
                <a:lnTo>
                  <a:pt x="551395" y="0"/>
                </a:lnTo>
                <a:lnTo>
                  <a:pt x="543445" y="7950"/>
                </a:lnTo>
                <a:lnTo>
                  <a:pt x="543445" y="27495"/>
                </a:lnTo>
                <a:lnTo>
                  <a:pt x="551395" y="35432"/>
                </a:lnTo>
                <a:lnTo>
                  <a:pt x="658926" y="35432"/>
                </a:lnTo>
                <a:lnTo>
                  <a:pt x="661581" y="38087"/>
                </a:lnTo>
                <a:lnTo>
                  <a:pt x="661581" y="162877"/>
                </a:lnTo>
                <a:lnTo>
                  <a:pt x="658926" y="165519"/>
                </a:lnTo>
                <a:lnTo>
                  <a:pt x="573112" y="165519"/>
                </a:lnTo>
                <a:lnTo>
                  <a:pt x="556980" y="162254"/>
                </a:lnTo>
                <a:lnTo>
                  <a:pt x="543790" y="153357"/>
                </a:lnTo>
                <a:lnTo>
                  <a:pt x="534888" y="140171"/>
                </a:lnTo>
                <a:lnTo>
                  <a:pt x="531622" y="124040"/>
                </a:lnTo>
                <a:lnTo>
                  <a:pt x="531622" y="64973"/>
                </a:lnTo>
                <a:lnTo>
                  <a:pt x="526508" y="39706"/>
                </a:lnTo>
                <a:lnTo>
                  <a:pt x="512570" y="19051"/>
                </a:lnTo>
                <a:lnTo>
                  <a:pt x="491915" y="5113"/>
                </a:lnTo>
                <a:lnTo>
                  <a:pt x="466648" y="0"/>
                </a:lnTo>
                <a:lnTo>
                  <a:pt x="447798" y="2794"/>
                </a:lnTo>
                <a:lnTo>
                  <a:pt x="431128" y="10625"/>
                </a:lnTo>
                <a:lnTo>
                  <a:pt x="417451" y="22658"/>
                </a:lnTo>
                <a:lnTo>
                  <a:pt x="407581" y="38061"/>
                </a:lnTo>
                <a:lnTo>
                  <a:pt x="397710" y="22658"/>
                </a:lnTo>
                <a:lnTo>
                  <a:pt x="384033" y="10625"/>
                </a:lnTo>
                <a:lnTo>
                  <a:pt x="367363" y="2794"/>
                </a:lnTo>
                <a:lnTo>
                  <a:pt x="348513" y="0"/>
                </a:lnTo>
                <a:lnTo>
                  <a:pt x="323246" y="5113"/>
                </a:lnTo>
                <a:lnTo>
                  <a:pt x="302591" y="19051"/>
                </a:lnTo>
                <a:lnTo>
                  <a:pt x="288654" y="39706"/>
                </a:lnTo>
                <a:lnTo>
                  <a:pt x="283540" y="64973"/>
                </a:lnTo>
                <a:lnTo>
                  <a:pt x="283540" y="165099"/>
                </a:lnTo>
                <a:lnTo>
                  <a:pt x="269557" y="160418"/>
                </a:lnTo>
                <a:lnTo>
                  <a:pt x="258311" y="151358"/>
                </a:lnTo>
                <a:lnTo>
                  <a:pt x="250818" y="138936"/>
                </a:lnTo>
                <a:lnTo>
                  <a:pt x="248094" y="124167"/>
                </a:lnTo>
                <a:lnTo>
                  <a:pt x="248094" y="64973"/>
                </a:lnTo>
                <a:lnTo>
                  <a:pt x="242980" y="39706"/>
                </a:lnTo>
                <a:lnTo>
                  <a:pt x="229042" y="19051"/>
                </a:lnTo>
                <a:lnTo>
                  <a:pt x="208387" y="5113"/>
                </a:lnTo>
                <a:lnTo>
                  <a:pt x="183121" y="0"/>
                </a:lnTo>
                <a:lnTo>
                  <a:pt x="164269" y="2794"/>
                </a:lnTo>
                <a:lnTo>
                  <a:pt x="147596" y="10625"/>
                </a:lnTo>
                <a:lnTo>
                  <a:pt x="133918" y="22658"/>
                </a:lnTo>
                <a:lnTo>
                  <a:pt x="124053" y="38061"/>
                </a:lnTo>
                <a:lnTo>
                  <a:pt x="114181" y="22658"/>
                </a:lnTo>
                <a:lnTo>
                  <a:pt x="100501" y="10625"/>
                </a:lnTo>
                <a:lnTo>
                  <a:pt x="83830" y="2794"/>
                </a:lnTo>
                <a:lnTo>
                  <a:pt x="64985" y="0"/>
                </a:lnTo>
                <a:lnTo>
                  <a:pt x="39712" y="5113"/>
                </a:lnTo>
                <a:lnTo>
                  <a:pt x="19053" y="19051"/>
                </a:lnTo>
                <a:lnTo>
                  <a:pt x="5114" y="39706"/>
                </a:lnTo>
                <a:lnTo>
                  <a:pt x="0" y="64973"/>
                </a:lnTo>
                <a:lnTo>
                  <a:pt x="0" y="171424"/>
                </a:lnTo>
                <a:lnTo>
                  <a:pt x="11810" y="171424"/>
                </a:lnTo>
                <a:lnTo>
                  <a:pt x="11810" y="64973"/>
                </a:lnTo>
                <a:lnTo>
                  <a:pt x="15995" y="44300"/>
                </a:lnTo>
                <a:lnTo>
                  <a:pt x="27401" y="27400"/>
                </a:lnTo>
                <a:lnTo>
                  <a:pt x="44306" y="15995"/>
                </a:lnTo>
                <a:lnTo>
                  <a:pt x="64985" y="11810"/>
                </a:lnTo>
                <a:lnTo>
                  <a:pt x="85658" y="15995"/>
                </a:lnTo>
                <a:lnTo>
                  <a:pt x="102558" y="27400"/>
                </a:lnTo>
                <a:lnTo>
                  <a:pt x="113963" y="44300"/>
                </a:lnTo>
                <a:lnTo>
                  <a:pt x="118148" y="64973"/>
                </a:lnTo>
                <a:lnTo>
                  <a:pt x="118148" y="171424"/>
                </a:lnTo>
                <a:lnTo>
                  <a:pt x="129959" y="171424"/>
                </a:lnTo>
                <a:lnTo>
                  <a:pt x="129959" y="64973"/>
                </a:lnTo>
                <a:lnTo>
                  <a:pt x="134143" y="44300"/>
                </a:lnTo>
                <a:lnTo>
                  <a:pt x="145548" y="27400"/>
                </a:lnTo>
                <a:lnTo>
                  <a:pt x="162448" y="15995"/>
                </a:lnTo>
                <a:lnTo>
                  <a:pt x="183121" y="11810"/>
                </a:lnTo>
                <a:lnTo>
                  <a:pt x="203793" y="15995"/>
                </a:lnTo>
                <a:lnTo>
                  <a:pt x="220694" y="27400"/>
                </a:lnTo>
                <a:lnTo>
                  <a:pt x="232098" y="44300"/>
                </a:lnTo>
                <a:lnTo>
                  <a:pt x="236283" y="64973"/>
                </a:lnTo>
                <a:lnTo>
                  <a:pt x="236283" y="124167"/>
                </a:lnTo>
                <a:lnTo>
                  <a:pt x="240468" y="144847"/>
                </a:lnTo>
                <a:lnTo>
                  <a:pt x="251872" y="161751"/>
                </a:lnTo>
                <a:lnTo>
                  <a:pt x="268773" y="173157"/>
                </a:lnTo>
                <a:lnTo>
                  <a:pt x="289445" y="177342"/>
                </a:lnTo>
                <a:lnTo>
                  <a:pt x="295351" y="177342"/>
                </a:lnTo>
                <a:lnTo>
                  <a:pt x="295351" y="64973"/>
                </a:lnTo>
                <a:lnTo>
                  <a:pt x="299535" y="44300"/>
                </a:lnTo>
                <a:lnTo>
                  <a:pt x="310940" y="27400"/>
                </a:lnTo>
                <a:lnTo>
                  <a:pt x="327840" y="15995"/>
                </a:lnTo>
                <a:lnTo>
                  <a:pt x="348513" y="11810"/>
                </a:lnTo>
                <a:lnTo>
                  <a:pt x="369185" y="15995"/>
                </a:lnTo>
                <a:lnTo>
                  <a:pt x="386086" y="27400"/>
                </a:lnTo>
                <a:lnTo>
                  <a:pt x="397490" y="44300"/>
                </a:lnTo>
                <a:lnTo>
                  <a:pt x="401675" y="64973"/>
                </a:lnTo>
                <a:lnTo>
                  <a:pt x="401675" y="171424"/>
                </a:lnTo>
                <a:lnTo>
                  <a:pt x="413486" y="171424"/>
                </a:lnTo>
                <a:lnTo>
                  <a:pt x="413486" y="64973"/>
                </a:lnTo>
                <a:lnTo>
                  <a:pt x="417671" y="44300"/>
                </a:lnTo>
                <a:lnTo>
                  <a:pt x="429075" y="27400"/>
                </a:lnTo>
                <a:lnTo>
                  <a:pt x="445976" y="15995"/>
                </a:lnTo>
                <a:lnTo>
                  <a:pt x="466648" y="11810"/>
                </a:lnTo>
                <a:lnTo>
                  <a:pt x="487321" y="15995"/>
                </a:lnTo>
                <a:lnTo>
                  <a:pt x="504221" y="27400"/>
                </a:lnTo>
                <a:lnTo>
                  <a:pt x="515626" y="44300"/>
                </a:lnTo>
                <a:lnTo>
                  <a:pt x="519811" y="64973"/>
                </a:lnTo>
                <a:lnTo>
                  <a:pt x="519811" y="124040"/>
                </a:lnTo>
                <a:lnTo>
                  <a:pt x="524006" y="144767"/>
                </a:lnTo>
                <a:lnTo>
                  <a:pt x="535441" y="161712"/>
                </a:lnTo>
                <a:lnTo>
                  <a:pt x="552386" y="173147"/>
                </a:lnTo>
                <a:lnTo>
                  <a:pt x="573112" y="177342"/>
                </a:lnTo>
                <a:lnTo>
                  <a:pt x="665441" y="177342"/>
                </a:lnTo>
                <a:lnTo>
                  <a:pt x="673392" y="169392"/>
                </a:lnTo>
                <a:lnTo>
                  <a:pt x="673392" y="31572"/>
                </a:lnTo>
                <a:lnTo>
                  <a:pt x="665441" y="23621"/>
                </a:lnTo>
                <a:lnTo>
                  <a:pt x="557911" y="23621"/>
                </a:lnTo>
                <a:lnTo>
                  <a:pt x="555256" y="20980"/>
                </a:lnTo>
                <a:lnTo>
                  <a:pt x="555256" y="14465"/>
                </a:lnTo>
                <a:lnTo>
                  <a:pt x="557911" y="11810"/>
                </a:lnTo>
                <a:lnTo>
                  <a:pt x="762000" y="1181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358831" y="7056664"/>
            <a:ext cx="1917166" cy="965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pc="30" dirty="0"/>
              <a:t>mmtpro.ru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9968698" y="7058478"/>
            <a:ext cx="165735" cy="18351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00" spc="75" dirty="0">
                <a:latin typeface="Calibri"/>
                <a:cs typeface="Calibri"/>
              </a:rPr>
              <a:t>0</a:t>
            </a:r>
            <a:r>
              <a:rPr sz="1000" spc="1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9008" y="7003668"/>
            <a:ext cx="285115" cy="279400"/>
          </a:xfrm>
          <a:custGeom>
            <a:avLst/>
            <a:gdLst/>
            <a:ahLst/>
            <a:cxnLst/>
            <a:rect l="l" t="t" r="r" b="b"/>
            <a:pathLst>
              <a:path w="285115" h="279400">
                <a:moveTo>
                  <a:pt x="285051" y="139471"/>
                </a:moveTo>
                <a:lnTo>
                  <a:pt x="277784" y="183554"/>
                </a:lnTo>
                <a:lnTo>
                  <a:pt x="257550" y="221840"/>
                </a:lnTo>
                <a:lnTo>
                  <a:pt x="226695" y="252032"/>
                </a:lnTo>
                <a:lnTo>
                  <a:pt x="187569" y="271832"/>
                </a:lnTo>
                <a:lnTo>
                  <a:pt x="142519" y="278942"/>
                </a:lnTo>
                <a:lnTo>
                  <a:pt x="97470" y="271832"/>
                </a:lnTo>
                <a:lnTo>
                  <a:pt x="58347" y="252032"/>
                </a:lnTo>
                <a:lnTo>
                  <a:pt x="27497" y="221840"/>
                </a:lnTo>
                <a:lnTo>
                  <a:pt x="7265" y="183554"/>
                </a:lnTo>
                <a:lnTo>
                  <a:pt x="0" y="139471"/>
                </a:lnTo>
                <a:lnTo>
                  <a:pt x="7265" y="95388"/>
                </a:lnTo>
                <a:lnTo>
                  <a:pt x="27497" y="57102"/>
                </a:lnTo>
                <a:lnTo>
                  <a:pt x="58347" y="26910"/>
                </a:lnTo>
                <a:lnTo>
                  <a:pt x="97470" y="7110"/>
                </a:lnTo>
                <a:lnTo>
                  <a:pt x="142519" y="0"/>
                </a:lnTo>
                <a:lnTo>
                  <a:pt x="187569" y="7110"/>
                </a:lnTo>
                <a:lnTo>
                  <a:pt x="226695" y="26910"/>
                </a:lnTo>
                <a:lnTo>
                  <a:pt x="257550" y="57102"/>
                </a:lnTo>
                <a:lnTo>
                  <a:pt x="277784" y="95388"/>
                </a:lnTo>
                <a:lnTo>
                  <a:pt x="285051" y="139471"/>
                </a:lnTo>
                <a:close/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2757" y="424998"/>
            <a:ext cx="970216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34120" algn="l"/>
                <a:tab pos="9688830" algn="l"/>
              </a:tabLst>
            </a:pPr>
            <a:r>
              <a:rPr spc="265" dirty="0"/>
              <a:t>ОСНОВНЫЕ ПАРТНЕРСКИЕ </a:t>
            </a:r>
            <a:r>
              <a:rPr spc="260" dirty="0"/>
              <a:t>МЕДИЦИНСКИЕ</a:t>
            </a:r>
            <a:r>
              <a:rPr spc="-200" dirty="0"/>
              <a:t> </a:t>
            </a:r>
            <a:r>
              <a:rPr spc="254" dirty="0"/>
              <a:t>УЧРЕЖДЕНИЯ	</a:t>
            </a:r>
            <a:r>
              <a:rPr u="sng" spc="220" dirty="0">
                <a:uFill>
                  <a:solidFill>
                    <a:srgbClr val="24B890"/>
                  </a:solidFill>
                </a:uFill>
              </a:rPr>
              <a:t> </a:t>
            </a:r>
            <a:r>
              <a:rPr u="sng" spc="254" dirty="0">
                <a:uFill>
                  <a:solidFill>
                    <a:srgbClr val="24B890"/>
                  </a:solidFill>
                </a:uFill>
              </a:rPr>
              <a:t>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1299" y="1368811"/>
            <a:ext cx="2366010" cy="4699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b="1" spc="20" dirty="0">
                <a:solidFill>
                  <a:srgbClr val="00ABBD"/>
                </a:solidFill>
                <a:latin typeface="Calibri"/>
                <a:cs typeface="Calibri"/>
              </a:rPr>
              <a:t>Медицинские</a:t>
            </a:r>
            <a:r>
              <a:rPr sz="1500" b="1" spc="-70" dirty="0">
                <a:solidFill>
                  <a:srgbClr val="00ABBD"/>
                </a:solidFill>
                <a:latin typeface="Calibri"/>
                <a:cs typeface="Calibri"/>
              </a:rPr>
              <a:t> </a:t>
            </a:r>
            <a:r>
              <a:rPr sz="1500" b="1" spc="10" dirty="0">
                <a:solidFill>
                  <a:srgbClr val="00ABBD"/>
                </a:solidFill>
                <a:latin typeface="Calibri"/>
                <a:cs typeface="Calibri"/>
              </a:rPr>
              <a:t>организации  федерального</a:t>
            </a:r>
            <a:r>
              <a:rPr sz="1500" b="1" spc="-50" dirty="0">
                <a:solidFill>
                  <a:srgbClr val="00ABBD"/>
                </a:solidFill>
                <a:latin typeface="Calibri"/>
                <a:cs typeface="Calibri"/>
              </a:rPr>
              <a:t> </a:t>
            </a:r>
            <a:r>
              <a:rPr sz="1500" b="1" spc="5" dirty="0">
                <a:solidFill>
                  <a:srgbClr val="00ABBD"/>
                </a:solidFill>
                <a:latin typeface="Calibri"/>
                <a:cs typeface="Calibri"/>
              </a:rPr>
              <a:t>подчинения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59348" y="4499297"/>
            <a:ext cx="3933825" cy="4699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b="1" spc="20" dirty="0">
                <a:solidFill>
                  <a:srgbClr val="416CD4"/>
                </a:solidFill>
                <a:latin typeface="Calibri"/>
                <a:cs typeface="Calibri"/>
              </a:rPr>
              <a:t>Лабораторные </a:t>
            </a:r>
            <a:r>
              <a:rPr sz="1500" b="1" spc="55" dirty="0">
                <a:solidFill>
                  <a:srgbClr val="416CD4"/>
                </a:solidFill>
                <a:latin typeface="Calibri"/>
                <a:cs typeface="Calibri"/>
              </a:rPr>
              <a:t>сети </a:t>
            </a:r>
            <a:r>
              <a:rPr sz="1500" b="1" spc="-15" dirty="0">
                <a:solidFill>
                  <a:srgbClr val="416CD4"/>
                </a:solidFill>
                <a:latin typeface="Calibri"/>
                <a:cs typeface="Calibri"/>
              </a:rPr>
              <a:t>(анализы </a:t>
            </a:r>
            <a:r>
              <a:rPr sz="1500" b="1" spc="15" dirty="0">
                <a:solidFill>
                  <a:srgbClr val="416CD4"/>
                </a:solidFill>
                <a:latin typeface="Calibri"/>
                <a:cs typeface="Calibri"/>
              </a:rPr>
              <a:t>и</a:t>
            </a:r>
            <a:r>
              <a:rPr sz="1500" b="1" spc="-140" dirty="0">
                <a:solidFill>
                  <a:srgbClr val="416CD4"/>
                </a:solidFill>
                <a:latin typeface="Calibri"/>
                <a:cs typeface="Calibri"/>
              </a:rPr>
              <a:t> </a:t>
            </a:r>
            <a:r>
              <a:rPr sz="1500" b="1" spc="15" dirty="0">
                <a:solidFill>
                  <a:srgbClr val="416CD4"/>
                </a:solidFill>
                <a:latin typeface="Calibri"/>
                <a:cs typeface="Calibri"/>
              </a:rPr>
              <a:t>обследования  </a:t>
            </a:r>
            <a:r>
              <a:rPr sz="1500" b="1" spc="30" dirty="0">
                <a:solidFill>
                  <a:srgbClr val="416CD4"/>
                </a:solidFill>
                <a:latin typeface="Calibri"/>
                <a:cs typeface="Calibri"/>
              </a:rPr>
              <a:t>по </a:t>
            </a:r>
            <a:r>
              <a:rPr sz="1500" b="1" spc="-5" dirty="0">
                <a:solidFill>
                  <a:srgbClr val="416CD4"/>
                </a:solidFill>
                <a:latin typeface="Calibri"/>
                <a:cs typeface="Calibri"/>
              </a:rPr>
              <a:t>специальным </a:t>
            </a:r>
            <a:r>
              <a:rPr sz="1500" b="1" spc="-10" dirty="0">
                <a:solidFill>
                  <a:srgbClr val="416CD4"/>
                </a:solidFill>
                <a:latin typeface="Calibri"/>
                <a:cs typeface="Calibri"/>
              </a:rPr>
              <a:t>сниженным</a:t>
            </a:r>
            <a:r>
              <a:rPr sz="1500" b="1" spc="-110" dirty="0">
                <a:solidFill>
                  <a:srgbClr val="416CD4"/>
                </a:solidFill>
                <a:latin typeface="Calibri"/>
                <a:cs typeface="Calibri"/>
              </a:rPr>
              <a:t> </a:t>
            </a:r>
            <a:r>
              <a:rPr sz="1500" b="1" spc="-30" dirty="0">
                <a:solidFill>
                  <a:srgbClr val="416CD4"/>
                </a:solidFill>
                <a:latin typeface="Calibri"/>
                <a:cs typeface="Calibri"/>
              </a:rPr>
              <a:t>ценам)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1299" y="4499297"/>
            <a:ext cx="3681729" cy="4699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b="1" spc="20" dirty="0">
                <a:solidFill>
                  <a:srgbClr val="F04E58"/>
                </a:solidFill>
                <a:latin typeface="Calibri"/>
                <a:cs typeface="Calibri"/>
              </a:rPr>
              <a:t>Медицинские </a:t>
            </a:r>
            <a:r>
              <a:rPr sz="1500" b="1" spc="10" dirty="0">
                <a:solidFill>
                  <a:srgbClr val="F04E58"/>
                </a:solidFill>
                <a:latin typeface="Calibri"/>
                <a:cs typeface="Calibri"/>
              </a:rPr>
              <a:t>организации </a:t>
            </a:r>
            <a:r>
              <a:rPr sz="1500" b="1" spc="15" dirty="0">
                <a:solidFill>
                  <a:srgbClr val="F04E58"/>
                </a:solidFill>
                <a:latin typeface="Calibri"/>
                <a:cs typeface="Calibri"/>
              </a:rPr>
              <a:t>регионального  </a:t>
            </a:r>
            <a:r>
              <a:rPr sz="1500" b="1" spc="5" dirty="0">
                <a:solidFill>
                  <a:srgbClr val="F04E58"/>
                </a:solidFill>
                <a:latin typeface="Calibri"/>
                <a:cs typeface="Calibri"/>
              </a:rPr>
              <a:t>подчинения </a:t>
            </a:r>
            <a:r>
              <a:rPr sz="1500" b="1" spc="-55" dirty="0">
                <a:solidFill>
                  <a:srgbClr val="F04E58"/>
                </a:solidFill>
                <a:latin typeface="Calibri"/>
                <a:cs typeface="Calibri"/>
              </a:rPr>
              <a:t>(г.</a:t>
            </a:r>
            <a:r>
              <a:rPr sz="1500" b="1" spc="-60" dirty="0">
                <a:solidFill>
                  <a:srgbClr val="F04E58"/>
                </a:solidFill>
                <a:latin typeface="Calibri"/>
                <a:cs typeface="Calibri"/>
              </a:rPr>
              <a:t> </a:t>
            </a:r>
            <a:r>
              <a:rPr sz="1500" b="1" spc="10" dirty="0">
                <a:solidFill>
                  <a:srgbClr val="F04E58"/>
                </a:solidFill>
                <a:latin typeface="Calibri"/>
                <a:cs typeface="Calibri"/>
              </a:rPr>
              <a:t>Москва)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59348" y="1584838"/>
            <a:ext cx="30873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35" dirty="0">
                <a:solidFill>
                  <a:srgbClr val="9E7EB9"/>
                </a:solidFill>
                <a:latin typeface="Calibri"/>
                <a:cs typeface="Calibri"/>
              </a:rPr>
              <a:t>Частные </a:t>
            </a:r>
            <a:r>
              <a:rPr sz="1500" b="1" spc="5" dirty="0">
                <a:solidFill>
                  <a:srgbClr val="9E7EB9"/>
                </a:solidFill>
                <a:latin typeface="Calibri"/>
                <a:cs typeface="Calibri"/>
              </a:rPr>
              <a:t>медицинские</a:t>
            </a:r>
            <a:r>
              <a:rPr sz="1500" b="1" spc="-90" dirty="0">
                <a:solidFill>
                  <a:srgbClr val="9E7EB9"/>
                </a:solidFill>
                <a:latin typeface="Calibri"/>
                <a:cs typeface="Calibri"/>
              </a:rPr>
              <a:t> </a:t>
            </a:r>
            <a:r>
              <a:rPr sz="1500" b="1" spc="10" dirty="0">
                <a:solidFill>
                  <a:srgbClr val="9E7EB9"/>
                </a:solidFill>
                <a:latin typeface="Calibri"/>
                <a:cs typeface="Calibri"/>
              </a:rPr>
              <a:t>организации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00282" y="5321833"/>
            <a:ext cx="1595685" cy="437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43776" y="5309832"/>
            <a:ext cx="905560" cy="407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72000" y="5361972"/>
            <a:ext cx="947114" cy="3506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0299" y="1978411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4">
                <a:moveTo>
                  <a:pt x="0" y="0"/>
                </a:moveTo>
                <a:lnTo>
                  <a:pt x="3875404" y="0"/>
                </a:lnTo>
              </a:path>
            </a:pathLst>
          </a:custGeom>
          <a:ln w="12598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78300" y="5108780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4">
                <a:moveTo>
                  <a:pt x="0" y="0"/>
                </a:moveTo>
                <a:lnTo>
                  <a:pt x="3875404" y="0"/>
                </a:lnTo>
              </a:path>
            </a:pathLst>
          </a:custGeom>
          <a:ln w="12598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78300" y="1978411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4">
                <a:moveTo>
                  <a:pt x="0" y="0"/>
                </a:moveTo>
                <a:lnTo>
                  <a:pt x="3875404" y="0"/>
                </a:lnTo>
              </a:path>
            </a:pathLst>
          </a:custGeom>
          <a:ln w="12598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0299" y="5108780"/>
            <a:ext cx="3875404" cy="0"/>
          </a:xfrm>
          <a:custGeom>
            <a:avLst/>
            <a:gdLst/>
            <a:ahLst/>
            <a:cxnLst/>
            <a:rect l="l" t="t" r="r" b="b"/>
            <a:pathLst>
              <a:path w="3875404">
                <a:moveTo>
                  <a:pt x="0" y="0"/>
                </a:moveTo>
                <a:lnTo>
                  <a:pt x="3875404" y="0"/>
                </a:lnTo>
              </a:path>
            </a:pathLst>
          </a:custGeom>
          <a:ln w="12598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75782" y="1978405"/>
            <a:ext cx="344805" cy="40640"/>
          </a:xfrm>
          <a:custGeom>
            <a:avLst/>
            <a:gdLst/>
            <a:ahLst/>
            <a:cxnLst/>
            <a:rect l="l" t="t" r="r" b="b"/>
            <a:pathLst>
              <a:path w="344805" h="40639">
                <a:moveTo>
                  <a:pt x="344436" y="0"/>
                </a:moveTo>
                <a:lnTo>
                  <a:pt x="0" y="0"/>
                </a:lnTo>
                <a:lnTo>
                  <a:pt x="159664" y="39090"/>
                </a:lnTo>
                <a:lnTo>
                  <a:pt x="165862" y="40205"/>
                </a:lnTo>
                <a:lnTo>
                  <a:pt x="172218" y="40576"/>
                </a:lnTo>
                <a:lnTo>
                  <a:pt x="178573" y="40205"/>
                </a:lnTo>
                <a:lnTo>
                  <a:pt x="184772" y="39090"/>
                </a:lnTo>
                <a:lnTo>
                  <a:pt x="344436" y="0"/>
                </a:lnTo>
                <a:close/>
              </a:path>
            </a:pathLst>
          </a:custGeom>
          <a:solidFill>
            <a:srgbClr val="00AB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43781" y="5108775"/>
            <a:ext cx="344805" cy="40640"/>
          </a:xfrm>
          <a:custGeom>
            <a:avLst/>
            <a:gdLst/>
            <a:ahLst/>
            <a:cxnLst/>
            <a:rect l="l" t="t" r="r" b="b"/>
            <a:pathLst>
              <a:path w="344804" h="40639">
                <a:moveTo>
                  <a:pt x="344436" y="0"/>
                </a:moveTo>
                <a:lnTo>
                  <a:pt x="0" y="0"/>
                </a:lnTo>
                <a:lnTo>
                  <a:pt x="159664" y="39090"/>
                </a:lnTo>
                <a:lnTo>
                  <a:pt x="165862" y="40205"/>
                </a:lnTo>
                <a:lnTo>
                  <a:pt x="172218" y="40576"/>
                </a:lnTo>
                <a:lnTo>
                  <a:pt x="178573" y="40205"/>
                </a:lnTo>
                <a:lnTo>
                  <a:pt x="184772" y="39090"/>
                </a:lnTo>
                <a:lnTo>
                  <a:pt x="344436" y="0"/>
                </a:lnTo>
                <a:close/>
              </a:path>
            </a:pathLst>
          </a:custGeom>
          <a:solidFill>
            <a:srgbClr val="416C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43781" y="1978405"/>
            <a:ext cx="344805" cy="40640"/>
          </a:xfrm>
          <a:custGeom>
            <a:avLst/>
            <a:gdLst/>
            <a:ahLst/>
            <a:cxnLst/>
            <a:rect l="l" t="t" r="r" b="b"/>
            <a:pathLst>
              <a:path w="344804" h="40639">
                <a:moveTo>
                  <a:pt x="344436" y="0"/>
                </a:moveTo>
                <a:lnTo>
                  <a:pt x="0" y="0"/>
                </a:lnTo>
                <a:lnTo>
                  <a:pt x="159664" y="39090"/>
                </a:lnTo>
                <a:lnTo>
                  <a:pt x="165862" y="40205"/>
                </a:lnTo>
                <a:lnTo>
                  <a:pt x="172218" y="40576"/>
                </a:lnTo>
                <a:lnTo>
                  <a:pt x="178573" y="40205"/>
                </a:lnTo>
                <a:lnTo>
                  <a:pt x="184772" y="39090"/>
                </a:lnTo>
                <a:lnTo>
                  <a:pt x="344436" y="0"/>
                </a:lnTo>
                <a:close/>
              </a:path>
            </a:pathLst>
          </a:custGeom>
          <a:solidFill>
            <a:srgbClr val="9E7E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75782" y="5108775"/>
            <a:ext cx="344805" cy="40640"/>
          </a:xfrm>
          <a:custGeom>
            <a:avLst/>
            <a:gdLst/>
            <a:ahLst/>
            <a:cxnLst/>
            <a:rect l="l" t="t" r="r" b="b"/>
            <a:pathLst>
              <a:path w="344805" h="40639">
                <a:moveTo>
                  <a:pt x="344436" y="0"/>
                </a:moveTo>
                <a:lnTo>
                  <a:pt x="0" y="0"/>
                </a:lnTo>
                <a:lnTo>
                  <a:pt x="159664" y="39090"/>
                </a:lnTo>
                <a:lnTo>
                  <a:pt x="165862" y="40205"/>
                </a:lnTo>
                <a:lnTo>
                  <a:pt x="172218" y="40576"/>
                </a:lnTo>
                <a:lnTo>
                  <a:pt x="178573" y="40205"/>
                </a:lnTo>
                <a:lnTo>
                  <a:pt x="184772" y="39090"/>
                </a:lnTo>
                <a:lnTo>
                  <a:pt x="344436" y="0"/>
                </a:lnTo>
                <a:close/>
              </a:path>
            </a:pathLst>
          </a:custGeom>
          <a:solidFill>
            <a:srgbClr val="F04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26957" y="5325629"/>
            <a:ext cx="2533650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70" dirty="0">
                <a:latin typeface="Arial Narrow"/>
                <a:cs typeface="Arial Narrow"/>
              </a:rPr>
              <a:t>Научно-исследовательский</a:t>
            </a:r>
            <a:r>
              <a:rPr sz="900" spc="295" dirty="0">
                <a:latin typeface="Arial Narrow"/>
                <a:cs typeface="Arial Narrow"/>
              </a:rPr>
              <a:t> </a:t>
            </a:r>
            <a:r>
              <a:rPr sz="900" spc="75" dirty="0">
                <a:latin typeface="Arial Narrow"/>
                <a:cs typeface="Arial Narrow"/>
              </a:rPr>
              <a:t>институт</a:t>
            </a:r>
            <a:endParaRPr sz="900">
              <a:latin typeface="Arial Narrow"/>
              <a:cs typeface="Arial Narrow"/>
            </a:endParaRPr>
          </a:p>
          <a:p>
            <a:pPr marL="12700" marR="5080">
              <a:lnSpc>
                <a:spcPct val="101800"/>
              </a:lnSpc>
            </a:pPr>
            <a:r>
              <a:rPr sz="900" spc="70" dirty="0">
                <a:latin typeface="Arial Narrow"/>
                <a:cs typeface="Arial Narrow"/>
              </a:rPr>
              <a:t>неотложной детской </a:t>
            </a:r>
            <a:r>
              <a:rPr sz="900" spc="75" dirty="0">
                <a:latin typeface="Arial Narrow"/>
                <a:cs typeface="Arial Narrow"/>
              </a:rPr>
              <a:t>хирургии </a:t>
            </a:r>
            <a:r>
              <a:rPr sz="900" spc="30" dirty="0">
                <a:latin typeface="Arial Narrow"/>
                <a:cs typeface="Arial Narrow"/>
              </a:rPr>
              <a:t>и </a:t>
            </a:r>
            <a:r>
              <a:rPr sz="900" spc="75" dirty="0">
                <a:latin typeface="Arial Narrow"/>
                <a:cs typeface="Arial Narrow"/>
              </a:rPr>
              <a:t>травматологии  </a:t>
            </a:r>
            <a:r>
              <a:rPr sz="900" spc="40" dirty="0">
                <a:latin typeface="Arial Narrow"/>
                <a:cs typeface="Arial Narrow"/>
              </a:rPr>
              <a:t>ДЗМ, </a:t>
            </a:r>
            <a:r>
              <a:rPr sz="900" spc="70" dirty="0">
                <a:latin typeface="Arial Narrow"/>
                <a:cs typeface="Arial Narrow"/>
              </a:rPr>
              <a:t>под руководством </a:t>
            </a:r>
            <a:r>
              <a:rPr sz="900" spc="15" dirty="0">
                <a:latin typeface="Arial Narrow"/>
                <a:cs typeface="Arial Narrow"/>
              </a:rPr>
              <a:t>Л.М.</a:t>
            </a:r>
            <a:r>
              <a:rPr sz="900" spc="30" dirty="0">
                <a:latin typeface="Arial Narrow"/>
                <a:cs typeface="Arial Narrow"/>
              </a:rPr>
              <a:t> </a:t>
            </a:r>
            <a:r>
              <a:rPr sz="900" spc="55" dirty="0">
                <a:latin typeface="Arial Narrow"/>
                <a:cs typeface="Arial Narrow"/>
              </a:rPr>
              <a:t>Рошаля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47047" y="6170192"/>
            <a:ext cx="1710055" cy="3022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spc="70" dirty="0">
                <a:latin typeface="Arial Narrow"/>
                <a:cs typeface="Arial Narrow"/>
              </a:rPr>
              <a:t>Морозовская Детская </a:t>
            </a:r>
            <a:r>
              <a:rPr sz="900" spc="60" dirty="0">
                <a:latin typeface="Arial Narrow"/>
                <a:cs typeface="Arial Narrow"/>
              </a:rPr>
              <a:t>Городская  </a:t>
            </a:r>
            <a:r>
              <a:rPr sz="900" spc="75" dirty="0">
                <a:latin typeface="Arial Narrow"/>
                <a:cs typeface="Arial Narrow"/>
              </a:rPr>
              <a:t>Клиническая</a:t>
            </a:r>
            <a:r>
              <a:rPr sz="900" spc="50" dirty="0">
                <a:latin typeface="Arial Narrow"/>
                <a:cs typeface="Arial Narrow"/>
              </a:rPr>
              <a:t> </a:t>
            </a:r>
            <a:r>
              <a:rPr sz="900" spc="65" dirty="0">
                <a:latin typeface="Arial Narrow"/>
                <a:cs typeface="Arial Narrow"/>
              </a:rPr>
              <a:t>Больница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54092" y="2226727"/>
            <a:ext cx="732790" cy="30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75" dirty="0">
                <a:latin typeface="Arial Narrow"/>
                <a:cs typeface="Arial Narrow"/>
              </a:rPr>
              <a:t>Институт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75" dirty="0">
                <a:latin typeface="Arial Narrow"/>
                <a:cs typeface="Arial Narrow"/>
              </a:rPr>
              <a:t>Иммунологии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77786" y="2560940"/>
            <a:ext cx="1968500" cy="3022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spc="70" dirty="0">
                <a:latin typeface="Arial Narrow"/>
                <a:cs typeface="Arial Narrow"/>
              </a:rPr>
              <a:t>Московский </a:t>
            </a:r>
            <a:r>
              <a:rPr sz="900" spc="60" dirty="0">
                <a:latin typeface="Arial Narrow"/>
                <a:cs typeface="Arial Narrow"/>
              </a:rPr>
              <a:t>филиал </a:t>
            </a:r>
            <a:r>
              <a:rPr sz="900" spc="70" dirty="0">
                <a:latin typeface="Arial Narrow"/>
                <a:cs typeface="Arial Narrow"/>
              </a:rPr>
              <a:t>университетской  </a:t>
            </a:r>
            <a:r>
              <a:rPr sz="900" spc="60" dirty="0">
                <a:latin typeface="Arial Narrow"/>
                <a:cs typeface="Arial Narrow"/>
              </a:rPr>
              <a:t>больницы Хадасса</a:t>
            </a:r>
            <a:r>
              <a:rPr sz="900" spc="45" dirty="0">
                <a:latin typeface="Arial Narrow"/>
                <a:cs typeface="Arial Narrow"/>
              </a:rPr>
              <a:t> </a:t>
            </a:r>
            <a:r>
              <a:rPr sz="900" spc="55" dirty="0">
                <a:latin typeface="Arial Narrow"/>
                <a:cs typeface="Arial Narrow"/>
              </a:rPr>
              <a:t>(Израиль)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77786" y="3608043"/>
            <a:ext cx="1581785" cy="30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70" dirty="0">
                <a:latin typeface="Arial Narrow"/>
                <a:cs typeface="Arial Narrow"/>
              </a:rPr>
              <a:t>Московский</a:t>
            </a:r>
            <a:r>
              <a:rPr sz="900" spc="50" dirty="0">
                <a:latin typeface="Arial Narrow"/>
                <a:cs typeface="Arial Narrow"/>
              </a:rPr>
              <a:t> </a:t>
            </a:r>
            <a:r>
              <a:rPr sz="900" spc="80" dirty="0">
                <a:latin typeface="Arial Narrow"/>
                <a:cs typeface="Arial Narrow"/>
              </a:rPr>
              <a:t>медико-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75" dirty="0">
                <a:latin typeface="Arial Narrow"/>
                <a:cs typeface="Arial Narrow"/>
              </a:rPr>
              <a:t>генетический </a:t>
            </a:r>
            <a:r>
              <a:rPr sz="900" spc="65" dirty="0">
                <a:latin typeface="Arial Narrow"/>
                <a:cs typeface="Arial Narrow"/>
              </a:rPr>
              <a:t>центр</a:t>
            </a:r>
            <a:r>
              <a:rPr sz="900" spc="10" dirty="0">
                <a:latin typeface="Arial Narrow"/>
                <a:cs typeface="Arial Narrow"/>
              </a:rPr>
              <a:t> </a:t>
            </a:r>
            <a:r>
              <a:rPr sz="900" spc="35" dirty="0">
                <a:latin typeface="Arial Narrow"/>
                <a:cs typeface="Arial Narrow"/>
              </a:rPr>
              <a:t>«Генотек»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70517" y="3608043"/>
            <a:ext cx="1836420" cy="3022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900" spc="70" dirty="0">
                <a:latin typeface="Arial Narrow"/>
                <a:cs typeface="Arial Narrow"/>
              </a:rPr>
              <a:t>Московский </a:t>
            </a:r>
            <a:r>
              <a:rPr sz="900" spc="75" dirty="0">
                <a:latin typeface="Arial Narrow"/>
                <a:cs typeface="Arial Narrow"/>
              </a:rPr>
              <a:t>медицинский </a:t>
            </a:r>
            <a:r>
              <a:rPr sz="900" spc="65" dirty="0">
                <a:latin typeface="Arial Narrow"/>
                <a:cs typeface="Arial Narrow"/>
              </a:rPr>
              <a:t>Научный  </a:t>
            </a:r>
            <a:r>
              <a:rPr sz="900" spc="60" dirty="0">
                <a:latin typeface="Arial Narrow"/>
                <a:cs typeface="Arial Narrow"/>
              </a:rPr>
              <a:t>Центр</a:t>
            </a:r>
            <a:r>
              <a:rPr sz="900" spc="50" dirty="0">
                <a:latin typeface="Arial Narrow"/>
                <a:cs typeface="Arial Narrow"/>
              </a:rPr>
              <a:t> «МедБиоСпектр»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9172" y="2151518"/>
            <a:ext cx="1254760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75" dirty="0">
                <a:latin typeface="Arial Narrow"/>
                <a:cs typeface="Arial Narrow"/>
              </a:rPr>
              <a:t>Клиническая</a:t>
            </a:r>
            <a:r>
              <a:rPr sz="900" spc="35" dirty="0">
                <a:latin typeface="Arial Narrow"/>
                <a:cs typeface="Arial Narrow"/>
              </a:rPr>
              <a:t> </a:t>
            </a:r>
            <a:r>
              <a:rPr sz="900" spc="70" dirty="0">
                <a:latin typeface="Arial Narrow"/>
                <a:cs typeface="Arial Narrow"/>
              </a:rPr>
              <a:t>больница</a:t>
            </a:r>
            <a:endParaRPr sz="900">
              <a:latin typeface="Arial Narrow"/>
              <a:cs typeface="Arial Narrow"/>
            </a:endParaRPr>
          </a:p>
          <a:p>
            <a:pPr marL="12700" marR="5080">
              <a:lnSpc>
                <a:spcPct val="101800"/>
              </a:lnSpc>
            </a:pPr>
            <a:r>
              <a:rPr sz="900" spc="45" dirty="0">
                <a:latin typeface="Arial Narrow"/>
                <a:cs typeface="Arial Narrow"/>
              </a:rPr>
              <a:t>№1 </a:t>
            </a:r>
            <a:r>
              <a:rPr sz="900" spc="75" dirty="0">
                <a:latin typeface="Arial Narrow"/>
                <a:cs typeface="Arial Narrow"/>
              </a:rPr>
              <a:t>управления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spc="70" dirty="0">
                <a:latin typeface="Arial Narrow"/>
                <a:cs typeface="Arial Narrow"/>
              </a:rPr>
              <a:t>делами  </a:t>
            </a:r>
            <a:r>
              <a:rPr sz="900" spc="75" dirty="0">
                <a:latin typeface="Arial Narrow"/>
                <a:cs typeface="Arial Narrow"/>
              </a:rPr>
              <a:t>президента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40546" y="2828288"/>
            <a:ext cx="3306445" cy="11290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167255">
              <a:lnSpc>
                <a:spcPct val="101800"/>
              </a:lnSpc>
              <a:spcBef>
                <a:spcPts val="80"/>
              </a:spcBef>
            </a:pPr>
            <a:r>
              <a:rPr sz="900" spc="70" dirty="0">
                <a:latin typeface="Arial Narrow"/>
                <a:cs typeface="Arial Narrow"/>
              </a:rPr>
              <a:t>Санкт-Петербургский  </a:t>
            </a:r>
            <a:r>
              <a:rPr sz="900" spc="65" dirty="0">
                <a:latin typeface="Arial Narrow"/>
                <a:cs typeface="Arial Narrow"/>
              </a:rPr>
              <a:t>Государственный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75" dirty="0">
                <a:latin typeface="Arial Narrow"/>
                <a:cs typeface="Arial Narrow"/>
              </a:rPr>
              <a:t>Педиатрический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75" dirty="0">
                <a:latin typeface="Arial Narrow"/>
                <a:cs typeface="Arial Narrow"/>
              </a:rPr>
              <a:t>Медицинский</a:t>
            </a:r>
            <a:r>
              <a:rPr sz="900" spc="50" dirty="0">
                <a:latin typeface="Arial Narrow"/>
                <a:cs typeface="Arial Narrow"/>
              </a:rPr>
              <a:t> </a:t>
            </a:r>
            <a:r>
              <a:rPr sz="900" spc="65" dirty="0">
                <a:latin typeface="Arial Narrow"/>
                <a:cs typeface="Arial Narrow"/>
              </a:rPr>
              <a:t>Университет</a:t>
            </a:r>
            <a:endParaRPr sz="9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9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50">
              <a:latin typeface="Arial Narrow"/>
              <a:cs typeface="Arial Narrow"/>
            </a:endParaRPr>
          </a:p>
          <a:p>
            <a:pPr marL="1047115">
              <a:lnSpc>
                <a:spcPct val="100000"/>
              </a:lnSpc>
            </a:pPr>
            <a:r>
              <a:rPr sz="900" spc="15" dirty="0">
                <a:latin typeface="Arial Narrow"/>
                <a:cs typeface="Arial Narrow"/>
              </a:rPr>
              <a:t>НУЗ </a:t>
            </a:r>
            <a:r>
              <a:rPr sz="900" spc="75" dirty="0">
                <a:latin typeface="Arial Narrow"/>
                <a:cs typeface="Arial Narrow"/>
              </a:rPr>
              <a:t>«Дорожная </a:t>
            </a:r>
            <a:r>
              <a:rPr sz="900" spc="80" dirty="0">
                <a:latin typeface="Arial Narrow"/>
                <a:cs typeface="Arial Narrow"/>
              </a:rPr>
              <a:t>клиническая</a:t>
            </a:r>
            <a:r>
              <a:rPr sz="900" spc="50" dirty="0">
                <a:latin typeface="Arial Narrow"/>
                <a:cs typeface="Arial Narrow"/>
              </a:rPr>
              <a:t> </a:t>
            </a:r>
            <a:r>
              <a:rPr sz="900" spc="70" dirty="0">
                <a:latin typeface="Arial Narrow"/>
                <a:cs typeface="Arial Narrow"/>
              </a:rPr>
              <a:t>больница</a:t>
            </a:r>
            <a:endParaRPr sz="900">
              <a:latin typeface="Arial Narrow"/>
              <a:cs typeface="Arial Narrow"/>
            </a:endParaRPr>
          </a:p>
          <a:p>
            <a:pPr marL="1047115">
              <a:lnSpc>
                <a:spcPct val="100000"/>
              </a:lnSpc>
              <a:spcBef>
                <a:spcPts val="20"/>
              </a:spcBef>
            </a:pPr>
            <a:r>
              <a:rPr sz="900" spc="45" dirty="0">
                <a:latin typeface="Arial Narrow"/>
                <a:cs typeface="Arial Narrow"/>
              </a:rPr>
              <a:t>им </a:t>
            </a:r>
            <a:r>
              <a:rPr sz="900" spc="5" dirty="0">
                <a:latin typeface="Arial Narrow"/>
                <a:cs typeface="Arial Narrow"/>
              </a:rPr>
              <a:t>Н.А. </a:t>
            </a:r>
            <a:r>
              <a:rPr sz="900" spc="55" dirty="0">
                <a:latin typeface="Arial Narrow"/>
                <a:cs typeface="Arial Narrow"/>
              </a:rPr>
              <a:t>Семашко на </a:t>
            </a:r>
            <a:r>
              <a:rPr sz="900" spc="10" dirty="0">
                <a:latin typeface="Arial Narrow"/>
                <a:cs typeface="Arial Narrow"/>
              </a:rPr>
              <a:t>ст. </a:t>
            </a:r>
            <a:r>
              <a:rPr sz="900" spc="60" dirty="0">
                <a:latin typeface="Arial Narrow"/>
                <a:cs typeface="Arial Narrow"/>
              </a:rPr>
              <a:t>Люблино </a:t>
            </a:r>
            <a:r>
              <a:rPr sz="900" dirty="0">
                <a:latin typeface="Arial Narrow"/>
                <a:cs typeface="Arial Narrow"/>
              </a:rPr>
              <a:t>ОАО</a:t>
            </a:r>
            <a:r>
              <a:rPr sz="900" spc="130" dirty="0">
                <a:latin typeface="Arial Narrow"/>
                <a:cs typeface="Arial Narrow"/>
              </a:rPr>
              <a:t> </a:t>
            </a:r>
            <a:r>
              <a:rPr sz="900" spc="25" dirty="0">
                <a:latin typeface="Arial Narrow"/>
                <a:cs typeface="Arial Narrow"/>
              </a:rPr>
              <a:t>«РЖД»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07562" y="5291127"/>
            <a:ext cx="499522" cy="5465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749157" y="2105280"/>
            <a:ext cx="548537" cy="5494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9891" y="2156255"/>
            <a:ext cx="374446" cy="4685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9983" y="2822361"/>
            <a:ext cx="428521" cy="5629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8429" y="6066713"/>
            <a:ext cx="1293072" cy="5091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806001" y="2885351"/>
            <a:ext cx="473201" cy="4818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21050" y="2885351"/>
            <a:ext cx="1293075" cy="481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80103" y="2156256"/>
            <a:ext cx="1411093" cy="4109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91769" y="3629278"/>
            <a:ext cx="1470282" cy="3391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477751" y="3091105"/>
            <a:ext cx="1230376" cy="4596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646978" y="2129201"/>
            <a:ext cx="1468857" cy="4133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668006" y="3211969"/>
            <a:ext cx="1403997" cy="32843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909008" y="7003668"/>
            <a:ext cx="285115" cy="279400"/>
          </a:xfrm>
          <a:custGeom>
            <a:avLst/>
            <a:gdLst/>
            <a:ahLst/>
            <a:cxnLst/>
            <a:rect l="l" t="t" r="r" b="b"/>
            <a:pathLst>
              <a:path w="285115" h="279400">
                <a:moveTo>
                  <a:pt x="285051" y="139471"/>
                </a:moveTo>
                <a:lnTo>
                  <a:pt x="277784" y="183554"/>
                </a:lnTo>
                <a:lnTo>
                  <a:pt x="257550" y="221840"/>
                </a:lnTo>
                <a:lnTo>
                  <a:pt x="226695" y="252032"/>
                </a:lnTo>
                <a:lnTo>
                  <a:pt x="187569" y="271832"/>
                </a:lnTo>
                <a:lnTo>
                  <a:pt x="142519" y="278942"/>
                </a:lnTo>
                <a:lnTo>
                  <a:pt x="97470" y="271832"/>
                </a:lnTo>
                <a:lnTo>
                  <a:pt x="58347" y="252032"/>
                </a:lnTo>
                <a:lnTo>
                  <a:pt x="27497" y="221840"/>
                </a:lnTo>
                <a:lnTo>
                  <a:pt x="7265" y="183554"/>
                </a:lnTo>
                <a:lnTo>
                  <a:pt x="0" y="139471"/>
                </a:lnTo>
                <a:lnTo>
                  <a:pt x="7265" y="95388"/>
                </a:lnTo>
                <a:lnTo>
                  <a:pt x="27497" y="57102"/>
                </a:lnTo>
                <a:lnTo>
                  <a:pt x="58347" y="26910"/>
                </a:lnTo>
                <a:lnTo>
                  <a:pt x="97470" y="7110"/>
                </a:lnTo>
                <a:lnTo>
                  <a:pt x="142519" y="0"/>
                </a:lnTo>
                <a:lnTo>
                  <a:pt x="187569" y="7110"/>
                </a:lnTo>
                <a:lnTo>
                  <a:pt x="226695" y="26910"/>
                </a:lnTo>
                <a:lnTo>
                  <a:pt x="257550" y="57102"/>
                </a:lnTo>
                <a:lnTo>
                  <a:pt x="277784" y="95388"/>
                </a:lnTo>
                <a:lnTo>
                  <a:pt x="285051" y="139471"/>
                </a:lnTo>
                <a:close/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03996" y="7003339"/>
            <a:ext cx="762000" cy="177800"/>
          </a:xfrm>
          <a:custGeom>
            <a:avLst/>
            <a:gdLst/>
            <a:ahLst/>
            <a:cxnLst/>
            <a:rect l="l" t="t" r="r" b="b"/>
            <a:pathLst>
              <a:path w="762000" h="177800">
                <a:moveTo>
                  <a:pt x="762000" y="0"/>
                </a:moveTo>
                <a:lnTo>
                  <a:pt x="551395" y="0"/>
                </a:lnTo>
                <a:lnTo>
                  <a:pt x="543445" y="7950"/>
                </a:lnTo>
                <a:lnTo>
                  <a:pt x="543445" y="27495"/>
                </a:lnTo>
                <a:lnTo>
                  <a:pt x="551395" y="35432"/>
                </a:lnTo>
                <a:lnTo>
                  <a:pt x="658926" y="35432"/>
                </a:lnTo>
                <a:lnTo>
                  <a:pt x="661581" y="38087"/>
                </a:lnTo>
                <a:lnTo>
                  <a:pt x="661581" y="162877"/>
                </a:lnTo>
                <a:lnTo>
                  <a:pt x="658926" y="165519"/>
                </a:lnTo>
                <a:lnTo>
                  <a:pt x="573112" y="165519"/>
                </a:lnTo>
                <a:lnTo>
                  <a:pt x="556980" y="162254"/>
                </a:lnTo>
                <a:lnTo>
                  <a:pt x="543790" y="153357"/>
                </a:lnTo>
                <a:lnTo>
                  <a:pt x="534888" y="140171"/>
                </a:lnTo>
                <a:lnTo>
                  <a:pt x="531622" y="124040"/>
                </a:lnTo>
                <a:lnTo>
                  <a:pt x="531622" y="64973"/>
                </a:lnTo>
                <a:lnTo>
                  <a:pt x="526508" y="39706"/>
                </a:lnTo>
                <a:lnTo>
                  <a:pt x="512570" y="19051"/>
                </a:lnTo>
                <a:lnTo>
                  <a:pt x="491915" y="5113"/>
                </a:lnTo>
                <a:lnTo>
                  <a:pt x="466648" y="0"/>
                </a:lnTo>
                <a:lnTo>
                  <a:pt x="447798" y="2794"/>
                </a:lnTo>
                <a:lnTo>
                  <a:pt x="431128" y="10625"/>
                </a:lnTo>
                <a:lnTo>
                  <a:pt x="417451" y="22658"/>
                </a:lnTo>
                <a:lnTo>
                  <a:pt x="407581" y="38061"/>
                </a:lnTo>
                <a:lnTo>
                  <a:pt x="397710" y="22658"/>
                </a:lnTo>
                <a:lnTo>
                  <a:pt x="384033" y="10625"/>
                </a:lnTo>
                <a:lnTo>
                  <a:pt x="367363" y="2794"/>
                </a:lnTo>
                <a:lnTo>
                  <a:pt x="348513" y="0"/>
                </a:lnTo>
                <a:lnTo>
                  <a:pt x="323246" y="5113"/>
                </a:lnTo>
                <a:lnTo>
                  <a:pt x="302591" y="19051"/>
                </a:lnTo>
                <a:lnTo>
                  <a:pt x="288654" y="39706"/>
                </a:lnTo>
                <a:lnTo>
                  <a:pt x="283540" y="64973"/>
                </a:lnTo>
                <a:lnTo>
                  <a:pt x="283540" y="165099"/>
                </a:lnTo>
                <a:lnTo>
                  <a:pt x="269557" y="160418"/>
                </a:lnTo>
                <a:lnTo>
                  <a:pt x="258311" y="151358"/>
                </a:lnTo>
                <a:lnTo>
                  <a:pt x="250818" y="138936"/>
                </a:lnTo>
                <a:lnTo>
                  <a:pt x="248094" y="124167"/>
                </a:lnTo>
                <a:lnTo>
                  <a:pt x="248094" y="64973"/>
                </a:lnTo>
                <a:lnTo>
                  <a:pt x="242980" y="39706"/>
                </a:lnTo>
                <a:lnTo>
                  <a:pt x="229042" y="19051"/>
                </a:lnTo>
                <a:lnTo>
                  <a:pt x="208387" y="5113"/>
                </a:lnTo>
                <a:lnTo>
                  <a:pt x="183121" y="0"/>
                </a:lnTo>
                <a:lnTo>
                  <a:pt x="164269" y="2794"/>
                </a:lnTo>
                <a:lnTo>
                  <a:pt x="147596" y="10625"/>
                </a:lnTo>
                <a:lnTo>
                  <a:pt x="133918" y="22658"/>
                </a:lnTo>
                <a:lnTo>
                  <a:pt x="124053" y="38061"/>
                </a:lnTo>
                <a:lnTo>
                  <a:pt x="114181" y="22658"/>
                </a:lnTo>
                <a:lnTo>
                  <a:pt x="100501" y="10625"/>
                </a:lnTo>
                <a:lnTo>
                  <a:pt x="83830" y="2794"/>
                </a:lnTo>
                <a:lnTo>
                  <a:pt x="64985" y="0"/>
                </a:lnTo>
                <a:lnTo>
                  <a:pt x="39712" y="5113"/>
                </a:lnTo>
                <a:lnTo>
                  <a:pt x="19053" y="19051"/>
                </a:lnTo>
                <a:lnTo>
                  <a:pt x="5114" y="39706"/>
                </a:lnTo>
                <a:lnTo>
                  <a:pt x="0" y="64973"/>
                </a:lnTo>
                <a:lnTo>
                  <a:pt x="0" y="171424"/>
                </a:lnTo>
                <a:lnTo>
                  <a:pt x="11810" y="171424"/>
                </a:lnTo>
                <a:lnTo>
                  <a:pt x="11810" y="64973"/>
                </a:lnTo>
                <a:lnTo>
                  <a:pt x="15995" y="44300"/>
                </a:lnTo>
                <a:lnTo>
                  <a:pt x="27401" y="27400"/>
                </a:lnTo>
                <a:lnTo>
                  <a:pt x="44306" y="15995"/>
                </a:lnTo>
                <a:lnTo>
                  <a:pt x="64985" y="11810"/>
                </a:lnTo>
                <a:lnTo>
                  <a:pt x="85658" y="15995"/>
                </a:lnTo>
                <a:lnTo>
                  <a:pt x="102558" y="27400"/>
                </a:lnTo>
                <a:lnTo>
                  <a:pt x="113963" y="44300"/>
                </a:lnTo>
                <a:lnTo>
                  <a:pt x="118148" y="64973"/>
                </a:lnTo>
                <a:lnTo>
                  <a:pt x="118148" y="171424"/>
                </a:lnTo>
                <a:lnTo>
                  <a:pt x="129959" y="171424"/>
                </a:lnTo>
                <a:lnTo>
                  <a:pt x="129959" y="64973"/>
                </a:lnTo>
                <a:lnTo>
                  <a:pt x="134143" y="44300"/>
                </a:lnTo>
                <a:lnTo>
                  <a:pt x="145548" y="27400"/>
                </a:lnTo>
                <a:lnTo>
                  <a:pt x="162448" y="15995"/>
                </a:lnTo>
                <a:lnTo>
                  <a:pt x="183121" y="11810"/>
                </a:lnTo>
                <a:lnTo>
                  <a:pt x="203793" y="15995"/>
                </a:lnTo>
                <a:lnTo>
                  <a:pt x="220694" y="27400"/>
                </a:lnTo>
                <a:lnTo>
                  <a:pt x="232098" y="44300"/>
                </a:lnTo>
                <a:lnTo>
                  <a:pt x="236283" y="64973"/>
                </a:lnTo>
                <a:lnTo>
                  <a:pt x="236283" y="124167"/>
                </a:lnTo>
                <a:lnTo>
                  <a:pt x="240468" y="144847"/>
                </a:lnTo>
                <a:lnTo>
                  <a:pt x="251872" y="161751"/>
                </a:lnTo>
                <a:lnTo>
                  <a:pt x="268773" y="173157"/>
                </a:lnTo>
                <a:lnTo>
                  <a:pt x="289445" y="177342"/>
                </a:lnTo>
                <a:lnTo>
                  <a:pt x="295351" y="177342"/>
                </a:lnTo>
                <a:lnTo>
                  <a:pt x="295351" y="64973"/>
                </a:lnTo>
                <a:lnTo>
                  <a:pt x="299535" y="44300"/>
                </a:lnTo>
                <a:lnTo>
                  <a:pt x="310940" y="27400"/>
                </a:lnTo>
                <a:lnTo>
                  <a:pt x="327840" y="15995"/>
                </a:lnTo>
                <a:lnTo>
                  <a:pt x="348513" y="11810"/>
                </a:lnTo>
                <a:lnTo>
                  <a:pt x="369185" y="15995"/>
                </a:lnTo>
                <a:lnTo>
                  <a:pt x="386086" y="27400"/>
                </a:lnTo>
                <a:lnTo>
                  <a:pt x="397490" y="44300"/>
                </a:lnTo>
                <a:lnTo>
                  <a:pt x="401675" y="64973"/>
                </a:lnTo>
                <a:lnTo>
                  <a:pt x="401675" y="171424"/>
                </a:lnTo>
                <a:lnTo>
                  <a:pt x="413486" y="171424"/>
                </a:lnTo>
                <a:lnTo>
                  <a:pt x="413486" y="64973"/>
                </a:lnTo>
                <a:lnTo>
                  <a:pt x="417671" y="44300"/>
                </a:lnTo>
                <a:lnTo>
                  <a:pt x="429075" y="27400"/>
                </a:lnTo>
                <a:lnTo>
                  <a:pt x="445976" y="15995"/>
                </a:lnTo>
                <a:lnTo>
                  <a:pt x="466648" y="11810"/>
                </a:lnTo>
                <a:lnTo>
                  <a:pt x="487321" y="15995"/>
                </a:lnTo>
                <a:lnTo>
                  <a:pt x="504221" y="27400"/>
                </a:lnTo>
                <a:lnTo>
                  <a:pt x="515626" y="44300"/>
                </a:lnTo>
                <a:lnTo>
                  <a:pt x="519811" y="64973"/>
                </a:lnTo>
                <a:lnTo>
                  <a:pt x="519811" y="124040"/>
                </a:lnTo>
                <a:lnTo>
                  <a:pt x="524006" y="144767"/>
                </a:lnTo>
                <a:lnTo>
                  <a:pt x="535441" y="161712"/>
                </a:lnTo>
                <a:lnTo>
                  <a:pt x="552386" y="173147"/>
                </a:lnTo>
                <a:lnTo>
                  <a:pt x="573112" y="177342"/>
                </a:lnTo>
                <a:lnTo>
                  <a:pt x="665441" y="177342"/>
                </a:lnTo>
                <a:lnTo>
                  <a:pt x="673392" y="169392"/>
                </a:lnTo>
                <a:lnTo>
                  <a:pt x="673392" y="31572"/>
                </a:lnTo>
                <a:lnTo>
                  <a:pt x="665441" y="23621"/>
                </a:lnTo>
                <a:lnTo>
                  <a:pt x="557911" y="23621"/>
                </a:lnTo>
                <a:lnTo>
                  <a:pt x="555256" y="20980"/>
                </a:lnTo>
                <a:lnTo>
                  <a:pt x="555256" y="14465"/>
                </a:lnTo>
                <a:lnTo>
                  <a:pt x="557911" y="11810"/>
                </a:lnTo>
                <a:lnTo>
                  <a:pt x="762000" y="1181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58831" y="7056664"/>
            <a:ext cx="1917166" cy="9658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pc="30" dirty="0"/>
              <a:t>mmtpro.ru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9967600" y="7058478"/>
            <a:ext cx="171450" cy="18351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00" spc="65" dirty="0">
                <a:latin typeface="Calibri"/>
                <a:cs typeface="Calibri"/>
              </a:rPr>
              <a:t>03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7624" y="2017030"/>
            <a:ext cx="4385310" cy="4356735"/>
          </a:xfrm>
          <a:custGeom>
            <a:avLst/>
            <a:gdLst/>
            <a:ahLst/>
            <a:cxnLst/>
            <a:rect l="l" t="t" r="r" b="b"/>
            <a:pathLst>
              <a:path w="4385309" h="4356735">
                <a:moveTo>
                  <a:pt x="2192375" y="4356442"/>
                </a:moveTo>
                <a:lnTo>
                  <a:pt x="2240684" y="4355924"/>
                </a:lnTo>
                <a:lnTo>
                  <a:pt x="2288737" y="4354376"/>
                </a:lnTo>
                <a:lnTo>
                  <a:pt x="2336525" y="4351809"/>
                </a:lnTo>
                <a:lnTo>
                  <a:pt x="2384035" y="4348234"/>
                </a:lnTo>
                <a:lnTo>
                  <a:pt x="2431259" y="4343661"/>
                </a:lnTo>
                <a:lnTo>
                  <a:pt x="2478184" y="4338101"/>
                </a:lnTo>
                <a:lnTo>
                  <a:pt x="2524801" y="4331564"/>
                </a:lnTo>
                <a:lnTo>
                  <a:pt x="2571098" y="4324062"/>
                </a:lnTo>
                <a:lnTo>
                  <a:pt x="2617066" y="4315604"/>
                </a:lnTo>
                <a:lnTo>
                  <a:pt x="2662692" y="4306202"/>
                </a:lnTo>
                <a:lnTo>
                  <a:pt x="2707967" y="4295866"/>
                </a:lnTo>
                <a:lnTo>
                  <a:pt x="2752879" y="4284607"/>
                </a:lnTo>
                <a:lnTo>
                  <a:pt x="2797419" y="4272435"/>
                </a:lnTo>
                <a:lnTo>
                  <a:pt x="2841575" y="4259361"/>
                </a:lnTo>
                <a:lnTo>
                  <a:pt x="2885336" y="4245396"/>
                </a:lnTo>
                <a:lnTo>
                  <a:pt x="2928693" y="4230549"/>
                </a:lnTo>
                <a:lnTo>
                  <a:pt x="2971634" y="4214833"/>
                </a:lnTo>
                <a:lnTo>
                  <a:pt x="3014148" y="4198257"/>
                </a:lnTo>
                <a:lnTo>
                  <a:pt x="3056225" y="4180832"/>
                </a:lnTo>
                <a:lnTo>
                  <a:pt x="3097855" y="4162569"/>
                </a:lnTo>
                <a:lnTo>
                  <a:pt x="3139026" y="4143479"/>
                </a:lnTo>
                <a:lnTo>
                  <a:pt x="3179727" y="4123571"/>
                </a:lnTo>
                <a:lnTo>
                  <a:pt x="3219949" y="4102857"/>
                </a:lnTo>
                <a:lnTo>
                  <a:pt x="3259680" y="4081347"/>
                </a:lnTo>
                <a:lnTo>
                  <a:pt x="3298910" y="4059052"/>
                </a:lnTo>
                <a:lnTo>
                  <a:pt x="3337628" y="4035983"/>
                </a:lnTo>
                <a:lnTo>
                  <a:pt x="3375823" y="4012150"/>
                </a:lnTo>
                <a:lnTo>
                  <a:pt x="3413485" y="3987563"/>
                </a:lnTo>
                <a:lnTo>
                  <a:pt x="3450602" y="3962234"/>
                </a:lnTo>
                <a:lnTo>
                  <a:pt x="3487165" y="3936173"/>
                </a:lnTo>
                <a:lnTo>
                  <a:pt x="3523162" y="3909391"/>
                </a:lnTo>
                <a:lnTo>
                  <a:pt x="3558583" y="3881898"/>
                </a:lnTo>
                <a:lnTo>
                  <a:pt x="3593417" y="3853705"/>
                </a:lnTo>
                <a:lnTo>
                  <a:pt x="3627653" y="3824822"/>
                </a:lnTo>
                <a:lnTo>
                  <a:pt x="3661281" y="3795261"/>
                </a:lnTo>
                <a:lnTo>
                  <a:pt x="3694290" y="3765032"/>
                </a:lnTo>
                <a:lnTo>
                  <a:pt x="3726669" y="3734145"/>
                </a:lnTo>
                <a:lnTo>
                  <a:pt x="3758408" y="3702611"/>
                </a:lnTo>
                <a:lnTo>
                  <a:pt x="3789496" y="3670441"/>
                </a:lnTo>
                <a:lnTo>
                  <a:pt x="3819922" y="3637645"/>
                </a:lnTo>
                <a:lnTo>
                  <a:pt x="3849676" y="3604234"/>
                </a:lnTo>
                <a:lnTo>
                  <a:pt x="3878746" y="3570219"/>
                </a:lnTo>
                <a:lnTo>
                  <a:pt x="3907122" y="3535610"/>
                </a:lnTo>
                <a:lnTo>
                  <a:pt x="3934794" y="3500417"/>
                </a:lnTo>
                <a:lnTo>
                  <a:pt x="3961750" y="3464653"/>
                </a:lnTo>
                <a:lnTo>
                  <a:pt x="3987980" y="3428326"/>
                </a:lnTo>
                <a:lnTo>
                  <a:pt x="4013474" y="3391448"/>
                </a:lnTo>
                <a:lnTo>
                  <a:pt x="4038220" y="3354030"/>
                </a:lnTo>
                <a:lnTo>
                  <a:pt x="4062208" y="3316082"/>
                </a:lnTo>
                <a:lnTo>
                  <a:pt x="4085428" y="3277614"/>
                </a:lnTo>
                <a:lnTo>
                  <a:pt x="4107867" y="3238638"/>
                </a:lnTo>
                <a:lnTo>
                  <a:pt x="4129517" y="3199163"/>
                </a:lnTo>
                <a:lnTo>
                  <a:pt x="4150366" y="3159201"/>
                </a:lnTo>
                <a:lnTo>
                  <a:pt x="4170403" y="3118762"/>
                </a:lnTo>
                <a:lnTo>
                  <a:pt x="4189618" y="3077857"/>
                </a:lnTo>
                <a:lnTo>
                  <a:pt x="4207999" y="3036497"/>
                </a:lnTo>
                <a:lnTo>
                  <a:pt x="4225537" y="2994691"/>
                </a:lnTo>
                <a:lnTo>
                  <a:pt x="4242221" y="2952452"/>
                </a:lnTo>
                <a:lnTo>
                  <a:pt x="4258039" y="2909788"/>
                </a:lnTo>
                <a:lnTo>
                  <a:pt x="4272982" y="2866712"/>
                </a:lnTo>
                <a:lnTo>
                  <a:pt x="4287038" y="2823233"/>
                </a:lnTo>
                <a:lnTo>
                  <a:pt x="4300197" y="2779362"/>
                </a:lnTo>
                <a:lnTo>
                  <a:pt x="4312448" y="2735110"/>
                </a:lnTo>
                <a:lnTo>
                  <a:pt x="4323781" y="2690488"/>
                </a:lnTo>
                <a:lnTo>
                  <a:pt x="4334184" y="2645506"/>
                </a:lnTo>
                <a:lnTo>
                  <a:pt x="4343647" y="2600174"/>
                </a:lnTo>
                <a:lnTo>
                  <a:pt x="4352160" y="2554504"/>
                </a:lnTo>
                <a:lnTo>
                  <a:pt x="4359711" y="2508506"/>
                </a:lnTo>
                <a:lnTo>
                  <a:pt x="4366290" y="2462190"/>
                </a:lnTo>
                <a:lnTo>
                  <a:pt x="4371886" y="2415568"/>
                </a:lnTo>
                <a:lnTo>
                  <a:pt x="4376489" y="2368649"/>
                </a:lnTo>
                <a:lnTo>
                  <a:pt x="4380087" y="2321446"/>
                </a:lnTo>
                <a:lnTo>
                  <a:pt x="4382671" y="2273967"/>
                </a:lnTo>
                <a:lnTo>
                  <a:pt x="4384229" y="2226224"/>
                </a:lnTo>
                <a:lnTo>
                  <a:pt x="4384751" y="2178227"/>
                </a:lnTo>
                <a:lnTo>
                  <a:pt x="4384229" y="2130231"/>
                </a:lnTo>
                <a:lnTo>
                  <a:pt x="4382671" y="2082488"/>
                </a:lnTo>
                <a:lnTo>
                  <a:pt x="4380087" y="2035009"/>
                </a:lnTo>
                <a:lnTo>
                  <a:pt x="4376489" y="1987805"/>
                </a:lnTo>
                <a:lnTo>
                  <a:pt x="4371886" y="1940887"/>
                </a:lnTo>
                <a:lnTo>
                  <a:pt x="4366290" y="1894264"/>
                </a:lnTo>
                <a:lnTo>
                  <a:pt x="4359711" y="1847949"/>
                </a:lnTo>
                <a:lnTo>
                  <a:pt x="4352160" y="1801950"/>
                </a:lnTo>
                <a:lnTo>
                  <a:pt x="4343647" y="1756280"/>
                </a:lnTo>
                <a:lnTo>
                  <a:pt x="4334184" y="1710948"/>
                </a:lnTo>
                <a:lnTo>
                  <a:pt x="4323781" y="1665966"/>
                </a:lnTo>
                <a:lnTo>
                  <a:pt x="4312448" y="1621344"/>
                </a:lnTo>
                <a:lnTo>
                  <a:pt x="4300197" y="1577092"/>
                </a:lnTo>
                <a:lnTo>
                  <a:pt x="4287038" y="1533221"/>
                </a:lnTo>
                <a:lnTo>
                  <a:pt x="4272982" y="1489742"/>
                </a:lnTo>
                <a:lnTo>
                  <a:pt x="4258039" y="1446665"/>
                </a:lnTo>
                <a:lnTo>
                  <a:pt x="4242221" y="1404001"/>
                </a:lnTo>
                <a:lnTo>
                  <a:pt x="4225537" y="1361761"/>
                </a:lnTo>
                <a:lnTo>
                  <a:pt x="4207999" y="1319956"/>
                </a:lnTo>
                <a:lnTo>
                  <a:pt x="4189618" y="1278595"/>
                </a:lnTo>
                <a:lnTo>
                  <a:pt x="4170403" y="1237690"/>
                </a:lnTo>
                <a:lnTo>
                  <a:pt x="4150366" y="1197251"/>
                </a:lnTo>
                <a:lnTo>
                  <a:pt x="4129517" y="1157289"/>
                </a:lnTo>
                <a:lnTo>
                  <a:pt x="4107867" y="1117814"/>
                </a:lnTo>
                <a:lnTo>
                  <a:pt x="4085428" y="1078837"/>
                </a:lnTo>
                <a:lnTo>
                  <a:pt x="4062208" y="1040369"/>
                </a:lnTo>
                <a:lnTo>
                  <a:pt x="4038220" y="1002421"/>
                </a:lnTo>
                <a:lnTo>
                  <a:pt x="4013474" y="965002"/>
                </a:lnTo>
                <a:lnTo>
                  <a:pt x="3987980" y="928124"/>
                </a:lnTo>
                <a:lnTo>
                  <a:pt x="3961750" y="891797"/>
                </a:lnTo>
                <a:lnTo>
                  <a:pt x="3934794" y="856032"/>
                </a:lnTo>
                <a:lnTo>
                  <a:pt x="3907122" y="820840"/>
                </a:lnTo>
                <a:lnTo>
                  <a:pt x="3878746" y="786231"/>
                </a:lnTo>
                <a:lnTo>
                  <a:pt x="3849676" y="752215"/>
                </a:lnTo>
                <a:lnTo>
                  <a:pt x="3819922" y="718804"/>
                </a:lnTo>
                <a:lnTo>
                  <a:pt x="3789496" y="686008"/>
                </a:lnTo>
                <a:lnTo>
                  <a:pt x="3758408" y="653838"/>
                </a:lnTo>
                <a:lnTo>
                  <a:pt x="3726669" y="622303"/>
                </a:lnTo>
                <a:lnTo>
                  <a:pt x="3694290" y="591416"/>
                </a:lnTo>
                <a:lnTo>
                  <a:pt x="3661281" y="561187"/>
                </a:lnTo>
                <a:lnTo>
                  <a:pt x="3627653" y="531625"/>
                </a:lnTo>
                <a:lnTo>
                  <a:pt x="3593417" y="502742"/>
                </a:lnTo>
                <a:lnTo>
                  <a:pt x="3558583" y="474549"/>
                </a:lnTo>
                <a:lnTo>
                  <a:pt x="3523162" y="447056"/>
                </a:lnTo>
                <a:lnTo>
                  <a:pt x="3487165" y="420273"/>
                </a:lnTo>
                <a:lnTo>
                  <a:pt x="3450602" y="394212"/>
                </a:lnTo>
                <a:lnTo>
                  <a:pt x="3413485" y="368883"/>
                </a:lnTo>
                <a:lnTo>
                  <a:pt x="3375823" y="344296"/>
                </a:lnTo>
                <a:lnTo>
                  <a:pt x="3337628" y="320463"/>
                </a:lnTo>
                <a:lnTo>
                  <a:pt x="3298910" y="297393"/>
                </a:lnTo>
                <a:lnTo>
                  <a:pt x="3259680" y="275098"/>
                </a:lnTo>
                <a:lnTo>
                  <a:pt x="3219949" y="253588"/>
                </a:lnTo>
                <a:lnTo>
                  <a:pt x="3179727" y="232874"/>
                </a:lnTo>
                <a:lnTo>
                  <a:pt x="3139026" y="212966"/>
                </a:lnTo>
                <a:lnTo>
                  <a:pt x="3097855" y="193875"/>
                </a:lnTo>
                <a:lnTo>
                  <a:pt x="3056225" y="175612"/>
                </a:lnTo>
                <a:lnTo>
                  <a:pt x="3014148" y="158187"/>
                </a:lnTo>
                <a:lnTo>
                  <a:pt x="2971634" y="141611"/>
                </a:lnTo>
                <a:lnTo>
                  <a:pt x="2928693" y="125894"/>
                </a:lnTo>
                <a:lnTo>
                  <a:pt x="2885336" y="111048"/>
                </a:lnTo>
                <a:lnTo>
                  <a:pt x="2841575" y="97082"/>
                </a:lnTo>
                <a:lnTo>
                  <a:pt x="2797419" y="84008"/>
                </a:lnTo>
                <a:lnTo>
                  <a:pt x="2752879" y="71836"/>
                </a:lnTo>
                <a:lnTo>
                  <a:pt x="2707967" y="60576"/>
                </a:lnTo>
                <a:lnTo>
                  <a:pt x="2662692" y="50240"/>
                </a:lnTo>
                <a:lnTo>
                  <a:pt x="2617066" y="40838"/>
                </a:lnTo>
                <a:lnTo>
                  <a:pt x="2571098" y="32380"/>
                </a:lnTo>
                <a:lnTo>
                  <a:pt x="2524801" y="24878"/>
                </a:lnTo>
                <a:lnTo>
                  <a:pt x="2478184" y="18341"/>
                </a:lnTo>
                <a:lnTo>
                  <a:pt x="2431259" y="12781"/>
                </a:lnTo>
                <a:lnTo>
                  <a:pt x="2384035" y="8208"/>
                </a:lnTo>
                <a:lnTo>
                  <a:pt x="2336525" y="4633"/>
                </a:lnTo>
                <a:lnTo>
                  <a:pt x="2288737" y="2066"/>
                </a:lnTo>
                <a:lnTo>
                  <a:pt x="2240684" y="518"/>
                </a:lnTo>
                <a:lnTo>
                  <a:pt x="2192375" y="0"/>
                </a:lnTo>
                <a:lnTo>
                  <a:pt x="2144066" y="518"/>
                </a:lnTo>
                <a:lnTo>
                  <a:pt x="2096013" y="2066"/>
                </a:lnTo>
                <a:lnTo>
                  <a:pt x="2048226" y="4633"/>
                </a:lnTo>
                <a:lnTo>
                  <a:pt x="2000715" y="8208"/>
                </a:lnTo>
                <a:lnTo>
                  <a:pt x="1953491" y="12781"/>
                </a:lnTo>
                <a:lnTo>
                  <a:pt x="1906566" y="18341"/>
                </a:lnTo>
                <a:lnTo>
                  <a:pt x="1859949" y="24878"/>
                </a:lnTo>
                <a:lnTo>
                  <a:pt x="1813652" y="32380"/>
                </a:lnTo>
                <a:lnTo>
                  <a:pt x="1767685" y="40838"/>
                </a:lnTo>
                <a:lnTo>
                  <a:pt x="1722058" y="50240"/>
                </a:lnTo>
                <a:lnTo>
                  <a:pt x="1676784" y="60576"/>
                </a:lnTo>
                <a:lnTo>
                  <a:pt x="1631871" y="71836"/>
                </a:lnTo>
                <a:lnTo>
                  <a:pt x="1587331" y="84008"/>
                </a:lnTo>
                <a:lnTo>
                  <a:pt x="1543176" y="97082"/>
                </a:lnTo>
                <a:lnTo>
                  <a:pt x="1499414" y="111048"/>
                </a:lnTo>
                <a:lnTo>
                  <a:pt x="1456057" y="125894"/>
                </a:lnTo>
                <a:lnTo>
                  <a:pt x="1413117" y="141611"/>
                </a:lnTo>
                <a:lnTo>
                  <a:pt x="1370602" y="158187"/>
                </a:lnTo>
                <a:lnTo>
                  <a:pt x="1328525" y="175612"/>
                </a:lnTo>
                <a:lnTo>
                  <a:pt x="1286895" y="193875"/>
                </a:lnTo>
                <a:lnTo>
                  <a:pt x="1245724" y="212966"/>
                </a:lnTo>
                <a:lnTo>
                  <a:pt x="1205023" y="232874"/>
                </a:lnTo>
                <a:lnTo>
                  <a:pt x="1164801" y="253588"/>
                </a:lnTo>
                <a:lnTo>
                  <a:pt x="1125070" y="275098"/>
                </a:lnTo>
                <a:lnTo>
                  <a:pt x="1085840" y="297393"/>
                </a:lnTo>
                <a:lnTo>
                  <a:pt x="1047122" y="320463"/>
                </a:lnTo>
                <a:lnTo>
                  <a:pt x="1008927" y="344296"/>
                </a:lnTo>
                <a:lnTo>
                  <a:pt x="971266" y="368883"/>
                </a:lnTo>
                <a:lnTo>
                  <a:pt x="934148" y="394212"/>
                </a:lnTo>
                <a:lnTo>
                  <a:pt x="897586" y="420273"/>
                </a:lnTo>
                <a:lnTo>
                  <a:pt x="861588" y="447056"/>
                </a:lnTo>
                <a:lnTo>
                  <a:pt x="826167" y="474549"/>
                </a:lnTo>
                <a:lnTo>
                  <a:pt x="791333" y="502742"/>
                </a:lnTo>
                <a:lnTo>
                  <a:pt x="757097" y="531625"/>
                </a:lnTo>
                <a:lnTo>
                  <a:pt x="723469" y="561187"/>
                </a:lnTo>
                <a:lnTo>
                  <a:pt x="690460" y="591416"/>
                </a:lnTo>
                <a:lnTo>
                  <a:pt x="658081" y="622303"/>
                </a:lnTo>
                <a:lnTo>
                  <a:pt x="626342" y="653838"/>
                </a:lnTo>
                <a:lnTo>
                  <a:pt x="595254" y="686008"/>
                </a:lnTo>
                <a:lnTo>
                  <a:pt x="564828" y="718804"/>
                </a:lnTo>
                <a:lnTo>
                  <a:pt x="535075" y="752215"/>
                </a:lnTo>
                <a:lnTo>
                  <a:pt x="506004" y="786231"/>
                </a:lnTo>
                <a:lnTo>
                  <a:pt x="477628" y="820840"/>
                </a:lnTo>
                <a:lnTo>
                  <a:pt x="449956" y="856032"/>
                </a:lnTo>
                <a:lnTo>
                  <a:pt x="423000" y="891797"/>
                </a:lnTo>
                <a:lnTo>
                  <a:pt x="396770" y="928124"/>
                </a:lnTo>
                <a:lnTo>
                  <a:pt x="371276" y="965002"/>
                </a:lnTo>
                <a:lnTo>
                  <a:pt x="346530" y="1002421"/>
                </a:lnTo>
                <a:lnTo>
                  <a:pt x="322542" y="1040369"/>
                </a:lnTo>
                <a:lnTo>
                  <a:pt x="299323" y="1078837"/>
                </a:lnTo>
                <a:lnTo>
                  <a:pt x="276883" y="1117814"/>
                </a:lnTo>
                <a:lnTo>
                  <a:pt x="255233" y="1157289"/>
                </a:lnTo>
                <a:lnTo>
                  <a:pt x="234384" y="1197251"/>
                </a:lnTo>
                <a:lnTo>
                  <a:pt x="214347" y="1237690"/>
                </a:lnTo>
                <a:lnTo>
                  <a:pt x="195133" y="1278595"/>
                </a:lnTo>
                <a:lnTo>
                  <a:pt x="176751" y="1319956"/>
                </a:lnTo>
                <a:lnTo>
                  <a:pt x="159213" y="1361761"/>
                </a:lnTo>
                <a:lnTo>
                  <a:pt x="142529" y="1404001"/>
                </a:lnTo>
                <a:lnTo>
                  <a:pt x="126711" y="1446665"/>
                </a:lnTo>
                <a:lnTo>
                  <a:pt x="111768" y="1489742"/>
                </a:lnTo>
                <a:lnTo>
                  <a:pt x="97712" y="1533221"/>
                </a:lnTo>
                <a:lnTo>
                  <a:pt x="84553" y="1577092"/>
                </a:lnTo>
                <a:lnTo>
                  <a:pt x="72302" y="1621344"/>
                </a:lnTo>
                <a:lnTo>
                  <a:pt x="60969" y="1665966"/>
                </a:lnTo>
                <a:lnTo>
                  <a:pt x="50566" y="1710948"/>
                </a:lnTo>
                <a:lnTo>
                  <a:pt x="41103" y="1756280"/>
                </a:lnTo>
                <a:lnTo>
                  <a:pt x="32590" y="1801950"/>
                </a:lnTo>
                <a:lnTo>
                  <a:pt x="25039" y="1847949"/>
                </a:lnTo>
                <a:lnTo>
                  <a:pt x="18460" y="1894264"/>
                </a:lnTo>
                <a:lnTo>
                  <a:pt x="12864" y="1940887"/>
                </a:lnTo>
                <a:lnTo>
                  <a:pt x="8261" y="1987805"/>
                </a:lnTo>
                <a:lnTo>
                  <a:pt x="4663" y="2035009"/>
                </a:lnTo>
                <a:lnTo>
                  <a:pt x="2079" y="2082488"/>
                </a:lnTo>
                <a:lnTo>
                  <a:pt x="521" y="2130231"/>
                </a:lnTo>
                <a:lnTo>
                  <a:pt x="0" y="2178227"/>
                </a:lnTo>
                <a:lnTo>
                  <a:pt x="521" y="2226224"/>
                </a:lnTo>
                <a:lnTo>
                  <a:pt x="2079" y="2273967"/>
                </a:lnTo>
                <a:lnTo>
                  <a:pt x="4663" y="2321446"/>
                </a:lnTo>
                <a:lnTo>
                  <a:pt x="8261" y="2368649"/>
                </a:lnTo>
                <a:lnTo>
                  <a:pt x="12864" y="2415568"/>
                </a:lnTo>
                <a:lnTo>
                  <a:pt x="18460" y="2462190"/>
                </a:lnTo>
                <a:lnTo>
                  <a:pt x="25039" y="2508506"/>
                </a:lnTo>
                <a:lnTo>
                  <a:pt x="32590" y="2554504"/>
                </a:lnTo>
                <a:lnTo>
                  <a:pt x="41103" y="2600174"/>
                </a:lnTo>
                <a:lnTo>
                  <a:pt x="50566" y="2645506"/>
                </a:lnTo>
                <a:lnTo>
                  <a:pt x="60969" y="2690488"/>
                </a:lnTo>
                <a:lnTo>
                  <a:pt x="72302" y="2735110"/>
                </a:lnTo>
                <a:lnTo>
                  <a:pt x="84553" y="2779362"/>
                </a:lnTo>
                <a:lnTo>
                  <a:pt x="97712" y="2823233"/>
                </a:lnTo>
                <a:lnTo>
                  <a:pt x="111768" y="2866712"/>
                </a:lnTo>
                <a:lnTo>
                  <a:pt x="126711" y="2909788"/>
                </a:lnTo>
                <a:lnTo>
                  <a:pt x="142529" y="2952452"/>
                </a:lnTo>
                <a:lnTo>
                  <a:pt x="159213" y="2994691"/>
                </a:lnTo>
                <a:lnTo>
                  <a:pt x="176751" y="3036497"/>
                </a:lnTo>
                <a:lnTo>
                  <a:pt x="195133" y="3077857"/>
                </a:lnTo>
                <a:lnTo>
                  <a:pt x="214347" y="3118762"/>
                </a:lnTo>
                <a:lnTo>
                  <a:pt x="234384" y="3159201"/>
                </a:lnTo>
                <a:lnTo>
                  <a:pt x="255233" y="3199163"/>
                </a:lnTo>
                <a:lnTo>
                  <a:pt x="276883" y="3238638"/>
                </a:lnTo>
                <a:lnTo>
                  <a:pt x="299323" y="3277614"/>
                </a:lnTo>
                <a:lnTo>
                  <a:pt x="322542" y="3316082"/>
                </a:lnTo>
                <a:lnTo>
                  <a:pt x="346530" y="3354030"/>
                </a:lnTo>
                <a:lnTo>
                  <a:pt x="371276" y="3391448"/>
                </a:lnTo>
                <a:lnTo>
                  <a:pt x="396770" y="3428326"/>
                </a:lnTo>
                <a:lnTo>
                  <a:pt x="423000" y="3464653"/>
                </a:lnTo>
                <a:lnTo>
                  <a:pt x="449956" y="3500417"/>
                </a:lnTo>
                <a:lnTo>
                  <a:pt x="477628" y="3535610"/>
                </a:lnTo>
                <a:lnTo>
                  <a:pt x="506004" y="3570219"/>
                </a:lnTo>
                <a:lnTo>
                  <a:pt x="535075" y="3604234"/>
                </a:lnTo>
                <a:lnTo>
                  <a:pt x="564828" y="3637645"/>
                </a:lnTo>
                <a:lnTo>
                  <a:pt x="595254" y="3670441"/>
                </a:lnTo>
                <a:lnTo>
                  <a:pt x="626342" y="3702611"/>
                </a:lnTo>
                <a:lnTo>
                  <a:pt x="658081" y="3734145"/>
                </a:lnTo>
                <a:lnTo>
                  <a:pt x="690460" y="3765032"/>
                </a:lnTo>
                <a:lnTo>
                  <a:pt x="723469" y="3795261"/>
                </a:lnTo>
                <a:lnTo>
                  <a:pt x="757097" y="3824822"/>
                </a:lnTo>
                <a:lnTo>
                  <a:pt x="791333" y="3853705"/>
                </a:lnTo>
                <a:lnTo>
                  <a:pt x="826167" y="3881898"/>
                </a:lnTo>
                <a:lnTo>
                  <a:pt x="861588" y="3909391"/>
                </a:lnTo>
                <a:lnTo>
                  <a:pt x="897586" y="3936173"/>
                </a:lnTo>
                <a:lnTo>
                  <a:pt x="934148" y="3962234"/>
                </a:lnTo>
                <a:lnTo>
                  <a:pt x="971266" y="3987563"/>
                </a:lnTo>
                <a:lnTo>
                  <a:pt x="1008927" y="4012150"/>
                </a:lnTo>
                <a:lnTo>
                  <a:pt x="1047122" y="4035983"/>
                </a:lnTo>
                <a:lnTo>
                  <a:pt x="1085840" y="4059052"/>
                </a:lnTo>
                <a:lnTo>
                  <a:pt x="1125070" y="4081347"/>
                </a:lnTo>
                <a:lnTo>
                  <a:pt x="1164801" y="4102857"/>
                </a:lnTo>
                <a:lnTo>
                  <a:pt x="1205023" y="4123571"/>
                </a:lnTo>
                <a:lnTo>
                  <a:pt x="1245724" y="4143479"/>
                </a:lnTo>
                <a:lnTo>
                  <a:pt x="1286895" y="4162569"/>
                </a:lnTo>
                <a:lnTo>
                  <a:pt x="1328525" y="4180832"/>
                </a:lnTo>
                <a:lnTo>
                  <a:pt x="1370602" y="4198257"/>
                </a:lnTo>
                <a:lnTo>
                  <a:pt x="1413117" y="4214833"/>
                </a:lnTo>
                <a:lnTo>
                  <a:pt x="1456057" y="4230549"/>
                </a:lnTo>
                <a:lnTo>
                  <a:pt x="1499414" y="4245396"/>
                </a:lnTo>
                <a:lnTo>
                  <a:pt x="1543176" y="4259361"/>
                </a:lnTo>
                <a:lnTo>
                  <a:pt x="1587331" y="4272435"/>
                </a:lnTo>
                <a:lnTo>
                  <a:pt x="1631871" y="4284607"/>
                </a:lnTo>
                <a:lnTo>
                  <a:pt x="1676784" y="4295866"/>
                </a:lnTo>
                <a:lnTo>
                  <a:pt x="1722058" y="4306202"/>
                </a:lnTo>
                <a:lnTo>
                  <a:pt x="1767685" y="4315604"/>
                </a:lnTo>
                <a:lnTo>
                  <a:pt x="1813652" y="4324062"/>
                </a:lnTo>
                <a:lnTo>
                  <a:pt x="1859949" y="4331564"/>
                </a:lnTo>
                <a:lnTo>
                  <a:pt x="1906566" y="4338101"/>
                </a:lnTo>
                <a:lnTo>
                  <a:pt x="1953491" y="4343661"/>
                </a:lnTo>
                <a:lnTo>
                  <a:pt x="2000715" y="4348234"/>
                </a:lnTo>
                <a:lnTo>
                  <a:pt x="2048226" y="4351809"/>
                </a:lnTo>
                <a:lnTo>
                  <a:pt x="2096013" y="4354376"/>
                </a:lnTo>
                <a:lnTo>
                  <a:pt x="2144066" y="4355924"/>
                </a:lnTo>
                <a:lnTo>
                  <a:pt x="2192375" y="4356442"/>
                </a:lnTo>
                <a:close/>
              </a:path>
            </a:pathLst>
          </a:custGeom>
          <a:ln w="79654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38649" y="717181"/>
            <a:ext cx="5366296" cy="6842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2757" y="424998"/>
            <a:ext cx="9702165" cy="58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43575" algn="l"/>
                <a:tab pos="9688830" algn="l"/>
              </a:tabLst>
            </a:pPr>
            <a:r>
              <a:rPr spc="250" dirty="0"/>
              <a:t>ОБЛАЧНОЕ </a:t>
            </a:r>
            <a:r>
              <a:rPr spc="235" dirty="0"/>
              <a:t>РЕШЕНИЕ </a:t>
            </a:r>
            <a:r>
              <a:rPr spc="220" dirty="0"/>
              <a:t>ДЛЯ</a:t>
            </a:r>
            <a:r>
              <a:rPr spc="-235" dirty="0"/>
              <a:t> </a:t>
            </a:r>
            <a:r>
              <a:rPr spc="295" dirty="0"/>
              <a:t>КЛИНИКИ	</a:t>
            </a:r>
            <a:r>
              <a:rPr u="sng" spc="260" dirty="0">
                <a:uFill>
                  <a:solidFill>
                    <a:srgbClr val="9E7EB9"/>
                  </a:solidFill>
                </a:uFill>
              </a:rPr>
              <a:t> </a:t>
            </a:r>
            <a:r>
              <a:rPr u="sng" spc="295" dirty="0">
                <a:uFill>
                  <a:solidFill>
                    <a:srgbClr val="9E7EB9"/>
                  </a:solidFill>
                </a:uFill>
              </a:rPr>
              <a:t>	</a:t>
            </a:r>
          </a:p>
          <a:p>
            <a:pPr marL="46990">
              <a:lnSpc>
                <a:spcPct val="100000"/>
              </a:lnSpc>
              <a:spcBef>
                <a:spcPts val="75"/>
              </a:spcBef>
            </a:pPr>
            <a:r>
              <a:rPr sz="1300" b="0" spc="95" dirty="0">
                <a:solidFill>
                  <a:srgbClr val="9E7EB9"/>
                </a:solidFill>
                <a:latin typeface="Calibri"/>
                <a:cs typeface="Calibri"/>
              </a:rPr>
              <a:t>Со </a:t>
            </a:r>
            <a:r>
              <a:rPr sz="1300" b="0" spc="15" dirty="0">
                <a:solidFill>
                  <a:srgbClr val="9E7EB9"/>
                </a:solidFill>
                <a:latin typeface="Calibri"/>
                <a:cs typeface="Calibri"/>
              </a:rPr>
              <a:t>всеми </a:t>
            </a:r>
            <a:r>
              <a:rPr sz="1300" b="0" spc="10" dirty="0">
                <a:solidFill>
                  <a:srgbClr val="9E7EB9"/>
                </a:solidFill>
                <a:latin typeface="Calibri"/>
                <a:cs typeface="Calibri"/>
              </a:rPr>
              <a:t>реализованными </a:t>
            </a:r>
            <a:r>
              <a:rPr sz="1300" b="0" spc="15" dirty="0">
                <a:solidFill>
                  <a:srgbClr val="9E7EB9"/>
                </a:solidFill>
                <a:latin typeface="Calibri"/>
                <a:cs typeface="Calibri"/>
              </a:rPr>
              <a:t>возможностями </a:t>
            </a:r>
            <a:r>
              <a:rPr sz="1300" b="0" spc="35" dirty="0">
                <a:solidFill>
                  <a:srgbClr val="9E7EB9"/>
                </a:solidFill>
                <a:latin typeface="Calibri"/>
                <a:cs typeface="Calibri"/>
              </a:rPr>
              <a:t>сервиса «Онлайн</a:t>
            </a:r>
            <a:r>
              <a:rPr sz="1300" b="0" spc="-204" dirty="0">
                <a:solidFill>
                  <a:srgbClr val="9E7EB9"/>
                </a:solidFill>
                <a:latin typeface="Calibri"/>
                <a:cs typeface="Calibri"/>
              </a:rPr>
              <a:t> </a:t>
            </a:r>
            <a:r>
              <a:rPr sz="1300" b="0" spc="45" dirty="0">
                <a:solidFill>
                  <a:srgbClr val="9E7EB9"/>
                </a:solidFill>
                <a:latin typeface="Calibri"/>
                <a:cs typeface="Calibri"/>
              </a:rPr>
              <a:t>Доктор»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0350" y="2316971"/>
            <a:ext cx="481965" cy="659130"/>
          </a:xfrm>
          <a:prstGeom prst="rect">
            <a:avLst/>
          </a:prstGeom>
        </p:spPr>
        <p:txBody>
          <a:bodyPr vert="vert" wrap="square" lIns="0" tIns="1270" rIns="0" bIns="0" rtlCol="0">
            <a:spAutoFit/>
          </a:bodyPr>
          <a:lstStyle/>
          <a:p>
            <a:pPr marL="12700">
              <a:lnSpc>
                <a:spcPts val="1750"/>
              </a:lnSpc>
              <a:spcBef>
                <a:spcPts val="10"/>
              </a:spcBef>
            </a:pPr>
            <a:r>
              <a:rPr sz="1500" b="1" spc="140" dirty="0">
                <a:solidFill>
                  <a:srgbClr val="24B890"/>
                </a:solidFill>
                <a:latin typeface="Calibri"/>
                <a:cs typeface="Calibri"/>
              </a:rPr>
              <a:t>ДЛЯ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ts val="1750"/>
              </a:lnSpc>
            </a:pPr>
            <a:r>
              <a:rPr sz="1500" b="1" spc="45" dirty="0">
                <a:solidFill>
                  <a:srgbClr val="24B890"/>
                </a:solidFill>
                <a:latin typeface="Calibri"/>
                <a:cs typeface="Calibri"/>
              </a:rPr>
              <a:t>В</a:t>
            </a:r>
            <a:r>
              <a:rPr sz="1500" b="1" spc="-55" dirty="0">
                <a:solidFill>
                  <a:srgbClr val="24B890"/>
                </a:solidFill>
                <a:latin typeface="Calibri"/>
                <a:cs typeface="Calibri"/>
              </a:rPr>
              <a:t>Р</a:t>
            </a:r>
            <a:r>
              <a:rPr sz="1500" b="1" spc="-60" dirty="0">
                <a:solidFill>
                  <a:srgbClr val="24B890"/>
                </a:solidFill>
                <a:latin typeface="Calibri"/>
                <a:cs typeface="Calibri"/>
              </a:rPr>
              <a:t>А</a:t>
            </a:r>
            <a:r>
              <a:rPr sz="1500" b="1" spc="45" dirty="0">
                <a:solidFill>
                  <a:srgbClr val="24B890"/>
                </a:solidFill>
                <a:latin typeface="Calibri"/>
                <a:cs typeface="Calibri"/>
              </a:rPr>
              <a:t>ЧА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0350" y="4974256"/>
            <a:ext cx="481965" cy="1131570"/>
          </a:xfrm>
          <a:prstGeom prst="rect">
            <a:avLst/>
          </a:prstGeom>
        </p:spPr>
        <p:txBody>
          <a:bodyPr vert="vert" wrap="square" lIns="0" tIns="1270" rIns="0" bIns="0" rtlCol="0">
            <a:spAutoFit/>
          </a:bodyPr>
          <a:lstStyle/>
          <a:p>
            <a:pPr marL="12700">
              <a:lnSpc>
                <a:spcPts val="1750"/>
              </a:lnSpc>
              <a:spcBef>
                <a:spcPts val="10"/>
              </a:spcBef>
            </a:pPr>
            <a:r>
              <a:rPr sz="1500" b="1" spc="140" dirty="0">
                <a:solidFill>
                  <a:srgbClr val="FBAF34"/>
                </a:solidFill>
                <a:latin typeface="Calibri"/>
                <a:cs typeface="Calibri"/>
              </a:rPr>
              <a:t>ДЛЯ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ts val="1750"/>
              </a:lnSpc>
            </a:pPr>
            <a:r>
              <a:rPr sz="1500" b="1" spc="190" dirty="0">
                <a:solidFill>
                  <a:srgbClr val="FBAF34"/>
                </a:solidFill>
                <a:latin typeface="Calibri"/>
                <a:cs typeface="Calibri"/>
              </a:rPr>
              <a:t>ПАЦИЕНТА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19300" y="1812105"/>
            <a:ext cx="3636010" cy="204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0" dirty="0">
                <a:latin typeface="Calibri"/>
                <a:cs typeface="Calibri"/>
              </a:rPr>
              <a:t>СМС-оповещение о </a:t>
            </a:r>
            <a:r>
              <a:rPr sz="1200" spc="25" dirty="0">
                <a:latin typeface="Calibri"/>
                <a:cs typeface="Calibri"/>
              </a:rPr>
              <a:t>предстоящей</a:t>
            </a:r>
            <a:r>
              <a:rPr sz="1200" spc="-100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консультации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50">
              <a:latin typeface="Calibri"/>
              <a:cs typeface="Calibri"/>
            </a:endParaRPr>
          </a:p>
          <a:p>
            <a:pPr marL="12700" marR="55244">
              <a:lnSpc>
                <a:spcPct val="100000"/>
              </a:lnSpc>
            </a:pPr>
            <a:r>
              <a:rPr sz="1200" spc="30" dirty="0">
                <a:latin typeface="Calibri"/>
                <a:cs typeface="Calibri"/>
              </a:rPr>
              <a:t>Формирование </a:t>
            </a:r>
            <a:r>
              <a:rPr sz="1200" spc="20" dirty="0">
                <a:latin typeface="Calibri"/>
                <a:cs typeface="Calibri"/>
              </a:rPr>
              <a:t>заключения </a:t>
            </a:r>
            <a:r>
              <a:rPr sz="1200" spc="35" dirty="0">
                <a:latin typeface="Calibri"/>
                <a:cs typeface="Calibri"/>
              </a:rPr>
              <a:t>по </a:t>
            </a:r>
            <a:r>
              <a:rPr sz="1200" spc="10" dirty="0">
                <a:latin typeface="Calibri"/>
                <a:cs typeface="Calibri"/>
              </a:rPr>
              <a:t>итогам </a:t>
            </a:r>
            <a:r>
              <a:rPr sz="1200" spc="15" dirty="0">
                <a:latin typeface="Calibri"/>
                <a:cs typeface="Calibri"/>
              </a:rPr>
              <a:t>консультации  </a:t>
            </a:r>
            <a:r>
              <a:rPr sz="1200" spc="65" dirty="0">
                <a:latin typeface="Calibri"/>
                <a:cs typeface="Calibri"/>
              </a:rPr>
              <a:t>с </a:t>
            </a:r>
            <a:r>
              <a:rPr sz="1200" spc="15" dirty="0">
                <a:latin typeface="Calibri"/>
                <a:cs typeface="Calibri"/>
              </a:rPr>
              <a:t>подписанием</a:t>
            </a:r>
            <a:r>
              <a:rPr sz="1200" spc="-80" dirty="0">
                <a:latin typeface="Calibri"/>
                <a:cs typeface="Calibri"/>
              </a:rPr>
              <a:t> </a:t>
            </a:r>
            <a:r>
              <a:rPr sz="1200" spc="135" dirty="0">
                <a:latin typeface="Calibri"/>
                <a:cs typeface="Calibri"/>
              </a:rPr>
              <a:t>ЭЦП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25" dirty="0">
                <a:latin typeface="Calibri"/>
                <a:cs typeface="Calibri"/>
              </a:rPr>
              <a:t>Предварительный </a:t>
            </a:r>
            <a:r>
              <a:rPr sz="1200" spc="30" dirty="0">
                <a:latin typeface="Calibri"/>
                <a:cs typeface="Calibri"/>
              </a:rPr>
              <a:t>просмотр </a:t>
            </a:r>
            <a:r>
              <a:rPr sz="1200" spc="15" dirty="0">
                <a:latin typeface="Calibri"/>
                <a:cs typeface="Calibri"/>
              </a:rPr>
              <a:t>документов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пациента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spc="25" dirty="0">
                <a:latin typeface="Calibri"/>
                <a:cs typeface="Calibri"/>
              </a:rPr>
              <a:t>и </a:t>
            </a:r>
            <a:r>
              <a:rPr sz="1200" spc="15" dirty="0">
                <a:latin typeface="Calibri"/>
                <a:cs typeface="Calibri"/>
              </a:rPr>
              <a:t>заключений, сделанных </a:t>
            </a:r>
            <a:r>
              <a:rPr sz="1200" spc="10" dirty="0">
                <a:latin typeface="Calibri"/>
                <a:cs typeface="Calibri"/>
              </a:rPr>
              <a:t>другими </a:t>
            </a:r>
            <a:r>
              <a:rPr sz="1200" spc="-5" dirty="0">
                <a:latin typeface="Calibri"/>
                <a:cs typeface="Calibri"/>
              </a:rPr>
              <a:t>врачами</a:t>
            </a:r>
            <a:r>
              <a:rPr sz="1200" spc="-110" dirty="0">
                <a:latin typeface="Calibri"/>
                <a:cs typeface="Calibri"/>
              </a:rPr>
              <a:t> </a:t>
            </a:r>
            <a:r>
              <a:rPr sz="1200" spc="25" dirty="0">
                <a:latin typeface="Calibri"/>
                <a:cs typeface="Calibri"/>
              </a:rPr>
              <a:t>клиники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50">
              <a:latin typeface="Calibri"/>
              <a:cs typeface="Calibri"/>
            </a:endParaRPr>
          </a:p>
          <a:p>
            <a:pPr marL="12700" marR="146685">
              <a:lnSpc>
                <a:spcPct val="100000"/>
              </a:lnSpc>
            </a:pPr>
            <a:r>
              <a:rPr sz="1200" spc="25" dirty="0">
                <a:latin typeface="Calibri"/>
                <a:cs typeface="Calibri"/>
              </a:rPr>
              <a:t>Возможность </a:t>
            </a:r>
            <a:r>
              <a:rPr sz="1200" spc="10" dirty="0">
                <a:latin typeface="Calibri"/>
                <a:cs typeface="Calibri"/>
              </a:rPr>
              <a:t>назначить </a:t>
            </a:r>
            <a:r>
              <a:rPr sz="1200" spc="25" dirty="0">
                <a:latin typeface="Calibri"/>
                <a:cs typeface="Calibri"/>
              </a:rPr>
              <a:t>повторный </a:t>
            </a:r>
            <a:r>
              <a:rPr sz="1200" spc="15" dirty="0">
                <a:latin typeface="Calibri"/>
                <a:cs typeface="Calibri"/>
              </a:rPr>
              <a:t>прием  </a:t>
            </a:r>
            <a:r>
              <a:rPr sz="1200" spc="30" dirty="0">
                <a:latin typeface="Calibri"/>
                <a:cs typeface="Calibri"/>
              </a:rPr>
              <a:t>пациенту </a:t>
            </a:r>
            <a:r>
              <a:rPr sz="1200" spc="45" dirty="0">
                <a:latin typeface="Calibri"/>
                <a:cs typeface="Calibri"/>
              </a:rPr>
              <a:t>после </a:t>
            </a:r>
            <a:r>
              <a:rPr sz="1200" spc="30" dirty="0">
                <a:latin typeface="Calibri"/>
                <a:cs typeface="Calibri"/>
              </a:rPr>
              <a:t>очного </a:t>
            </a:r>
            <a:r>
              <a:rPr sz="1200" spc="20" dirty="0">
                <a:latin typeface="Calibri"/>
                <a:cs typeface="Calibri"/>
              </a:rPr>
              <a:t>осмотра или </a:t>
            </a:r>
            <a:r>
              <a:rPr sz="1200" spc="10" dirty="0">
                <a:latin typeface="Calibri"/>
                <a:cs typeface="Calibri"/>
              </a:rPr>
              <a:t>назначить</a:t>
            </a:r>
            <a:r>
              <a:rPr sz="1200" spc="-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ему  </a:t>
            </a:r>
            <a:r>
              <a:rPr sz="1200" spc="20" dirty="0">
                <a:latin typeface="Calibri"/>
                <a:cs typeface="Calibri"/>
              </a:rPr>
              <a:t>консультацию </a:t>
            </a:r>
            <a:r>
              <a:rPr sz="1200" spc="30" dirty="0">
                <a:latin typeface="Calibri"/>
                <a:cs typeface="Calibri"/>
              </a:rPr>
              <a:t>у </a:t>
            </a:r>
            <a:r>
              <a:rPr sz="1200" spc="20" dirty="0">
                <a:latin typeface="Calibri"/>
                <a:cs typeface="Calibri"/>
              </a:rPr>
              <a:t>другого </a:t>
            </a:r>
            <a:r>
              <a:rPr sz="1200" spc="25" dirty="0">
                <a:latin typeface="Calibri"/>
                <a:cs typeface="Calibri"/>
              </a:rPr>
              <a:t>узкого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30" dirty="0">
                <a:latin typeface="Calibri"/>
                <a:cs typeface="Calibri"/>
              </a:rPr>
              <a:t>специалиста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19300" y="4390104"/>
            <a:ext cx="3698240" cy="1865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30" dirty="0">
                <a:latin typeface="Calibri"/>
                <a:cs typeface="Calibri"/>
              </a:rPr>
              <a:t>Выбор </a:t>
            </a:r>
            <a:r>
              <a:rPr sz="1200" spc="20" dirty="0">
                <a:latin typeface="Calibri"/>
                <a:cs typeface="Calibri"/>
              </a:rPr>
              <a:t>удобного </a:t>
            </a:r>
            <a:r>
              <a:rPr sz="1200" spc="15" dirty="0">
                <a:latin typeface="Calibri"/>
                <a:cs typeface="Calibri"/>
              </a:rPr>
              <a:t>формата консультации: </a:t>
            </a:r>
            <a:r>
              <a:rPr sz="1200" spc="5" dirty="0">
                <a:latin typeface="Calibri"/>
                <a:cs typeface="Calibri"/>
              </a:rPr>
              <a:t>видео, </a:t>
            </a:r>
            <a:r>
              <a:rPr sz="1200" spc="-10" dirty="0">
                <a:latin typeface="Calibri"/>
                <a:cs typeface="Calibri"/>
              </a:rPr>
              <a:t>аудио,  </a:t>
            </a:r>
            <a:r>
              <a:rPr sz="1200" spc="30" dirty="0">
                <a:latin typeface="Calibri"/>
                <a:cs typeface="Calibri"/>
              </a:rPr>
              <a:t>текстовый </a:t>
            </a:r>
            <a:r>
              <a:rPr sz="1200" spc="15" dirty="0">
                <a:latin typeface="Calibri"/>
                <a:cs typeface="Calibri"/>
              </a:rPr>
              <a:t>чат </a:t>
            </a:r>
            <a:r>
              <a:rPr sz="1200" spc="20" dirty="0">
                <a:latin typeface="Calibri"/>
                <a:cs typeface="Calibri"/>
              </a:rPr>
              <a:t>или </a:t>
            </a:r>
            <a:r>
              <a:rPr sz="1200" spc="30" dirty="0">
                <a:latin typeface="Calibri"/>
                <a:cs typeface="Calibri"/>
              </a:rPr>
              <a:t>звонок </a:t>
            </a:r>
            <a:r>
              <a:rPr sz="1200" dirty="0">
                <a:latin typeface="Calibri"/>
                <a:cs typeface="Calibri"/>
              </a:rPr>
              <a:t>на </a:t>
            </a:r>
            <a:r>
              <a:rPr sz="1200" spc="5" dirty="0">
                <a:latin typeface="Calibri"/>
                <a:cs typeface="Calibri"/>
              </a:rPr>
              <a:t>мобильный</a:t>
            </a:r>
            <a:r>
              <a:rPr sz="1200" spc="-135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телефон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Calibri"/>
              <a:cs typeface="Calibri"/>
            </a:endParaRPr>
          </a:p>
          <a:p>
            <a:pPr marL="12700" marR="730250">
              <a:lnSpc>
                <a:spcPct val="100000"/>
              </a:lnSpc>
            </a:pPr>
            <a:r>
              <a:rPr sz="1200" spc="30" dirty="0">
                <a:latin typeface="Calibri"/>
                <a:cs typeface="Calibri"/>
              </a:rPr>
              <a:t>Личный </a:t>
            </a:r>
            <a:r>
              <a:rPr sz="1200" spc="25" dirty="0">
                <a:latin typeface="Calibri"/>
                <a:cs typeface="Calibri"/>
              </a:rPr>
              <a:t>кабинет </a:t>
            </a:r>
            <a:r>
              <a:rPr sz="1200" spc="65" dirty="0">
                <a:latin typeface="Calibri"/>
                <a:cs typeface="Calibri"/>
              </a:rPr>
              <a:t>с </a:t>
            </a:r>
            <a:r>
              <a:rPr sz="1200" spc="15" dirty="0">
                <a:latin typeface="Calibri"/>
                <a:cs typeface="Calibri"/>
              </a:rPr>
              <a:t>хранением</a:t>
            </a:r>
            <a:r>
              <a:rPr sz="1200" spc="-150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медицинских  документов </a:t>
            </a:r>
            <a:r>
              <a:rPr sz="1200" spc="25" dirty="0">
                <a:latin typeface="Calibri"/>
                <a:cs typeface="Calibri"/>
              </a:rPr>
              <a:t>и заключений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врачей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25" dirty="0">
                <a:latin typeface="Calibri"/>
                <a:cs typeface="Calibri"/>
              </a:rPr>
              <a:t>Запись </a:t>
            </a:r>
            <a:r>
              <a:rPr sz="1200" spc="35" dirty="0">
                <a:latin typeface="Calibri"/>
                <a:cs typeface="Calibri"/>
              </a:rPr>
              <a:t>по </a:t>
            </a:r>
            <a:r>
              <a:rPr sz="1200" spc="20" dirty="0">
                <a:latin typeface="Calibri"/>
                <a:cs typeface="Calibri"/>
              </a:rPr>
              <a:t>расписанию, </a:t>
            </a:r>
            <a:r>
              <a:rPr sz="1200" spc="40" dirty="0">
                <a:latin typeface="Calibri"/>
                <a:cs typeface="Calibri"/>
              </a:rPr>
              <a:t>СМС-оповещение о</a:t>
            </a:r>
            <a:r>
              <a:rPr sz="1200" spc="-155" dirty="0">
                <a:latin typeface="Calibri"/>
                <a:cs typeface="Calibri"/>
              </a:rPr>
              <a:t> </a:t>
            </a:r>
            <a:r>
              <a:rPr sz="1200" spc="25" dirty="0">
                <a:latin typeface="Calibri"/>
                <a:cs typeface="Calibri"/>
              </a:rPr>
              <a:t>записи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50">
              <a:latin typeface="Calibri"/>
              <a:cs typeface="Calibri"/>
            </a:endParaRPr>
          </a:p>
          <a:p>
            <a:pPr marL="12700" marR="256540">
              <a:lnSpc>
                <a:spcPct val="100000"/>
              </a:lnSpc>
            </a:pPr>
            <a:r>
              <a:rPr sz="1200" spc="40" dirty="0">
                <a:latin typeface="Calibri"/>
                <a:cs typeface="Calibri"/>
              </a:rPr>
              <a:t>Легкое </a:t>
            </a:r>
            <a:r>
              <a:rPr sz="1200" spc="30" dirty="0">
                <a:latin typeface="Calibri"/>
                <a:cs typeface="Calibri"/>
              </a:rPr>
              <a:t>прикрепление </a:t>
            </a:r>
            <a:r>
              <a:rPr sz="1200" spc="15" dirty="0">
                <a:latin typeface="Calibri"/>
                <a:cs typeface="Calibri"/>
              </a:rPr>
              <a:t>документов </a:t>
            </a:r>
            <a:r>
              <a:rPr sz="1200" spc="20" dirty="0">
                <a:latin typeface="Calibri"/>
                <a:cs typeface="Calibri"/>
              </a:rPr>
              <a:t>к </a:t>
            </a:r>
            <a:r>
              <a:rPr sz="1200" spc="15" dirty="0">
                <a:latin typeface="Calibri"/>
                <a:cs typeface="Calibri"/>
              </a:rPr>
              <a:t>консультации  </a:t>
            </a:r>
            <a:r>
              <a:rPr sz="1200" spc="5" dirty="0">
                <a:latin typeface="Calibri"/>
                <a:cs typeface="Calibri"/>
              </a:rPr>
              <a:t>для </a:t>
            </a:r>
            <a:r>
              <a:rPr sz="1200" spc="25" dirty="0">
                <a:latin typeface="Calibri"/>
                <a:cs typeface="Calibri"/>
              </a:rPr>
              <a:t>просмотра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врачом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4002" y="1661581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80" h="572769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24B8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4002" y="4295377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80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FBAF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0564" y="4578537"/>
            <a:ext cx="86601" cy="1378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1825" y="4615551"/>
            <a:ext cx="260350" cy="149225"/>
          </a:xfrm>
          <a:custGeom>
            <a:avLst/>
            <a:gdLst/>
            <a:ahLst/>
            <a:cxnLst/>
            <a:rect l="l" t="t" r="r" b="b"/>
            <a:pathLst>
              <a:path w="260350" h="149225">
                <a:moveTo>
                  <a:pt x="93546" y="0"/>
                </a:moveTo>
                <a:lnTo>
                  <a:pt x="60907" y="12103"/>
                </a:lnTo>
                <a:lnTo>
                  <a:pt x="25285" y="27433"/>
                </a:lnTo>
                <a:lnTo>
                  <a:pt x="5561" y="44775"/>
                </a:lnTo>
                <a:lnTo>
                  <a:pt x="0" y="70987"/>
                </a:lnTo>
                <a:lnTo>
                  <a:pt x="6869" y="112928"/>
                </a:lnTo>
                <a:lnTo>
                  <a:pt x="20426" y="133626"/>
                </a:lnTo>
                <a:lnTo>
                  <a:pt x="37984" y="144254"/>
                </a:lnTo>
                <a:lnTo>
                  <a:pt x="71277" y="148170"/>
                </a:lnTo>
                <a:lnTo>
                  <a:pt x="132040" y="148729"/>
                </a:lnTo>
                <a:lnTo>
                  <a:pt x="196541" y="143135"/>
                </a:lnTo>
                <a:lnTo>
                  <a:pt x="234084" y="130829"/>
                </a:lnTo>
                <a:lnTo>
                  <a:pt x="251558" y="118522"/>
                </a:lnTo>
                <a:lnTo>
                  <a:pt x="255852" y="112928"/>
                </a:lnTo>
                <a:lnTo>
                  <a:pt x="260180" y="67404"/>
                </a:lnTo>
                <a:lnTo>
                  <a:pt x="249778" y="37677"/>
                </a:lnTo>
                <a:lnTo>
                  <a:pt x="221083" y="17595"/>
                </a:lnTo>
                <a:lnTo>
                  <a:pt x="170534" y="1003"/>
                </a:lnTo>
              </a:path>
            </a:pathLst>
          </a:custGeom>
          <a:ln w="96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8741" y="4395530"/>
            <a:ext cx="211988" cy="2382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3416" y="1762386"/>
            <a:ext cx="354838" cy="3376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38350" y="4859115"/>
            <a:ext cx="563880" cy="0"/>
          </a:xfrm>
          <a:custGeom>
            <a:avLst/>
            <a:gdLst/>
            <a:ahLst/>
            <a:cxnLst/>
            <a:rect l="l" t="t" r="r" b="b"/>
            <a:pathLst>
              <a:path w="563880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FBAF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38350" y="2104614"/>
            <a:ext cx="563880" cy="0"/>
          </a:xfrm>
          <a:custGeom>
            <a:avLst/>
            <a:gdLst/>
            <a:ahLst/>
            <a:cxnLst/>
            <a:rect l="l" t="t" r="r" b="b"/>
            <a:pathLst>
              <a:path w="563880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38350" y="5426755"/>
            <a:ext cx="563880" cy="0"/>
          </a:xfrm>
          <a:custGeom>
            <a:avLst/>
            <a:gdLst/>
            <a:ahLst/>
            <a:cxnLst/>
            <a:rect l="l" t="t" r="r" b="b"/>
            <a:pathLst>
              <a:path w="563880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FBAF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38350" y="2654255"/>
            <a:ext cx="563880" cy="0"/>
          </a:xfrm>
          <a:custGeom>
            <a:avLst/>
            <a:gdLst/>
            <a:ahLst/>
            <a:cxnLst/>
            <a:rect l="l" t="t" r="r" b="b"/>
            <a:pathLst>
              <a:path w="563880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38350" y="5801113"/>
            <a:ext cx="563880" cy="0"/>
          </a:xfrm>
          <a:custGeom>
            <a:avLst/>
            <a:gdLst/>
            <a:ahLst/>
            <a:cxnLst/>
            <a:rect l="l" t="t" r="r" b="b"/>
            <a:pathLst>
              <a:path w="563880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FBAF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38350" y="3221897"/>
            <a:ext cx="563880" cy="0"/>
          </a:xfrm>
          <a:custGeom>
            <a:avLst/>
            <a:gdLst/>
            <a:ahLst/>
            <a:cxnLst/>
            <a:rect l="l" t="t" r="r" b="b"/>
            <a:pathLst>
              <a:path w="563880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3996" y="7003339"/>
            <a:ext cx="762000" cy="177800"/>
          </a:xfrm>
          <a:custGeom>
            <a:avLst/>
            <a:gdLst/>
            <a:ahLst/>
            <a:cxnLst/>
            <a:rect l="l" t="t" r="r" b="b"/>
            <a:pathLst>
              <a:path w="762000" h="177800">
                <a:moveTo>
                  <a:pt x="762000" y="0"/>
                </a:moveTo>
                <a:lnTo>
                  <a:pt x="551395" y="0"/>
                </a:lnTo>
                <a:lnTo>
                  <a:pt x="543445" y="7950"/>
                </a:lnTo>
                <a:lnTo>
                  <a:pt x="543445" y="27495"/>
                </a:lnTo>
                <a:lnTo>
                  <a:pt x="551395" y="35432"/>
                </a:lnTo>
                <a:lnTo>
                  <a:pt x="658926" y="35432"/>
                </a:lnTo>
                <a:lnTo>
                  <a:pt x="661581" y="38087"/>
                </a:lnTo>
                <a:lnTo>
                  <a:pt x="661581" y="162877"/>
                </a:lnTo>
                <a:lnTo>
                  <a:pt x="658926" y="165519"/>
                </a:lnTo>
                <a:lnTo>
                  <a:pt x="573112" y="165519"/>
                </a:lnTo>
                <a:lnTo>
                  <a:pt x="556980" y="162254"/>
                </a:lnTo>
                <a:lnTo>
                  <a:pt x="543790" y="153357"/>
                </a:lnTo>
                <a:lnTo>
                  <a:pt x="534888" y="140171"/>
                </a:lnTo>
                <a:lnTo>
                  <a:pt x="531622" y="124040"/>
                </a:lnTo>
                <a:lnTo>
                  <a:pt x="531622" y="64973"/>
                </a:lnTo>
                <a:lnTo>
                  <a:pt x="526508" y="39706"/>
                </a:lnTo>
                <a:lnTo>
                  <a:pt x="512570" y="19051"/>
                </a:lnTo>
                <a:lnTo>
                  <a:pt x="491915" y="5113"/>
                </a:lnTo>
                <a:lnTo>
                  <a:pt x="466648" y="0"/>
                </a:lnTo>
                <a:lnTo>
                  <a:pt x="447798" y="2794"/>
                </a:lnTo>
                <a:lnTo>
                  <a:pt x="431128" y="10625"/>
                </a:lnTo>
                <a:lnTo>
                  <a:pt x="417451" y="22658"/>
                </a:lnTo>
                <a:lnTo>
                  <a:pt x="407581" y="38061"/>
                </a:lnTo>
                <a:lnTo>
                  <a:pt x="397710" y="22658"/>
                </a:lnTo>
                <a:lnTo>
                  <a:pt x="384033" y="10625"/>
                </a:lnTo>
                <a:lnTo>
                  <a:pt x="367363" y="2794"/>
                </a:lnTo>
                <a:lnTo>
                  <a:pt x="348513" y="0"/>
                </a:lnTo>
                <a:lnTo>
                  <a:pt x="323246" y="5113"/>
                </a:lnTo>
                <a:lnTo>
                  <a:pt x="302591" y="19051"/>
                </a:lnTo>
                <a:lnTo>
                  <a:pt x="288654" y="39706"/>
                </a:lnTo>
                <a:lnTo>
                  <a:pt x="283540" y="64973"/>
                </a:lnTo>
                <a:lnTo>
                  <a:pt x="283540" y="165099"/>
                </a:lnTo>
                <a:lnTo>
                  <a:pt x="269557" y="160418"/>
                </a:lnTo>
                <a:lnTo>
                  <a:pt x="258311" y="151358"/>
                </a:lnTo>
                <a:lnTo>
                  <a:pt x="250818" y="138936"/>
                </a:lnTo>
                <a:lnTo>
                  <a:pt x="248094" y="124167"/>
                </a:lnTo>
                <a:lnTo>
                  <a:pt x="248094" y="64973"/>
                </a:lnTo>
                <a:lnTo>
                  <a:pt x="242980" y="39706"/>
                </a:lnTo>
                <a:lnTo>
                  <a:pt x="229042" y="19051"/>
                </a:lnTo>
                <a:lnTo>
                  <a:pt x="208387" y="5113"/>
                </a:lnTo>
                <a:lnTo>
                  <a:pt x="183121" y="0"/>
                </a:lnTo>
                <a:lnTo>
                  <a:pt x="164269" y="2794"/>
                </a:lnTo>
                <a:lnTo>
                  <a:pt x="147596" y="10625"/>
                </a:lnTo>
                <a:lnTo>
                  <a:pt x="133918" y="22658"/>
                </a:lnTo>
                <a:lnTo>
                  <a:pt x="124053" y="38061"/>
                </a:lnTo>
                <a:lnTo>
                  <a:pt x="114181" y="22658"/>
                </a:lnTo>
                <a:lnTo>
                  <a:pt x="100501" y="10625"/>
                </a:lnTo>
                <a:lnTo>
                  <a:pt x="83830" y="2794"/>
                </a:lnTo>
                <a:lnTo>
                  <a:pt x="64985" y="0"/>
                </a:lnTo>
                <a:lnTo>
                  <a:pt x="39712" y="5113"/>
                </a:lnTo>
                <a:lnTo>
                  <a:pt x="19053" y="19051"/>
                </a:lnTo>
                <a:lnTo>
                  <a:pt x="5114" y="39706"/>
                </a:lnTo>
                <a:lnTo>
                  <a:pt x="0" y="64973"/>
                </a:lnTo>
                <a:lnTo>
                  <a:pt x="0" y="171424"/>
                </a:lnTo>
                <a:lnTo>
                  <a:pt x="11810" y="171424"/>
                </a:lnTo>
                <a:lnTo>
                  <a:pt x="11810" y="64973"/>
                </a:lnTo>
                <a:lnTo>
                  <a:pt x="15995" y="44300"/>
                </a:lnTo>
                <a:lnTo>
                  <a:pt x="27401" y="27400"/>
                </a:lnTo>
                <a:lnTo>
                  <a:pt x="44306" y="15995"/>
                </a:lnTo>
                <a:lnTo>
                  <a:pt x="64985" y="11810"/>
                </a:lnTo>
                <a:lnTo>
                  <a:pt x="85658" y="15995"/>
                </a:lnTo>
                <a:lnTo>
                  <a:pt x="102558" y="27400"/>
                </a:lnTo>
                <a:lnTo>
                  <a:pt x="113963" y="44300"/>
                </a:lnTo>
                <a:lnTo>
                  <a:pt x="118148" y="64973"/>
                </a:lnTo>
                <a:lnTo>
                  <a:pt x="118148" y="171424"/>
                </a:lnTo>
                <a:lnTo>
                  <a:pt x="129959" y="171424"/>
                </a:lnTo>
                <a:lnTo>
                  <a:pt x="129959" y="64973"/>
                </a:lnTo>
                <a:lnTo>
                  <a:pt x="134143" y="44300"/>
                </a:lnTo>
                <a:lnTo>
                  <a:pt x="145548" y="27400"/>
                </a:lnTo>
                <a:lnTo>
                  <a:pt x="162448" y="15995"/>
                </a:lnTo>
                <a:lnTo>
                  <a:pt x="183121" y="11810"/>
                </a:lnTo>
                <a:lnTo>
                  <a:pt x="203793" y="15995"/>
                </a:lnTo>
                <a:lnTo>
                  <a:pt x="220694" y="27400"/>
                </a:lnTo>
                <a:lnTo>
                  <a:pt x="232098" y="44300"/>
                </a:lnTo>
                <a:lnTo>
                  <a:pt x="236283" y="64973"/>
                </a:lnTo>
                <a:lnTo>
                  <a:pt x="236283" y="124167"/>
                </a:lnTo>
                <a:lnTo>
                  <a:pt x="240468" y="144847"/>
                </a:lnTo>
                <a:lnTo>
                  <a:pt x="251872" y="161751"/>
                </a:lnTo>
                <a:lnTo>
                  <a:pt x="268773" y="173157"/>
                </a:lnTo>
                <a:lnTo>
                  <a:pt x="289445" y="177342"/>
                </a:lnTo>
                <a:lnTo>
                  <a:pt x="295351" y="177342"/>
                </a:lnTo>
                <a:lnTo>
                  <a:pt x="295351" y="64973"/>
                </a:lnTo>
                <a:lnTo>
                  <a:pt x="299535" y="44300"/>
                </a:lnTo>
                <a:lnTo>
                  <a:pt x="310940" y="27400"/>
                </a:lnTo>
                <a:lnTo>
                  <a:pt x="327840" y="15995"/>
                </a:lnTo>
                <a:lnTo>
                  <a:pt x="348513" y="11810"/>
                </a:lnTo>
                <a:lnTo>
                  <a:pt x="369185" y="15995"/>
                </a:lnTo>
                <a:lnTo>
                  <a:pt x="386086" y="27400"/>
                </a:lnTo>
                <a:lnTo>
                  <a:pt x="397490" y="44300"/>
                </a:lnTo>
                <a:lnTo>
                  <a:pt x="401675" y="64973"/>
                </a:lnTo>
                <a:lnTo>
                  <a:pt x="401675" y="171424"/>
                </a:lnTo>
                <a:lnTo>
                  <a:pt x="413486" y="171424"/>
                </a:lnTo>
                <a:lnTo>
                  <a:pt x="413486" y="64973"/>
                </a:lnTo>
                <a:lnTo>
                  <a:pt x="417671" y="44300"/>
                </a:lnTo>
                <a:lnTo>
                  <a:pt x="429075" y="27400"/>
                </a:lnTo>
                <a:lnTo>
                  <a:pt x="445976" y="15995"/>
                </a:lnTo>
                <a:lnTo>
                  <a:pt x="466648" y="11810"/>
                </a:lnTo>
                <a:lnTo>
                  <a:pt x="487321" y="15995"/>
                </a:lnTo>
                <a:lnTo>
                  <a:pt x="504221" y="27400"/>
                </a:lnTo>
                <a:lnTo>
                  <a:pt x="515626" y="44300"/>
                </a:lnTo>
                <a:lnTo>
                  <a:pt x="519811" y="64973"/>
                </a:lnTo>
                <a:lnTo>
                  <a:pt x="519811" y="124040"/>
                </a:lnTo>
                <a:lnTo>
                  <a:pt x="524006" y="144767"/>
                </a:lnTo>
                <a:lnTo>
                  <a:pt x="535441" y="161712"/>
                </a:lnTo>
                <a:lnTo>
                  <a:pt x="552386" y="173147"/>
                </a:lnTo>
                <a:lnTo>
                  <a:pt x="573112" y="177342"/>
                </a:lnTo>
                <a:lnTo>
                  <a:pt x="665441" y="177342"/>
                </a:lnTo>
                <a:lnTo>
                  <a:pt x="673392" y="169392"/>
                </a:lnTo>
                <a:lnTo>
                  <a:pt x="673392" y="31572"/>
                </a:lnTo>
                <a:lnTo>
                  <a:pt x="665441" y="23621"/>
                </a:lnTo>
                <a:lnTo>
                  <a:pt x="557911" y="23621"/>
                </a:lnTo>
                <a:lnTo>
                  <a:pt x="555256" y="20980"/>
                </a:lnTo>
                <a:lnTo>
                  <a:pt x="555256" y="14465"/>
                </a:lnTo>
                <a:lnTo>
                  <a:pt x="557911" y="11810"/>
                </a:lnTo>
                <a:lnTo>
                  <a:pt x="762000" y="1181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58831" y="7056664"/>
            <a:ext cx="1917166" cy="965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09008" y="7003668"/>
            <a:ext cx="285115" cy="279400"/>
          </a:xfrm>
          <a:custGeom>
            <a:avLst/>
            <a:gdLst/>
            <a:ahLst/>
            <a:cxnLst/>
            <a:rect l="l" t="t" r="r" b="b"/>
            <a:pathLst>
              <a:path w="285115" h="279400">
                <a:moveTo>
                  <a:pt x="285051" y="139471"/>
                </a:moveTo>
                <a:lnTo>
                  <a:pt x="277784" y="183554"/>
                </a:lnTo>
                <a:lnTo>
                  <a:pt x="257550" y="221840"/>
                </a:lnTo>
                <a:lnTo>
                  <a:pt x="226695" y="252032"/>
                </a:lnTo>
                <a:lnTo>
                  <a:pt x="187569" y="271832"/>
                </a:lnTo>
                <a:lnTo>
                  <a:pt x="142519" y="278942"/>
                </a:lnTo>
                <a:lnTo>
                  <a:pt x="97470" y="271832"/>
                </a:lnTo>
                <a:lnTo>
                  <a:pt x="58347" y="252032"/>
                </a:lnTo>
                <a:lnTo>
                  <a:pt x="27497" y="221840"/>
                </a:lnTo>
                <a:lnTo>
                  <a:pt x="7265" y="183554"/>
                </a:lnTo>
                <a:lnTo>
                  <a:pt x="0" y="139471"/>
                </a:lnTo>
                <a:lnTo>
                  <a:pt x="7265" y="95388"/>
                </a:lnTo>
                <a:lnTo>
                  <a:pt x="27497" y="57102"/>
                </a:lnTo>
                <a:lnTo>
                  <a:pt x="58347" y="26910"/>
                </a:lnTo>
                <a:lnTo>
                  <a:pt x="97470" y="7110"/>
                </a:lnTo>
                <a:lnTo>
                  <a:pt x="142519" y="0"/>
                </a:lnTo>
                <a:lnTo>
                  <a:pt x="187569" y="7110"/>
                </a:lnTo>
                <a:lnTo>
                  <a:pt x="226695" y="26910"/>
                </a:lnTo>
                <a:lnTo>
                  <a:pt x="257550" y="57102"/>
                </a:lnTo>
                <a:lnTo>
                  <a:pt x="277784" y="95388"/>
                </a:lnTo>
                <a:lnTo>
                  <a:pt x="285051" y="139471"/>
                </a:lnTo>
                <a:close/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pc="30" dirty="0"/>
              <a:t>mmtpro.ru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9965587" y="7058478"/>
            <a:ext cx="172085" cy="18351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00" spc="95" dirty="0">
                <a:latin typeface="Calibri"/>
                <a:cs typeface="Calibri"/>
              </a:rPr>
              <a:t>0</a:t>
            </a:r>
            <a:r>
              <a:rPr sz="1000" spc="35" dirty="0"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2757" y="424998"/>
            <a:ext cx="970216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58870" algn="l"/>
                <a:tab pos="9688830" algn="l"/>
              </a:tabLst>
            </a:pPr>
            <a:r>
              <a:rPr spc="260" dirty="0"/>
              <a:t>ТИПЫ</a:t>
            </a:r>
            <a:r>
              <a:rPr spc="45" dirty="0"/>
              <a:t> </a:t>
            </a:r>
            <a:r>
              <a:rPr spc="240" dirty="0"/>
              <a:t>КОНСУЛЬТАЦИЙ	</a:t>
            </a:r>
            <a:r>
              <a:rPr u="sng" spc="204" dirty="0">
                <a:uFill>
                  <a:solidFill>
                    <a:srgbClr val="FBAF34"/>
                  </a:solidFill>
                </a:uFill>
              </a:rPr>
              <a:t> </a:t>
            </a:r>
            <a:r>
              <a:rPr u="sng" spc="240" dirty="0">
                <a:uFill>
                  <a:solidFill>
                    <a:srgbClr val="FBAF34"/>
                  </a:solidFill>
                </a:uFill>
              </a:rPr>
              <a:t>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75267" y="5322513"/>
            <a:ext cx="2002789" cy="138049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700"/>
              </a:spcBef>
              <a:tabLst>
                <a:tab pos="1005205" algn="l"/>
              </a:tabLst>
            </a:pPr>
            <a:r>
              <a:rPr sz="900" spc="25" dirty="0">
                <a:solidFill>
                  <a:srgbClr val="24B890"/>
                </a:solidFill>
                <a:latin typeface="Calibri"/>
                <a:cs typeface="Calibri"/>
              </a:rPr>
              <a:t>Врач	Врач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1350"/>
              </a:lnSpc>
              <a:spcBef>
                <a:spcPts val="915"/>
              </a:spcBef>
            </a:pPr>
            <a:r>
              <a:rPr sz="1200" spc="25" dirty="0">
                <a:latin typeface="Calibri"/>
                <a:cs typeface="Calibri"/>
              </a:rPr>
              <a:t>Лечащий </a:t>
            </a:r>
            <a:r>
              <a:rPr sz="1200" spc="10" dirty="0">
                <a:latin typeface="Calibri"/>
                <a:cs typeface="Calibri"/>
              </a:rPr>
              <a:t>(консультирующий)  врач </a:t>
            </a:r>
            <a:r>
              <a:rPr sz="1200" spc="25" dirty="0">
                <a:latin typeface="Calibri"/>
                <a:cs typeface="Calibri"/>
              </a:rPr>
              <a:t>создает </a:t>
            </a:r>
            <a:r>
              <a:rPr sz="1200" spc="15" dirty="0">
                <a:latin typeface="Calibri"/>
                <a:cs typeface="Calibri"/>
              </a:rPr>
              <a:t>завку  наконсультацию </a:t>
            </a:r>
            <a:r>
              <a:rPr sz="1200" spc="20" dirty="0">
                <a:latin typeface="Calibri"/>
                <a:cs typeface="Calibri"/>
              </a:rPr>
              <a:t>к врачу-  эксперту, используя  медицинскую </a:t>
            </a:r>
            <a:r>
              <a:rPr sz="1200" spc="30" dirty="0">
                <a:latin typeface="Calibri"/>
                <a:cs typeface="Calibri"/>
              </a:rPr>
              <a:t>карту  </a:t>
            </a:r>
            <a:r>
              <a:rPr sz="1200" spc="15" dirty="0">
                <a:latin typeface="Calibri"/>
                <a:cs typeface="Calibri"/>
              </a:rPr>
              <a:t>консультируемого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пациента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299" y="5322513"/>
            <a:ext cx="2192655" cy="138049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700"/>
              </a:spcBef>
              <a:tabLst>
                <a:tab pos="901700" algn="l"/>
              </a:tabLst>
            </a:pPr>
            <a:r>
              <a:rPr sz="900" spc="25" dirty="0">
                <a:solidFill>
                  <a:srgbClr val="24B890"/>
                </a:solidFill>
                <a:latin typeface="Calibri"/>
                <a:cs typeface="Calibri"/>
              </a:rPr>
              <a:t>Врач	</a:t>
            </a:r>
            <a:r>
              <a:rPr sz="900" spc="45" dirty="0">
                <a:solidFill>
                  <a:srgbClr val="FBAF34"/>
                </a:solidFill>
                <a:latin typeface="Calibri"/>
                <a:cs typeface="Calibri"/>
              </a:rPr>
              <a:t>Пациент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1395"/>
              </a:lnSpc>
              <a:spcBef>
                <a:spcPts val="795"/>
              </a:spcBef>
            </a:pPr>
            <a:r>
              <a:rPr sz="1200" spc="45" dirty="0">
                <a:latin typeface="Calibri"/>
                <a:cs typeface="Calibri"/>
              </a:rPr>
              <a:t>Пациент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записывается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ts val="1350"/>
              </a:lnSpc>
              <a:spcBef>
                <a:spcPts val="75"/>
              </a:spcBef>
            </a:pPr>
            <a:r>
              <a:rPr sz="1200" dirty="0">
                <a:latin typeface="Calibri"/>
                <a:cs typeface="Calibri"/>
              </a:rPr>
              <a:t>на </a:t>
            </a:r>
            <a:r>
              <a:rPr sz="1200" spc="10" dirty="0">
                <a:latin typeface="Calibri"/>
                <a:cs typeface="Calibri"/>
              </a:rPr>
              <a:t>консультацию, </a:t>
            </a:r>
            <a:r>
              <a:rPr sz="1200" spc="20" dirty="0">
                <a:latin typeface="Calibri"/>
                <a:cs typeface="Calibri"/>
              </a:rPr>
              <a:t>используя  </a:t>
            </a:r>
            <a:r>
              <a:rPr sz="1200" spc="40" dirty="0">
                <a:latin typeface="Calibri"/>
                <a:cs typeface="Calibri"/>
              </a:rPr>
              <a:t>свою </a:t>
            </a:r>
            <a:r>
              <a:rPr sz="1200" spc="20" dirty="0">
                <a:latin typeface="Calibri"/>
                <a:cs typeface="Calibri"/>
              </a:rPr>
              <a:t>медицинскую </a:t>
            </a:r>
            <a:r>
              <a:rPr sz="1200" spc="30" dirty="0">
                <a:latin typeface="Calibri"/>
                <a:cs typeface="Calibri"/>
              </a:rPr>
              <a:t>карту </a:t>
            </a:r>
            <a:r>
              <a:rPr sz="1200" spc="20" dirty="0">
                <a:latin typeface="Calibri"/>
                <a:cs typeface="Calibri"/>
              </a:rPr>
              <a:t>или  медицинскую </a:t>
            </a:r>
            <a:r>
              <a:rPr sz="1200" spc="30" dirty="0">
                <a:latin typeface="Calibri"/>
                <a:cs typeface="Calibri"/>
              </a:rPr>
              <a:t>карту </a:t>
            </a:r>
            <a:r>
              <a:rPr sz="1200" spc="15" dirty="0">
                <a:latin typeface="Calibri"/>
                <a:cs typeface="Calibri"/>
              </a:rPr>
              <a:t>пациента,  </a:t>
            </a:r>
            <a:r>
              <a:rPr sz="1200" spc="-15" dirty="0">
                <a:latin typeface="Calibri"/>
                <a:cs typeface="Calibri"/>
              </a:rPr>
              <a:t>чьим </a:t>
            </a:r>
            <a:r>
              <a:rPr sz="1200" dirty="0">
                <a:latin typeface="Calibri"/>
                <a:cs typeface="Calibri"/>
              </a:rPr>
              <a:t>законным </a:t>
            </a:r>
            <a:r>
              <a:rPr sz="1200" spc="25" dirty="0">
                <a:latin typeface="Calibri"/>
                <a:cs typeface="Calibri"/>
              </a:rPr>
              <a:t>представителем  </a:t>
            </a:r>
            <a:r>
              <a:rPr sz="1200" spc="30" dirty="0">
                <a:latin typeface="Calibri"/>
                <a:cs typeface="Calibri"/>
              </a:rPr>
              <a:t>он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является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1299" y="1142879"/>
            <a:ext cx="4201160" cy="253492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415"/>
              </a:spcBef>
            </a:pPr>
            <a:r>
              <a:rPr sz="1500" b="1" spc="165" dirty="0">
                <a:solidFill>
                  <a:srgbClr val="416CD4"/>
                </a:solidFill>
                <a:latin typeface="Calibri"/>
                <a:cs typeface="Calibri"/>
              </a:rPr>
              <a:t>КОНСУЛЬТАЦИЯ </a:t>
            </a:r>
            <a:r>
              <a:rPr sz="1500" b="1" spc="220" dirty="0">
                <a:solidFill>
                  <a:srgbClr val="416CD4"/>
                </a:solidFill>
                <a:latin typeface="Calibri"/>
                <a:cs typeface="Calibri"/>
              </a:rPr>
              <a:t>ПО</a:t>
            </a:r>
            <a:r>
              <a:rPr sz="1500" b="1" spc="-70" dirty="0">
                <a:solidFill>
                  <a:srgbClr val="416CD4"/>
                </a:solidFill>
                <a:latin typeface="Calibri"/>
                <a:cs typeface="Calibri"/>
              </a:rPr>
              <a:t> </a:t>
            </a:r>
            <a:r>
              <a:rPr sz="1500" b="1" spc="220" dirty="0">
                <a:solidFill>
                  <a:srgbClr val="416CD4"/>
                </a:solidFill>
                <a:latin typeface="Calibri"/>
                <a:cs typeface="Calibri"/>
              </a:rPr>
              <a:t>ЗАПИСИ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200" spc="45" dirty="0">
                <a:latin typeface="Calibri"/>
                <a:cs typeface="Calibri"/>
              </a:rPr>
              <a:t>Проходит </a:t>
            </a:r>
            <a:r>
              <a:rPr sz="1200" spc="15" dirty="0">
                <a:latin typeface="Calibri"/>
                <a:cs typeface="Calibri"/>
              </a:rPr>
              <a:t>в </a:t>
            </a:r>
            <a:r>
              <a:rPr sz="1200" dirty="0">
                <a:latin typeface="Calibri"/>
                <a:cs typeface="Calibri"/>
              </a:rPr>
              <a:t>режиме </a:t>
            </a:r>
            <a:r>
              <a:rPr sz="1200" spc="15" dirty="0">
                <a:latin typeface="Calibri"/>
                <a:cs typeface="Calibri"/>
              </a:rPr>
              <a:t>реального</a:t>
            </a:r>
            <a:r>
              <a:rPr sz="1200" spc="-8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времени,</a:t>
            </a:r>
            <a:endParaRPr sz="1200">
              <a:latin typeface="Calibri"/>
              <a:cs typeface="Calibri"/>
            </a:endParaRPr>
          </a:p>
          <a:p>
            <a:pPr marL="12700" marR="77470">
              <a:lnSpc>
                <a:spcPct val="100000"/>
              </a:lnSpc>
              <a:spcBef>
                <a:spcPts val="10"/>
              </a:spcBef>
            </a:pPr>
            <a:r>
              <a:rPr sz="1200" spc="35" dirty="0">
                <a:latin typeface="Calibri"/>
                <a:cs typeface="Calibri"/>
              </a:rPr>
              <a:t>слоты </a:t>
            </a:r>
            <a:r>
              <a:rPr sz="1200" spc="15" dirty="0">
                <a:latin typeface="Calibri"/>
                <a:cs typeface="Calibri"/>
              </a:rPr>
              <a:t>телемедконсультаций </a:t>
            </a:r>
            <a:r>
              <a:rPr sz="1200" spc="10" dirty="0">
                <a:latin typeface="Calibri"/>
                <a:cs typeface="Calibri"/>
              </a:rPr>
              <a:t>занимают </a:t>
            </a:r>
            <a:r>
              <a:rPr sz="1200" spc="30" dirty="0">
                <a:latin typeface="Calibri"/>
                <a:cs typeface="Calibri"/>
              </a:rPr>
              <a:t>свободное </a:t>
            </a:r>
            <a:r>
              <a:rPr sz="1200" spc="45" dirty="0">
                <a:latin typeface="Calibri"/>
                <a:cs typeface="Calibri"/>
              </a:rPr>
              <a:t>от</a:t>
            </a:r>
            <a:r>
              <a:rPr sz="1200" spc="-120" dirty="0">
                <a:latin typeface="Calibri"/>
                <a:cs typeface="Calibri"/>
              </a:rPr>
              <a:t> </a:t>
            </a:r>
            <a:r>
              <a:rPr sz="1200" spc="30" dirty="0">
                <a:latin typeface="Calibri"/>
                <a:cs typeface="Calibri"/>
              </a:rPr>
              <a:t>очного  </a:t>
            </a:r>
            <a:r>
              <a:rPr sz="1200" spc="5" dirty="0">
                <a:latin typeface="Calibri"/>
                <a:cs typeface="Calibri"/>
              </a:rPr>
              <a:t>приема </a:t>
            </a:r>
            <a:r>
              <a:rPr sz="1200" spc="25" dirty="0">
                <a:latin typeface="Calibri"/>
                <a:cs typeface="Calibri"/>
              </a:rPr>
              <a:t>расписание </a:t>
            </a:r>
            <a:r>
              <a:rPr sz="1200" dirty="0">
                <a:latin typeface="Calibri"/>
                <a:cs typeface="Calibri"/>
              </a:rPr>
              <a:t>врача </a:t>
            </a:r>
            <a:r>
              <a:rPr sz="1200" spc="25" dirty="0">
                <a:latin typeface="Calibri"/>
                <a:cs typeface="Calibri"/>
              </a:rPr>
              <a:t>и </a:t>
            </a:r>
            <a:r>
              <a:rPr sz="1200" spc="30" dirty="0">
                <a:latin typeface="Calibri"/>
                <a:cs typeface="Calibri"/>
              </a:rPr>
              <a:t>доступны </a:t>
            </a:r>
            <a:r>
              <a:rPr sz="1200" dirty="0">
                <a:latin typeface="Calibri"/>
                <a:cs typeface="Calibri"/>
              </a:rPr>
              <a:t>на </a:t>
            </a:r>
            <a:r>
              <a:rPr sz="1200" spc="35" dirty="0">
                <a:latin typeface="Calibri"/>
                <a:cs typeface="Calibri"/>
              </a:rPr>
              <a:t>сайте</a:t>
            </a:r>
            <a:r>
              <a:rPr sz="1200" spc="-105" dirty="0">
                <a:latin typeface="Calibri"/>
                <a:cs typeface="Calibri"/>
              </a:rPr>
              <a:t> </a:t>
            </a:r>
            <a:r>
              <a:rPr sz="1200" spc="25" dirty="0">
                <a:latin typeface="Calibri"/>
                <a:cs typeface="Calibri"/>
              </a:rPr>
              <a:t>клиники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solidFill>
                  <a:srgbClr val="416CD4"/>
                </a:solidFill>
                <a:latin typeface="Calibri"/>
                <a:cs typeface="Calibri"/>
              </a:rPr>
              <a:t>Возможные форматы</a:t>
            </a:r>
            <a:r>
              <a:rPr sz="1200" b="1" spc="-40" dirty="0">
                <a:solidFill>
                  <a:srgbClr val="416CD4"/>
                </a:solidFill>
                <a:latin typeface="Calibri"/>
                <a:cs typeface="Calibri"/>
              </a:rPr>
              <a:t> </a:t>
            </a:r>
            <a:r>
              <a:rPr sz="1200" b="1" spc="10" dirty="0">
                <a:solidFill>
                  <a:srgbClr val="416CD4"/>
                </a:solidFill>
                <a:latin typeface="Calibri"/>
                <a:cs typeface="Calibri"/>
              </a:rPr>
              <a:t>общения: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5"/>
              </a:spcBef>
              <a:buClr>
                <a:srgbClr val="416CD4"/>
              </a:buClr>
              <a:buChar char="•"/>
              <a:tabLst>
                <a:tab pos="82550" algn="l"/>
              </a:tabLst>
            </a:pPr>
            <a:r>
              <a:rPr sz="1200" spc="10" dirty="0">
                <a:latin typeface="Calibri"/>
                <a:cs typeface="Calibri"/>
              </a:rPr>
              <a:t>Видео/аудио/текстовый </a:t>
            </a:r>
            <a:r>
              <a:rPr sz="1200" spc="15" dirty="0">
                <a:latin typeface="Calibri"/>
                <a:cs typeface="Calibri"/>
              </a:rPr>
              <a:t>чат </a:t>
            </a:r>
            <a:r>
              <a:rPr sz="1200" spc="-10" dirty="0">
                <a:latin typeface="Calibri"/>
                <a:cs typeface="Calibri"/>
              </a:rPr>
              <a:t>(возможна </a:t>
            </a:r>
            <a:r>
              <a:rPr sz="1200" spc="10" dirty="0">
                <a:latin typeface="Calibri"/>
                <a:cs typeface="Calibri"/>
              </a:rPr>
              <a:t>передача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файлов)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10"/>
              </a:spcBef>
              <a:buClr>
                <a:srgbClr val="416CD4"/>
              </a:buClr>
              <a:buChar char="•"/>
              <a:tabLst>
                <a:tab pos="82550" algn="l"/>
              </a:tabLst>
            </a:pPr>
            <a:r>
              <a:rPr sz="1200" spc="40" dirty="0">
                <a:latin typeface="Calibri"/>
                <a:cs typeface="Calibri"/>
              </a:rPr>
              <a:t>Звонок </a:t>
            </a:r>
            <a:r>
              <a:rPr sz="1200" dirty="0">
                <a:latin typeface="Calibri"/>
                <a:cs typeface="Calibri"/>
              </a:rPr>
              <a:t>на </a:t>
            </a:r>
            <a:r>
              <a:rPr sz="1200" spc="5" dirty="0">
                <a:latin typeface="Calibri"/>
                <a:cs typeface="Calibri"/>
              </a:rPr>
              <a:t>мобильный </a:t>
            </a:r>
            <a:r>
              <a:rPr sz="1200" spc="40" dirty="0">
                <a:latin typeface="Calibri"/>
                <a:cs typeface="Calibri"/>
              </a:rPr>
              <a:t>телефон </a:t>
            </a:r>
            <a:r>
              <a:rPr sz="1200" spc="20" dirty="0">
                <a:latin typeface="Calibri"/>
                <a:cs typeface="Calibri"/>
              </a:rPr>
              <a:t>пациента </a:t>
            </a:r>
            <a:r>
              <a:rPr sz="1200" spc="15" dirty="0">
                <a:latin typeface="Calibri"/>
                <a:cs typeface="Calibri"/>
              </a:rPr>
              <a:t>(через</a:t>
            </a:r>
            <a:r>
              <a:rPr sz="1200" spc="-165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платформу)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416CD4"/>
              </a:buClr>
              <a:buFont typeface="Calibri"/>
              <a:buChar char="•"/>
            </a:pP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spc="25" dirty="0">
                <a:solidFill>
                  <a:srgbClr val="416CD4"/>
                </a:solidFill>
                <a:latin typeface="Calibri"/>
                <a:cs typeface="Calibri"/>
              </a:rPr>
              <a:t>Расписание: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10"/>
              </a:spcBef>
              <a:buClr>
                <a:srgbClr val="416CD4"/>
              </a:buClr>
              <a:buChar char="•"/>
              <a:tabLst>
                <a:tab pos="82550" algn="l"/>
              </a:tabLst>
            </a:pPr>
            <a:r>
              <a:rPr sz="1200" spc="45" dirty="0">
                <a:latin typeface="Calibri"/>
                <a:cs typeface="Calibri"/>
              </a:rPr>
              <a:t>30 </a:t>
            </a:r>
            <a:r>
              <a:rPr sz="1200" spc="15" dirty="0">
                <a:latin typeface="Calibri"/>
                <a:cs typeface="Calibri"/>
              </a:rPr>
              <a:t>минутные </a:t>
            </a:r>
            <a:r>
              <a:rPr sz="1200" spc="35" dirty="0">
                <a:latin typeface="Calibri"/>
                <a:cs typeface="Calibri"/>
              </a:rPr>
              <a:t>слоты </a:t>
            </a:r>
            <a:r>
              <a:rPr sz="1200" spc="25" dirty="0">
                <a:latin typeface="Calibri"/>
                <a:cs typeface="Calibri"/>
              </a:rPr>
              <a:t>записи </a:t>
            </a:r>
            <a:r>
              <a:rPr sz="1200" spc="5" dirty="0">
                <a:latin typeface="Calibri"/>
                <a:cs typeface="Calibri"/>
              </a:rPr>
              <a:t>для каждого</a:t>
            </a:r>
            <a:r>
              <a:rPr sz="1200" spc="-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врача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  <a:buClr>
                <a:srgbClr val="416CD4"/>
              </a:buClr>
              <a:buChar char="•"/>
              <a:tabLst>
                <a:tab pos="82550" algn="l"/>
              </a:tabLst>
            </a:pPr>
            <a:r>
              <a:rPr sz="1200" spc="15" dirty="0">
                <a:latin typeface="Calibri"/>
                <a:cs typeface="Calibri"/>
              </a:rPr>
              <a:t>возможность </a:t>
            </a:r>
            <a:r>
              <a:rPr sz="1200" spc="20" dirty="0">
                <a:latin typeface="Calibri"/>
                <a:cs typeface="Calibri"/>
              </a:rPr>
              <a:t>выставления </a:t>
            </a:r>
            <a:r>
              <a:rPr sz="1200" spc="10" dirty="0">
                <a:latin typeface="Calibri"/>
                <a:cs typeface="Calibri"/>
              </a:rPr>
              <a:t>«тайм-аута» </a:t>
            </a:r>
            <a:r>
              <a:rPr sz="1200" dirty="0">
                <a:latin typeface="Calibri"/>
                <a:cs typeface="Calibri"/>
              </a:rPr>
              <a:t>(времени, за </a:t>
            </a:r>
            <a:r>
              <a:rPr sz="1200" spc="35" dirty="0">
                <a:latin typeface="Calibri"/>
                <a:cs typeface="Calibri"/>
              </a:rPr>
              <a:t>которое  </a:t>
            </a:r>
            <a:r>
              <a:rPr sz="1200" spc="10" dirty="0">
                <a:latin typeface="Calibri"/>
                <a:cs typeface="Calibri"/>
              </a:rPr>
              <a:t>невозможно </a:t>
            </a:r>
            <a:r>
              <a:rPr sz="1200" spc="25" dirty="0">
                <a:latin typeface="Calibri"/>
                <a:cs typeface="Calibri"/>
              </a:rPr>
              <a:t>записаться </a:t>
            </a:r>
            <a:r>
              <a:rPr sz="1200" dirty="0">
                <a:latin typeface="Calibri"/>
                <a:cs typeface="Calibri"/>
              </a:rPr>
              <a:t>на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телемедконсультацию)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2250" y="4352028"/>
            <a:ext cx="27641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160" dirty="0">
                <a:latin typeface="Calibri"/>
                <a:cs typeface="Calibri"/>
              </a:rPr>
              <a:t>ФОРМАТЫ</a:t>
            </a:r>
            <a:r>
              <a:rPr sz="1500" b="1" spc="-5" dirty="0">
                <a:latin typeface="Calibri"/>
                <a:cs typeface="Calibri"/>
              </a:rPr>
              <a:t> </a:t>
            </a:r>
            <a:r>
              <a:rPr sz="1500" b="1" spc="180" dirty="0">
                <a:latin typeface="Calibri"/>
                <a:cs typeface="Calibri"/>
              </a:rPr>
              <a:t>КОНСУЛЬТАЦИЙ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60300" y="4352028"/>
            <a:ext cx="4102735" cy="2179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160" dirty="0">
                <a:latin typeface="Calibri"/>
                <a:cs typeface="Calibri"/>
              </a:rPr>
              <a:t>ФОРМАТЫ</a:t>
            </a:r>
            <a:r>
              <a:rPr sz="1500" b="1" spc="45" dirty="0">
                <a:latin typeface="Calibri"/>
                <a:cs typeface="Calibri"/>
              </a:rPr>
              <a:t> </a:t>
            </a:r>
            <a:r>
              <a:rPr sz="1500" b="1" spc="210" dirty="0">
                <a:latin typeface="Calibri"/>
                <a:cs typeface="Calibri"/>
              </a:rPr>
              <a:t>ЗАКЛЮЧЕНИЙ</a:t>
            </a:r>
            <a:endParaRPr sz="1500">
              <a:latin typeface="Calibri"/>
              <a:cs typeface="Calibri"/>
            </a:endParaRPr>
          </a:p>
          <a:p>
            <a:pPr marL="839469" marR="521334">
              <a:lnSpc>
                <a:spcPts val="1350"/>
              </a:lnSpc>
              <a:spcBef>
                <a:spcPts val="1435"/>
              </a:spcBef>
            </a:pPr>
            <a:r>
              <a:rPr sz="1200" b="1" spc="20" dirty="0">
                <a:latin typeface="Calibri"/>
                <a:cs typeface="Calibri"/>
              </a:rPr>
              <a:t>Первичные </a:t>
            </a:r>
            <a:r>
              <a:rPr sz="1200" b="1" spc="10" dirty="0">
                <a:latin typeface="Calibri"/>
                <a:cs typeface="Calibri"/>
              </a:rPr>
              <a:t>консультации  </a:t>
            </a:r>
            <a:r>
              <a:rPr sz="1200" spc="20" dirty="0">
                <a:latin typeface="Calibri"/>
                <a:cs typeface="Calibri"/>
              </a:rPr>
              <a:t>формализованное </a:t>
            </a:r>
            <a:r>
              <a:rPr sz="1200" spc="15" dirty="0">
                <a:latin typeface="Calibri"/>
                <a:cs typeface="Calibri"/>
              </a:rPr>
              <a:t>заключение,  </a:t>
            </a:r>
            <a:r>
              <a:rPr sz="1200" spc="10" dirty="0">
                <a:latin typeface="Calibri"/>
                <a:cs typeface="Calibri"/>
              </a:rPr>
              <a:t>рекомендации </a:t>
            </a:r>
            <a:r>
              <a:rPr sz="1200" spc="25" dirty="0">
                <a:latin typeface="Calibri"/>
                <a:cs typeface="Calibri"/>
              </a:rPr>
              <a:t>без </a:t>
            </a:r>
            <a:r>
              <a:rPr sz="1200" spc="30" dirty="0">
                <a:latin typeface="Calibri"/>
                <a:cs typeface="Calibri"/>
              </a:rPr>
              <a:t>постановки </a:t>
            </a:r>
            <a:r>
              <a:rPr sz="1200" spc="10" dirty="0">
                <a:latin typeface="Calibri"/>
                <a:cs typeface="Calibri"/>
              </a:rPr>
              <a:t>диагноза  </a:t>
            </a:r>
            <a:r>
              <a:rPr sz="1200" spc="25" dirty="0">
                <a:latin typeface="Calibri"/>
                <a:cs typeface="Calibri"/>
              </a:rPr>
              <a:t>и </a:t>
            </a:r>
            <a:r>
              <a:rPr sz="1200" spc="10" dirty="0">
                <a:latin typeface="Calibri"/>
                <a:cs typeface="Calibri"/>
              </a:rPr>
              <a:t>назначения </a:t>
            </a:r>
            <a:r>
              <a:rPr sz="1200" spc="25" dirty="0">
                <a:latin typeface="Calibri"/>
                <a:cs typeface="Calibri"/>
              </a:rPr>
              <a:t>лекарственных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средств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00">
              <a:latin typeface="Calibri"/>
              <a:cs typeface="Calibri"/>
            </a:endParaRPr>
          </a:p>
          <a:p>
            <a:pPr marL="839469" marR="5080">
              <a:lnSpc>
                <a:spcPts val="1350"/>
              </a:lnSpc>
            </a:pPr>
            <a:r>
              <a:rPr sz="1200" b="1" spc="30" dirty="0">
                <a:latin typeface="Calibri"/>
                <a:cs typeface="Calibri"/>
              </a:rPr>
              <a:t>Повторные </a:t>
            </a:r>
            <a:r>
              <a:rPr sz="1200" b="1" spc="10" dirty="0">
                <a:latin typeface="Calibri"/>
                <a:cs typeface="Calibri"/>
              </a:rPr>
              <a:t>консультации </a:t>
            </a:r>
            <a:r>
              <a:rPr sz="1200" b="1" spc="35" dirty="0">
                <a:latin typeface="Calibri"/>
                <a:cs typeface="Calibri"/>
              </a:rPr>
              <a:t>после </a:t>
            </a:r>
            <a:r>
              <a:rPr sz="1200" b="1" spc="20" dirty="0">
                <a:latin typeface="Calibri"/>
                <a:cs typeface="Calibri"/>
              </a:rPr>
              <a:t>очного</a:t>
            </a:r>
            <a:r>
              <a:rPr sz="1200" b="1" spc="-16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приема  </a:t>
            </a:r>
            <a:r>
              <a:rPr sz="1200" spc="25" dirty="0">
                <a:latin typeface="Calibri"/>
                <a:cs typeface="Calibri"/>
              </a:rPr>
              <a:t>Медицинское заключение </a:t>
            </a:r>
            <a:r>
              <a:rPr sz="1200" spc="35" dirty="0">
                <a:latin typeface="Calibri"/>
                <a:cs typeface="Calibri"/>
              </a:rPr>
              <a:t>по </a:t>
            </a:r>
            <a:r>
              <a:rPr sz="1200" spc="25" dirty="0">
                <a:latin typeface="Calibri"/>
                <a:cs typeface="Calibri"/>
              </a:rPr>
              <a:t>форме 025у:  поле </a:t>
            </a:r>
            <a:r>
              <a:rPr sz="1200" spc="15" dirty="0">
                <a:latin typeface="Calibri"/>
                <a:cs typeface="Calibri"/>
              </a:rPr>
              <a:t>диагноз </a:t>
            </a:r>
            <a:r>
              <a:rPr sz="1200" spc="10" dirty="0">
                <a:latin typeface="Calibri"/>
                <a:cs typeface="Calibri"/>
              </a:rPr>
              <a:t>невозможно </a:t>
            </a:r>
            <a:r>
              <a:rPr sz="1200" spc="15" dirty="0">
                <a:latin typeface="Calibri"/>
                <a:cs typeface="Calibri"/>
              </a:rPr>
              <a:t>изменить  </a:t>
            </a:r>
            <a:r>
              <a:rPr sz="1200" spc="30" dirty="0">
                <a:latin typeface="Calibri"/>
                <a:cs typeface="Calibri"/>
              </a:rPr>
              <a:t>(установлен </a:t>
            </a:r>
            <a:r>
              <a:rPr sz="1200" dirty="0">
                <a:latin typeface="Calibri"/>
                <a:cs typeface="Calibri"/>
              </a:rPr>
              <a:t>на </a:t>
            </a:r>
            <a:r>
              <a:rPr sz="1200" spc="10" dirty="0">
                <a:latin typeface="Calibri"/>
                <a:cs typeface="Calibri"/>
              </a:rPr>
              <a:t>очном осмотре), возможно  </a:t>
            </a:r>
            <a:r>
              <a:rPr sz="1200" spc="15" dirty="0">
                <a:latin typeface="Calibri"/>
                <a:cs typeface="Calibri"/>
              </a:rPr>
              <a:t>назначение </a:t>
            </a:r>
            <a:r>
              <a:rPr sz="1200" spc="25" dirty="0">
                <a:latin typeface="Calibri"/>
                <a:cs typeface="Calibri"/>
              </a:rPr>
              <a:t>лекарственных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средств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59299" y="1142879"/>
            <a:ext cx="4250690" cy="235077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415"/>
              </a:spcBef>
            </a:pPr>
            <a:r>
              <a:rPr sz="1500" b="1" spc="180" dirty="0">
                <a:solidFill>
                  <a:srgbClr val="9E7EB9"/>
                </a:solidFill>
                <a:latin typeface="Calibri"/>
                <a:cs typeface="Calibri"/>
              </a:rPr>
              <a:t>ОТЛОЖЕННАЯ</a:t>
            </a:r>
            <a:r>
              <a:rPr sz="1500" b="1" spc="45" dirty="0">
                <a:solidFill>
                  <a:srgbClr val="9E7EB9"/>
                </a:solidFill>
                <a:latin typeface="Calibri"/>
                <a:cs typeface="Calibri"/>
              </a:rPr>
              <a:t> </a:t>
            </a:r>
            <a:r>
              <a:rPr sz="1500" b="1" spc="170" dirty="0">
                <a:solidFill>
                  <a:srgbClr val="9E7EB9"/>
                </a:solidFill>
                <a:latin typeface="Calibri"/>
                <a:cs typeface="Calibri"/>
              </a:rPr>
              <a:t>КОНСУЛЬТАЦИЯ</a:t>
            </a:r>
            <a:endParaRPr sz="1500">
              <a:latin typeface="Calibri"/>
              <a:cs typeface="Calibri"/>
            </a:endParaRPr>
          </a:p>
          <a:p>
            <a:pPr marL="12700" marR="674370">
              <a:lnSpc>
                <a:spcPct val="100000"/>
              </a:lnSpc>
              <a:spcBef>
                <a:spcPts val="254"/>
              </a:spcBef>
            </a:pPr>
            <a:r>
              <a:rPr sz="1200" spc="20" dirty="0">
                <a:latin typeface="Calibri"/>
                <a:cs typeface="Calibri"/>
              </a:rPr>
              <a:t>Консультация </a:t>
            </a:r>
            <a:r>
              <a:rPr sz="1200" spc="25" dirty="0">
                <a:latin typeface="Calibri"/>
                <a:cs typeface="Calibri"/>
              </a:rPr>
              <a:t>без </a:t>
            </a:r>
            <a:r>
              <a:rPr sz="1200" spc="10" dirty="0">
                <a:latin typeface="Calibri"/>
                <a:cs typeface="Calibri"/>
              </a:rPr>
              <a:t>прямого </a:t>
            </a:r>
            <a:r>
              <a:rPr sz="1200" spc="15" dirty="0">
                <a:latin typeface="Calibri"/>
                <a:cs typeface="Calibri"/>
              </a:rPr>
              <a:t>общения </a:t>
            </a:r>
            <a:r>
              <a:rPr sz="1200" spc="65" dirty="0">
                <a:latin typeface="Calibri"/>
                <a:cs typeface="Calibri"/>
              </a:rPr>
              <a:t>с </a:t>
            </a:r>
            <a:r>
              <a:rPr sz="1200" spc="10" dirty="0">
                <a:latin typeface="Calibri"/>
                <a:cs typeface="Calibri"/>
              </a:rPr>
              <a:t>пациентом,  врач </a:t>
            </a:r>
            <a:r>
              <a:rPr sz="1200" spc="25" dirty="0">
                <a:latin typeface="Calibri"/>
                <a:cs typeface="Calibri"/>
              </a:rPr>
              <a:t>пишет заключение </a:t>
            </a:r>
            <a:r>
              <a:rPr sz="1200" spc="35" dirty="0">
                <a:latin typeface="Calibri"/>
                <a:cs typeface="Calibri"/>
              </a:rPr>
              <a:t>по </a:t>
            </a:r>
            <a:r>
              <a:rPr sz="1200" spc="10" dirty="0">
                <a:latin typeface="Calibri"/>
                <a:cs typeface="Calibri"/>
              </a:rPr>
              <a:t>полученным </a:t>
            </a:r>
            <a:r>
              <a:rPr sz="1200" spc="45" dirty="0">
                <a:latin typeface="Calibri"/>
                <a:cs typeface="Calibri"/>
              </a:rPr>
              <a:t>от</a:t>
            </a:r>
            <a:r>
              <a:rPr sz="1200" spc="-13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пациента  или </a:t>
            </a:r>
            <a:r>
              <a:rPr sz="1200" spc="45" dirty="0">
                <a:latin typeface="Calibri"/>
                <a:cs typeface="Calibri"/>
              </a:rPr>
              <a:t>от </a:t>
            </a:r>
            <a:r>
              <a:rPr sz="1200" spc="20" dirty="0">
                <a:latin typeface="Calibri"/>
                <a:cs typeface="Calibri"/>
              </a:rPr>
              <a:t>другого </a:t>
            </a:r>
            <a:r>
              <a:rPr sz="1200" dirty="0">
                <a:latin typeface="Calibri"/>
                <a:cs typeface="Calibri"/>
              </a:rPr>
              <a:t>врача </a:t>
            </a:r>
            <a:r>
              <a:rPr sz="1200" spc="10" dirty="0">
                <a:latin typeface="Calibri"/>
                <a:cs typeface="Calibri"/>
              </a:rPr>
              <a:t>медицинским</a:t>
            </a:r>
            <a:r>
              <a:rPr sz="1200" spc="-10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материалам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20" dirty="0">
                <a:solidFill>
                  <a:srgbClr val="9E7EB9"/>
                </a:solidFill>
                <a:latin typeface="Calibri"/>
                <a:cs typeface="Calibri"/>
              </a:rPr>
              <a:t>Формат</a:t>
            </a:r>
            <a:r>
              <a:rPr sz="1200" b="1" spc="-25" dirty="0">
                <a:solidFill>
                  <a:srgbClr val="9E7EB9"/>
                </a:solidFill>
                <a:latin typeface="Calibri"/>
                <a:cs typeface="Calibri"/>
              </a:rPr>
              <a:t> </a:t>
            </a:r>
            <a:r>
              <a:rPr sz="1200" b="1" spc="10" dirty="0">
                <a:solidFill>
                  <a:srgbClr val="9E7EB9"/>
                </a:solidFill>
                <a:latin typeface="Calibri"/>
                <a:cs typeface="Calibri"/>
              </a:rPr>
              <a:t>общения: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5"/>
              </a:spcBef>
              <a:buClr>
                <a:srgbClr val="9E7EB9"/>
              </a:buClr>
              <a:buChar char="•"/>
              <a:tabLst>
                <a:tab pos="82550" algn="l"/>
              </a:tabLst>
            </a:pPr>
            <a:r>
              <a:rPr sz="1200" spc="25" dirty="0">
                <a:latin typeface="Calibri"/>
                <a:cs typeface="Calibri"/>
              </a:rPr>
              <a:t>Текстовый </a:t>
            </a:r>
            <a:r>
              <a:rPr sz="1200" spc="15" dirty="0">
                <a:latin typeface="Calibri"/>
                <a:cs typeface="Calibri"/>
              </a:rPr>
              <a:t>чат </a:t>
            </a:r>
            <a:r>
              <a:rPr sz="1200" dirty="0">
                <a:latin typeface="Calibri"/>
                <a:cs typeface="Calibri"/>
              </a:rPr>
              <a:t>(пациент/лечащий </a:t>
            </a:r>
            <a:r>
              <a:rPr sz="1200" spc="10" dirty="0">
                <a:latin typeface="Calibri"/>
                <a:cs typeface="Calibri"/>
              </a:rPr>
              <a:t>врач </a:t>
            </a:r>
            <a:r>
              <a:rPr sz="1200" spc="25" dirty="0">
                <a:latin typeface="Calibri"/>
                <a:cs typeface="Calibri"/>
              </a:rPr>
              <a:t>отправляет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файлы)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9E7EB9"/>
              </a:buClr>
              <a:buFont typeface="Calibri"/>
              <a:buChar char="•"/>
            </a:pP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spc="25" dirty="0">
                <a:solidFill>
                  <a:srgbClr val="9E7EB9"/>
                </a:solidFill>
                <a:latin typeface="Calibri"/>
                <a:cs typeface="Calibri"/>
              </a:rPr>
              <a:t>Расписание: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  <a:buClr>
                <a:srgbClr val="9E7EB9"/>
              </a:buClr>
              <a:buChar char="•"/>
              <a:tabLst>
                <a:tab pos="82550" algn="l"/>
              </a:tabLst>
            </a:pPr>
            <a:r>
              <a:rPr sz="1200" spc="25" dirty="0">
                <a:latin typeface="Calibri"/>
                <a:cs typeface="Calibri"/>
              </a:rPr>
              <a:t>Врачу выставляется согласованное </a:t>
            </a:r>
            <a:r>
              <a:rPr sz="1200" spc="35" dirty="0">
                <a:latin typeface="Calibri"/>
                <a:cs typeface="Calibri"/>
              </a:rPr>
              <a:t>количество</a:t>
            </a:r>
            <a:r>
              <a:rPr sz="1200" spc="-125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консультаций  </a:t>
            </a:r>
            <a:r>
              <a:rPr sz="1200" dirty="0">
                <a:latin typeface="Calibri"/>
                <a:cs typeface="Calibri"/>
              </a:rPr>
              <a:t>на </a:t>
            </a:r>
            <a:r>
              <a:rPr sz="1200" spc="-10" dirty="0">
                <a:latin typeface="Calibri"/>
                <a:cs typeface="Calibri"/>
              </a:rPr>
              <a:t>каждый </a:t>
            </a:r>
            <a:r>
              <a:rPr sz="1200" spc="20" dirty="0">
                <a:latin typeface="Calibri"/>
                <a:cs typeface="Calibri"/>
              </a:rPr>
              <a:t>рабочий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день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20"/>
              </a:spcBef>
              <a:buClr>
                <a:srgbClr val="9E7EB9"/>
              </a:buClr>
              <a:buChar char="•"/>
              <a:tabLst>
                <a:tab pos="82550" algn="l"/>
              </a:tabLst>
            </a:pPr>
            <a:r>
              <a:rPr sz="1200" spc="40" dirty="0">
                <a:latin typeface="Calibri"/>
                <a:cs typeface="Calibri"/>
              </a:rPr>
              <a:t>Фиксируется </a:t>
            </a:r>
            <a:r>
              <a:rPr sz="1200" spc="-10" dirty="0">
                <a:latin typeface="Calibri"/>
                <a:cs typeface="Calibri"/>
              </a:rPr>
              <a:t>ожидаемая </a:t>
            </a:r>
            <a:r>
              <a:rPr sz="1200" dirty="0">
                <a:latin typeface="Calibri"/>
                <a:cs typeface="Calibri"/>
              </a:rPr>
              <a:t>дата </a:t>
            </a:r>
            <a:r>
              <a:rPr sz="1200" spc="20" dirty="0">
                <a:latin typeface="Calibri"/>
                <a:cs typeface="Calibri"/>
              </a:rPr>
              <a:t>получения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заключения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4002" y="4767002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80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24B8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88002" y="4767002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79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24B8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16001" y="4767002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79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24B8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14836" y="4767002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79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00AB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14836" y="5634366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79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00AB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32002" y="4767774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80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FBAF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78564" y="5050933"/>
            <a:ext cx="86601" cy="1378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89824" y="5087947"/>
            <a:ext cx="260350" cy="149225"/>
          </a:xfrm>
          <a:custGeom>
            <a:avLst/>
            <a:gdLst/>
            <a:ahLst/>
            <a:cxnLst/>
            <a:rect l="l" t="t" r="r" b="b"/>
            <a:pathLst>
              <a:path w="260350" h="149225">
                <a:moveTo>
                  <a:pt x="93546" y="0"/>
                </a:moveTo>
                <a:lnTo>
                  <a:pt x="60907" y="12103"/>
                </a:lnTo>
                <a:lnTo>
                  <a:pt x="25285" y="27433"/>
                </a:lnTo>
                <a:lnTo>
                  <a:pt x="5561" y="44775"/>
                </a:lnTo>
                <a:lnTo>
                  <a:pt x="0" y="70987"/>
                </a:lnTo>
                <a:lnTo>
                  <a:pt x="6869" y="112928"/>
                </a:lnTo>
                <a:lnTo>
                  <a:pt x="20426" y="133626"/>
                </a:lnTo>
                <a:lnTo>
                  <a:pt x="37984" y="144254"/>
                </a:lnTo>
                <a:lnTo>
                  <a:pt x="71277" y="148170"/>
                </a:lnTo>
                <a:lnTo>
                  <a:pt x="132040" y="148729"/>
                </a:lnTo>
                <a:lnTo>
                  <a:pt x="196541" y="143135"/>
                </a:lnTo>
                <a:lnTo>
                  <a:pt x="234084" y="130829"/>
                </a:lnTo>
                <a:lnTo>
                  <a:pt x="251558" y="118522"/>
                </a:lnTo>
                <a:lnTo>
                  <a:pt x="255852" y="112928"/>
                </a:lnTo>
                <a:lnTo>
                  <a:pt x="260180" y="67404"/>
                </a:lnTo>
                <a:lnTo>
                  <a:pt x="249778" y="37677"/>
                </a:lnTo>
                <a:lnTo>
                  <a:pt x="221083" y="17595"/>
                </a:lnTo>
                <a:lnTo>
                  <a:pt x="170534" y="1003"/>
                </a:lnTo>
              </a:path>
            </a:pathLst>
          </a:custGeom>
          <a:ln w="96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16740" y="4867926"/>
            <a:ext cx="211988" cy="238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3416" y="4867807"/>
            <a:ext cx="354838" cy="3376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97417" y="4867807"/>
            <a:ext cx="354838" cy="3376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25416" y="4867807"/>
            <a:ext cx="354838" cy="3376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3999" y="4042507"/>
            <a:ext cx="9684385" cy="0"/>
          </a:xfrm>
          <a:custGeom>
            <a:avLst/>
            <a:gdLst/>
            <a:ahLst/>
            <a:cxnLst/>
            <a:rect l="l" t="t" r="r" b="b"/>
            <a:pathLst>
              <a:path w="9684385">
                <a:moveTo>
                  <a:pt x="0" y="0"/>
                </a:moveTo>
                <a:lnTo>
                  <a:pt x="9684004" y="0"/>
                </a:lnTo>
              </a:path>
            </a:pathLst>
          </a:custGeom>
          <a:ln w="12700">
            <a:solidFill>
              <a:srgbClr val="FBAF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51515" y="4730760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70" h="645160">
                <a:moveTo>
                  <a:pt x="324485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70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5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5" y="644766"/>
                </a:lnTo>
                <a:close/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7514" y="4730760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69" h="645160">
                <a:moveTo>
                  <a:pt x="324484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69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4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4" y="644766"/>
                </a:lnTo>
                <a:close/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79515" y="4730760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70" h="645160">
                <a:moveTo>
                  <a:pt x="324485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70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5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5" y="644766"/>
                </a:lnTo>
                <a:close/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78349" y="4730760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70" h="645160">
                <a:moveTo>
                  <a:pt x="324485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70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5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5" y="644766"/>
                </a:lnTo>
                <a:close/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78349" y="5598124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70" h="645160">
                <a:moveTo>
                  <a:pt x="324485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70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5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5" y="644766"/>
                </a:lnTo>
                <a:close/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95515" y="4730760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69" h="645160">
                <a:moveTo>
                  <a:pt x="324484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69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4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4" y="644766"/>
                </a:lnTo>
                <a:close/>
              </a:path>
            </a:pathLst>
          </a:custGeom>
          <a:ln w="12700">
            <a:solidFill>
              <a:srgbClr val="FBAF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18932" y="5053140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951" y="0"/>
                </a:lnTo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02243" y="5053140"/>
            <a:ext cx="66040" cy="0"/>
          </a:xfrm>
          <a:custGeom>
            <a:avLst/>
            <a:gdLst/>
            <a:ahLst/>
            <a:cxnLst/>
            <a:rect l="l" t="t" r="r" b="b"/>
            <a:pathLst>
              <a:path w="66039">
                <a:moveTo>
                  <a:pt x="0" y="0"/>
                </a:moveTo>
                <a:lnTo>
                  <a:pt x="65951" y="0"/>
                </a:lnTo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23515" y="5053140"/>
            <a:ext cx="71120" cy="0"/>
          </a:xfrm>
          <a:custGeom>
            <a:avLst/>
            <a:gdLst/>
            <a:ahLst/>
            <a:cxnLst/>
            <a:rect l="l" t="t" r="r" b="b"/>
            <a:pathLst>
              <a:path w="71119">
                <a:moveTo>
                  <a:pt x="0" y="0"/>
                </a:moveTo>
                <a:lnTo>
                  <a:pt x="70929" y="0"/>
                </a:lnTo>
              </a:path>
            </a:pathLst>
          </a:custGeom>
          <a:ln w="12700">
            <a:solidFill>
              <a:srgbClr val="FBAF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706826" y="5053140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929" y="0"/>
                </a:lnTo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12545" y="4868188"/>
            <a:ext cx="124460" cy="357505"/>
          </a:xfrm>
          <a:custGeom>
            <a:avLst/>
            <a:gdLst/>
            <a:ahLst/>
            <a:cxnLst/>
            <a:rect l="l" t="t" r="r" b="b"/>
            <a:pathLst>
              <a:path w="124460" h="357504">
                <a:moveTo>
                  <a:pt x="68579" y="83451"/>
                </a:moveTo>
                <a:lnTo>
                  <a:pt x="68579" y="338378"/>
                </a:lnTo>
                <a:lnTo>
                  <a:pt x="70014" y="345611"/>
                </a:lnTo>
                <a:lnTo>
                  <a:pt x="73894" y="351604"/>
                </a:lnTo>
                <a:lnTo>
                  <a:pt x="79584" y="355689"/>
                </a:lnTo>
                <a:lnTo>
                  <a:pt x="86448" y="357200"/>
                </a:lnTo>
                <a:lnTo>
                  <a:pt x="106248" y="357200"/>
                </a:lnTo>
                <a:lnTo>
                  <a:pt x="113119" y="355689"/>
                </a:lnTo>
                <a:lnTo>
                  <a:pt x="118813" y="351604"/>
                </a:lnTo>
                <a:lnTo>
                  <a:pt x="122694" y="345611"/>
                </a:lnTo>
                <a:lnTo>
                  <a:pt x="124129" y="338378"/>
                </a:lnTo>
                <a:lnTo>
                  <a:pt x="124129" y="17818"/>
                </a:lnTo>
                <a:lnTo>
                  <a:pt x="124129" y="7632"/>
                </a:lnTo>
                <a:lnTo>
                  <a:pt x="118325" y="0"/>
                </a:lnTo>
                <a:lnTo>
                  <a:pt x="108673" y="0"/>
                </a:lnTo>
                <a:lnTo>
                  <a:pt x="96596" y="0"/>
                </a:lnTo>
                <a:lnTo>
                  <a:pt x="6756" y="61569"/>
                </a:lnTo>
                <a:lnTo>
                  <a:pt x="0" y="70218"/>
                </a:lnTo>
                <a:lnTo>
                  <a:pt x="0" y="75819"/>
                </a:lnTo>
                <a:lnTo>
                  <a:pt x="0" y="79895"/>
                </a:lnTo>
                <a:lnTo>
                  <a:pt x="1447" y="83959"/>
                </a:lnTo>
                <a:lnTo>
                  <a:pt x="3860" y="87007"/>
                </a:lnTo>
                <a:lnTo>
                  <a:pt x="15938" y="102273"/>
                </a:lnTo>
                <a:lnTo>
                  <a:pt x="19799" y="106857"/>
                </a:lnTo>
                <a:lnTo>
                  <a:pt x="25107" y="108889"/>
                </a:lnTo>
                <a:lnTo>
                  <a:pt x="30429" y="108889"/>
                </a:lnTo>
                <a:lnTo>
                  <a:pt x="33807" y="108889"/>
                </a:lnTo>
                <a:lnTo>
                  <a:pt x="37668" y="107873"/>
                </a:lnTo>
                <a:lnTo>
                  <a:pt x="41046" y="105333"/>
                </a:lnTo>
                <a:lnTo>
                  <a:pt x="68579" y="83451"/>
                </a:lnTo>
                <a:close/>
              </a:path>
            </a:pathLst>
          </a:custGeom>
          <a:ln w="96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93511" y="5731962"/>
            <a:ext cx="219075" cy="349250"/>
          </a:xfrm>
          <a:custGeom>
            <a:avLst/>
            <a:gdLst/>
            <a:ahLst/>
            <a:cxnLst/>
            <a:rect l="l" t="t" r="r" b="b"/>
            <a:pathLst>
              <a:path w="219075" h="349250">
                <a:moveTo>
                  <a:pt x="218643" y="314604"/>
                </a:moveTo>
                <a:lnTo>
                  <a:pt x="217190" y="307589"/>
                </a:lnTo>
                <a:lnTo>
                  <a:pt x="213261" y="301778"/>
                </a:lnTo>
                <a:lnTo>
                  <a:pt x="207498" y="297818"/>
                </a:lnTo>
                <a:lnTo>
                  <a:pt x="200545" y="296354"/>
                </a:lnTo>
                <a:lnTo>
                  <a:pt x="76301" y="296354"/>
                </a:lnTo>
                <a:lnTo>
                  <a:pt x="100065" y="275677"/>
                </a:lnTo>
                <a:lnTo>
                  <a:pt x="133382" y="242053"/>
                </a:lnTo>
                <a:lnTo>
                  <a:pt x="167730" y="198157"/>
                </a:lnTo>
                <a:lnTo>
                  <a:pt x="194588" y="146663"/>
                </a:lnTo>
                <a:lnTo>
                  <a:pt x="205435" y="90246"/>
                </a:lnTo>
                <a:lnTo>
                  <a:pt x="199451" y="56798"/>
                </a:lnTo>
                <a:lnTo>
                  <a:pt x="181408" y="27925"/>
                </a:lnTo>
                <a:lnTo>
                  <a:pt x="151165" y="7651"/>
                </a:lnTo>
                <a:lnTo>
                  <a:pt x="108585" y="0"/>
                </a:lnTo>
                <a:lnTo>
                  <a:pt x="75806" y="3599"/>
                </a:lnTo>
                <a:lnTo>
                  <a:pt x="27494" y="33914"/>
                </a:lnTo>
                <a:lnTo>
                  <a:pt x="7340" y="66573"/>
                </a:lnTo>
                <a:lnTo>
                  <a:pt x="7340" y="69037"/>
                </a:lnTo>
                <a:lnTo>
                  <a:pt x="7340" y="75450"/>
                </a:lnTo>
                <a:lnTo>
                  <a:pt x="11252" y="82346"/>
                </a:lnTo>
                <a:lnTo>
                  <a:pt x="17119" y="85305"/>
                </a:lnTo>
                <a:lnTo>
                  <a:pt x="30327" y="92214"/>
                </a:lnTo>
                <a:lnTo>
                  <a:pt x="33261" y="93687"/>
                </a:lnTo>
                <a:lnTo>
                  <a:pt x="36690" y="94678"/>
                </a:lnTo>
                <a:lnTo>
                  <a:pt x="39624" y="94678"/>
                </a:lnTo>
                <a:lnTo>
                  <a:pt x="46469" y="94678"/>
                </a:lnTo>
                <a:lnTo>
                  <a:pt x="52336" y="91224"/>
                </a:lnTo>
                <a:lnTo>
                  <a:pt x="56248" y="84810"/>
                </a:lnTo>
                <a:lnTo>
                  <a:pt x="66185" y="72098"/>
                </a:lnTo>
                <a:lnTo>
                  <a:pt x="76674" y="63361"/>
                </a:lnTo>
                <a:lnTo>
                  <a:pt x="88446" y="58323"/>
                </a:lnTo>
                <a:lnTo>
                  <a:pt x="102235" y="56705"/>
                </a:lnTo>
                <a:lnTo>
                  <a:pt x="121004" y="59833"/>
                </a:lnTo>
                <a:lnTo>
                  <a:pt x="134635" y="68787"/>
                </a:lnTo>
                <a:lnTo>
                  <a:pt x="142947" y="82921"/>
                </a:lnTo>
                <a:lnTo>
                  <a:pt x="145757" y="101587"/>
                </a:lnTo>
                <a:lnTo>
                  <a:pt x="137729" y="139735"/>
                </a:lnTo>
                <a:lnTo>
                  <a:pt x="116506" y="179208"/>
                </a:lnTo>
                <a:lnTo>
                  <a:pt x="86386" y="218493"/>
                </a:lnTo>
                <a:lnTo>
                  <a:pt x="51664" y="256074"/>
                </a:lnTo>
                <a:lnTo>
                  <a:pt x="16637" y="290436"/>
                </a:lnTo>
                <a:lnTo>
                  <a:pt x="9702" y="297705"/>
                </a:lnTo>
                <a:lnTo>
                  <a:pt x="4465" y="304927"/>
                </a:lnTo>
                <a:lnTo>
                  <a:pt x="1154" y="312424"/>
                </a:lnTo>
                <a:lnTo>
                  <a:pt x="0" y="320522"/>
                </a:lnTo>
                <a:lnTo>
                  <a:pt x="0" y="330873"/>
                </a:lnTo>
                <a:lnTo>
                  <a:pt x="1452" y="337887"/>
                </a:lnTo>
                <a:lnTo>
                  <a:pt x="5381" y="343698"/>
                </a:lnTo>
                <a:lnTo>
                  <a:pt x="11144" y="347659"/>
                </a:lnTo>
                <a:lnTo>
                  <a:pt x="18097" y="349123"/>
                </a:lnTo>
                <a:lnTo>
                  <a:pt x="200545" y="349123"/>
                </a:lnTo>
                <a:lnTo>
                  <a:pt x="207498" y="347659"/>
                </a:lnTo>
                <a:lnTo>
                  <a:pt x="213261" y="343698"/>
                </a:lnTo>
                <a:lnTo>
                  <a:pt x="217190" y="337887"/>
                </a:lnTo>
                <a:lnTo>
                  <a:pt x="218643" y="330873"/>
                </a:lnTo>
                <a:lnTo>
                  <a:pt x="218643" y="314604"/>
                </a:lnTo>
                <a:close/>
              </a:path>
            </a:pathLst>
          </a:custGeom>
          <a:ln w="96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03996" y="7003339"/>
            <a:ext cx="762000" cy="177800"/>
          </a:xfrm>
          <a:custGeom>
            <a:avLst/>
            <a:gdLst/>
            <a:ahLst/>
            <a:cxnLst/>
            <a:rect l="l" t="t" r="r" b="b"/>
            <a:pathLst>
              <a:path w="762000" h="177800">
                <a:moveTo>
                  <a:pt x="762000" y="0"/>
                </a:moveTo>
                <a:lnTo>
                  <a:pt x="551395" y="0"/>
                </a:lnTo>
                <a:lnTo>
                  <a:pt x="543445" y="7950"/>
                </a:lnTo>
                <a:lnTo>
                  <a:pt x="543445" y="27495"/>
                </a:lnTo>
                <a:lnTo>
                  <a:pt x="551395" y="35432"/>
                </a:lnTo>
                <a:lnTo>
                  <a:pt x="658926" y="35432"/>
                </a:lnTo>
                <a:lnTo>
                  <a:pt x="661581" y="38087"/>
                </a:lnTo>
                <a:lnTo>
                  <a:pt x="661581" y="162877"/>
                </a:lnTo>
                <a:lnTo>
                  <a:pt x="658926" y="165519"/>
                </a:lnTo>
                <a:lnTo>
                  <a:pt x="573112" y="165519"/>
                </a:lnTo>
                <a:lnTo>
                  <a:pt x="556980" y="162254"/>
                </a:lnTo>
                <a:lnTo>
                  <a:pt x="543790" y="153357"/>
                </a:lnTo>
                <a:lnTo>
                  <a:pt x="534888" y="140171"/>
                </a:lnTo>
                <a:lnTo>
                  <a:pt x="531622" y="124040"/>
                </a:lnTo>
                <a:lnTo>
                  <a:pt x="531622" y="64973"/>
                </a:lnTo>
                <a:lnTo>
                  <a:pt x="526508" y="39706"/>
                </a:lnTo>
                <a:lnTo>
                  <a:pt x="512570" y="19051"/>
                </a:lnTo>
                <a:lnTo>
                  <a:pt x="491915" y="5113"/>
                </a:lnTo>
                <a:lnTo>
                  <a:pt x="466648" y="0"/>
                </a:lnTo>
                <a:lnTo>
                  <a:pt x="447798" y="2794"/>
                </a:lnTo>
                <a:lnTo>
                  <a:pt x="431128" y="10625"/>
                </a:lnTo>
                <a:lnTo>
                  <a:pt x="417451" y="22658"/>
                </a:lnTo>
                <a:lnTo>
                  <a:pt x="407581" y="38061"/>
                </a:lnTo>
                <a:lnTo>
                  <a:pt x="397710" y="22658"/>
                </a:lnTo>
                <a:lnTo>
                  <a:pt x="384033" y="10625"/>
                </a:lnTo>
                <a:lnTo>
                  <a:pt x="367363" y="2794"/>
                </a:lnTo>
                <a:lnTo>
                  <a:pt x="348513" y="0"/>
                </a:lnTo>
                <a:lnTo>
                  <a:pt x="323246" y="5113"/>
                </a:lnTo>
                <a:lnTo>
                  <a:pt x="302591" y="19051"/>
                </a:lnTo>
                <a:lnTo>
                  <a:pt x="288654" y="39706"/>
                </a:lnTo>
                <a:lnTo>
                  <a:pt x="283540" y="64973"/>
                </a:lnTo>
                <a:lnTo>
                  <a:pt x="283540" y="165099"/>
                </a:lnTo>
                <a:lnTo>
                  <a:pt x="269557" y="160418"/>
                </a:lnTo>
                <a:lnTo>
                  <a:pt x="258311" y="151358"/>
                </a:lnTo>
                <a:lnTo>
                  <a:pt x="250818" y="138936"/>
                </a:lnTo>
                <a:lnTo>
                  <a:pt x="248094" y="124167"/>
                </a:lnTo>
                <a:lnTo>
                  <a:pt x="248094" y="64973"/>
                </a:lnTo>
                <a:lnTo>
                  <a:pt x="242980" y="39706"/>
                </a:lnTo>
                <a:lnTo>
                  <a:pt x="229042" y="19051"/>
                </a:lnTo>
                <a:lnTo>
                  <a:pt x="208387" y="5113"/>
                </a:lnTo>
                <a:lnTo>
                  <a:pt x="183121" y="0"/>
                </a:lnTo>
                <a:lnTo>
                  <a:pt x="164269" y="2794"/>
                </a:lnTo>
                <a:lnTo>
                  <a:pt x="147596" y="10625"/>
                </a:lnTo>
                <a:lnTo>
                  <a:pt x="133918" y="22658"/>
                </a:lnTo>
                <a:lnTo>
                  <a:pt x="124053" y="38061"/>
                </a:lnTo>
                <a:lnTo>
                  <a:pt x="114181" y="22658"/>
                </a:lnTo>
                <a:lnTo>
                  <a:pt x="100501" y="10625"/>
                </a:lnTo>
                <a:lnTo>
                  <a:pt x="83830" y="2794"/>
                </a:lnTo>
                <a:lnTo>
                  <a:pt x="64985" y="0"/>
                </a:lnTo>
                <a:lnTo>
                  <a:pt x="39712" y="5113"/>
                </a:lnTo>
                <a:lnTo>
                  <a:pt x="19053" y="19051"/>
                </a:lnTo>
                <a:lnTo>
                  <a:pt x="5114" y="39706"/>
                </a:lnTo>
                <a:lnTo>
                  <a:pt x="0" y="64973"/>
                </a:lnTo>
                <a:lnTo>
                  <a:pt x="0" y="171424"/>
                </a:lnTo>
                <a:lnTo>
                  <a:pt x="11810" y="171424"/>
                </a:lnTo>
                <a:lnTo>
                  <a:pt x="11810" y="64973"/>
                </a:lnTo>
                <a:lnTo>
                  <a:pt x="15995" y="44300"/>
                </a:lnTo>
                <a:lnTo>
                  <a:pt x="27401" y="27400"/>
                </a:lnTo>
                <a:lnTo>
                  <a:pt x="44306" y="15995"/>
                </a:lnTo>
                <a:lnTo>
                  <a:pt x="64985" y="11810"/>
                </a:lnTo>
                <a:lnTo>
                  <a:pt x="85658" y="15995"/>
                </a:lnTo>
                <a:lnTo>
                  <a:pt x="102558" y="27400"/>
                </a:lnTo>
                <a:lnTo>
                  <a:pt x="113963" y="44300"/>
                </a:lnTo>
                <a:lnTo>
                  <a:pt x="118148" y="64973"/>
                </a:lnTo>
                <a:lnTo>
                  <a:pt x="118148" y="171424"/>
                </a:lnTo>
                <a:lnTo>
                  <a:pt x="129959" y="171424"/>
                </a:lnTo>
                <a:lnTo>
                  <a:pt x="129959" y="64973"/>
                </a:lnTo>
                <a:lnTo>
                  <a:pt x="134143" y="44300"/>
                </a:lnTo>
                <a:lnTo>
                  <a:pt x="145548" y="27400"/>
                </a:lnTo>
                <a:lnTo>
                  <a:pt x="162448" y="15995"/>
                </a:lnTo>
                <a:lnTo>
                  <a:pt x="183121" y="11810"/>
                </a:lnTo>
                <a:lnTo>
                  <a:pt x="203793" y="15995"/>
                </a:lnTo>
                <a:lnTo>
                  <a:pt x="220694" y="27400"/>
                </a:lnTo>
                <a:lnTo>
                  <a:pt x="232098" y="44300"/>
                </a:lnTo>
                <a:lnTo>
                  <a:pt x="236283" y="64973"/>
                </a:lnTo>
                <a:lnTo>
                  <a:pt x="236283" y="124167"/>
                </a:lnTo>
                <a:lnTo>
                  <a:pt x="240468" y="144847"/>
                </a:lnTo>
                <a:lnTo>
                  <a:pt x="251872" y="161751"/>
                </a:lnTo>
                <a:lnTo>
                  <a:pt x="268773" y="173157"/>
                </a:lnTo>
                <a:lnTo>
                  <a:pt x="289445" y="177342"/>
                </a:lnTo>
                <a:lnTo>
                  <a:pt x="295351" y="177342"/>
                </a:lnTo>
                <a:lnTo>
                  <a:pt x="295351" y="64973"/>
                </a:lnTo>
                <a:lnTo>
                  <a:pt x="299535" y="44300"/>
                </a:lnTo>
                <a:lnTo>
                  <a:pt x="310940" y="27400"/>
                </a:lnTo>
                <a:lnTo>
                  <a:pt x="327840" y="15995"/>
                </a:lnTo>
                <a:lnTo>
                  <a:pt x="348513" y="11810"/>
                </a:lnTo>
                <a:lnTo>
                  <a:pt x="369185" y="15995"/>
                </a:lnTo>
                <a:lnTo>
                  <a:pt x="386086" y="27400"/>
                </a:lnTo>
                <a:lnTo>
                  <a:pt x="397490" y="44300"/>
                </a:lnTo>
                <a:lnTo>
                  <a:pt x="401675" y="64973"/>
                </a:lnTo>
                <a:lnTo>
                  <a:pt x="401675" y="171424"/>
                </a:lnTo>
                <a:lnTo>
                  <a:pt x="413486" y="171424"/>
                </a:lnTo>
                <a:lnTo>
                  <a:pt x="413486" y="64973"/>
                </a:lnTo>
                <a:lnTo>
                  <a:pt x="417671" y="44300"/>
                </a:lnTo>
                <a:lnTo>
                  <a:pt x="429075" y="27400"/>
                </a:lnTo>
                <a:lnTo>
                  <a:pt x="445976" y="15995"/>
                </a:lnTo>
                <a:lnTo>
                  <a:pt x="466648" y="11810"/>
                </a:lnTo>
                <a:lnTo>
                  <a:pt x="487321" y="15995"/>
                </a:lnTo>
                <a:lnTo>
                  <a:pt x="504221" y="27400"/>
                </a:lnTo>
                <a:lnTo>
                  <a:pt x="515626" y="44300"/>
                </a:lnTo>
                <a:lnTo>
                  <a:pt x="519811" y="64973"/>
                </a:lnTo>
                <a:lnTo>
                  <a:pt x="519811" y="124040"/>
                </a:lnTo>
                <a:lnTo>
                  <a:pt x="524006" y="144767"/>
                </a:lnTo>
                <a:lnTo>
                  <a:pt x="535441" y="161712"/>
                </a:lnTo>
                <a:lnTo>
                  <a:pt x="552386" y="173147"/>
                </a:lnTo>
                <a:lnTo>
                  <a:pt x="573112" y="177342"/>
                </a:lnTo>
                <a:lnTo>
                  <a:pt x="665441" y="177342"/>
                </a:lnTo>
                <a:lnTo>
                  <a:pt x="673392" y="169392"/>
                </a:lnTo>
                <a:lnTo>
                  <a:pt x="673392" y="31572"/>
                </a:lnTo>
                <a:lnTo>
                  <a:pt x="665441" y="23621"/>
                </a:lnTo>
                <a:lnTo>
                  <a:pt x="557911" y="23621"/>
                </a:lnTo>
                <a:lnTo>
                  <a:pt x="555256" y="20980"/>
                </a:lnTo>
                <a:lnTo>
                  <a:pt x="555256" y="14465"/>
                </a:lnTo>
                <a:lnTo>
                  <a:pt x="557911" y="11810"/>
                </a:lnTo>
                <a:lnTo>
                  <a:pt x="762000" y="1181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58831" y="7056664"/>
            <a:ext cx="1917166" cy="965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909008" y="7003668"/>
            <a:ext cx="285115" cy="279400"/>
          </a:xfrm>
          <a:custGeom>
            <a:avLst/>
            <a:gdLst/>
            <a:ahLst/>
            <a:cxnLst/>
            <a:rect l="l" t="t" r="r" b="b"/>
            <a:pathLst>
              <a:path w="285115" h="279400">
                <a:moveTo>
                  <a:pt x="285051" y="139471"/>
                </a:moveTo>
                <a:lnTo>
                  <a:pt x="277784" y="183554"/>
                </a:lnTo>
                <a:lnTo>
                  <a:pt x="257550" y="221840"/>
                </a:lnTo>
                <a:lnTo>
                  <a:pt x="226695" y="252032"/>
                </a:lnTo>
                <a:lnTo>
                  <a:pt x="187569" y="271832"/>
                </a:lnTo>
                <a:lnTo>
                  <a:pt x="142519" y="278942"/>
                </a:lnTo>
                <a:lnTo>
                  <a:pt x="97470" y="271832"/>
                </a:lnTo>
                <a:lnTo>
                  <a:pt x="58347" y="252032"/>
                </a:lnTo>
                <a:lnTo>
                  <a:pt x="27497" y="221840"/>
                </a:lnTo>
                <a:lnTo>
                  <a:pt x="7265" y="183554"/>
                </a:lnTo>
                <a:lnTo>
                  <a:pt x="0" y="139471"/>
                </a:lnTo>
                <a:lnTo>
                  <a:pt x="7265" y="95388"/>
                </a:lnTo>
                <a:lnTo>
                  <a:pt x="27497" y="57102"/>
                </a:lnTo>
                <a:lnTo>
                  <a:pt x="58347" y="26910"/>
                </a:lnTo>
                <a:lnTo>
                  <a:pt x="97470" y="7110"/>
                </a:lnTo>
                <a:lnTo>
                  <a:pt x="142519" y="0"/>
                </a:lnTo>
                <a:lnTo>
                  <a:pt x="187569" y="7110"/>
                </a:lnTo>
                <a:lnTo>
                  <a:pt x="226695" y="26910"/>
                </a:lnTo>
                <a:lnTo>
                  <a:pt x="257550" y="57102"/>
                </a:lnTo>
                <a:lnTo>
                  <a:pt x="277784" y="95388"/>
                </a:lnTo>
                <a:lnTo>
                  <a:pt x="285051" y="139471"/>
                </a:lnTo>
                <a:close/>
              </a:path>
            </a:pathLst>
          </a:custGeom>
          <a:ln w="12700">
            <a:solidFill>
              <a:srgbClr val="FBAF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pc="30" dirty="0"/>
              <a:t>mmtpro.ru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968845" y="7058478"/>
            <a:ext cx="169545" cy="18351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00" spc="55" dirty="0">
                <a:latin typeface="Calibri"/>
                <a:cs typeface="Calibri"/>
              </a:rPr>
              <a:t>05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15970" algn="l"/>
                <a:tab pos="6626225" algn="l"/>
              </a:tabLst>
            </a:pPr>
            <a:r>
              <a:rPr spc="-2865" dirty="0">
                <a:solidFill>
                  <a:srgbClr val="EFF8F9"/>
                </a:solidFill>
              </a:rPr>
              <a:t>1	</a:t>
            </a:r>
            <a:r>
              <a:rPr spc="285" dirty="0"/>
              <a:t>2	</a:t>
            </a:r>
            <a:r>
              <a:rPr spc="540" dirty="0">
                <a:solidFill>
                  <a:srgbClr val="F6F8FD"/>
                </a:solidFill>
              </a:rPr>
              <a:t>3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pc="220" dirty="0"/>
              <a:t>КОМПЛЕКС </a:t>
            </a:r>
            <a:r>
              <a:rPr spc="280" dirty="0"/>
              <a:t>УСЛУГ</a:t>
            </a:r>
            <a:r>
              <a:rPr spc="-50" dirty="0"/>
              <a:t> </a:t>
            </a:r>
            <a:r>
              <a:rPr sz="3450" spc="330" baseline="7246" dirty="0"/>
              <a:t>«</a:t>
            </a:r>
            <a:r>
              <a:rPr sz="2300" spc="220" dirty="0"/>
              <a:t>ОБЛАЧНОГО</a:t>
            </a:r>
            <a:r>
              <a:rPr sz="3450" spc="330" baseline="7246" dirty="0"/>
              <a:t>»</a:t>
            </a:r>
            <a:endParaRPr sz="3450" baseline="7246"/>
          </a:p>
        </p:txBody>
      </p:sp>
      <p:sp>
        <p:nvSpPr>
          <p:cNvPr id="4" name="object 4"/>
          <p:cNvSpPr txBox="1"/>
          <p:nvPr/>
        </p:nvSpPr>
        <p:spPr>
          <a:xfrm>
            <a:off x="492757" y="742510"/>
            <a:ext cx="970216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3670" algn="l"/>
                <a:tab pos="9688830" algn="l"/>
              </a:tabLst>
            </a:pPr>
            <a:r>
              <a:rPr sz="2300" b="1" spc="220" dirty="0">
                <a:latin typeface="Calibri"/>
                <a:cs typeface="Calibri"/>
              </a:rPr>
              <a:t>РЕШЕНИЯ ДЛЯ</a:t>
            </a:r>
            <a:r>
              <a:rPr sz="2300" b="1" spc="-55" dirty="0">
                <a:latin typeface="Calibri"/>
                <a:cs typeface="Calibri"/>
              </a:rPr>
              <a:t> </a:t>
            </a:r>
            <a:r>
              <a:rPr sz="2300" b="1" spc="295" dirty="0">
                <a:latin typeface="Calibri"/>
                <a:cs typeface="Calibri"/>
              </a:rPr>
              <a:t>КЛИНИКИ	</a:t>
            </a:r>
            <a:r>
              <a:rPr sz="2300" b="1" u="sng" spc="260" dirty="0">
                <a:uFill>
                  <a:solidFill>
                    <a:srgbClr val="F04E58"/>
                  </a:solidFill>
                </a:uFill>
                <a:latin typeface="Calibri"/>
                <a:cs typeface="Calibri"/>
              </a:rPr>
              <a:t> </a:t>
            </a:r>
            <a:r>
              <a:rPr sz="2300" b="1" u="sng" spc="295" dirty="0">
                <a:uFill>
                  <a:solidFill>
                    <a:srgbClr val="F04E58"/>
                  </a:solidFill>
                </a:uFill>
                <a:latin typeface="Calibri"/>
                <a:cs typeface="Calibri"/>
              </a:rPr>
              <a:t>	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8250" y="3247228"/>
            <a:ext cx="25368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180" dirty="0">
                <a:solidFill>
                  <a:srgbClr val="00ABBD"/>
                </a:solidFill>
                <a:latin typeface="Calibri"/>
                <a:cs typeface="Calibri"/>
              </a:rPr>
              <a:t>С </a:t>
            </a:r>
            <a:r>
              <a:rPr sz="1500" b="1" spc="190" dirty="0">
                <a:solidFill>
                  <a:srgbClr val="00ABBD"/>
                </a:solidFill>
                <a:latin typeface="Calibri"/>
                <a:cs typeface="Calibri"/>
              </a:rPr>
              <a:t>ГОТОВОЙ</a:t>
            </a:r>
            <a:r>
              <a:rPr sz="1500" b="1" spc="-155" dirty="0">
                <a:solidFill>
                  <a:srgbClr val="00ABBD"/>
                </a:solidFill>
                <a:latin typeface="Calibri"/>
                <a:cs typeface="Calibri"/>
              </a:rPr>
              <a:t> </a:t>
            </a:r>
            <a:r>
              <a:rPr sz="1500" b="1" spc="204" dirty="0">
                <a:solidFill>
                  <a:srgbClr val="00ABBD"/>
                </a:solidFill>
                <a:latin typeface="Calibri"/>
                <a:cs typeface="Calibri"/>
              </a:rPr>
              <a:t>СТРУКТУРОЙ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92316" y="3247228"/>
            <a:ext cx="13112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175" dirty="0">
                <a:solidFill>
                  <a:srgbClr val="416CD4"/>
                </a:solidFill>
                <a:latin typeface="Calibri"/>
                <a:cs typeface="Calibri"/>
              </a:rPr>
              <a:t>ПОДДЕРЖКА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8250" y="3031392"/>
            <a:ext cx="80949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24225" algn="l"/>
                <a:tab pos="6636384" algn="l"/>
              </a:tabLst>
            </a:pPr>
            <a:r>
              <a:rPr sz="1500" b="1" spc="190" dirty="0">
                <a:solidFill>
                  <a:srgbClr val="00ABBD"/>
                </a:solidFill>
                <a:latin typeface="Calibri"/>
                <a:cs typeface="Calibri"/>
              </a:rPr>
              <a:t>СТ</a:t>
            </a:r>
            <a:r>
              <a:rPr sz="1500" b="1" spc="100" dirty="0">
                <a:solidFill>
                  <a:srgbClr val="00ABBD"/>
                </a:solidFill>
                <a:latin typeface="Calibri"/>
                <a:cs typeface="Calibri"/>
              </a:rPr>
              <a:t>Р</a:t>
            </a:r>
            <a:r>
              <a:rPr sz="1500" b="1" spc="220" dirty="0">
                <a:solidFill>
                  <a:srgbClr val="00ABBD"/>
                </a:solidFill>
                <a:latin typeface="Calibri"/>
                <a:cs typeface="Calibri"/>
              </a:rPr>
              <a:t>АНИЦ</a:t>
            </a:r>
            <a:r>
              <a:rPr sz="1500" b="1" spc="165" dirty="0">
                <a:solidFill>
                  <a:srgbClr val="00ABBD"/>
                </a:solidFill>
                <a:latin typeface="Calibri"/>
                <a:cs typeface="Calibri"/>
              </a:rPr>
              <a:t>А</a:t>
            </a:r>
            <a:r>
              <a:rPr sz="1500" b="1" spc="50" dirty="0">
                <a:solidFill>
                  <a:srgbClr val="00ABBD"/>
                </a:solidFill>
                <a:latin typeface="Calibri"/>
                <a:cs typeface="Calibri"/>
              </a:rPr>
              <a:t> </a:t>
            </a:r>
            <a:r>
              <a:rPr sz="1500" b="1" spc="185" dirty="0">
                <a:solidFill>
                  <a:srgbClr val="00ABBD"/>
                </a:solidFill>
                <a:latin typeface="Calibri"/>
                <a:cs typeface="Calibri"/>
              </a:rPr>
              <a:t>К</a:t>
            </a:r>
            <a:r>
              <a:rPr sz="1500" b="1" spc="229" dirty="0">
                <a:solidFill>
                  <a:srgbClr val="00ABBD"/>
                </a:solidFill>
                <a:latin typeface="Calibri"/>
                <a:cs typeface="Calibri"/>
              </a:rPr>
              <a:t>ЛИНИК</a:t>
            </a:r>
            <a:r>
              <a:rPr sz="1500" b="1" spc="190" dirty="0">
                <a:solidFill>
                  <a:srgbClr val="00ABBD"/>
                </a:solidFill>
                <a:latin typeface="Calibri"/>
                <a:cs typeface="Calibri"/>
              </a:rPr>
              <a:t>И</a:t>
            </a:r>
            <a:r>
              <a:rPr sz="1500" b="1" dirty="0">
                <a:solidFill>
                  <a:srgbClr val="00ABBD"/>
                </a:solidFill>
                <a:latin typeface="Calibri"/>
                <a:cs typeface="Calibri"/>
              </a:rPr>
              <a:t>	</a:t>
            </a:r>
            <a:r>
              <a:rPr sz="1500" b="1" spc="165" dirty="0">
                <a:solidFill>
                  <a:srgbClr val="24B890"/>
                </a:solidFill>
                <a:latin typeface="Calibri"/>
                <a:cs typeface="Calibri"/>
              </a:rPr>
              <a:t>Ф</a:t>
            </a:r>
            <a:r>
              <a:rPr sz="1500" b="1" spc="225" dirty="0">
                <a:solidFill>
                  <a:srgbClr val="24B890"/>
                </a:solidFill>
                <a:latin typeface="Calibri"/>
                <a:cs typeface="Calibri"/>
              </a:rPr>
              <a:t>УНКЦИОН</a:t>
            </a:r>
            <a:r>
              <a:rPr sz="1500" b="1" spc="210" dirty="0">
                <a:solidFill>
                  <a:srgbClr val="24B890"/>
                </a:solidFill>
                <a:latin typeface="Calibri"/>
                <a:cs typeface="Calibri"/>
              </a:rPr>
              <a:t>А</a:t>
            </a:r>
            <a:r>
              <a:rPr sz="1500" b="1" spc="180" dirty="0">
                <a:solidFill>
                  <a:srgbClr val="24B890"/>
                </a:solidFill>
                <a:latin typeface="Calibri"/>
                <a:cs typeface="Calibri"/>
              </a:rPr>
              <a:t>ЛЬНЫ</a:t>
            </a:r>
            <a:r>
              <a:rPr sz="1500" b="1" spc="100" dirty="0">
                <a:solidFill>
                  <a:srgbClr val="24B890"/>
                </a:solidFill>
                <a:latin typeface="Calibri"/>
                <a:cs typeface="Calibri"/>
              </a:rPr>
              <a:t>Е</a:t>
            </a:r>
            <a:r>
              <a:rPr sz="1500" b="1" dirty="0">
                <a:solidFill>
                  <a:srgbClr val="24B890"/>
                </a:solidFill>
                <a:latin typeface="Calibri"/>
                <a:cs typeface="Calibri"/>
              </a:rPr>
              <a:t>	</a:t>
            </a:r>
            <a:r>
              <a:rPr sz="1500" b="1" spc="204" dirty="0">
                <a:solidFill>
                  <a:srgbClr val="416CD4"/>
                </a:solidFill>
                <a:latin typeface="Calibri"/>
                <a:cs typeface="Calibri"/>
              </a:rPr>
              <a:t>ТЕХНИЧЕС</a:t>
            </a:r>
            <a:r>
              <a:rPr sz="1500" b="1" spc="195" dirty="0">
                <a:solidFill>
                  <a:srgbClr val="416CD4"/>
                </a:solidFill>
                <a:latin typeface="Calibri"/>
                <a:cs typeface="Calibri"/>
              </a:rPr>
              <a:t>К</a:t>
            </a:r>
            <a:r>
              <a:rPr sz="1500" b="1" spc="155" dirty="0">
                <a:solidFill>
                  <a:srgbClr val="416CD4"/>
                </a:solidFill>
                <a:latin typeface="Calibri"/>
                <a:cs typeface="Calibri"/>
              </a:rPr>
              <a:t>АЯ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0283" y="3247228"/>
            <a:ext cx="21342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195" dirty="0">
                <a:solidFill>
                  <a:srgbClr val="24B890"/>
                </a:solidFill>
                <a:latin typeface="Calibri"/>
                <a:cs typeface="Calibri"/>
              </a:rPr>
              <a:t>БЛОКИ</a:t>
            </a:r>
            <a:r>
              <a:rPr sz="1500" b="1" spc="5" dirty="0">
                <a:solidFill>
                  <a:srgbClr val="24B890"/>
                </a:solidFill>
                <a:latin typeface="Calibri"/>
                <a:cs typeface="Calibri"/>
              </a:rPr>
              <a:t> </a:t>
            </a:r>
            <a:r>
              <a:rPr sz="1500" b="1" spc="180" dirty="0">
                <a:solidFill>
                  <a:srgbClr val="24B890"/>
                </a:solidFill>
                <a:latin typeface="Calibri"/>
                <a:cs typeface="Calibri"/>
              </a:rPr>
              <a:t>УПРАВЛЕНИЯ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7300" y="3597715"/>
            <a:ext cx="1206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5" dirty="0">
                <a:latin typeface="Calibri"/>
                <a:cs typeface="Calibri"/>
              </a:rPr>
              <a:t>Логотип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25" dirty="0">
                <a:latin typeface="Calibri"/>
                <a:cs typeface="Calibri"/>
              </a:rPr>
              <a:t>клиники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67300" y="3966066"/>
            <a:ext cx="20377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latin typeface="Calibri"/>
                <a:cs typeface="Calibri"/>
              </a:rPr>
              <a:t>Приветственная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информация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7300" y="4150165"/>
            <a:ext cx="7258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0" dirty="0">
                <a:latin typeface="Calibri"/>
                <a:cs typeface="Calibri"/>
              </a:rPr>
              <a:t>o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50" dirty="0">
                <a:latin typeface="Calibri"/>
                <a:cs typeface="Calibri"/>
              </a:rPr>
              <a:t>Сервисе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7300" y="4518516"/>
            <a:ext cx="2352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latin typeface="Calibri"/>
                <a:cs typeface="Calibri"/>
              </a:rPr>
              <a:t>Разделы </a:t>
            </a:r>
            <a:r>
              <a:rPr sz="1200" spc="30" dirty="0">
                <a:latin typeface="Calibri"/>
                <a:cs typeface="Calibri"/>
              </a:rPr>
              <a:t>«Срочные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консультации»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67300" y="4702615"/>
            <a:ext cx="19551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Calibri"/>
                <a:cs typeface="Calibri"/>
              </a:rPr>
              <a:t>и </a:t>
            </a:r>
            <a:r>
              <a:rPr sz="1200" spc="20" dirty="0">
                <a:latin typeface="Calibri"/>
                <a:cs typeface="Calibri"/>
              </a:rPr>
              <a:t>«Консультации </a:t>
            </a:r>
            <a:r>
              <a:rPr sz="1200" spc="35" dirty="0">
                <a:latin typeface="Calibri"/>
                <a:cs typeface="Calibri"/>
              </a:rPr>
              <a:t>по</a:t>
            </a:r>
            <a:r>
              <a:rPr sz="1200" spc="-11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записи»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7300" y="5070966"/>
            <a:ext cx="2094230" cy="760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latin typeface="Calibri"/>
                <a:cs typeface="Calibri"/>
              </a:rPr>
              <a:t>Раздел </a:t>
            </a:r>
            <a:r>
              <a:rPr sz="1200" spc="20" dirty="0">
                <a:latin typeface="Calibri"/>
                <a:cs typeface="Calibri"/>
              </a:rPr>
              <a:t>«Условия </a:t>
            </a:r>
            <a:r>
              <a:rPr sz="1200" spc="10" dirty="0">
                <a:latin typeface="Calibri"/>
                <a:cs typeface="Calibri"/>
              </a:rPr>
              <a:t>оказания  </a:t>
            </a:r>
            <a:r>
              <a:rPr sz="1200" spc="30" dirty="0">
                <a:latin typeface="Calibri"/>
                <a:cs typeface="Calibri"/>
              </a:rPr>
              <a:t>услуг» </a:t>
            </a:r>
            <a:r>
              <a:rPr sz="1200" spc="20" dirty="0">
                <a:latin typeface="Calibri"/>
                <a:cs typeface="Calibri"/>
              </a:rPr>
              <a:t>(договор </a:t>
            </a:r>
            <a:r>
              <a:rPr sz="1200" dirty="0">
                <a:latin typeface="Calibri"/>
                <a:cs typeface="Calibri"/>
              </a:rPr>
              <a:t>на </a:t>
            </a:r>
            <a:r>
              <a:rPr sz="1200" spc="-20" dirty="0">
                <a:latin typeface="Calibri"/>
                <a:cs typeface="Calibri"/>
              </a:rPr>
              <a:t>мед </a:t>
            </a:r>
            <a:r>
              <a:rPr sz="1200" spc="20" dirty="0">
                <a:latin typeface="Calibri"/>
                <a:cs typeface="Calibri"/>
              </a:rPr>
              <a:t>услуги,  </a:t>
            </a:r>
            <a:r>
              <a:rPr sz="1200" spc="85" dirty="0">
                <a:latin typeface="Calibri"/>
                <a:cs typeface="Calibri"/>
              </a:rPr>
              <a:t>ИДС, </a:t>
            </a:r>
            <a:r>
              <a:rPr sz="1200" spc="25" dirty="0">
                <a:latin typeface="Calibri"/>
                <a:cs typeface="Calibri"/>
              </a:rPr>
              <a:t>согласие </a:t>
            </a:r>
            <a:r>
              <a:rPr sz="1200" dirty="0">
                <a:latin typeface="Calibri"/>
                <a:cs typeface="Calibri"/>
              </a:rPr>
              <a:t>на </a:t>
            </a:r>
            <a:r>
              <a:rPr sz="1200" spc="30" dirty="0">
                <a:latin typeface="Calibri"/>
                <a:cs typeface="Calibri"/>
              </a:rPr>
              <a:t>обработку  </a:t>
            </a:r>
            <a:r>
              <a:rPr sz="1200" spc="20" dirty="0">
                <a:latin typeface="Calibri"/>
                <a:cs typeface="Calibri"/>
              </a:rPr>
              <a:t>персональных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данных)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7300" y="5991614"/>
            <a:ext cx="2137410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30" dirty="0">
                <a:latin typeface="Calibri"/>
                <a:cs typeface="Calibri"/>
              </a:rPr>
              <a:t>Блоки </a:t>
            </a:r>
            <a:r>
              <a:rPr sz="1200" spc="5" dirty="0">
                <a:latin typeface="Calibri"/>
                <a:cs typeface="Calibri"/>
              </a:rPr>
              <a:t>для </a:t>
            </a:r>
            <a:r>
              <a:rPr sz="1200" spc="15" dirty="0">
                <a:latin typeface="Calibri"/>
                <a:cs typeface="Calibri"/>
              </a:rPr>
              <a:t>заполнения</a:t>
            </a:r>
            <a:r>
              <a:rPr sz="1200" spc="-75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«Врачи»  </a:t>
            </a:r>
            <a:r>
              <a:rPr sz="1200" spc="25" dirty="0">
                <a:latin typeface="Calibri"/>
                <a:cs typeface="Calibri"/>
              </a:rPr>
              <a:t>и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«Расписание»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79257" y="3597563"/>
            <a:ext cx="2103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0" dirty="0">
                <a:latin typeface="Calibri"/>
                <a:cs typeface="Calibri"/>
              </a:rPr>
              <a:t>Выставление </a:t>
            </a:r>
            <a:r>
              <a:rPr sz="1200" spc="25" dirty="0">
                <a:latin typeface="Calibri"/>
                <a:cs typeface="Calibri"/>
              </a:rPr>
              <a:t>и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25" dirty="0">
                <a:latin typeface="Calibri"/>
                <a:cs typeface="Calibri"/>
              </a:rPr>
              <a:t>корректировка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79257" y="3781662"/>
            <a:ext cx="81406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latin typeface="Calibri"/>
                <a:cs typeface="Calibri"/>
              </a:rPr>
              <a:t>р</a:t>
            </a:r>
            <a:r>
              <a:rPr sz="1200" spc="-20" dirty="0">
                <a:latin typeface="Calibri"/>
                <a:cs typeface="Calibri"/>
              </a:rPr>
              <a:t>а</a:t>
            </a:r>
            <a:r>
              <a:rPr sz="1200" spc="60" dirty="0">
                <a:latin typeface="Calibri"/>
                <a:cs typeface="Calibri"/>
              </a:rPr>
              <a:t>с</a:t>
            </a:r>
            <a:r>
              <a:rPr sz="1200" spc="30" dirty="0">
                <a:latin typeface="Calibri"/>
                <a:cs typeface="Calibri"/>
              </a:rPr>
              <a:t>п</a:t>
            </a:r>
            <a:r>
              <a:rPr sz="1200" spc="35" dirty="0">
                <a:latin typeface="Calibri"/>
                <a:cs typeface="Calibri"/>
              </a:rPr>
              <a:t>и</a:t>
            </a:r>
            <a:r>
              <a:rPr sz="1200" spc="80" dirty="0">
                <a:latin typeface="Calibri"/>
                <a:cs typeface="Calibri"/>
              </a:rPr>
              <a:t>с</a:t>
            </a:r>
            <a:r>
              <a:rPr sz="1200" spc="-20" dirty="0">
                <a:latin typeface="Calibri"/>
                <a:cs typeface="Calibri"/>
              </a:rPr>
              <a:t>а</a:t>
            </a:r>
            <a:r>
              <a:rPr sz="1200" spc="25" dirty="0">
                <a:latin typeface="Calibri"/>
                <a:cs typeface="Calibri"/>
              </a:rPr>
              <a:t>н</a:t>
            </a:r>
            <a:r>
              <a:rPr sz="1200" spc="30" dirty="0">
                <a:latin typeface="Calibri"/>
                <a:cs typeface="Calibri"/>
              </a:rPr>
              <a:t>и</a:t>
            </a:r>
            <a:r>
              <a:rPr sz="1200" spc="-15" dirty="0">
                <a:latin typeface="Calibri"/>
                <a:cs typeface="Calibri"/>
              </a:rPr>
              <a:t>я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79257" y="4150013"/>
            <a:ext cx="18072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latin typeface="Calibri"/>
                <a:cs typeface="Calibri"/>
              </a:rPr>
              <a:t>Изменение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Прейскуранта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79257" y="4702463"/>
            <a:ext cx="1651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(прием </a:t>
            </a:r>
            <a:r>
              <a:rPr sz="1200" spc="25" dirty="0">
                <a:latin typeface="Calibri"/>
                <a:cs typeface="Calibri"/>
              </a:rPr>
              <a:t>и </a:t>
            </a:r>
            <a:r>
              <a:rPr sz="1200" spc="20" dirty="0">
                <a:latin typeface="Calibri"/>
                <a:cs typeface="Calibri"/>
              </a:rPr>
              <a:t>возврат</a:t>
            </a:r>
            <a:r>
              <a:rPr sz="1200" spc="-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платы)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79257" y="5070814"/>
            <a:ext cx="1748155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0" dirty="0">
                <a:latin typeface="Calibri"/>
                <a:cs typeface="Calibri"/>
              </a:rPr>
              <a:t>Ведение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статистики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spc="25" dirty="0">
                <a:latin typeface="Calibri"/>
                <a:cs typeface="Calibri"/>
              </a:rPr>
              <a:t>и </a:t>
            </a:r>
            <a:r>
              <a:rPr sz="1200" spc="20" dirty="0">
                <a:latin typeface="Calibri"/>
                <a:cs typeface="Calibri"/>
              </a:rPr>
              <a:t>формирование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отчетов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79257" y="5623264"/>
            <a:ext cx="2261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latin typeface="Calibri"/>
                <a:cs typeface="Calibri"/>
              </a:rPr>
              <a:t>Контроль </a:t>
            </a:r>
            <a:r>
              <a:rPr sz="1200" spc="25" dirty="0">
                <a:latin typeface="Calibri"/>
                <a:cs typeface="Calibri"/>
              </a:rPr>
              <a:t>качества</a:t>
            </a:r>
            <a:r>
              <a:rPr sz="1200" spc="-90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консультаций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91214" y="3597563"/>
            <a:ext cx="20466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5" dirty="0">
                <a:latin typeface="Calibri"/>
                <a:cs typeface="Calibri"/>
              </a:rPr>
              <a:t>Обучение </a:t>
            </a:r>
            <a:r>
              <a:rPr sz="1200" spc="25" dirty="0">
                <a:latin typeface="Calibri"/>
                <a:cs typeface="Calibri"/>
              </a:rPr>
              <a:t>работе </a:t>
            </a:r>
            <a:r>
              <a:rPr sz="1200" spc="65" dirty="0">
                <a:latin typeface="Calibri"/>
                <a:cs typeface="Calibri"/>
              </a:rPr>
              <a:t>с</a:t>
            </a:r>
            <a:r>
              <a:rPr sz="1200" spc="-105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Сервисом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91214" y="3965914"/>
            <a:ext cx="138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0" dirty="0">
                <a:latin typeface="Calibri"/>
                <a:cs typeface="Calibri"/>
              </a:rPr>
              <a:t>Выпуск </a:t>
            </a:r>
            <a:r>
              <a:rPr sz="1200" spc="135" dirty="0">
                <a:latin typeface="Calibri"/>
                <a:cs typeface="Calibri"/>
              </a:rPr>
              <a:t>ЭЦП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врачам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91214" y="4334264"/>
            <a:ext cx="1758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5" dirty="0">
                <a:latin typeface="Calibri"/>
                <a:cs typeface="Calibri"/>
              </a:rPr>
              <a:t>Обеспечение </a:t>
            </a:r>
            <a:r>
              <a:rPr sz="1200" spc="35" dirty="0">
                <a:latin typeface="Calibri"/>
                <a:cs typeface="Calibri"/>
              </a:rPr>
              <a:t>услуг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связи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79257" y="4518364"/>
            <a:ext cx="50241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24225" algn="l"/>
              </a:tabLst>
            </a:pPr>
            <a:r>
              <a:rPr sz="1200" spc="40" dirty="0">
                <a:latin typeface="Calibri"/>
                <a:cs typeface="Calibri"/>
              </a:rPr>
              <a:t>Настроенный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платежный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40" dirty="0">
                <a:latin typeface="Calibri"/>
                <a:cs typeface="Calibri"/>
              </a:rPr>
              <a:t>сервис	</a:t>
            </a:r>
            <a:r>
              <a:rPr sz="1200" spc="25" dirty="0">
                <a:latin typeface="Calibri"/>
                <a:cs typeface="Calibri"/>
              </a:rPr>
              <a:t>и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30" dirty="0">
                <a:latin typeface="Calibri"/>
                <a:cs typeface="Calibri"/>
              </a:rPr>
              <a:t>СМС-информирования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91214" y="4886714"/>
            <a:ext cx="2084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latin typeface="Calibri"/>
                <a:cs typeface="Calibri"/>
              </a:rPr>
              <a:t>Предоставление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защищенных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691214" y="5070814"/>
            <a:ext cx="9759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latin typeface="Calibri"/>
                <a:cs typeface="Calibri"/>
              </a:rPr>
              <a:t>каналов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связи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691214" y="5439164"/>
            <a:ext cx="2350135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latin typeface="Calibri"/>
                <a:cs typeface="Calibri"/>
              </a:rPr>
              <a:t>Хранение </a:t>
            </a:r>
            <a:r>
              <a:rPr sz="1200" spc="25" dirty="0">
                <a:latin typeface="Calibri"/>
                <a:cs typeface="Calibri"/>
              </a:rPr>
              <a:t>записей </a:t>
            </a:r>
            <a:r>
              <a:rPr sz="1200" spc="15" dirty="0">
                <a:latin typeface="Calibri"/>
                <a:cs typeface="Calibri"/>
              </a:rPr>
              <a:t>в</a:t>
            </a:r>
            <a:r>
              <a:rPr sz="1200" spc="-120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соответствии  </a:t>
            </a:r>
            <a:r>
              <a:rPr sz="1200" spc="65" dirty="0">
                <a:latin typeface="Calibri"/>
                <a:cs typeface="Calibri"/>
              </a:rPr>
              <a:t>с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законодательством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91214" y="5991614"/>
            <a:ext cx="12687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latin typeface="Calibri"/>
                <a:cs typeface="Calibri"/>
              </a:rPr>
              <a:t>Устранение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сбоев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691214" y="6359965"/>
            <a:ext cx="2261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0" dirty="0">
                <a:latin typeface="Calibri"/>
                <a:cs typeface="Calibri"/>
              </a:rPr>
              <a:t>Своевременное обновление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155" dirty="0">
                <a:latin typeface="Calibri"/>
                <a:cs typeface="Calibri"/>
              </a:rPr>
              <a:t>ПО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86350" y="3914097"/>
            <a:ext cx="563880" cy="0"/>
          </a:xfrm>
          <a:custGeom>
            <a:avLst/>
            <a:gdLst/>
            <a:ahLst/>
            <a:cxnLst/>
            <a:rect l="l" t="t" r="r" b="b"/>
            <a:pathLst>
              <a:path w="563880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98350" y="4082896"/>
            <a:ext cx="563880" cy="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398350" y="4457546"/>
            <a:ext cx="563880" cy="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398350" y="5018377"/>
            <a:ext cx="563880" cy="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398350" y="5570207"/>
            <a:ext cx="563880" cy="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712009" y="3910398"/>
            <a:ext cx="563880" cy="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712009" y="4283048"/>
            <a:ext cx="563880" cy="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12009" y="4832955"/>
            <a:ext cx="563880" cy="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12009" y="5381598"/>
            <a:ext cx="563880" cy="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712009" y="5930238"/>
            <a:ext cx="563880" cy="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12009" y="6283457"/>
            <a:ext cx="563880" cy="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86350" y="4459264"/>
            <a:ext cx="563880" cy="0"/>
          </a:xfrm>
          <a:custGeom>
            <a:avLst/>
            <a:gdLst/>
            <a:ahLst/>
            <a:cxnLst/>
            <a:rect l="l" t="t" r="r" b="b"/>
            <a:pathLst>
              <a:path w="563880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86350" y="5004431"/>
            <a:ext cx="563880" cy="0"/>
          </a:xfrm>
          <a:custGeom>
            <a:avLst/>
            <a:gdLst/>
            <a:ahLst/>
            <a:cxnLst/>
            <a:rect l="l" t="t" r="r" b="b"/>
            <a:pathLst>
              <a:path w="563880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86350" y="5923888"/>
            <a:ext cx="563880" cy="0"/>
          </a:xfrm>
          <a:custGeom>
            <a:avLst/>
            <a:gdLst/>
            <a:ahLst/>
            <a:cxnLst/>
            <a:rect l="l" t="t" r="r" b="b"/>
            <a:pathLst>
              <a:path w="563880">
                <a:moveTo>
                  <a:pt x="0" y="0"/>
                </a:moveTo>
                <a:lnTo>
                  <a:pt x="563295" y="0"/>
                </a:lnTo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80002" y="2325681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80" h="572769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00AB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392001" y="2325681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79" h="572769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24B8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713002" y="2325681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79" h="572769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416C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82692" y="2484240"/>
            <a:ext cx="370840" cy="238760"/>
          </a:xfrm>
          <a:custGeom>
            <a:avLst/>
            <a:gdLst/>
            <a:ahLst/>
            <a:cxnLst/>
            <a:rect l="l" t="t" r="r" b="b"/>
            <a:pathLst>
              <a:path w="370840" h="238760">
                <a:moveTo>
                  <a:pt x="346240" y="238378"/>
                </a:moveTo>
                <a:lnTo>
                  <a:pt x="24371" y="238378"/>
                </a:lnTo>
                <a:lnTo>
                  <a:pt x="14910" y="236481"/>
                </a:lnTo>
                <a:lnTo>
                  <a:pt x="7161" y="231314"/>
                </a:lnTo>
                <a:lnTo>
                  <a:pt x="1923" y="223666"/>
                </a:lnTo>
                <a:lnTo>
                  <a:pt x="0" y="214325"/>
                </a:lnTo>
                <a:lnTo>
                  <a:pt x="0" y="24053"/>
                </a:lnTo>
                <a:lnTo>
                  <a:pt x="1923" y="14712"/>
                </a:lnTo>
                <a:lnTo>
                  <a:pt x="7161" y="7064"/>
                </a:lnTo>
                <a:lnTo>
                  <a:pt x="14910" y="1897"/>
                </a:lnTo>
                <a:lnTo>
                  <a:pt x="24371" y="0"/>
                </a:lnTo>
                <a:lnTo>
                  <a:pt x="346240" y="0"/>
                </a:lnTo>
                <a:lnTo>
                  <a:pt x="355700" y="1897"/>
                </a:lnTo>
                <a:lnTo>
                  <a:pt x="363450" y="7064"/>
                </a:lnTo>
                <a:lnTo>
                  <a:pt x="368687" y="14712"/>
                </a:lnTo>
                <a:lnTo>
                  <a:pt x="370611" y="24053"/>
                </a:lnTo>
                <a:lnTo>
                  <a:pt x="370611" y="214325"/>
                </a:lnTo>
                <a:lnTo>
                  <a:pt x="368687" y="223666"/>
                </a:lnTo>
                <a:lnTo>
                  <a:pt x="363450" y="231314"/>
                </a:lnTo>
                <a:lnTo>
                  <a:pt x="355700" y="236481"/>
                </a:lnTo>
                <a:lnTo>
                  <a:pt x="346240" y="238378"/>
                </a:lnTo>
                <a:close/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48224" y="2722619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39">
                <a:moveTo>
                  <a:pt x="39560" y="52781"/>
                </a:moveTo>
                <a:lnTo>
                  <a:pt x="0" y="52781"/>
                </a:lnTo>
                <a:lnTo>
                  <a:pt x="0" y="0"/>
                </a:lnTo>
                <a:lnTo>
                  <a:pt x="39560" y="0"/>
                </a:lnTo>
                <a:lnTo>
                  <a:pt x="39560" y="52781"/>
                </a:lnTo>
                <a:close/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94839" y="2531122"/>
            <a:ext cx="147510" cy="144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13073" y="2775398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5">
                <a:moveTo>
                  <a:pt x="0" y="0"/>
                </a:moveTo>
                <a:lnTo>
                  <a:pt x="109842" y="0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830679" y="2441512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5" h="340994">
                <a:moveTo>
                  <a:pt x="340639" y="143624"/>
                </a:moveTo>
                <a:lnTo>
                  <a:pt x="330098" y="105752"/>
                </a:lnTo>
                <a:lnTo>
                  <a:pt x="311391" y="71234"/>
                </a:lnTo>
                <a:lnTo>
                  <a:pt x="281190" y="83439"/>
                </a:lnTo>
                <a:lnTo>
                  <a:pt x="276154" y="77301"/>
                </a:lnTo>
                <a:lnTo>
                  <a:pt x="270792" y="71508"/>
                </a:lnTo>
                <a:lnTo>
                  <a:pt x="265120" y="66070"/>
                </a:lnTo>
                <a:lnTo>
                  <a:pt x="259156" y="60998"/>
                </a:lnTo>
                <a:lnTo>
                  <a:pt x="271856" y="31064"/>
                </a:lnTo>
                <a:lnTo>
                  <a:pt x="255282" y="20393"/>
                </a:lnTo>
                <a:lnTo>
                  <a:pt x="237642" y="11699"/>
                </a:lnTo>
                <a:lnTo>
                  <a:pt x="219135" y="5068"/>
                </a:lnTo>
                <a:lnTo>
                  <a:pt x="199961" y="584"/>
                </a:lnTo>
                <a:lnTo>
                  <a:pt x="187286" y="30441"/>
                </a:lnTo>
                <a:lnTo>
                  <a:pt x="179490" y="29711"/>
                </a:lnTo>
                <a:lnTo>
                  <a:pt x="171623" y="29425"/>
                </a:lnTo>
                <a:lnTo>
                  <a:pt x="163710" y="29588"/>
                </a:lnTo>
                <a:lnTo>
                  <a:pt x="155778" y="30200"/>
                </a:lnTo>
                <a:lnTo>
                  <a:pt x="143586" y="0"/>
                </a:lnTo>
                <a:lnTo>
                  <a:pt x="105752" y="10515"/>
                </a:lnTo>
                <a:lnTo>
                  <a:pt x="71234" y="29222"/>
                </a:lnTo>
                <a:lnTo>
                  <a:pt x="83439" y="59423"/>
                </a:lnTo>
                <a:lnTo>
                  <a:pt x="77308" y="64497"/>
                </a:lnTo>
                <a:lnTo>
                  <a:pt x="71502" y="69876"/>
                </a:lnTo>
                <a:lnTo>
                  <a:pt x="66042" y="75544"/>
                </a:lnTo>
                <a:lnTo>
                  <a:pt x="60947" y="81483"/>
                </a:lnTo>
                <a:lnTo>
                  <a:pt x="31089" y="68808"/>
                </a:lnTo>
                <a:lnTo>
                  <a:pt x="20409" y="85358"/>
                </a:lnTo>
                <a:lnTo>
                  <a:pt x="11701" y="102985"/>
                </a:lnTo>
                <a:lnTo>
                  <a:pt x="5048" y="121491"/>
                </a:lnTo>
                <a:lnTo>
                  <a:pt x="533" y="140677"/>
                </a:lnTo>
                <a:lnTo>
                  <a:pt x="30467" y="153390"/>
                </a:lnTo>
                <a:lnTo>
                  <a:pt x="29705" y="161186"/>
                </a:lnTo>
                <a:lnTo>
                  <a:pt x="29405" y="169037"/>
                </a:lnTo>
                <a:lnTo>
                  <a:pt x="29568" y="176925"/>
                </a:lnTo>
                <a:lnTo>
                  <a:pt x="30200" y="184835"/>
                </a:lnTo>
                <a:lnTo>
                  <a:pt x="0" y="197040"/>
                </a:lnTo>
                <a:lnTo>
                  <a:pt x="10515" y="234861"/>
                </a:lnTo>
                <a:lnTo>
                  <a:pt x="29248" y="269430"/>
                </a:lnTo>
                <a:lnTo>
                  <a:pt x="59448" y="257225"/>
                </a:lnTo>
                <a:lnTo>
                  <a:pt x="64497" y="263359"/>
                </a:lnTo>
                <a:lnTo>
                  <a:pt x="69872" y="269146"/>
                </a:lnTo>
                <a:lnTo>
                  <a:pt x="75547" y="274583"/>
                </a:lnTo>
                <a:lnTo>
                  <a:pt x="81495" y="279666"/>
                </a:lnTo>
                <a:lnTo>
                  <a:pt x="68783" y="309600"/>
                </a:lnTo>
                <a:lnTo>
                  <a:pt x="85350" y="320267"/>
                </a:lnTo>
                <a:lnTo>
                  <a:pt x="102968" y="328956"/>
                </a:lnTo>
                <a:lnTo>
                  <a:pt x="121457" y="335591"/>
                </a:lnTo>
                <a:lnTo>
                  <a:pt x="140639" y="340093"/>
                </a:lnTo>
                <a:lnTo>
                  <a:pt x="153339" y="310172"/>
                </a:lnTo>
                <a:lnTo>
                  <a:pt x="161145" y="310932"/>
                </a:lnTo>
                <a:lnTo>
                  <a:pt x="169019" y="311232"/>
                </a:lnTo>
                <a:lnTo>
                  <a:pt x="176933" y="311075"/>
                </a:lnTo>
                <a:lnTo>
                  <a:pt x="184861" y="310464"/>
                </a:lnTo>
                <a:lnTo>
                  <a:pt x="197040" y="340614"/>
                </a:lnTo>
                <a:lnTo>
                  <a:pt x="234873" y="330098"/>
                </a:lnTo>
                <a:lnTo>
                  <a:pt x="269392" y="311391"/>
                </a:lnTo>
                <a:lnTo>
                  <a:pt x="257200" y="281228"/>
                </a:lnTo>
                <a:lnTo>
                  <a:pt x="263330" y="276161"/>
                </a:lnTo>
                <a:lnTo>
                  <a:pt x="269135" y="270779"/>
                </a:lnTo>
                <a:lnTo>
                  <a:pt x="274591" y="265098"/>
                </a:lnTo>
                <a:lnTo>
                  <a:pt x="279679" y="259130"/>
                </a:lnTo>
                <a:lnTo>
                  <a:pt x="309600" y="271830"/>
                </a:lnTo>
                <a:lnTo>
                  <a:pt x="320267" y="255268"/>
                </a:lnTo>
                <a:lnTo>
                  <a:pt x="328958" y="237651"/>
                </a:lnTo>
                <a:lnTo>
                  <a:pt x="335596" y="219163"/>
                </a:lnTo>
                <a:lnTo>
                  <a:pt x="340106" y="199986"/>
                </a:lnTo>
                <a:lnTo>
                  <a:pt x="310172" y="187274"/>
                </a:lnTo>
                <a:lnTo>
                  <a:pt x="310919" y="179489"/>
                </a:lnTo>
                <a:lnTo>
                  <a:pt x="311224" y="171637"/>
                </a:lnTo>
                <a:lnTo>
                  <a:pt x="311070" y="163742"/>
                </a:lnTo>
                <a:lnTo>
                  <a:pt x="310438" y="155829"/>
                </a:lnTo>
                <a:lnTo>
                  <a:pt x="340639" y="143624"/>
                </a:lnTo>
                <a:close/>
              </a:path>
            </a:pathLst>
          </a:custGeom>
          <a:ln w="810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912695" y="2523529"/>
            <a:ext cx="176606" cy="176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515268" y="2476779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39" h="78739">
                <a:moveTo>
                  <a:pt x="0" y="78739"/>
                </a:moveTo>
                <a:lnTo>
                  <a:pt x="78739" y="78739"/>
                </a:lnTo>
                <a:lnTo>
                  <a:pt x="78739" y="0"/>
                </a:lnTo>
                <a:lnTo>
                  <a:pt x="0" y="0"/>
                </a:lnTo>
                <a:lnTo>
                  <a:pt x="0" y="78739"/>
                </a:lnTo>
                <a:close/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515268" y="2594241"/>
            <a:ext cx="329565" cy="38100"/>
          </a:xfrm>
          <a:custGeom>
            <a:avLst/>
            <a:gdLst/>
            <a:ahLst/>
            <a:cxnLst/>
            <a:rect l="l" t="t" r="r" b="b"/>
            <a:pathLst>
              <a:path w="329564" h="38100">
                <a:moveTo>
                  <a:pt x="0" y="37591"/>
                </a:moveTo>
                <a:lnTo>
                  <a:pt x="329476" y="37591"/>
                </a:lnTo>
                <a:lnTo>
                  <a:pt x="329476" y="0"/>
                </a:lnTo>
                <a:lnTo>
                  <a:pt x="0" y="0"/>
                </a:lnTo>
                <a:lnTo>
                  <a:pt x="0" y="37591"/>
                </a:lnTo>
                <a:close/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515268" y="2670543"/>
            <a:ext cx="329565" cy="38100"/>
          </a:xfrm>
          <a:custGeom>
            <a:avLst/>
            <a:gdLst/>
            <a:ahLst/>
            <a:cxnLst/>
            <a:rect l="l" t="t" r="r" b="b"/>
            <a:pathLst>
              <a:path w="329564" h="38100">
                <a:moveTo>
                  <a:pt x="0" y="37591"/>
                </a:moveTo>
                <a:lnTo>
                  <a:pt x="329476" y="37591"/>
                </a:lnTo>
                <a:lnTo>
                  <a:pt x="329476" y="0"/>
                </a:lnTo>
                <a:lnTo>
                  <a:pt x="0" y="0"/>
                </a:lnTo>
                <a:lnTo>
                  <a:pt x="0" y="37591"/>
                </a:lnTo>
                <a:close/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642345" y="2476779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39" h="78739">
                <a:moveTo>
                  <a:pt x="0" y="78739"/>
                </a:moveTo>
                <a:lnTo>
                  <a:pt x="78739" y="78739"/>
                </a:lnTo>
                <a:lnTo>
                  <a:pt x="78739" y="0"/>
                </a:lnTo>
                <a:lnTo>
                  <a:pt x="0" y="0"/>
                </a:lnTo>
                <a:lnTo>
                  <a:pt x="0" y="78739"/>
                </a:lnTo>
                <a:close/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765995" y="2476774"/>
            <a:ext cx="78740" cy="0"/>
          </a:xfrm>
          <a:custGeom>
            <a:avLst/>
            <a:gdLst/>
            <a:ahLst/>
            <a:cxnLst/>
            <a:rect l="l" t="t" r="r" b="b"/>
            <a:pathLst>
              <a:path w="78739">
                <a:moveTo>
                  <a:pt x="78739" y="0"/>
                </a:moveTo>
                <a:lnTo>
                  <a:pt x="0" y="0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65995" y="2555510"/>
            <a:ext cx="78740" cy="0"/>
          </a:xfrm>
          <a:custGeom>
            <a:avLst/>
            <a:gdLst/>
            <a:ahLst/>
            <a:cxnLst/>
            <a:rect l="l" t="t" r="r" b="b"/>
            <a:pathLst>
              <a:path w="78739">
                <a:moveTo>
                  <a:pt x="78739" y="0"/>
                </a:moveTo>
                <a:lnTo>
                  <a:pt x="0" y="0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515268" y="2746866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326186" y="0"/>
                </a:moveTo>
                <a:lnTo>
                  <a:pt x="0" y="0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765995" y="2516790"/>
            <a:ext cx="78740" cy="0"/>
          </a:xfrm>
          <a:custGeom>
            <a:avLst/>
            <a:gdLst/>
            <a:ahLst/>
            <a:cxnLst/>
            <a:rect l="l" t="t" r="r" b="b"/>
            <a:pathLst>
              <a:path w="78739">
                <a:moveTo>
                  <a:pt x="78739" y="0"/>
                </a:moveTo>
                <a:lnTo>
                  <a:pt x="0" y="0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355514" y="2289439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70" h="645160">
                <a:moveTo>
                  <a:pt x="324485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70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5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5" y="644766"/>
                </a:lnTo>
                <a:close/>
              </a:path>
            </a:pathLst>
          </a:custGeom>
          <a:ln w="12700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43515" y="2289439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69" h="645160">
                <a:moveTo>
                  <a:pt x="324484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69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4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4" y="644766"/>
                </a:lnTo>
                <a:close/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676515" y="2289439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70" h="645160">
                <a:moveTo>
                  <a:pt x="324484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69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4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4" y="644766"/>
                </a:lnTo>
                <a:close/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03996" y="7003339"/>
            <a:ext cx="762000" cy="177800"/>
          </a:xfrm>
          <a:custGeom>
            <a:avLst/>
            <a:gdLst/>
            <a:ahLst/>
            <a:cxnLst/>
            <a:rect l="l" t="t" r="r" b="b"/>
            <a:pathLst>
              <a:path w="762000" h="177800">
                <a:moveTo>
                  <a:pt x="762000" y="0"/>
                </a:moveTo>
                <a:lnTo>
                  <a:pt x="551395" y="0"/>
                </a:lnTo>
                <a:lnTo>
                  <a:pt x="543445" y="7950"/>
                </a:lnTo>
                <a:lnTo>
                  <a:pt x="543445" y="27495"/>
                </a:lnTo>
                <a:lnTo>
                  <a:pt x="551395" y="35432"/>
                </a:lnTo>
                <a:lnTo>
                  <a:pt x="658926" y="35432"/>
                </a:lnTo>
                <a:lnTo>
                  <a:pt x="661581" y="38087"/>
                </a:lnTo>
                <a:lnTo>
                  <a:pt x="661581" y="162877"/>
                </a:lnTo>
                <a:lnTo>
                  <a:pt x="658926" y="165519"/>
                </a:lnTo>
                <a:lnTo>
                  <a:pt x="573112" y="165519"/>
                </a:lnTo>
                <a:lnTo>
                  <a:pt x="556980" y="162254"/>
                </a:lnTo>
                <a:lnTo>
                  <a:pt x="543790" y="153357"/>
                </a:lnTo>
                <a:lnTo>
                  <a:pt x="534888" y="140171"/>
                </a:lnTo>
                <a:lnTo>
                  <a:pt x="531622" y="124040"/>
                </a:lnTo>
                <a:lnTo>
                  <a:pt x="531622" y="64973"/>
                </a:lnTo>
                <a:lnTo>
                  <a:pt x="526508" y="39706"/>
                </a:lnTo>
                <a:lnTo>
                  <a:pt x="512570" y="19051"/>
                </a:lnTo>
                <a:lnTo>
                  <a:pt x="491915" y="5113"/>
                </a:lnTo>
                <a:lnTo>
                  <a:pt x="466648" y="0"/>
                </a:lnTo>
                <a:lnTo>
                  <a:pt x="447798" y="2794"/>
                </a:lnTo>
                <a:lnTo>
                  <a:pt x="431128" y="10625"/>
                </a:lnTo>
                <a:lnTo>
                  <a:pt x="417451" y="22658"/>
                </a:lnTo>
                <a:lnTo>
                  <a:pt x="407581" y="38061"/>
                </a:lnTo>
                <a:lnTo>
                  <a:pt x="397710" y="22658"/>
                </a:lnTo>
                <a:lnTo>
                  <a:pt x="384033" y="10625"/>
                </a:lnTo>
                <a:lnTo>
                  <a:pt x="367363" y="2794"/>
                </a:lnTo>
                <a:lnTo>
                  <a:pt x="348513" y="0"/>
                </a:lnTo>
                <a:lnTo>
                  <a:pt x="323246" y="5113"/>
                </a:lnTo>
                <a:lnTo>
                  <a:pt x="302591" y="19051"/>
                </a:lnTo>
                <a:lnTo>
                  <a:pt x="288654" y="39706"/>
                </a:lnTo>
                <a:lnTo>
                  <a:pt x="283540" y="64973"/>
                </a:lnTo>
                <a:lnTo>
                  <a:pt x="283540" y="165099"/>
                </a:lnTo>
                <a:lnTo>
                  <a:pt x="269557" y="160418"/>
                </a:lnTo>
                <a:lnTo>
                  <a:pt x="258311" y="151358"/>
                </a:lnTo>
                <a:lnTo>
                  <a:pt x="250818" y="138936"/>
                </a:lnTo>
                <a:lnTo>
                  <a:pt x="248094" y="124167"/>
                </a:lnTo>
                <a:lnTo>
                  <a:pt x="248094" y="64973"/>
                </a:lnTo>
                <a:lnTo>
                  <a:pt x="242980" y="39706"/>
                </a:lnTo>
                <a:lnTo>
                  <a:pt x="229042" y="19051"/>
                </a:lnTo>
                <a:lnTo>
                  <a:pt x="208387" y="5113"/>
                </a:lnTo>
                <a:lnTo>
                  <a:pt x="183121" y="0"/>
                </a:lnTo>
                <a:lnTo>
                  <a:pt x="164269" y="2794"/>
                </a:lnTo>
                <a:lnTo>
                  <a:pt x="147596" y="10625"/>
                </a:lnTo>
                <a:lnTo>
                  <a:pt x="133918" y="22658"/>
                </a:lnTo>
                <a:lnTo>
                  <a:pt x="124053" y="38061"/>
                </a:lnTo>
                <a:lnTo>
                  <a:pt x="114181" y="22658"/>
                </a:lnTo>
                <a:lnTo>
                  <a:pt x="100501" y="10625"/>
                </a:lnTo>
                <a:lnTo>
                  <a:pt x="83830" y="2794"/>
                </a:lnTo>
                <a:lnTo>
                  <a:pt x="64985" y="0"/>
                </a:lnTo>
                <a:lnTo>
                  <a:pt x="39712" y="5113"/>
                </a:lnTo>
                <a:lnTo>
                  <a:pt x="19053" y="19051"/>
                </a:lnTo>
                <a:lnTo>
                  <a:pt x="5114" y="39706"/>
                </a:lnTo>
                <a:lnTo>
                  <a:pt x="0" y="64973"/>
                </a:lnTo>
                <a:lnTo>
                  <a:pt x="0" y="171424"/>
                </a:lnTo>
                <a:lnTo>
                  <a:pt x="11810" y="171424"/>
                </a:lnTo>
                <a:lnTo>
                  <a:pt x="11810" y="64973"/>
                </a:lnTo>
                <a:lnTo>
                  <a:pt x="15995" y="44300"/>
                </a:lnTo>
                <a:lnTo>
                  <a:pt x="27401" y="27400"/>
                </a:lnTo>
                <a:lnTo>
                  <a:pt x="44306" y="15995"/>
                </a:lnTo>
                <a:lnTo>
                  <a:pt x="64985" y="11810"/>
                </a:lnTo>
                <a:lnTo>
                  <a:pt x="85658" y="15995"/>
                </a:lnTo>
                <a:lnTo>
                  <a:pt x="102558" y="27400"/>
                </a:lnTo>
                <a:lnTo>
                  <a:pt x="113963" y="44300"/>
                </a:lnTo>
                <a:lnTo>
                  <a:pt x="118148" y="64973"/>
                </a:lnTo>
                <a:lnTo>
                  <a:pt x="118148" y="171424"/>
                </a:lnTo>
                <a:lnTo>
                  <a:pt x="129959" y="171424"/>
                </a:lnTo>
                <a:lnTo>
                  <a:pt x="129959" y="64973"/>
                </a:lnTo>
                <a:lnTo>
                  <a:pt x="134143" y="44300"/>
                </a:lnTo>
                <a:lnTo>
                  <a:pt x="145548" y="27400"/>
                </a:lnTo>
                <a:lnTo>
                  <a:pt x="162448" y="15995"/>
                </a:lnTo>
                <a:lnTo>
                  <a:pt x="183121" y="11810"/>
                </a:lnTo>
                <a:lnTo>
                  <a:pt x="203793" y="15995"/>
                </a:lnTo>
                <a:lnTo>
                  <a:pt x="220694" y="27400"/>
                </a:lnTo>
                <a:lnTo>
                  <a:pt x="232098" y="44300"/>
                </a:lnTo>
                <a:lnTo>
                  <a:pt x="236283" y="64973"/>
                </a:lnTo>
                <a:lnTo>
                  <a:pt x="236283" y="124167"/>
                </a:lnTo>
                <a:lnTo>
                  <a:pt x="240468" y="144847"/>
                </a:lnTo>
                <a:lnTo>
                  <a:pt x="251872" y="161751"/>
                </a:lnTo>
                <a:lnTo>
                  <a:pt x="268773" y="173157"/>
                </a:lnTo>
                <a:lnTo>
                  <a:pt x="289445" y="177342"/>
                </a:lnTo>
                <a:lnTo>
                  <a:pt x="295351" y="177342"/>
                </a:lnTo>
                <a:lnTo>
                  <a:pt x="295351" y="64973"/>
                </a:lnTo>
                <a:lnTo>
                  <a:pt x="299535" y="44300"/>
                </a:lnTo>
                <a:lnTo>
                  <a:pt x="310940" y="27400"/>
                </a:lnTo>
                <a:lnTo>
                  <a:pt x="327840" y="15995"/>
                </a:lnTo>
                <a:lnTo>
                  <a:pt x="348513" y="11810"/>
                </a:lnTo>
                <a:lnTo>
                  <a:pt x="369185" y="15995"/>
                </a:lnTo>
                <a:lnTo>
                  <a:pt x="386086" y="27400"/>
                </a:lnTo>
                <a:lnTo>
                  <a:pt x="397490" y="44300"/>
                </a:lnTo>
                <a:lnTo>
                  <a:pt x="401675" y="64973"/>
                </a:lnTo>
                <a:lnTo>
                  <a:pt x="401675" y="171424"/>
                </a:lnTo>
                <a:lnTo>
                  <a:pt x="413486" y="171424"/>
                </a:lnTo>
                <a:lnTo>
                  <a:pt x="413486" y="64973"/>
                </a:lnTo>
                <a:lnTo>
                  <a:pt x="417671" y="44300"/>
                </a:lnTo>
                <a:lnTo>
                  <a:pt x="429075" y="27400"/>
                </a:lnTo>
                <a:lnTo>
                  <a:pt x="445976" y="15995"/>
                </a:lnTo>
                <a:lnTo>
                  <a:pt x="466648" y="11810"/>
                </a:lnTo>
                <a:lnTo>
                  <a:pt x="487321" y="15995"/>
                </a:lnTo>
                <a:lnTo>
                  <a:pt x="504221" y="27400"/>
                </a:lnTo>
                <a:lnTo>
                  <a:pt x="515626" y="44300"/>
                </a:lnTo>
                <a:lnTo>
                  <a:pt x="519811" y="64973"/>
                </a:lnTo>
                <a:lnTo>
                  <a:pt x="519811" y="124040"/>
                </a:lnTo>
                <a:lnTo>
                  <a:pt x="524006" y="144767"/>
                </a:lnTo>
                <a:lnTo>
                  <a:pt x="535441" y="161712"/>
                </a:lnTo>
                <a:lnTo>
                  <a:pt x="552386" y="173147"/>
                </a:lnTo>
                <a:lnTo>
                  <a:pt x="573112" y="177342"/>
                </a:lnTo>
                <a:lnTo>
                  <a:pt x="665441" y="177342"/>
                </a:lnTo>
                <a:lnTo>
                  <a:pt x="673392" y="169392"/>
                </a:lnTo>
                <a:lnTo>
                  <a:pt x="673392" y="31572"/>
                </a:lnTo>
                <a:lnTo>
                  <a:pt x="665441" y="23621"/>
                </a:lnTo>
                <a:lnTo>
                  <a:pt x="557911" y="23621"/>
                </a:lnTo>
                <a:lnTo>
                  <a:pt x="555256" y="20980"/>
                </a:lnTo>
                <a:lnTo>
                  <a:pt x="555256" y="14465"/>
                </a:lnTo>
                <a:lnTo>
                  <a:pt x="557911" y="11810"/>
                </a:lnTo>
                <a:lnTo>
                  <a:pt x="762000" y="1181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358831" y="7056664"/>
            <a:ext cx="1917166" cy="965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909008" y="7003668"/>
            <a:ext cx="285115" cy="279400"/>
          </a:xfrm>
          <a:custGeom>
            <a:avLst/>
            <a:gdLst/>
            <a:ahLst/>
            <a:cxnLst/>
            <a:rect l="l" t="t" r="r" b="b"/>
            <a:pathLst>
              <a:path w="285115" h="279400">
                <a:moveTo>
                  <a:pt x="285051" y="139471"/>
                </a:moveTo>
                <a:lnTo>
                  <a:pt x="277784" y="183554"/>
                </a:lnTo>
                <a:lnTo>
                  <a:pt x="257550" y="221840"/>
                </a:lnTo>
                <a:lnTo>
                  <a:pt x="226695" y="252032"/>
                </a:lnTo>
                <a:lnTo>
                  <a:pt x="187569" y="271832"/>
                </a:lnTo>
                <a:lnTo>
                  <a:pt x="142519" y="278942"/>
                </a:lnTo>
                <a:lnTo>
                  <a:pt x="97470" y="271832"/>
                </a:lnTo>
                <a:lnTo>
                  <a:pt x="58347" y="252032"/>
                </a:lnTo>
                <a:lnTo>
                  <a:pt x="27497" y="221840"/>
                </a:lnTo>
                <a:lnTo>
                  <a:pt x="7265" y="183554"/>
                </a:lnTo>
                <a:lnTo>
                  <a:pt x="0" y="139471"/>
                </a:lnTo>
                <a:lnTo>
                  <a:pt x="7265" y="95388"/>
                </a:lnTo>
                <a:lnTo>
                  <a:pt x="27497" y="57102"/>
                </a:lnTo>
                <a:lnTo>
                  <a:pt x="58347" y="26910"/>
                </a:lnTo>
                <a:lnTo>
                  <a:pt x="97470" y="7110"/>
                </a:lnTo>
                <a:lnTo>
                  <a:pt x="142519" y="0"/>
                </a:lnTo>
                <a:lnTo>
                  <a:pt x="187569" y="7110"/>
                </a:lnTo>
                <a:lnTo>
                  <a:pt x="226695" y="26910"/>
                </a:lnTo>
                <a:lnTo>
                  <a:pt x="257550" y="57102"/>
                </a:lnTo>
                <a:lnTo>
                  <a:pt x="277784" y="95388"/>
                </a:lnTo>
                <a:lnTo>
                  <a:pt x="285051" y="139471"/>
                </a:lnTo>
                <a:close/>
              </a:path>
            </a:pathLst>
          </a:custGeom>
          <a:ln w="12700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pc="30" dirty="0"/>
              <a:t>mmtpro.ru</a:t>
            </a:r>
          </a:p>
        </p:txBody>
      </p:sp>
      <p:sp>
        <p:nvSpPr>
          <p:cNvPr id="69" name="object 69"/>
          <p:cNvSpPr txBox="1"/>
          <p:nvPr/>
        </p:nvSpPr>
        <p:spPr>
          <a:xfrm>
            <a:off x="9965244" y="7058478"/>
            <a:ext cx="177165" cy="18351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00" spc="85" dirty="0">
                <a:latin typeface="Calibri"/>
                <a:cs typeface="Calibri"/>
              </a:rPr>
              <a:t>06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2757" y="424998"/>
            <a:ext cx="970216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17409" algn="l"/>
                <a:tab pos="9688830" algn="l"/>
              </a:tabLst>
            </a:pPr>
            <a:r>
              <a:rPr spc="250" dirty="0"/>
              <a:t>КОГО </a:t>
            </a:r>
            <a:r>
              <a:rPr spc="235" dirty="0"/>
              <a:t>СМОЖЕТ </a:t>
            </a:r>
            <a:r>
              <a:rPr spc="229" dirty="0"/>
              <a:t>КОНСУЛЬТИРОВАТЬ</a:t>
            </a:r>
            <a:r>
              <a:rPr spc="-180" dirty="0"/>
              <a:t> </a:t>
            </a:r>
            <a:r>
              <a:rPr spc="254" dirty="0"/>
              <a:t>КЛИНИКА?	</a:t>
            </a:r>
            <a:r>
              <a:rPr u="sng" spc="220" dirty="0">
                <a:uFill>
                  <a:solidFill>
                    <a:srgbClr val="00ABBD"/>
                  </a:solidFill>
                </a:uFill>
              </a:rPr>
              <a:t> </a:t>
            </a:r>
            <a:r>
              <a:rPr u="sng" spc="254" dirty="0">
                <a:uFill>
                  <a:solidFill>
                    <a:srgbClr val="00ABBD"/>
                  </a:solidFill>
                </a:uFill>
              </a:rPr>
              <a:t>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49300" y="3204714"/>
            <a:ext cx="1943100" cy="11201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182880">
              <a:lnSpc>
                <a:spcPts val="1700"/>
              </a:lnSpc>
              <a:spcBef>
                <a:spcPts val="240"/>
              </a:spcBef>
            </a:pPr>
            <a:r>
              <a:rPr sz="1500" b="1" spc="40" dirty="0">
                <a:latin typeface="Calibri"/>
                <a:cs typeface="Calibri"/>
              </a:rPr>
              <a:t>Постоянный  </a:t>
            </a:r>
            <a:r>
              <a:rPr sz="1500" b="1" spc="30" dirty="0">
                <a:latin typeface="Calibri"/>
                <a:cs typeface="Calibri"/>
              </a:rPr>
              <a:t>контингент</a:t>
            </a:r>
            <a:r>
              <a:rPr sz="1500" b="1" spc="-85" dirty="0">
                <a:latin typeface="Calibri"/>
                <a:cs typeface="Calibri"/>
              </a:rPr>
              <a:t> </a:t>
            </a:r>
            <a:r>
              <a:rPr sz="1500" b="1" spc="15" dirty="0">
                <a:latin typeface="Calibri"/>
                <a:cs typeface="Calibri"/>
              </a:rPr>
              <a:t>клиники</a:t>
            </a:r>
            <a:endParaRPr sz="15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735"/>
              </a:spcBef>
            </a:pPr>
            <a:r>
              <a:rPr sz="1200" spc="25" dirty="0">
                <a:latin typeface="Calibri"/>
                <a:cs typeface="Calibri"/>
              </a:rPr>
              <a:t>Назначение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25" dirty="0">
                <a:latin typeface="Calibri"/>
                <a:cs typeface="Calibri"/>
              </a:rPr>
              <a:t>дистанционных  </a:t>
            </a:r>
            <a:r>
              <a:rPr sz="1200" spc="30" dirty="0">
                <a:latin typeface="Calibri"/>
                <a:cs typeface="Calibri"/>
              </a:rPr>
              <a:t>повторных </a:t>
            </a:r>
            <a:r>
              <a:rPr sz="1200" spc="15" dirty="0">
                <a:latin typeface="Calibri"/>
                <a:cs typeface="Calibri"/>
              </a:rPr>
              <a:t>консультаций  </a:t>
            </a:r>
            <a:r>
              <a:rPr sz="1200" spc="45" dirty="0">
                <a:latin typeface="Calibri"/>
                <a:cs typeface="Calibri"/>
              </a:rPr>
              <a:t>после </a:t>
            </a:r>
            <a:r>
              <a:rPr sz="1200" spc="15" dirty="0">
                <a:latin typeface="Calibri"/>
                <a:cs typeface="Calibri"/>
              </a:rPr>
              <a:t>очных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(мониторинг)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61257" y="3204714"/>
            <a:ext cx="2242185" cy="111950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b="1" spc="25" dirty="0">
                <a:latin typeface="Calibri"/>
                <a:cs typeface="Calibri"/>
              </a:rPr>
              <a:t>Пациенты </a:t>
            </a:r>
            <a:r>
              <a:rPr sz="1500" b="1" spc="105" dirty="0">
                <a:latin typeface="Calibri"/>
                <a:cs typeface="Calibri"/>
              </a:rPr>
              <a:t>с</a:t>
            </a:r>
            <a:r>
              <a:rPr sz="1500" b="1" spc="-135" dirty="0">
                <a:latin typeface="Calibri"/>
                <a:cs typeface="Calibri"/>
              </a:rPr>
              <a:t> </a:t>
            </a:r>
            <a:r>
              <a:rPr sz="1500" b="1" spc="5" dirty="0">
                <a:latin typeface="Calibri"/>
                <a:cs typeface="Calibri"/>
              </a:rPr>
              <a:t>близлежащих  </a:t>
            </a:r>
            <a:r>
              <a:rPr sz="1500" b="1" spc="35" dirty="0">
                <a:latin typeface="Calibri"/>
                <a:cs typeface="Calibri"/>
              </a:rPr>
              <a:t>территорий</a:t>
            </a:r>
            <a:endParaRPr sz="1500">
              <a:latin typeface="Calibri"/>
              <a:cs typeface="Calibri"/>
            </a:endParaRPr>
          </a:p>
          <a:p>
            <a:pPr marL="12700" marR="27305">
              <a:lnSpc>
                <a:spcPct val="100000"/>
              </a:lnSpc>
              <a:spcBef>
                <a:spcPts val="735"/>
              </a:spcBef>
            </a:pPr>
            <a:r>
              <a:rPr sz="1200" spc="25" dirty="0">
                <a:latin typeface="Calibri"/>
                <a:cs typeface="Calibri"/>
              </a:rPr>
              <a:t>Консультации </a:t>
            </a:r>
            <a:r>
              <a:rPr sz="1200" spc="65" dirty="0">
                <a:latin typeface="Calibri"/>
                <a:cs typeface="Calibri"/>
              </a:rPr>
              <a:t>с </a:t>
            </a:r>
            <a:r>
              <a:rPr sz="1200" spc="15" dirty="0">
                <a:latin typeface="Calibri"/>
                <a:cs typeface="Calibri"/>
              </a:rPr>
              <a:t>целью</a:t>
            </a:r>
            <a:r>
              <a:rPr sz="1200" spc="-165" dirty="0">
                <a:latin typeface="Calibri"/>
                <a:cs typeface="Calibri"/>
              </a:rPr>
              <a:t> </a:t>
            </a:r>
            <a:r>
              <a:rPr sz="1200" spc="25" dirty="0">
                <a:latin typeface="Calibri"/>
                <a:cs typeface="Calibri"/>
              </a:rPr>
              <a:t>принятия  </a:t>
            </a:r>
            <a:r>
              <a:rPr sz="1200" spc="15" dirty="0">
                <a:latin typeface="Calibri"/>
                <a:cs typeface="Calibri"/>
              </a:rPr>
              <a:t>решения </a:t>
            </a:r>
            <a:r>
              <a:rPr sz="1200" spc="40" dirty="0">
                <a:latin typeface="Calibri"/>
                <a:cs typeface="Calibri"/>
              </a:rPr>
              <a:t>о </a:t>
            </a:r>
            <a:r>
              <a:rPr sz="1200" spc="25" dirty="0">
                <a:latin typeface="Calibri"/>
                <a:cs typeface="Calibri"/>
              </a:rPr>
              <a:t>необходимости  </a:t>
            </a:r>
            <a:r>
              <a:rPr sz="1200" spc="30" dirty="0">
                <a:latin typeface="Calibri"/>
                <a:cs typeface="Calibri"/>
              </a:rPr>
              <a:t>очного </a:t>
            </a:r>
            <a:r>
              <a:rPr sz="1200" spc="5" dirty="0">
                <a:latin typeface="Calibri"/>
                <a:cs typeface="Calibri"/>
              </a:rPr>
              <a:t>приема </a:t>
            </a:r>
            <a:r>
              <a:rPr sz="1200" spc="15" dirty="0">
                <a:latin typeface="Calibri"/>
                <a:cs typeface="Calibri"/>
              </a:rPr>
              <a:t>в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клинике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73214" y="3204714"/>
            <a:ext cx="2035175" cy="93535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b="1" spc="15" dirty="0">
                <a:latin typeface="Calibri"/>
                <a:cs typeface="Calibri"/>
              </a:rPr>
              <a:t>Врачи </a:t>
            </a:r>
            <a:r>
              <a:rPr sz="1500" b="1" spc="20" dirty="0">
                <a:latin typeface="Calibri"/>
                <a:cs typeface="Calibri"/>
              </a:rPr>
              <a:t>других</a:t>
            </a:r>
            <a:r>
              <a:rPr sz="1500" b="1" spc="-135" dirty="0">
                <a:latin typeface="Calibri"/>
                <a:cs typeface="Calibri"/>
              </a:rPr>
              <a:t> </a:t>
            </a:r>
            <a:r>
              <a:rPr sz="1500" b="1" spc="15" dirty="0">
                <a:latin typeface="Calibri"/>
                <a:cs typeface="Calibri"/>
              </a:rPr>
              <a:t>лечебных  </a:t>
            </a:r>
            <a:r>
              <a:rPr sz="1500" b="1" spc="10" dirty="0">
                <a:latin typeface="Calibri"/>
                <a:cs typeface="Calibri"/>
              </a:rPr>
              <a:t>учреждений</a:t>
            </a:r>
            <a:endParaRPr sz="1500">
              <a:latin typeface="Calibri"/>
              <a:cs typeface="Calibri"/>
            </a:endParaRPr>
          </a:p>
          <a:p>
            <a:pPr marL="12700" marR="13970">
              <a:lnSpc>
                <a:spcPct val="100000"/>
              </a:lnSpc>
              <a:spcBef>
                <a:spcPts val="730"/>
              </a:spcBef>
            </a:pPr>
            <a:r>
              <a:rPr sz="1200" spc="25" dirty="0">
                <a:latin typeface="Calibri"/>
                <a:cs typeface="Calibri"/>
              </a:rPr>
              <a:t>Консультации </a:t>
            </a:r>
            <a:r>
              <a:rPr sz="1200" spc="35" dirty="0">
                <a:latin typeface="Calibri"/>
                <a:cs typeface="Calibri"/>
              </a:rPr>
              <a:t>по</a:t>
            </a:r>
            <a:r>
              <a:rPr sz="1200" spc="-10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документам  </a:t>
            </a:r>
            <a:r>
              <a:rPr sz="1200" spc="20" dirty="0">
                <a:latin typeface="Calibri"/>
                <a:cs typeface="Calibri"/>
              </a:rPr>
              <a:t>пациента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(консилиумы)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212" y="3094087"/>
            <a:ext cx="22097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490" dirty="0">
                <a:solidFill>
                  <a:srgbClr val="FBAF34"/>
                </a:solidFill>
                <a:latin typeface="Calibri"/>
                <a:cs typeface="Calibri"/>
              </a:rPr>
              <a:t>1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49480" y="3094087"/>
            <a:ext cx="2895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45" dirty="0">
                <a:solidFill>
                  <a:srgbClr val="416CD4"/>
                </a:solidFill>
                <a:latin typeface="Calibri"/>
                <a:cs typeface="Calibri"/>
              </a:rPr>
              <a:t>2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68243" y="3094087"/>
            <a:ext cx="2946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90" dirty="0">
                <a:solidFill>
                  <a:srgbClr val="24B890"/>
                </a:solidFill>
                <a:latin typeface="Calibri"/>
                <a:cs typeface="Calibri"/>
              </a:rPr>
              <a:t>3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8078" y="4535098"/>
            <a:ext cx="9311640" cy="177165"/>
          </a:xfrm>
          <a:custGeom>
            <a:avLst/>
            <a:gdLst/>
            <a:ahLst/>
            <a:cxnLst/>
            <a:rect l="l" t="t" r="r" b="b"/>
            <a:pathLst>
              <a:path w="9311640" h="177164">
                <a:moveTo>
                  <a:pt x="0" y="0"/>
                </a:moveTo>
                <a:lnTo>
                  <a:pt x="0" y="113461"/>
                </a:lnTo>
                <a:lnTo>
                  <a:pt x="992" y="150172"/>
                </a:lnTo>
                <a:lnTo>
                  <a:pt x="7937" y="169024"/>
                </a:lnTo>
                <a:lnTo>
                  <a:pt x="26789" y="175969"/>
                </a:lnTo>
                <a:lnTo>
                  <a:pt x="63500" y="176961"/>
                </a:lnTo>
                <a:lnTo>
                  <a:pt x="9248140" y="176961"/>
                </a:lnTo>
                <a:lnTo>
                  <a:pt x="9284850" y="175969"/>
                </a:lnTo>
                <a:lnTo>
                  <a:pt x="9303702" y="169024"/>
                </a:lnTo>
                <a:lnTo>
                  <a:pt x="9310647" y="150172"/>
                </a:lnTo>
                <a:lnTo>
                  <a:pt x="9311640" y="113461"/>
                </a:lnTo>
                <a:lnTo>
                  <a:pt x="9311640" y="6299"/>
                </a:lnTo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51681" y="4712056"/>
            <a:ext cx="344805" cy="40640"/>
          </a:xfrm>
          <a:custGeom>
            <a:avLst/>
            <a:gdLst/>
            <a:ahLst/>
            <a:cxnLst/>
            <a:rect l="l" t="t" r="r" b="b"/>
            <a:pathLst>
              <a:path w="344804" h="40639">
                <a:moveTo>
                  <a:pt x="344436" y="0"/>
                </a:moveTo>
                <a:lnTo>
                  <a:pt x="0" y="0"/>
                </a:lnTo>
                <a:lnTo>
                  <a:pt x="159664" y="39090"/>
                </a:lnTo>
                <a:lnTo>
                  <a:pt x="165862" y="40205"/>
                </a:lnTo>
                <a:lnTo>
                  <a:pt x="172218" y="40576"/>
                </a:lnTo>
                <a:lnTo>
                  <a:pt x="178573" y="40205"/>
                </a:lnTo>
                <a:lnTo>
                  <a:pt x="184772" y="39090"/>
                </a:lnTo>
                <a:lnTo>
                  <a:pt x="344436" y="0"/>
                </a:lnTo>
                <a:close/>
              </a:path>
            </a:pathLst>
          </a:custGeom>
          <a:solidFill>
            <a:srgbClr val="9E7E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0728" y="1608912"/>
            <a:ext cx="2785271" cy="147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33075" y="1608912"/>
            <a:ext cx="2785270" cy="147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09802" y="1608912"/>
            <a:ext cx="2785262" cy="1473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323559" y="5166990"/>
            <a:ext cx="1902460" cy="4699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spc="114" dirty="0">
                <a:latin typeface="Calibri"/>
                <a:cs typeface="Calibri"/>
              </a:rPr>
              <a:t>УПРАВЛЕНИЕ  </a:t>
            </a:r>
            <a:r>
              <a:rPr sz="1500" spc="175" dirty="0">
                <a:latin typeface="Calibri"/>
                <a:cs typeface="Calibri"/>
              </a:rPr>
              <a:t>К</a:t>
            </a:r>
            <a:r>
              <a:rPr sz="1500" spc="125" dirty="0">
                <a:latin typeface="Calibri"/>
                <a:cs typeface="Calibri"/>
              </a:rPr>
              <a:t>Л</a:t>
            </a:r>
            <a:r>
              <a:rPr sz="1500" spc="180" dirty="0">
                <a:latin typeface="Calibri"/>
                <a:cs typeface="Calibri"/>
              </a:rPr>
              <a:t>И</a:t>
            </a:r>
            <a:r>
              <a:rPr sz="1500" spc="70" dirty="0">
                <a:latin typeface="Calibri"/>
                <a:cs typeface="Calibri"/>
              </a:rPr>
              <a:t>Е</a:t>
            </a:r>
            <a:r>
              <a:rPr sz="1500" spc="195" dirty="0">
                <a:latin typeface="Calibri"/>
                <a:cs typeface="Calibri"/>
              </a:rPr>
              <a:t>Н</a:t>
            </a:r>
            <a:r>
              <a:rPr sz="1500" spc="95" dirty="0">
                <a:latin typeface="Calibri"/>
                <a:cs typeface="Calibri"/>
              </a:rPr>
              <a:t>Т</a:t>
            </a:r>
            <a:r>
              <a:rPr sz="1500" spc="175" dirty="0">
                <a:latin typeface="Calibri"/>
                <a:cs typeface="Calibri"/>
              </a:rPr>
              <a:t>ОП</a:t>
            </a:r>
            <a:r>
              <a:rPr sz="1500" spc="165" dirty="0">
                <a:latin typeface="Calibri"/>
                <a:cs typeface="Calibri"/>
              </a:rPr>
              <a:t>О</a:t>
            </a:r>
            <a:r>
              <a:rPr sz="1500" spc="95" dirty="0">
                <a:latin typeface="Calibri"/>
                <a:cs typeface="Calibri"/>
              </a:rPr>
              <a:t>Т</a:t>
            </a:r>
            <a:r>
              <a:rPr sz="1500" spc="160" dirty="0">
                <a:latin typeface="Calibri"/>
                <a:cs typeface="Calibri"/>
              </a:rPr>
              <a:t>О</a:t>
            </a:r>
            <a:r>
              <a:rPr sz="1500" spc="70" dirty="0">
                <a:latin typeface="Calibri"/>
                <a:cs typeface="Calibri"/>
              </a:rPr>
              <a:t>К</a:t>
            </a:r>
            <a:r>
              <a:rPr sz="1500" spc="100" dirty="0">
                <a:latin typeface="Calibri"/>
                <a:cs typeface="Calibri"/>
              </a:rPr>
              <a:t>ОМ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23559" y="5890890"/>
            <a:ext cx="1092200" cy="4699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spc="135" dirty="0">
                <a:latin typeface="Calibri"/>
                <a:cs typeface="Calibri"/>
              </a:rPr>
              <a:t>С</a:t>
            </a:r>
            <a:r>
              <a:rPr sz="1500" spc="170" dirty="0">
                <a:latin typeface="Calibri"/>
                <a:cs typeface="Calibri"/>
              </a:rPr>
              <a:t>Н</a:t>
            </a:r>
            <a:r>
              <a:rPr sz="1500" spc="180" dirty="0">
                <a:latin typeface="Calibri"/>
                <a:cs typeface="Calibri"/>
              </a:rPr>
              <a:t>И</a:t>
            </a:r>
            <a:r>
              <a:rPr sz="1500" spc="114" dirty="0">
                <a:latin typeface="Calibri"/>
                <a:cs typeface="Calibri"/>
              </a:rPr>
              <a:t>Ж</a:t>
            </a:r>
            <a:r>
              <a:rPr sz="1500" spc="70" dirty="0">
                <a:latin typeface="Calibri"/>
                <a:cs typeface="Calibri"/>
              </a:rPr>
              <a:t>Е</a:t>
            </a:r>
            <a:r>
              <a:rPr sz="1500" spc="95" dirty="0">
                <a:latin typeface="Calibri"/>
                <a:cs typeface="Calibri"/>
              </a:rPr>
              <a:t>НИЕ  </a:t>
            </a:r>
            <a:r>
              <a:rPr sz="1500" spc="120" dirty="0">
                <a:latin typeface="Calibri"/>
                <a:cs typeface="Calibri"/>
              </a:rPr>
              <a:t>РАСХОДОВ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98991" y="5166990"/>
            <a:ext cx="1865630" cy="4699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spc="114" dirty="0">
                <a:latin typeface="Calibri"/>
                <a:cs typeface="Calibri"/>
              </a:rPr>
              <a:t>РАСШИРЕНИЕ  </a:t>
            </a:r>
            <a:r>
              <a:rPr sz="1500" spc="145" dirty="0">
                <a:latin typeface="Calibri"/>
                <a:cs typeface="Calibri"/>
              </a:rPr>
              <a:t>КЛИЕНТСКОЙ</a:t>
            </a:r>
            <a:r>
              <a:rPr sz="1500" spc="-80" dirty="0">
                <a:latin typeface="Calibri"/>
                <a:cs typeface="Calibri"/>
              </a:rPr>
              <a:t> </a:t>
            </a:r>
            <a:r>
              <a:rPr sz="1500" spc="114" dirty="0">
                <a:latin typeface="Calibri"/>
                <a:cs typeface="Calibri"/>
              </a:rPr>
              <a:t>БАЗЫ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98991" y="5890890"/>
            <a:ext cx="1259205" cy="4699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spc="165" dirty="0">
                <a:latin typeface="Calibri"/>
                <a:cs typeface="Calibri"/>
              </a:rPr>
              <a:t>П</a:t>
            </a:r>
            <a:r>
              <a:rPr sz="1500" spc="185" dirty="0">
                <a:latin typeface="Calibri"/>
                <a:cs typeface="Calibri"/>
              </a:rPr>
              <a:t>О</a:t>
            </a:r>
            <a:r>
              <a:rPr sz="1500" spc="105" dirty="0">
                <a:latin typeface="Calibri"/>
                <a:cs typeface="Calibri"/>
              </a:rPr>
              <a:t>ВЫШ</a:t>
            </a:r>
            <a:r>
              <a:rPr sz="1500" spc="40" dirty="0">
                <a:latin typeface="Calibri"/>
                <a:cs typeface="Calibri"/>
              </a:rPr>
              <a:t>Е</a:t>
            </a:r>
            <a:r>
              <a:rPr sz="1500" spc="95" dirty="0">
                <a:latin typeface="Calibri"/>
                <a:cs typeface="Calibri"/>
              </a:rPr>
              <a:t>НИЕ  </a:t>
            </a:r>
            <a:r>
              <a:rPr sz="1500" spc="120" dirty="0">
                <a:latin typeface="Calibri"/>
                <a:cs typeface="Calibri"/>
              </a:rPr>
              <a:t>КАЧЕСТВА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616771" y="5119693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80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9E7E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16771" y="5835980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80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9E7E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68202" y="5119693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79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9E7E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68202" y="5835980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79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9E7E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35518" y="5263168"/>
            <a:ext cx="206169" cy="2854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970580" y="5263168"/>
            <a:ext cx="206170" cy="2854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92156" y="5937151"/>
            <a:ext cx="217170" cy="334010"/>
          </a:xfrm>
          <a:custGeom>
            <a:avLst/>
            <a:gdLst/>
            <a:ahLst/>
            <a:cxnLst/>
            <a:rect l="l" t="t" r="r" b="b"/>
            <a:pathLst>
              <a:path w="217170" h="334010">
                <a:moveTo>
                  <a:pt x="0" y="166161"/>
                </a:moveTo>
                <a:lnTo>
                  <a:pt x="7975" y="165373"/>
                </a:lnTo>
                <a:lnTo>
                  <a:pt x="15163" y="148850"/>
                </a:lnTo>
                <a:lnTo>
                  <a:pt x="22786" y="135115"/>
                </a:lnTo>
                <a:lnTo>
                  <a:pt x="43113" y="99080"/>
                </a:lnTo>
                <a:lnTo>
                  <a:pt x="54348" y="52423"/>
                </a:lnTo>
                <a:lnTo>
                  <a:pt x="57550" y="30393"/>
                </a:lnTo>
                <a:lnTo>
                  <a:pt x="60752" y="13080"/>
                </a:lnTo>
                <a:lnTo>
                  <a:pt x="64820" y="3169"/>
                </a:lnTo>
                <a:lnTo>
                  <a:pt x="73052" y="0"/>
                </a:lnTo>
                <a:lnTo>
                  <a:pt x="85174" y="1989"/>
                </a:lnTo>
                <a:lnTo>
                  <a:pt x="96697" y="10468"/>
                </a:lnTo>
                <a:lnTo>
                  <a:pt x="103136" y="26765"/>
                </a:lnTo>
                <a:lnTo>
                  <a:pt x="106277" y="47554"/>
                </a:lnTo>
                <a:lnTo>
                  <a:pt x="107610" y="70990"/>
                </a:lnTo>
                <a:lnTo>
                  <a:pt x="102175" y="100632"/>
                </a:lnTo>
                <a:lnTo>
                  <a:pt x="85013" y="140037"/>
                </a:lnTo>
                <a:lnTo>
                  <a:pt x="193954" y="140202"/>
                </a:lnTo>
                <a:lnTo>
                  <a:pt x="203917" y="141102"/>
                </a:lnTo>
                <a:lnTo>
                  <a:pt x="209127" y="143831"/>
                </a:lnTo>
                <a:lnTo>
                  <a:pt x="211285" y="150574"/>
                </a:lnTo>
                <a:lnTo>
                  <a:pt x="212090" y="163519"/>
                </a:lnTo>
                <a:lnTo>
                  <a:pt x="210690" y="175259"/>
                </a:lnTo>
                <a:lnTo>
                  <a:pt x="206892" y="183429"/>
                </a:lnTo>
                <a:lnTo>
                  <a:pt x="202956" y="188204"/>
                </a:lnTo>
                <a:lnTo>
                  <a:pt x="201142" y="189757"/>
                </a:lnTo>
                <a:lnTo>
                  <a:pt x="210371" y="191455"/>
                </a:lnTo>
                <a:lnTo>
                  <a:pt x="215111" y="194478"/>
                </a:lnTo>
                <a:lnTo>
                  <a:pt x="216857" y="201041"/>
                </a:lnTo>
                <a:lnTo>
                  <a:pt x="217106" y="213354"/>
                </a:lnTo>
                <a:lnTo>
                  <a:pt x="214735" y="225999"/>
                </a:lnTo>
                <a:lnTo>
                  <a:pt x="209518" y="233115"/>
                </a:lnTo>
                <a:lnTo>
                  <a:pt x="204301" y="236249"/>
                </a:lnTo>
                <a:lnTo>
                  <a:pt x="201930" y="236950"/>
                </a:lnTo>
                <a:lnTo>
                  <a:pt x="208853" y="239534"/>
                </a:lnTo>
                <a:lnTo>
                  <a:pt x="212409" y="242853"/>
                </a:lnTo>
                <a:lnTo>
                  <a:pt x="213718" y="249120"/>
                </a:lnTo>
                <a:lnTo>
                  <a:pt x="213906" y="260547"/>
                </a:lnTo>
                <a:lnTo>
                  <a:pt x="210290" y="271797"/>
                </a:lnTo>
                <a:lnTo>
                  <a:pt x="202336" y="277367"/>
                </a:lnTo>
                <a:lnTo>
                  <a:pt x="194382" y="279247"/>
                </a:lnTo>
                <a:lnTo>
                  <a:pt x="190766" y="279432"/>
                </a:lnTo>
                <a:lnTo>
                  <a:pt x="190347" y="279013"/>
                </a:lnTo>
                <a:lnTo>
                  <a:pt x="196723" y="283737"/>
                </a:lnTo>
                <a:lnTo>
                  <a:pt x="201318" y="290238"/>
                </a:lnTo>
                <a:lnTo>
                  <a:pt x="203223" y="300654"/>
                </a:lnTo>
                <a:lnTo>
                  <a:pt x="198992" y="311955"/>
                </a:lnTo>
                <a:lnTo>
                  <a:pt x="185178" y="321113"/>
                </a:lnTo>
                <a:lnTo>
                  <a:pt x="162554" y="327288"/>
                </a:lnTo>
                <a:lnTo>
                  <a:pt x="136486" y="331542"/>
                </a:lnTo>
                <a:lnTo>
                  <a:pt x="110419" y="333731"/>
                </a:lnTo>
                <a:lnTo>
                  <a:pt x="87795" y="333712"/>
                </a:lnTo>
                <a:lnTo>
                  <a:pt x="62965" y="329112"/>
                </a:lnTo>
                <a:lnTo>
                  <a:pt x="34020" y="320529"/>
                </a:lnTo>
                <a:lnTo>
                  <a:pt x="10013" y="312241"/>
                </a:lnTo>
                <a:lnTo>
                  <a:pt x="0" y="308528"/>
                </a:lnTo>
                <a:lnTo>
                  <a:pt x="0" y="166161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03141" y="6091285"/>
            <a:ext cx="53975" cy="165735"/>
          </a:xfrm>
          <a:custGeom>
            <a:avLst/>
            <a:gdLst/>
            <a:ahLst/>
            <a:cxnLst/>
            <a:rect l="l" t="t" r="r" b="b"/>
            <a:pathLst>
              <a:path w="53975" h="165735">
                <a:moveTo>
                  <a:pt x="0" y="165557"/>
                </a:moveTo>
                <a:lnTo>
                  <a:pt x="53695" y="165557"/>
                </a:lnTo>
                <a:lnTo>
                  <a:pt x="53695" y="0"/>
                </a:lnTo>
                <a:lnTo>
                  <a:pt x="0" y="0"/>
                </a:lnTo>
                <a:lnTo>
                  <a:pt x="0" y="165557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78829" y="5971515"/>
            <a:ext cx="268605" cy="296545"/>
          </a:xfrm>
          <a:custGeom>
            <a:avLst/>
            <a:gdLst/>
            <a:ahLst/>
            <a:cxnLst/>
            <a:rect l="l" t="t" r="r" b="b"/>
            <a:pathLst>
              <a:path w="268605" h="296545">
                <a:moveTo>
                  <a:pt x="170903" y="187464"/>
                </a:moveTo>
                <a:lnTo>
                  <a:pt x="219716" y="178335"/>
                </a:lnTo>
                <a:lnTo>
                  <a:pt x="249564" y="155179"/>
                </a:lnTo>
                <a:lnTo>
                  <a:pt x="264501" y="124344"/>
                </a:lnTo>
                <a:lnTo>
                  <a:pt x="268579" y="92176"/>
                </a:lnTo>
                <a:lnTo>
                  <a:pt x="260915" y="51660"/>
                </a:lnTo>
                <a:lnTo>
                  <a:pt x="240001" y="22875"/>
                </a:lnTo>
                <a:lnTo>
                  <a:pt x="208957" y="5697"/>
                </a:lnTo>
                <a:lnTo>
                  <a:pt x="170903" y="0"/>
                </a:lnTo>
                <a:lnTo>
                  <a:pt x="70637" y="0"/>
                </a:lnTo>
                <a:lnTo>
                  <a:pt x="63284" y="0"/>
                </a:lnTo>
                <a:lnTo>
                  <a:pt x="61125" y="4444"/>
                </a:lnTo>
                <a:lnTo>
                  <a:pt x="61125" y="9791"/>
                </a:lnTo>
                <a:lnTo>
                  <a:pt x="61125" y="134124"/>
                </a:lnTo>
                <a:lnTo>
                  <a:pt x="10274" y="134124"/>
                </a:lnTo>
                <a:lnTo>
                  <a:pt x="6388" y="134124"/>
                </a:lnTo>
                <a:lnTo>
                  <a:pt x="761" y="135458"/>
                </a:lnTo>
                <a:lnTo>
                  <a:pt x="761" y="143027"/>
                </a:lnTo>
                <a:lnTo>
                  <a:pt x="761" y="177012"/>
                </a:lnTo>
                <a:lnTo>
                  <a:pt x="761" y="184581"/>
                </a:lnTo>
                <a:lnTo>
                  <a:pt x="3797" y="186816"/>
                </a:lnTo>
                <a:lnTo>
                  <a:pt x="10274" y="186816"/>
                </a:lnTo>
                <a:lnTo>
                  <a:pt x="61125" y="186816"/>
                </a:lnTo>
                <a:lnTo>
                  <a:pt x="61125" y="221437"/>
                </a:lnTo>
                <a:lnTo>
                  <a:pt x="9512" y="221437"/>
                </a:lnTo>
                <a:lnTo>
                  <a:pt x="5613" y="221437"/>
                </a:lnTo>
                <a:lnTo>
                  <a:pt x="0" y="222783"/>
                </a:lnTo>
                <a:lnTo>
                  <a:pt x="0" y="230352"/>
                </a:lnTo>
                <a:lnTo>
                  <a:pt x="0" y="254330"/>
                </a:lnTo>
                <a:lnTo>
                  <a:pt x="0" y="261899"/>
                </a:lnTo>
                <a:lnTo>
                  <a:pt x="3022" y="264121"/>
                </a:lnTo>
                <a:lnTo>
                  <a:pt x="9512" y="264121"/>
                </a:lnTo>
                <a:lnTo>
                  <a:pt x="61125" y="264121"/>
                </a:lnTo>
                <a:lnTo>
                  <a:pt x="61125" y="286321"/>
                </a:lnTo>
                <a:lnTo>
                  <a:pt x="61125" y="293001"/>
                </a:lnTo>
                <a:lnTo>
                  <a:pt x="64147" y="296113"/>
                </a:lnTo>
                <a:lnTo>
                  <a:pt x="70637" y="296113"/>
                </a:lnTo>
                <a:lnTo>
                  <a:pt x="120764" y="296113"/>
                </a:lnTo>
                <a:lnTo>
                  <a:pt x="128981" y="296113"/>
                </a:lnTo>
                <a:lnTo>
                  <a:pt x="129844" y="291223"/>
                </a:lnTo>
                <a:lnTo>
                  <a:pt x="129844" y="286321"/>
                </a:lnTo>
                <a:lnTo>
                  <a:pt x="129844" y="264121"/>
                </a:lnTo>
                <a:lnTo>
                  <a:pt x="171208" y="264121"/>
                </a:lnTo>
                <a:lnTo>
                  <a:pt x="176822" y="264121"/>
                </a:lnTo>
                <a:lnTo>
                  <a:pt x="180720" y="261899"/>
                </a:lnTo>
                <a:lnTo>
                  <a:pt x="180720" y="254330"/>
                </a:lnTo>
                <a:lnTo>
                  <a:pt x="180720" y="230352"/>
                </a:lnTo>
                <a:lnTo>
                  <a:pt x="180720" y="222783"/>
                </a:lnTo>
                <a:lnTo>
                  <a:pt x="175958" y="221437"/>
                </a:lnTo>
                <a:lnTo>
                  <a:pt x="171208" y="221437"/>
                </a:lnTo>
                <a:lnTo>
                  <a:pt x="129844" y="221437"/>
                </a:lnTo>
                <a:lnTo>
                  <a:pt x="129844" y="187464"/>
                </a:lnTo>
                <a:lnTo>
                  <a:pt x="170903" y="187464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03912" y="6025973"/>
            <a:ext cx="77812" cy="803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840151" y="5209280"/>
            <a:ext cx="129235" cy="1292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54885" y="5401372"/>
            <a:ext cx="300355" cy="118110"/>
          </a:xfrm>
          <a:custGeom>
            <a:avLst/>
            <a:gdLst/>
            <a:ahLst/>
            <a:cxnLst/>
            <a:rect l="l" t="t" r="r" b="b"/>
            <a:pathLst>
              <a:path w="300355" h="118110">
                <a:moveTo>
                  <a:pt x="299770" y="117182"/>
                </a:moveTo>
                <a:lnTo>
                  <a:pt x="299770" y="25399"/>
                </a:lnTo>
                <a:lnTo>
                  <a:pt x="299373" y="10715"/>
                </a:lnTo>
                <a:lnTo>
                  <a:pt x="296595" y="3174"/>
                </a:lnTo>
                <a:lnTo>
                  <a:pt x="289055" y="396"/>
                </a:lnTo>
                <a:lnTo>
                  <a:pt x="274370" y="0"/>
                </a:lnTo>
                <a:lnTo>
                  <a:pt x="25400" y="0"/>
                </a:lnTo>
                <a:lnTo>
                  <a:pt x="10715" y="396"/>
                </a:lnTo>
                <a:lnTo>
                  <a:pt x="3175" y="3174"/>
                </a:lnTo>
                <a:lnTo>
                  <a:pt x="396" y="10715"/>
                </a:lnTo>
                <a:lnTo>
                  <a:pt x="0" y="25399"/>
                </a:lnTo>
                <a:lnTo>
                  <a:pt x="0" y="117995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010543" y="5471102"/>
            <a:ext cx="88265" cy="47625"/>
          </a:xfrm>
          <a:custGeom>
            <a:avLst/>
            <a:gdLst/>
            <a:ahLst/>
            <a:cxnLst/>
            <a:rect l="l" t="t" r="r" b="b"/>
            <a:pathLst>
              <a:path w="88264" h="47625">
                <a:moveTo>
                  <a:pt x="88226" y="0"/>
                </a:moveTo>
                <a:lnTo>
                  <a:pt x="44107" y="47447"/>
                </a:lnTo>
                <a:lnTo>
                  <a:pt x="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10770" y="5471922"/>
            <a:ext cx="88265" cy="47625"/>
          </a:xfrm>
          <a:custGeom>
            <a:avLst/>
            <a:gdLst/>
            <a:ahLst/>
            <a:cxnLst/>
            <a:rect l="l" t="t" r="r" b="b"/>
            <a:pathLst>
              <a:path w="88264" h="47625">
                <a:moveTo>
                  <a:pt x="88226" y="0"/>
                </a:moveTo>
                <a:lnTo>
                  <a:pt x="44107" y="47447"/>
                </a:lnTo>
                <a:lnTo>
                  <a:pt x="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04769" y="5333114"/>
            <a:ext cx="0" cy="245745"/>
          </a:xfrm>
          <a:custGeom>
            <a:avLst/>
            <a:gdLst/>
            <a:ahLst/>
            <a:cxnLst/>
            <a:rect l="l" t="t" r="r" b="b"/>
            <a:pathLst>
              <a:path h="245745">
                <a:moveTo>
                  <a:pt x="0" y="0"/>
                </a:moveTo>
                <a:lnTo>
                  <a:pt x="0" y="245744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860657" y="5531403"/>
            <a:ext cx="88265" cy="47625"/>
          </a:xfrm>
          <a:custGeom>
            <a:avLst/>
            <a:gdLst/>
            <a:ahLst/>
            <a:cxnLst/>
            <a:rect l="l" t="t" r="r" b="b"/>
            <a:pathLst>
              <a:path w="88264" h="47625">
                <a:moveTo>
                  <a:pt x="88226" y="0"/>
                </a:moveTo>
                <a:lnTo>
                  <a:pt x="44107" y="47447"/>
                </a:lnTo>
                <a:lnTo>
                  <a:pt x="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580284" y="5083451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69" h="645160">
                <a:moveTo>
                  <a:pt x="324485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70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5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5" y="644766"/>
                </a:lnTo>
                <a:close/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631715" y="5083451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70" h="645160">
                <a:moveTo>
                  <a:pt x="324485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70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5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5" y="644766"/>
                </a:lnTo>
                <a:close/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80284" y="5799738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69" h="645160">
                <a:moveTo>
                  <a:pt x="324485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70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5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5" y="644766"/>
                </a:lnTo>
                <a:close/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631715" y="5799738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70" h="645160">
                <a:moveTo>
                  <a:pt x="324485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70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5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5" y="644766"/>
                </a:lnTo>
                <a:close/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909008" y="7003668"/>
            <a:ext cx="285115" cy="279400"/>
          </a:xfrm>
          <a:custGeom>
            <a:avLst/>
            <a:gdLst/>
            <a:ahLst/>
            <a:cxnLst/>
            <a:rect l="l" t="t" r="r" b="b"/>
            <a:pathLst>
              <a:path w="285115" h="279400">
                <a:moveTo>
                  <a:pt x="285051" y="139471"/>
                </a:moveTo>
                <a:lnTo>
                  <a:pt x="277784" y="183554"/>
                </a:lnTo>
                <a:lnTo>
                  <a:pt x="257550" y="221840"/>
                </a:lnTo>
                <a:lnTo>
                  <a:pt x="226695" y="252032"/>
                </a:lnTo>
                <a:lnTo>
                  <a:pt x="187569" y="271832"/>
                </a:lnTo>
                <a:lnTo>
                  <a:pt x="142519" y="278942"/>
                </a:lnTo>
                <a:lnTo>
                  <a:pt x="97470" y="271832"/>
                </a:lnTo>
                <a:lnTo>
                  <a:pt x="58347" y="252032"/>
                </a:lnTo>
                <a:lnTo>
                  <a:pt x="27497" y="221840"/>
                </a:lnTo>
                <a:lnTo>
                  <a:pt x="7265" y="183554"/>
                </a:lnTo>
                <a:lnTo>
                  <a:pt x="0" y="139471"/>
                </a:lnTo>
                <a:lnTo>
                  <a:pt x="7265" y="95388"/>
                </a:lnTo>
                <a:lnTo>
                  <a:pt x="27497" y="57102"/>
                </a:lnTo>
                <a:lnTo>
                  <a:pt x="58347" y="26910"/>
                </a:lnTo>
                <a:lnTo>
                  <a:pt x="97470" y="7110"/>
                </a:lnTo>
                <a:lnTo>
                  <a:pt x="142519" y="0"/>
                </a:lnTo>
                <a:lnTo>
                  <a:pt x="187569" y="7110"/>
                </a:lnTo>
                <a:lnTo>
                  <a:pt x="226695" y="26910"/>
                </a:lnTo>
                <a:lnTo>
                  <a:pt x="257550" y="57102"/>
                </a:lnTo>
                <a:lnTo>
                  <a:pt x="277784" y="95388"/>
                </a:lnTo>
                <a:lnTo>
                  <a:pt x="285051" y="139471"/>
                </a:lnTo>
                <a:close/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3996" y="7003339"/>
            <a:ext cx="762000" cy="177800"/>
          </a:xfrm>
          <a:custGeom>
            <a:avLst/>
            <a:gdLst/>
            <a:ahLst/>
            <a:cxnLst/>
            <a:rect l="l" t="t" r="r" b="b"/>
            <a:pathLst>
              <a:path w="762000" h="177800">
                <a:moveTo>
                  <a:pt x="762000" y="0"/>
                </a:moveTo>
                <a:lnTo>
                  <a:pt x="551395" y="0"/>
                </a:lnTo>
                <a:lnTo>
                  <a:pt x="543445" y="7950"/>
                </a:lnTo>
                <a:lnTo>
                  <a:pt x="543445" y="27495"/>
                </a:lnTo>
                <a:lnTo>
                  <a:pt x="551395" y="35432"/>
                </a:lnTo>
                <a:lnTo>
                  <a:pt x="658926" y="35432"/>
                </a:lnTo>
                <a:lnTo>
                  <a:pt x="661581" y="38087"/>
                </a:lnTo>
                <a:lnTo>
                  <a:pt x="661581" y="162877"/>
                </a:lnTo>
                <a:lnTo>
                  <a:pt x="658926" y="165519"/>
                </a:lnTo>
                <a:lnTo>
                  <a:pt x="573112" y="165519"/>
                </a:lnTo>
                <a:lnTo>
                  <a:pt x="556980" y="162254"/>
                </a:lnTo>
                <a:lnTo>
                  <a:pt x="543790" y="153357"/>
                </a:lnTo>
                <a:lnTo>
                  <a:pt x="534888" y="140171"/>
                </a:lnTo>
                <a:lnTo>
                  <a:pt x="531622" y="124040"/>
                </a:lnTo>
                <a:lnTo>
                  <a:pt x="531622" y="64973"/>
                </a:lnTo>
                <a:lnTo>
                  <a:pt x="526508" y="39706"/>
                </a:lnTo>
                <a:lnTo>
                  <a:pt x="512570" y="19051"/>
                </a:lnTo>
                <a:lnTo>
                  <a:pt x="491915" y="5113"/>
                </a:lnTo>
                <a:lnTo>
                  <a:pt x="466648" y="0"/>
                </a:lnTo>
                <a:lnTo>
                  <a:pt x="447798" y="2794"/>
                </a:lnTo>
                <a:lnTo>
                  <a:pt x="431128" y="10625"/>
                </a:lnTo>
                <a:lnTo>
                  <a:pt x="417451" y="22658"/>
                </a:lnTo>
                <a:lnTo>
                  <a:pt x="407581" y="38061"/>
                </a:lnTo>
                <a:lnTo>
                  <a:pt x="397710" y="22658"/>
                </a:lnTo>
                <a:lnTo>
                  <a:pt x="384033" y="10625"/>
                </a:lnTo>
                <a:lnTo>
                  <a:pt x="367363" y="2794"/>
                </a:lnTo>
                <a:lnTo>
                  <a:pt x="348513" y="0"/>
                </a:lnTo>
                <a:lnTo>
                  <a:pt x="323246" y="5113"/>
                </a:lnTo>
                <a:lnTo>
                  <a:pt x="302591" y="19051"/>
                </a:lnTo>
                <a:lnTo>
                  <a:pt x="288654" y="39706"/>
                </a:lnTo>
                <a:lnTo>
                  <a:pt x="283540" y="64973"/>
                </a:lnTo>
                <a:lnTo>
                  <a:pt x="283540" y="165099"/>
                </a:lnTo>
                <a:lnTo>
                  <a:pt x="269557" y="160418"/>
                </a:lnTo>
                <a:lnTo>
                  <a:pt x="258311" y="151358"/>
                </a:lnTo>
                <a:lnTo>
                  <a:pt x="250818" y="138936"/>
                </a:lnTo>
                <a:lnTo>
                  <a:pt x="248094" y="124167"/>
                </a:lnTo>
                <a:lnTo>
                  <a:pt x="248094" y="64973"/>
                </a:lnTo>
                <a:lnTo>
                  <a:pt x="242980" y="39706"/>
                </a:lnTo>
                <a:lnTo>
                  <a:pt x="229042" y="19051"/>
                </a:lnTo>
                <a:lnTo>
                  <a:pt x="208387" y="5113"/>
                </a:lnTo>
                <a:lnTo>
                  <a:pt x="183121" y="0"/>
                </a:lnTo>
                <a:lnTo>
                  <a:pt x="164269" y="2794"/>
                </a:lnTo>
                <a:lnTo>
                  <a:pt x="147596" y="10625"/>
                </a:lnTo>
                <a:lnTo>
                  <a:pt x="133918" y="22658"/>
                </a:lnTo>
                <a:lnTo>
                  <a:pt x="124053" y="38061"/>
                </a:lnTo>
                <a:lnTo>
                  <a:pt x="114181" y="22658"/>
                </a:lnTo>
                <a:lnTo>
                  <a:pt x="100501" y="10625"/>
                </a:lnTo>
                <a:lnTo>
                  <a:pt x="83830" y="2794"/>
                </a:lnTo>
                <a:lnTo>
                  <a:pt x="64985" y="0"/>
                </a:lnTo>
                <a:lnTo>
                  <a:pt x="39712" y="5113"/>
                </a:lnTo>
                <a:lnTo>
                  <a:pt x="19053" y="19051"/>
                </a:lnTo>
                <a:lnTo>
                  <a:pt x="5114" y="39706"/>
                </a:lnTo>
                <a:lnTo>
                  <a:pt x="0" y="64973"/>
                </a:lnTo>
                <a:lnTo>
                  <a:pt x="0" y="171424"/>
                </a:lnTo>
                <a:lnTo>
                  <a:pt x="11810" y="171424"/>
                </a:lnTo>
                <a:lnTo>
                  <a:pt x="11810" y="64973"/>
                </a:lnTo>
                <a:lnTo>
                  <a:pt x="15995" y="44300"/>
                </a:lnTo>
                <a:lnTo>
                  <a:pt x="27401" y="27400"/>
                </a:lnTo>
                <a:lnTo>
                  <a:pt x="44306" y="15995"/>
                </a:lnTo>
                <a:lnTo>
                  <a:pt x="64985" y="11810"/>
                </a:lnTo>
                <a:lnTo>
                  <a:pt x="85658" y="15995"/>
                </a:lnTo>
                <a:lnTo>
                  <a:pt x="102558" y="27400"/>
                </a:lnTo>
                <a:lnTo>
                  <a:pt x="113963" y="44300"/>
                </a:lnTo>
                <a:lnTo>
                  <a:pt x="118148" y="64973"/>
                </a:lnTo>
                <a:lnTo>
                  <a:pt x="118148" y="171424"/>
                </a:lnTo>
                <a:lnTo>
                  <a:pt x="129959" y="171424"/>
                </a:lnTo>
                <a:lnTo>
                  <a:pt x="129959" y="64973"/>
                </a:lnTo>
                <a:lnTo>
                  <a:pt x="134143" y="44300"/>
                </a:lnTo>
                <a:lnTo>
                  <a:pt x="145548" y="27400"/>
                </a:lnTo>
                <a:lnTo>
                  <a:pt x="162448" y="15995"/>
                </a:lnTo>
                <a:lnTo>
                  <a:pt x="183121" y="11810"/>
                </a:lnTo>
                <a:lnTo>
                  <a:pt x="203793" y="15995"/>
                </a:lnTo>
                <a:lnTo>
                  <a:pt x="220694" y="27400"/>
                </a:lnTo>
                <a:lnTo>
                  <a:pt x="232098" y="44300"/>
                </a:lnTo>
                <a:lnTo>
                  <a:pt x="236283" y="64973"/>
                </a:lnTo>
                <a:lnTo>
                  <a:pt x="236283" y="124167"/>
                </a:lnTo>
                <a:lnTo>
                  <a:pt x="240468" y="144847"/>
                </a:lnTo>
                <a:lnTo>
                  <a:pt x="251872" y="161751"/>
                </a:lnTo>
                <a:lnTo>
                  <a:pt x="268773" y="173157"/>
                </a:lnTo>
                <a:lnTo>
                  <a:pt x="289445" y="177342"/>
                </a:lnTo>
                <a:lnTo>
                  <a:pt x="295351" y="177342"/>
                </a:lnTo>
                <a:lnTo>
                  <a:pt x="295351" y="64973"/>
                </a:lnTo>
                <a:lnTo>
                  <a:pt x="299535" y="44300"/>
                </a:lnTo>
                <a:lnTo>
                  <a:pt x="310940" y="27400"/>
                </a:lnTo>
                <a:lnTo>
                  <a:pt x="327840" y="15995"/>
                </a:lnTo>
                <a:lnTo>
                  <a:pt x="348513" y="11810"/>
                </a:lnTo>
                <a:lnTo>
                  <a:pt x="369185" y="15995"/>
                </a:lnTo>
                <a:lnTo>
                  <a:pt x="386086" y="27400"/>
                </a:lnTo>
                <a:lnTo>
                  <a:pt x="397490" y="44300"/>
                </a:lnTo>
                <a:lnTo>
                  <a:pt x="401675" y="64973"/>
                </a:lnTo>
                <a:lnTo>
                  <a:pt x="401675" y="171424"/>
                </a:lnTo>
                <a:lnTo>
                  <a:pt x="413486" y="171424"/>
                </a:lnTo>
                <a:lnTo>
                  <a:pt x="413486" y="64973"/>
                </a:lnTo>
                <a:lnTo>
                  <a:pt x="417671" y="44300"/>
                </a:lnTo>
                <a:lnTo>
                  <a:pt x="429075" y="27400"/>
                </a:lnTo>
                <a:lnTo>
                  <a:pt x="445976" y="15995"/>
                </a:lnTo>
                <a:lnTo>
                  <a:pt x="466648" y="11810"/>
                </a:lnTo>
                <a:lnTo>
                  <a:pt x="487321" y="15995"/>
                </a:lnTo>
                <a:lnTo>
                  <a:pt x="504221" y="27400"/>
                </a:lnTo>
                <a:lnTo>
                  <a:pt x="515626" y="44300"/>
                </a:lnTo>
                <a:lnTo>
                  <a:pt x="519811" y="64973"/>
                </a:lnTo>
                <a:lnTo>
                  <a:pt x="519811" y="124040"/>
                </a:lnTo>
                <a:lnTo>
                  <a:pt x="524006" y="144767"/>
                </a:lnTo>
                <a:lnTo>
                  <a:pt x="535441" y="161712"/>
                </a:lnTo>
                <a:lnTo>
                  <a:pt x="552386" y="173147"/>
                </a:lnTo>
                <a:lnTo>
                  <a:pt x="573112" y="177342"/>
                </a:lnTo>
                <a:lnTo>
                  <a:pt x="665441" y="177342"/>
                </a:lnTo>
                <a:lnTo>
                  <a:pt x="673392" y="169392"/>
                </a:lnTo>
                <a:lnTo>
                  <a:pt x="673392" y="31572"/>
                </a:lnTo>
                <a:lnTo>
                  <a:pt x="665441" y="23621"/>
                </a:lnTo>
                <a:lnTo>
                  <a:pt x="557911" y="23621"/>
                </a:lnTo>
                <a:lnTo>
                  <a:pt x="555256" y="20980"/>
                </a:lnTo>
                <a:lnTo>
                  <a:pt x="555256" y="14465"/>
                </a:lnTo>
                <a:lnTo>
                  <a:pt x="557911" y="11810"/>
                </a:lnTo>
                <a:lnTo>
                  <a:pt x="762000" y="1181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58831" y="7056664"/>
            <a:ext cx="1917166" cy="965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pc="30" dirty="0"/>
              <a:t>mmtpro.ru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9972076" y="7058478"/>
            <a:ext cx="160020" cy="18351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00" spc="20" dirty="0">
                <a:latin typeface="Calibri"/>
                <a:cs typeface="Calibri"/>
              </a:rPr>
              <a:t>07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4999" y="1433756"/>
            <a:ext cx="4182110" cy="5080635"/>
          </a:xfrm>
          <a:custGeom>
            <a:avLst/>
            <a:gdLst/>
            <a:ahLst/>
            <a:cxnLst/>
            <a:rect l="l" t="t" r="r" b="b"/>
            <a:pathLst>
              <a:path w="4182110" h="5080634">
                <a:moveTo>
                  <a:pt x="4105910" y="0"/>
                </a:moveTo>
                <a:lnTo>
                  <a:pt x="76200" y="0"/>
                </a:lnTo>
                <a:lnTo>
                  <a:pt x="32146" y="1190"/>
                </a:lnTo>
                <a:lnTo>
                  <a:pt x="9525" y="9525"/>
                </a:lnTo>
                <a:lnTo>
                  <a:pt x="1190" y="32146"/>
                </a:lnTo>
                <a:lnTo>
                  <a:pt x="0" y="76200"/>
                </a:lnTo>
                <a:lnTo>
                  <a:pt x="0" y="5004092"/>
                </a:lnTo>
                <a:lnTo>
                  <a:pt x="1190" y="5048145"/>
                </a:lnTo>
                <a:lnTo>
                  <a:pt x="9525" y="5070767"/>
                </a:lnTo>
                <a:lnTo>
                  <a:pt x="32146" y="5079101"/>
                </a:lnTo>
                <a:lnTo>
                  <a:pt x="76200" y="5080292"/>
                </a:lnTo>
                <a:lnTo>
                  <a:pt x="4105910" y="5080292"/>
                </a:lnTo>
                <a:lnTo>
                  <a:pt x="4149963" y="5079101"/>
                </a:lnTo>
                <a:lnTo>
                  <a:pt x="4172585" y="5070767"/>
                </a:lnTo>
                <a:lnTo>
                  <a:pt x="4180919" y="5048145"/>
                </a:lnTo>
                <a:lnTo>
                  <a:pt x="4182110" y="5004092"/>
                </a:lnTo>
                <a:lnTo>
                  <a:pt x="4182110" y="76200"/>
                </a:lnTo>
                <a:lnTo>
                  <a:pt x="4180919" y="32146"/>
                </a:lnTo>
                <a:lnTo>
                  <a:pt x="4172585" y="9525"/>
                </a:lnTo>
                <a:lnTo>
                  <a:pt x="4149963" y="1190"/>
                </a:lnTo>
                <a:lnTo>
                  <a:pt x="4105910" y="0"/>
                </a:lnTo>
                <a:close/>
              </a:path>
            </a:pathLst>
          </a:custGeom>
          <a:solidFill>
            <a:srgbClr val="24B8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2757" y="424998"/>
            <a:ext cx="970216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46065" algn="l"/>
                <a:tab pos="9688830" algn="l"/>
              </a:tabLst>
            </a:pPr>
            <a:r>
              <a:rPr spc="280" dirty="0"/>
              <a:t>ДИСТАНЦИОННЫЙ</a:t>
            </a:r>
            <a:r>
              <a:rPr spc="70" dirty="0"/>
              <a:t> </a:t>
            </a:r>
            <a:r>
              <a:rPr spc="265" dirty="0"/>
              <a:t>МОНИТОРИНГ	</a:t>
            </a:r>
            <a:r>
              <a:rPr u="sng" spc="229" dirty="0">
                <a:uFill>
                  <a:solidFill>
                    <a:srgbClr val="416CD4"/>
                  </a:solidFill>
                </a:uFill>
              </a:rPr>
              <a:t> </a:t>
            </a:r>
            <a:r>
              <a:rPr u="sng" spc="265" dirty="0">
                <a:uFill>
                  <a:solidFill>
                    <a:srgbClr val="416CD4"/>
                  </a:solidFill>
                </a:uFill>
              </a:rPr>
              <a:t>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22250" y="1776577"/>
            <a:ext cx="17976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180" dirty="0">
                <a:solidFill>
                  <a:srgbClr val="FFFFFF"/>
                </a:solidFill>
                <a:latin typeface="Calibri"/>
                <a:cs typeface="Calibri"/>
              </a:rPr>
              <a:t>ЭТО </a:t>
            </a:r>
            <a:r>
              <a:rPr sz="1500" b="1" spc="175" dirty="0">
                <a:solidFill>
                  <a:srgbClr val="FFFFFF"/>
                </a:solidFill>
                <a:latin typeface="Calibri"/>
                <a:cs typeface="Calibri"/>
              </a:rPr>
              <a:t>ПРОСТО,</a:t>
            </a:r>
            <a:r>
              <a:rPr sz="1500" b="1" spc="-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190" dirty="0">
                <a:solidFill>
                  <a:srgbClr val="FFFFFF"/>
                </a:solidFill>
                <a:latin typeface="Calibri"/>
                <a:cs typeface="Calibri"/>
              </a:rPr>
              <a:t>КАК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02550" y="2209567"/>
            <a:ext cx="1930400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Врач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устанавливает</a:t>
            </a:r>
            <a:r>
              <a:rPr sz="12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диагноз 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очном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приеме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02550" y="2937734"/>
            <a:ext cx="2534920" cy="760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Врач 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назначает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телемедицинский 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мониторинг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системе </a:t>
            </a:r>
            <a:r>
              <a:rPr sz="1200" spc="55" dirty="0">
                <a:solidFill>
                  <a:srgbClr val="FFFFFF"/>
                </a:solidFill>
                <a:latin typeface="Calibri"/>
                <a:cs typeface="Calibri"/>
              </a:rPr>
              <a:t>ММТ </a:t>
            </a:r>
            <a:r>
              <a:rPr sz="1200" spc="75" dirty="0">
                <a:solidFill>
                  <a:srgbClr val="FFFFFF"/>
                </a:solidFill>
                <a:latin typeface="Calibri"/>
                <a:cs typeface="Calibri"/>
              </a:rPr>
              <a:t>Про  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(достаточно 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указать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номер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телефона 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диагноз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пациента)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02550" y="3881852"/>
            <a:ext cx="2393315" cy="760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4785" algn="just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Врач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может 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назначать </a:t>
            </a:r>
            <a:r>
              <a:rPr sz="1200" spc="30" dirty="0">
                <a:solidFill>
                  <a:srgbClr val="FFFFFF"/>
                </a:solidFill>
                <a:latin typeface="Calibri"/>
                <a:cs typeface="Calibri"/>
              </a:rPr>
              <a:t>пациенту 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телемедицинские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консультации  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по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установленному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диагнозу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определенный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период</a:t>
            </a:r>
            <a:r>
              <a:rPr sz="12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времени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02550" y="4802501"/>
            <a:ext cx="2314575" cy="760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45" dirty="0">
                <a:solidFill>
                  <a:srgbClr val="FFFFFF"/>
                </a:solidFill>
                <a:latin typeface="Calibri"/>
                <a:cs typeface="Calibri"/>
              </a:rPr>
              <a:t>Пациент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может сам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записаться</a:t>
            </a:r>
            <a:r>
              <a:rPr sz="120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на 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телемедицинские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консультации  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по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установленному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диагнозу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к определенному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врачу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02550" y="5723149"/>
            <a:ext cx="2538730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Врач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получает </a:t>
            </a:r>
            <a:r>
              <a:rPr sz="1200" spc="45" dirty="0">
                <a:solidFill>
                  <a:srgbClr val="FFFFFF"/>
                </a:solidFill>
                <a:latin typeface="Calibri"/>
                <a:cs typeface="Calibri"/>
              </a:rPr>
              <a:t>доступ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2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электронной  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медицинской 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карте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пациента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15265" y="2482058"/>
            <a:ext cx="175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200" u="sng" spc="95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87275" y="2482058"/>
            <a:ext cx="2415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Calibri"/>
                <a:cs typeface="Calibri"/>
              </a:rPr>
              <a:t>Данные </a:t>
            </a:r>
            <a:r>
              <a:rPr sz="1200" spc="10" dirty="0">
                <a:latin typeface="Calibri"/>
                <a:cs typeface="Calibri"/>
              </a:rPr>
              <a:t>предыдущих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консультаций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87275" y="3218608"/>
            <a:ext cx="2811780" cy="1129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30" dirty="0">
                <a:latin typeface="Calibri"/>
                <a:cs typeface="Calibri"/>
              </a:rPr>
              <a:t>Информация </a:t>
            </a:r>
            <a:r>
              <a:rPr sz="1200" spc="45" dirty="0">
                <a:latin typeface="Calibri"/>
                <a:cs typeface="Calibri"/>
              </a:rPr>
              <a:t>от </a:t>
            </a:r>
            <a:r>
              <a:rPr sz="1200" spc="25" dirty="0">
                <a:latin typeface="Calibri"/>
                <a:cs typeface="Calibri"/>
              </a:rPr>
              <a:t>интегрированных  </a:t>
            </a:r>
            <a:r>
              <a:rPr sz="1200" spc="5" dirty="0">
                <a:latin typeface="Calibri"/>
                <a:cs typeface="Calibri"/>
              </a:rPr>
              <a:t>индивидуальных </a:t>
            </a:r>
            <a:r>
              <a:rPr sz="1200" spc="15" dirty="0">
                <a:latin typeface="Calibri"/>
                <a:cs typeface="Calibri"/>
              </a:rPr>
              <a:t>медицинских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приборов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20"/>
              </a:spcBef>
              <a:buClr>
                <a:srgbClr val="00ABBD"/>
              </a:buClr>
              <a:buChar char="•"/>
              <a:tabLst>
                <a:tab pos="82550" algn="l"/>
              </a:tabLst>
            </a:pPr>
            <a:r>
              <a:rPr sz="1200" spc="20" dirty="0">
                <a:latin typeface="Calibri"/>
                <a:cs typeface="Calibri"/>
              </a:rPr>
              <a:t>Тонометра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5"/>
              </a:spcBef>
              <a:buClr>
                <a:srgbClr val="00ABBD"/>
              </a:buClr>
              <a:buChar char="•"/>
              <a:tabLst>
                <a:tab pos="82550" algn="l"/>
              </a:tabLst>
            </a:pPr>
            <a:r>
              <a:rPr sz="1200" spc="25" dirty="0">
                <a:latin typeface="Calibri"/>
                <a:cs typeface="Calibri"/>
              </a:rPr>
              <a:t>Электрокардиографа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10"/>
              </a:spcBef>
              <a:buClr>
                <a:srgbClr val="00ABBD"/>
              </a:buClr>
              <a:buChar char="•"/>
              <a:tabLst>
                <a:tab pos="82550" algn="l"/>
              </a:tabLst>
            </a:pPr>
            <a:r>
              <a:rPr sz="1200" spc="10" dirty="0">
                <a:latin typeface="Calibri"/>
                <a:cs typeface="Calibri"/>
              </a:rPr>
              <a:t>Термометра</a:t>
            </a:r>
            <a:endParaRPr sz="1200">
              <a:latin typeface="Calibri"/>
              <a:cs typeface="Calibri"/>
            </a:endParaRPr>
          </a:p>
          <a:p>
            <a:pPr marL="81915" indent="-69850">
              <a:lnSpc>
                <a:spcPct val="100000"/>
              </a:lnSpc>
              <a:spcBef>
                <a:spcPts val="10"/>
              </a:spcBef>
              <a:buClr>
                <a:srgbClr val="00ABBD"/>
              </a:buClr>
              <a:buChar char="•"/>
              <a:tabLst>
                <a:tab pos="82550" algn="l"/>
              </a:tabLst>
            </a:pPr>
            <a:r>
              <a:rPr sz="1200" spc="10" dirty="0">
                <a:latin typeface="Calibri"/>
                <a:cs typeface="Calibri"/>
              </a:rPr>
              <a:t>Глюкометра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33196" y="4691553"/>
            <a:ext cx="140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F04E58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200" u="sng" spc="95" dirty="0">
                <a:solidFill>
                  <a:srgbClr val="F04E58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87275" y="4507454"/>
            <a:ext cx="3377565" cy="944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5" dirty="0">
                <a:latin typeface="Calibri"/>
                <a:cs typeface="Calibri"/>
              </a:rPr>
              <a:t>Медицинские </a:t>
            </a:r>
            <a:r>
              <a:rPr sz="1200" dirty="0">
                <a:latin typeface="Calibri"/>
                <a:cs typeface="Calibri"/>
              </a:rPr>
              <a:t>данные </a:t>
            </a:r>
            <a:r>
              <a:rPr sz="1200" spc="35" dirty="0">
                <a:latin typeface="Calibri"/>
                <a:cs typeface="Calibri"/>
              </a:rPr>
              <a:t>online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45" dirty="0">
                <a:latin typeface="Calibri"/>
                <a:cs typeface="Calibri"/>
              </a:rPr>
              <a:t>от:</a:t>
            </a:r>
            <a:endParaRPr sz="1200">
              <a:latin typeface="Calibri"/>
              <a:cs typeface="Calibri"/>
            </a:endParaRPr>
          </a:p>
          <a:p>
            <a:pPr marL="81280" marR="5080" indent="-68580">
              <a:lnSpc>
                <a:spcPct val="100000"/>
              </a:lnSpc>
              <a:spcBef>
                <a:spcPts val="10"/>
              </a:spcBef>
              <a:buClr>
                <a:srgbClr val="F04E58"/>
              </a:buClr>
              <a:buChar char="•"/>
              <a:tabLst>
                <a:tab pos="82550" algn="l"/>
              </a:tabLst>
            </a:pPr>
            <a:r>
              <a:rPr sz="1200" spc="40" dirty="0">
                <a:latin typeface="Calibri"/>
                <a:cs typeface="Calibri"/>
              </a:rPr>
              <a:t>Cетевых </a:t>
            </a:r>
            <a:r>
              <a:rPr sz="1200" spc="25" dirty="0">
                <a:latin typeface="Calibri"/>
                <a:cs typeface="Calibri"/>
              </a:rPr>
              <a:t>лабораторий </a:t>
            </a:r>
            <a:r>
              <a:rPr sz="1200" spc="5" dirty="0">
                <a:latin typeface="Calibri"/>
                <a:cs typeface="Calibri"/>
              </a:rPr>
              <a:t>(Гемотест, </a:t>
            </a:r>
            <a:r>
              <a:rPr sz="1200" spc="30" dirty="0">
                <a:latin typeface="Calibri"/>
                <a:cs typeface="Calibri"/>
              </a:rPr>
              <a:t>Хеликс, </a:t>
            </a:r>
            <a:r>
              <a:rPr sz="1200" spc="90" dirty="0">
                <a:latin typeface="Calibri"/>
                <a:cs typeface="Calibri"/>
              </a:rPr>
              <a:t>KDL)</a:t>
            </a:r>
            <a:r>
              <a:rPr sz="1200" spc="-175" dirty="0">
                <a:latin typeface="Calibri"/>
                <a:cs typeface="Calibri"/>
              </a:rPr>
              <a:t> </a:t>
            </a:r>
            <a:r>
              <a:rPr sz="1200" spc="-125" dirty="0">
                <a:latin typeface="Calibri"/>
                <a:cs typeface="Calibri"/>
              </a:rPr>
              <a:t>—  </a:t>
            </a:r>
            <a:r>
              <a:rPr sz="1200" spc="15" dirty="0">
                <a:latin typeface="Calibri"/>
                <a:cs typeface="Calibri"/>
              </a:rPr>
              <a:t>лабораторная </a:t>
            </a:r>
            <a:r>
              <a:rPr sz="1200" spc="25" dirty="0">
                <a:latin typeface="Calibri"/>
                <a:cs typeface="Calibri"/>
              </a:rPr>
              <a:t>и </a:t>
            </a:r>
            <a:r>
              <a:rPr sz="1200" spc="10" dirty="0">
                <a:latin typeface="Calibri"/>
                <a:cs typeface="Calibri"/>
              </a:rPr>
              <a:t>функциональная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диагостика</a:t>
            </a:r>
            <a:endParaRPr sz="1200">
              <a:latin typeface="Calibri"/>
              <a:cs typeface="Calibri"/>
            </a:endParaRPr>
          </a:p>
          <a:p>
            <a:pPr marL="81280" marR="862965" indent="-68580">
              <a:lnSpc>
                <a:spcPct val="100000"/>
              </a:lnSpc>
              <a:spcBef>
                <a:spcPts val="15"/>
              </a:spcBef>
              <a:buClr>
                <a:srgbClr val="F04E58"/>
              </a:buClr>
              <a:buChar char="•"/>
              <a:tabLst>
                <a:tab pos="82550" algn="l"/>
              </a:tabLst>
            </a:pPr>
            <a:r>
              <a:rPr sz="1200" spc="40" dirty="0">
                <a:latin typeface="Calibri"/>
                <a:cs typeface="Calibri"/>
              </a:rPr>
              <a:t>Диагностических </a:t>
            </a:r>
            <a:r>
              <a:rPr sz="1200" spc="35" dirty="0">
                <a:latin typeface="Calibri"/>
                <a:cs typeface="Calibri"/>
              </a:rPr>
              <a:t>центров</a:t>
            </a:r>
            <a:r>
              <a:rPr sz="1200" spc="-9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(Лучевая  </a:t>
            </a:r>
            <a:r>
              <a:rPr sz="1200" spc="25" dirty="0">
                <a:latin typeface="Calibri"/>
                <a:cs typeface="Calibri"/>
              </a:rPr>
              <a:t>и </a:t>
            </a:r>
            <a:r>
              <a:rPr sz="1200" spc="10" dirty="0">
                <a:latin typeface="Calibri"/>
                <a:cs typeface="Calibri"/>
              </a:rPr>
              <a:t>функциональная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15" dirty="0">
                <a:latin typeface="Calibri"/>
                <a:cs typeface="Calibri"/>
              </a:rPr>
              <a:t>диагностика)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87275" y="5612202"/>
            <a:ext cx="3453765" cy="760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latin typeface="Calibri"/>
                <a:cs typeface="Calibri"/>
              </a:rPr>
              <a:t>Контроль </a:t>
            </a:r>
            <a:r>
              <a:rPr sz="1200" spc="5" dirty="0">
                <a:latin typeface="Calibri"/>
                <a:cs typeface="Calibri"/>
              </a:rPr>
              <a:t>выкупа </a:t>
            </a:r>
            <a:r>
              <a:rPr sz="1200" spc="25" dirty="0">
                <a:latin typeface="Calibri"/>
                <a:cs typeface="Calibri"/>
              </a:rPr>
              <a:t>лекарственных препаратов  </a:t>
            </a:r>
            <a:r>
              <a:rPr sz="1200" spc="20" dirty="0">
                <a:latin typeface="Calibri"/>
                <a:cs typeface="Calibri"/>
              </a:rPr>
              <a:t>(интегрированные </a:t>
            </a:r>
            <a:r>
              <a:rPr sz="1200" spc="30" dirty="0">
                <a:latin typeface="Calibri"/>
                <a:cs typeface="Calibri"/>
              </a:rPr>
              <a:t>сервисы </a:t>
            </a:r>
            <a:r>
              <a:rPr sz="1200" spc="20" dirty="0">
                <a:latin typeface="Calibri"/>
                <a:cs typeface="Calibri"/>
              </a:rPr>
              <a:t>бронирования  лекарств) </a:t>
            </a:r>
            <a:r>
              <a:rPr sz="1200" spc="-125" dirty="0">
                <a:latin typeface="Calibri"/>
                <a:cs typeface="Calibri"/>
              </a:rPr>
              <a:t>— </a:t>
            </a:r>
            <a:r>
              <a:rPr sz="1200" spc="20" dirty="0">
                <a:latin typeface="Calibri"/>
                <a:cs typeface="Calibri"/>
              </a:rPr>
              <a:t>оценка </a:t>
            </a:r>
            <a:r>
              <a:rPr sz="1200" spc="30" dirty="0">
                <a:latin typeface="Calibri"/>
                <a:cs typeface="Calibri"/>
              </a:rPr>
              <a:t>приверженности </a:t>
            </a:r>
            <a:r>
              <a:rPr sz="1200" spc="15" dirty="0">
                <a:latin typeface="Calibri"/>
                <a:cs typeface="Calibri"/>
              </a:rPr>
              <a:t>назначенной  </a:t>
            </a:r>
            <a:r>
              <a:rPr sz="1200" spc="25" dirty="0">
                <a:latin typeface="Calibri"/>
                <a:cs typeface="Calibri"/>
              </a:rPr>
              <a:t>терапии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82199" y="2216201"/>
            <a:ext cx="58102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2300" b="1" spc="31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2300" b="1" spc="220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52113" y="3109151"/>
            <a:ext cx="64516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22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2300" b="1" spc="204" dirty="0">
                <a:solidFill>
                  <a:srgbClr val="FFFFFF"/>
                </a:solidFill>
                <a:latin typeface="Calibri"/>
                <a:cs typeface="Calibri"/>
              </a:rPr>
              <a:t>ВА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63797" y="4084765"/>
            <a:ext cx="61912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28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2300" b="1" spc="254" dirty="0">
                <a:solidFill>
                  <a:srgbClr val="FFFFFF"/>
                </a:solidFill>
                <a:latin typeface="Calibri"/>
                <a:cs typeface="Calibri"/>
              </a:rPr>
              <a:t>РИ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66098" y="2025629"/>
            <a:ext cx="812800" cy="788670"/>
          </a:xfrm>
          <a:custGeom>
            <a:avLst/>
            <a:gdLst/>
            <a:ahLst/>
            <a:cxnLst/>
            <a:rect l="l" t="t" r="r" b="b"/>
            <a:pathLst>
              <a:path w="812800" h="788669">
                <a:moveTo>
                  <a:pt x="406336" y="788454"/>
                </a:moveTo>
                <a:lnTo>
                  <a:pt x="453723" y="785801"/>
                </a:lnTo>
                <a:lnTo>
                  <a:pt x="499504" y="778042"/>
                </a:lnTo>
                <a:lnTo>
                  <a:pt x="543375" y="765470"/>
                </a:lnTo>
                <a:lnTo>
                  <a:pt x="585031" y="748384"/>
                </a:lnTo>
                <a:lnTo>
                  <a:pt x="624166" y="727077"/>
                </a:lnTo>
                <a:lnTo>
                  <a:pt x="660477" y="701846"/>
                </a:lnTo>
                <a:lnTo>
                  <a:pt x="693658" y="672987"/>
                </a:lnTo>
                <a:lnTo>
                  <a:pt x="723404" y="640795"/>
                </a:lnTo>
                <a:lnTo>
                  <a:pt x="749410" y="605567"/>
                </a:lnTo>
                <a:lnTo>
                  <a:pt x="771371" y="567599"/>
                </a:lnTo>
                <a:lnTo>
                  <a:pt x="788983" y="527185"/>
                </a:lnTo>
                <a:lnTo>
                  <a:pt x="801941" y="484622"/>
                </a:lnTo>
                <a:lnTo>
                  <a:pt x="809939" y="440206"/>
                </a:lnTo>
                <a:lnTo>
                  <a:pt x="812673" y="394233"/>
                </a:lnTo>
                <a:lnTo>
                  <a:pt x="809939" y="348257"/>
                </a:lnTo>
                <a:lnTo>
                  <a:pt x="801941" y="303839"/>
                </a:lnTo>
                <a:lnTo>
                  <a:pt x="788983" y="261274"/>
                </a:lnTo>
                <a:lnTo>
                  <a:pt x="771371" y="220859"/>
                </a:lnTo>
                <a:lnTo>
                  <a:pt x="749410" y="182889"/>
                </a:lnTo>
                <a:lnTo>
                  <a:pt x="723404" y="147660"/>
                </a:lnTo>
                <a:lnTo>
                  <a:pt x="693658" y="115468"/>
                </a:lnTo>
                <a:lnTo>
                  <a:pt x="660477" y="86608"/>
                </a:lnTo>
                <a:lnTo>
                  <a:pt x="624166" y="61377"/>
                </a:lnTo>
                <a:lnTo>
                  <a:pt x="585031" y="40070"/>
                </a:lnTo>
                <a:lnTo>
                  <a:pt x="543375" y="22983"/>
                </a:lnTo>
                <a:lnTo>
                  <a:pt x="499504" y="10412"/>
                </a:lnTo>
                <a:lnTo>
                  <a:pt x="453723" y="2652"/>
                </a:lnTo>
                <a:lnTo>
                  <a:pt x="406336" y="0"/>
                </a:lnTo>
                <a:lnTo>
                  <a:pt x="358949" y="2652"/>
                </a:lnTo>
                <a:lnTo>
                  <a:pt x="313168" y="10412"/>
                </a:lnTo>
                <a:lnTo>
                  <a:pt x="269297" y="22983"/>
                </a:lnTo>
                <a:lnTo>
                  <a:pt x="227641" y="40070"/>
                </a:lnTo>
                <a:lnTo>
                  <a:pt x="188506" y="61377"/>
                </a:lnTo>
                <a:lnTo>
                  <a:pt x="152195" y="86608"/>
                </a:lnTo>
                <a:lnTo>
                  <a:pt x="119014" y="115468"/>
                </a:lnTo>
                <a:lnTo>
                  <a:pt x="89268" y="147660"/>
                </a:lnTo>
                <a:lnTo>
                  <a:pt x="63262" y="182889"/>
                </a:lnTo>
                <a:lnTo>
                  <a:pt x="41301" y="220859"/>
                </a:lnTo>
                <a:lnTo>
                  <a:pt x="23689" y="261274"/>
                </a:lnTo>
                <a:lnTo>
                  <a:pt x="10731" y="303839"/>
                </a:lnTo>
                <a:lnTo>
                  <a:pt x="2733" y="348257"/>
                </a:lnTo>
                <a:lnTo>
                  <a:pt x="0" y="394233"/>
                </a:lnTo>
                <a:lnTo>
                  <a:pt x="2733" y="440206"/>
                </a:lnTo>
                <a:lnTo>
                  <a:pt x="10731" y="484622"/>
                </a:lnTo>
                <a:lnTo>
                  <a:pt x="23689" y="527185"/>
                </a:lnTo>
                <a:lnTo>
                  <a:pt x="41301" y="567599"/>
                </a:lnTo>
                <a:lnTo>
                  <a:pt x="63262" y="605567"/>
                </a:lnTo>
                <a:lnTo>
                  <a:pt x="89268" y="640795"/>
                </a:lnTo>
                <a:lnTo>
                  <a:pt x="119014" y="672987"/>
                </a:lnTo>
                <a:lnTo>
                  <a:pt x="152195" y="701846"/>
                </a:lnTo>
                <a:lnTo>
                  <a:pt x="188506" y="727077"/>
                </a:lnTo>
                <a:lnTo>
                  <a:pt x="227641" y="748384"/>
                </a:lnTo>
                <a:lnTo>
                  <a:pt x="269297" y="765470"/>
                </a:lnTo>
                <a:lnTo>
                  <a:pt x="313168" y="778042"/>
                </a:lnTo>
                <a:lnTo>
                  <a:pt x="358949" y="785801"/>
                </a:lnTo>
                <a:lnTo>
                  <a:pt x="406336" y="78845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66098" y="2921160"/>
            <a:ext cx="812800" cy="788670"/>
          </a:xfrm>
          <a:custGeom>
            <a:avLst/>
            <a:gdLst/>
            <a:ahLst/>
            <a:cxnLst/>
            <a:rect l="l" t="t" r="r" b="b"/>
            <a:pathLst>
              <a:path w="812800" h="788670">
                <a:moveTo>
                  <a:pt x="406336" y="788454"/>
                </a:moveTo>
                <a:lnTo>
                  <a:pt x="453723" y="785801"/>
                </a:lnTo>
                <a:lnTo>
                  <a:pt x="499504" y="778042"/>
                </a:lnTo>
                <a:lnTo>
                  <a:pt x="543375" y="765470"/>
                </a:lnTo>
                <a:lnTo>
                  <a:pt x="585031" y="748384"/>
                </a:lnTo>
                <a:lnTo>
                  <a:pt x="624166" y="727077"/>
                </a:lnTo>
                <a:lnTo>
                  <a:pt x="660477" y="701846"/>
                </a:lnTo>
                <a:lnTo>
                  <a:pt x="693658" y="672987"/>
                </a:lnTo>
                <a:lnTo>
                  <a:pt x="723404" y="640795"/>
                </a:lnTo>
                <a:lnTo>
                  <a:pt x="749410" y="605567"/>
                </a:lnTo>
                <a:lnTo>
                  <a:pt x="771371" y="567599"/>
                </a:lnTo>
                <a:lnTo>
                  <a:pt x="788983" y="527185"/>
                </a:lnTo>
                <a:lnTo>
                  <a:pt x="801941" y="484622"/>
                </a:lnTo>
                <a:lnTo>
                  <a:pt x="809939" y="440206"/>
                </a:lnTo>
                <a:lnTo>
                  <a:pt x="812673" y="394233"/>
                </a:lnTo>
                <a:lnTo>
                  <a:pt x="809939" y="348257"/>
                </a:lnTo>
                <a:lnTo>
                  <a:pt x="801941" y="303839"/>
                </a:lnTo>
                <a:lnTo>
                  <a:pt x="788983" y="261274"/>
                </a:lnTo>
                <a:lnTo>
                  <a:pt x="771371" y="220859"/>
                </a:lnTo>
                <a:lnTo>
                  <a:pt x="749410" y="182889"/>
                </a:lnTo>
                <a:lnTo>
                  <a:pt x="723404" y="147660"/>
                </a:lnTo>
                <a:lnTo>
                  <a:pt x="693658" y="115468"/>
                </a:lnTo>
                <a:lnTo>
                  <a:pt x="660477" y="86608"/>
                </a:lnTo>
                <a:lnTo>
                  <a:pt x="624166" y="61377"/>
                </a:lnTo>
                <a:lnTo>
                  <a:pt x="585031" y="40070"/>
                </a:lnTo>
                <a:lnTo>
                  <a:pt x="543375" y="22983"/>
                </a:lnTo>
                <a:lnTo>
                  <a:pt x="499504" y="10412"/>
                </a:lnTo>
                <a:lnTo>
                  <a:pt x="453723" y="2652"/>
                </a:lnTo>
                <a:lnTo>
                  <a:pt x="406336" y="0"/>
                </a:lnTo>
                <a:lnTo>
                  <a:pt x="358949" y="2652"/>
                </a:lnTo>
                <a:lnTo>
                  <a:pt x="313168" y="10412"/>
                </a:lnTo>
                <a:lnTo>
                  <a:pt x="269297" y="22983"/>
                </a:lnTo>
                <a:lnTo>
                  <a:pt x="227641" y="40070"/>
                </a:lnTo>
                <a:lnTo>
                  <a:pt x="188506" y="61377"/>
                </a:lnTo>
                <a:lnTo>
                  <a:pt x="152195" y="86608"/>
                </a:lnTo>
                <a:lnTo>
                  <a:pt x="119014" y="115468"/>
                </a:lnTo>
                <a:lnTo>
                  <a:pt x="89268" y="147660"/>
                </a:lnTo>
                <a:lnTo>
                  <a:pt x="63262" y="182889"/>
                </a:lnTo>
                <a:lnTo>
                  <a:pt x="41301" y="220859"/>
                </a:lnTo>
                <a:lnTo>
                  <a:pt x="23689" y="261274"/>
                </a:lnTo>
                <a:lnTo>
                  <a:pt x="10731" y="303839"/>
                </a:lnTo>
                <a:lnTo>
                  <a:pt x="2733" y="348257"/>
                </a:lnTo>
                <a:lnTo>
                  <a:pt x="0" y="394233"/>
                </a:lnTo>
                <a:lnTo>
                  <a:pt x="2733" y="440206"/>
                </a:lnTo>
                <a:lnTo>
                  <a:pt x="10731" y="484622"/>
                </a:lnTo>
                <a:lnTo>
                  <a:pt x="23689" y="527185"/>
                </a:lnTo>
                <a:lnTo>
                  <a:pt x="41301" y="567599"/>
                </a:lnTo>
                <a:lnTo>
                  <a:pt x="63262" y="605567"/>
                </a:lnTo>
                <a:lnTo>
                  <a:pt x="89268" y="640795"/>
                </a:lnTo>
                <a:lnTo>
                  <a:pt x="119014" y="672987"/>
                </a:lnTo>
                <a:lnTo>
                  <a:pt x="152195" y="701846"/>
                </a:lnTo>
                <a:lnTo>
                  <a:pt x="188506" y="727077"/>
                </a:lnTo>
                <a:lnTo>
                  <a:pt x="227641" y="748384"/>
                </a:lnTo>
                <a:lnTo>
                  <a:pt x="269297" y="765470"/>
                </a:lnTo>
                <a:lnTo>
                  <a:pt x="313168" y="778042"/>
                </a:lnTo>
                <a:lnTo>
                  <a:pt x="358949" y="785801"/>
                </a:lnTo>
                <a:lnTo>
                  <a:pt x="406336" y="78845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66098" y="3872401"/>
            <a:ext cx="812800" cy="788670"/>
          </a:xfrm>
          <a:custGeom>
            <a:avLst/>
            <a:gdLst/>
            <a:ahLst/>
            <a:cxnLst/>
            <a:rect l="l" t="t" r="r" b="b"/>
            <a:pathLst>
              <a:path w="812800" h="788670">
                <a:moveTo>
                  <a:pt x="406336" y="788454"/>
                </a:moveTo>
                <a:lnTo>
                  <a:pt x="453723" y="785801"/>
                </a:lnTo>
                <a:lnTo>
                  <a:pt x="499504" y="778042"/>
                </a:lnTo>
                <a:lnTo>
                  <a:pt x="543375" y="765470"/>
                </a:lnTo>
                <a:lnTo>
                  <a:pt x="585031" y="748384"/>
                </a:lnTo>
                <a:lnTo>
                  <a:pt x="624166" y="727077"/>
                </a:lnTo>
                <a:lnTo>
                  <a:pt x="660477" y="701846"/>
                </a:lnTo>
                <a:lnTo>
                  <a:pt x="693658" y="672987"/>
                </a:lnTo>
                <a:lnTo>
                  <a:pt x="723404" y="640795"/>
                </a:lnTo>
                <a:lnTo>
                  <a:pt x="749410" y="605567"/>
                </a:lnTo>
                <a:lnTo>
                  <a:pt x="771371" y="567599"/>
                </a:lnTo>
                <a:lnTo>
                  <a:pt x="788983" y="527185"/>
                </a:lnTo>
                <a:lnTo>
                  <a:pt x="801941" y="484622"/>
                </a:lnTo>
                <a:lnTo>
                  <a:pt x="809939" y="440206"/>
                </a:lnTo>
                <a:lnTo>
                  <a:pt x="812673" y="394233"/>
                </a:lnTo>
                <a:lnTo>
                  <a:pt x="809939" y="348257"/>
                </a:lnTo>
                <a:lnTo>
                  <a:pt x="801941" y="303839"/>
                </a:lnTo>
                <a:lnTo>
                  <a:pt x="788983" y="261274"/>
                </a:lnTo>
                <a:lnTo>
                  <a:pt x="771371" y="220859"/>
                </a:lnTo>
                <a:lnTo>
                  <a:pt x="749410" y="182889"/>
                </a:lnTo>
                <a:lnTo>
                  <a:pt x="723404" y="147660"/>
                </a:lnTo>
                <a:lnTo>
                  <a:pt x="693658" y="115468"/>
                </a:lnTo>
                <a:lnTo>
                  <a:pt x="660477" y="86608"/>
                </a:lnTo>
                <a:lnTo>
                  <a:pt x="624166" y="61377"/>
                </a:lnTo>
                <a:lnTo>
                  <a:pt x="585031" y="40070"/>
                </a:lnTo>
                <a:lnTo>
                  <a:pt x="543375" y="22983"/>
                </a:lnTo>
                <a:lnTo>
                  <a:pt x="499504" y="10412"/>
                </a:lnTo>
                <a:lnTo>
                  <a:pt x="453723" y="2652"/>
                </a:lnTo>
                <a:lnTo>
                  <a:pt x="406336" y="0"/>
                </a:lnTo>
                <a:lnTo>
                  <a:pt x="358949" y="2652"/>
                </a:lnTo>
                <a:lnTo>
                  <a:pt x="313168" y="10412"/>
                </a:lnTo>
                <a:lnTo>
                  <a:pt x="269297" y="22983"/>
                </a:lnTo>
                <a:lnTo>
                  <a:pt x="227641" y="40070"/>
                </a:lnTo>
                <a:lnTo>
                  <a:pt x="188506" y="61377"/>
                </a:lnTo>
                <a:lnTo>
                  <a:pt x="152195" y="86608"/>
                </a:lnTo>
                <a:lnTo>
                  <a:pt x="119014" y="115468"/>
                </a:lnTo>
                <a:lnTo>
                  <a:pt x="89268" y="147660"/>
                </a:lnTo>
                <a:lnTo>
                  <a:pt x="63262" y="182889"/>
                </a:lnTo>
                <a:lnTo>
                  <a:pt x="41301" y="220859"/>
                </a:lnTo>
                <a:lnTo>
                  <a:pt x="23689" y="261274"/>
                </a:lnTo>
                <a:lnTo>
                  <a:pt x="10731" y="303839"/>
                </a:lnTo>
                <a:lnTo>
                  <a:pt x="2733" y="348257"/>
                </a:lnTo>
                <a:lnTo>
                  <a:pt x="0" y="394233"/>
                </a:lnTo>
                <a:lnTo>
                  <a:pt x="2733" y="440206"/>
                </a:lnTo>
                <a:lnTo>
                  <a:pt x="10731" y="484622"/>
                </a:lnTo>
                <a:lnTo>
                  <a:pt x="23689" y="527185"/>
                </a:lnTo>
                <a:lnTo>
                  <a:pt x="41301" y="567599"/>
                </a:lnTo>
                <a:lnTo>
                  <a:pt x="63262" y="605567"/>
                </a:lnTo>
                <a:lnTo>
                  <a:pt x="89268" y="640795"/>
                </a:lnTo>
                <a:lnTo>
                  <a:pt x="119014" y="672987"/>
                </a:lnTo>
                <a:lnTo>
                  <a:pt x="152195" y="701846"/>
                </a:lnTo>
                <a:lnTo>
                  <a:pt x="188506" y="727077"/>
                </a:lnTo>
                <a:lnTo>
                  <a:pt x="227641" y="748384"/>
                </a:lnTo>
                <a:lnTo>
                  <a:pt x="269297" y="765470"/>
                </a:lnTo>
                <a:lnTo>
                  <a:pt x="313168" y="778042"/>
                </a:lnTo>
                <a:lnTo>
                  <a:pt x="358949" y="785801"/>
                </a:lnTo>
                <a:lnTo>
                  <a:pt x="406336" y="78845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460250" y="1566710"/>
            <a:ext cx="3808729" cy="4699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40"/>
              </a:spcBef>
            </a:pPr>
            <a:r>
              <a:rPr sz="1500" b="1" spc="195" dirty="0">
                <a:latin typeface="Calibri"/>
                <a:cs typeface="Calibri"/>
              </a:rPr>
              <a:t>ИНФОРМАЦИЯ</a:t>
            </a:r>
            <a:r>
              <a:rPr sz="1500" b="1" spc="35" dirty="0">
                <a:latin typeface="Calibri"/>
                <a:cs typeface="Calibri"/>
              </a:rPr>
              <a:t> </a:t>
            </a:r>
            <a:r>
              <a:rPr sz="1500" b="1" spc="210" dirty="0">
                <a:latin typeface="Calibri"/>
                <a:cs typeface="Calibri"/>
              </a:rPr>
              <a:t>О</a:t>
            </a:r>
            <a:r>
              <a:rPr sz="1500" b="1" spc="35" dirty="0">
                <a:latin typeface="Calibri"/>
                <a:cs typeface="Calibri"/>
              </a:rPr>
              <a:t> </a:t>
            </a:r>
            <a:r>
              <a:rPr sz="1500" b="1" spc="185" dirty="0">
                <a:latin typeface="Calibri"/>
                <a:cs typeface="Calibri"/>
              </a:rPr>
              <a:t>ВАШИХ</a:t>
            </a:r>
            <a:r>
              <a:rPr sz="1500" b="1" spc="35" dirty="0">
                <a:latin typeface="Calibri"/>
                <a:cs typeface="Calibri"/>
              </a:rPr>
              <a:t> </a:t>
            </a:r>
            <a:r>
              <a:rPr sz="1500" b="1" spc="190" dirty="0">
                <a:latin typeface="Calibri"/>
                <a:cs typeface="Calibri"/>
              </a:rPr>
              <a:t>ПАЦИЕНТАХ  </a:t>
            </a:r>
            <a:r>
              <a:rPr sz="1500" b="1" spc="80" dirty="0">
                <a:latin typeface="Calibri"/>
                <a:cs typeface="Calibri"/>
              </a:rPr>
              <a:t>В </a:t>
            </a:r>
            <a:r>
              <a:rPr sz="1500" b="1" spc="185" dirty="0">
                <a:latin typeface="Calibri"/>
                <a:cs typeface="Calibri"/>
              </a:rPr>
              <a:t>ОДНОМ</a:t>
            </a:r>
            <a:r>
              <a:rPr sz="1500" b="1" spc="10" dirty="0">
                <a:latin typeface="Calibri"/>
                <a:cs typeface="Calibri"/>
              </a:rPr>
              <a:t> </a:t>
            </a:r>
            <a:r>
              <a:rPr sz="1500" b="1" spc="200" dirty="0">
                <a:latin typeface="Calibri"/>
                <a:cs typeface="Calibri"/>
              </a:rPr>
              <a:t>ПРИЛОЖЕНИИ: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514836" y="2319079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79" h="572769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416C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14836" y="3241702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79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00AB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14836" y="4528879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79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F04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14836" y="5642780"/>
            <a:ext cx="576580" cy="572770"/>
          </a:xfrm>
          <a:custGeom>
            <a:avLst/>
            <a:gdLst/>
            <a:ahLst/>
            <a:cxnLst/>
            <a:rect l="l" t="t" r="r" b="b"/>
            <a:pathLst>
              <a:path w="576579" h="572770">
                <a:moveTo>
                  <a:pt x="287997" y="0"/>
                </a:moveTo>
                <a:lnTo>
                  <a:pt x="241283" y="3744"/>
                </a:lnTo>
                <a:lnTo>
                  <a:pt x="196969" y="14587"/>
                </a:lnTo>
                <a:lnTo>
                  <a:pt x="155647" y="31937"/>
                </a:lnTo>
                <a:lnTo>
                  <a:pt x="117910" y="55207"/>
                </a:lnTo>
                <a:lnTo>
                  <a:pt x="84353" y="83807"/>
                </a:lnTo>
                <a:lnTo>
                  <a:pt x="55567" y="117148"/>
                </a:lnTo>
                <a:lnTo>
                  <a:pt x="32146" y="154641"/>
                </a:lnTo>
                <a:lnTo>
                  <a:pt x="14682" y="195697"/>
                </a:lnTo>
                <a:lnTo>
                  <a:pt x="3769" y="239728"/>
                </a:lnTo>
                <a:lnTo>
                  <a:pt x="0" y="286143"/>
                </a:lnTo>
                <a:lnTo>
                  <a:pt x="3769" y="332555"/>
                </a:lnTo>
                <a:lnTo>
                  <a:pt x="14682" y="376583"/>
                </a:lnTo>
                <a:lnTo>
                  <a:pt x="32146" y="417637"/>
                </a:lnTo>
                <a:lnTo>
                  <a:pt x="55567" y="455129"/>
                </a:lnTo>
                <a:lnTo>
                  <a:pt x="84353" y="488468"/>
                </a:lnTo>
                <a:lnTo>
                  <a:pt x="117910" y="517068"/>
                </a:lnTo>
                <a:lnTo>
                  <a:pt x="155647" y="540337"/>
                </a:lnTo>
                <a:lnTo>
                  <a:pt x="196969" y="557687"/>
                </a:lnTo>
                <a:lnTo>
                  <a:pt x="241283" y="568529"/>
                </a:lnTo>
                <a:lnTo>
                  <a:pt x="287997" y="572274"/>
                </a:lnTo>
                <a:lnTo>
                  <a:pt x="334712" y="568529"/>
                </a:lnTo>
                <a:lnTo>
                  <a:pt x="379026" y="557687"/>
                </a:lnTo>
                <a:lnTo>
                  <a:pt x="420348" y="540337"/>
                </a:lnTo>
                <a:lnTo>
                  <a:pt x="458084" y="517068"/>
                </a:lnTo>
                <a:lnTo>
                  <a:pt x="491642" y="488468"/>
                </a:lnTo>
                <a:lnTo>
                  <a:pt x="520428" y="455129"/>
                </a:lnTo>
                <a:lnTo>
                  <a:pt x="543849" y="417637"/>
                </a:lnTo>
                <a:lnTo>
                  <a:pt x="561313" y="376583"/>
                </a:lnTo>
                <a:lnTo>
                  <a:pt x="572226" y="332555"/>
                </a:lnTo>
                <a:lnTo>
                  <a:pt x="575995" y="286143"/>
                </a:lnTo>
                <a:lnTo>
                  <a:pt x="572226" y="239728"/>
                </a:lnTo>
                <a:lnTo>
                  <a:pt x="561313" y="195697"/>
                </a:lnTo>
                <a:lnTo>
                  <a:pt x="543849" y="154641"/>
                </a:lnTo>
                <a:lnTo>
                  <a:pt x="520428" y="117148"/>
                </a:lnTo>
                <a:lnTo>
                  <a:pt x="491642" y="83807"/>
                </a:lnTo>
                <a:lnTo>
                  <a:pt x="458084" y="55207"/>
                </a:lnTo>
                <a:lnTo>
                  <a:pt x="420348" y="31937"/>
                </a:lnTo>
                <a:lnTo>
                  <a:pt x="379026" y="14587"/>
                </a:lnTo>
                <a:lnTo>
                  <a:pt x="334712" y="3744"/>
                </a:lnTo>
                <a:lnTo>
                  <a:pt x="287997" y="0"/>
                </a:lnTo>
                <a:close/>
              </a:path>
            </a:pathLst>
          </a:custGeom>
          <a:solidFill>
            <a:srgbClr val="9E7E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78349" y="2282837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70" h="645160">
                <a:moveTo>
                  <a:pt x="324485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70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5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5" y="644766"/>
                </a:lnTo>
                <a:close/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78349" y="3205460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70" h="645160">
                <a:moveTo>
                  <a:pt x="324485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70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5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5" y="644766"/>
                </a:lnTo>
                <a:close/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78349" y="4492637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70" h="645160">
                <a:moveTo>
                  <a:pt x="324485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70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5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5" y="644766"/>
                </a:lnTo>
                <a:close/>
              </a:path>
            </a:pathLst>
          </a:custGeom>
          <a:ln w="12700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78349" y="5606539"/>
            <a:ext cx="648970" cy="645160"/>
          </a:xfrm>
          <a:custGeom>
            <a:avLst/>
            <a:gdLst/>
            <a:ahLst/>
            <a:cxnLst/>
            <a:rect l="l" t="t" r="r" b="b"/>
            <a:pathLst>
              <a:path w="648970" h="645160">
                <a:moveTo>
                  <a:pt x="324485" y="644766"/>
                </a:moveTo>
                <a:lnTo>
                  <a:pt x="372435" y="641270"/>
                </a:lnTo>
                <a:lnTo>
                  <a:pt x="418201" y="631116"/>
                </a:lnTo>
                <a:lnTo>
                  <a:pt x="461280" y="614803"/>
                </a:lnTo>
                <a:lnTo>
                  <a:pt x="501171" y="592828"/>
                </a:lnTo>
                <a:lnTo>
                  <a:pt x="537371" y="565690"/>
                </a:lnTo>
                <a:lnTo>
                  <a:pt x="569379" y="533889"/>
                </a:lnTo>
                <a:lnTo>
                  <a:pt x="596693" y="497922"/>
                </a:lnTo>
                <a:lnTo>
                  <a:pt x="618811" y="458289"/>
                </a:lnTo>
                <a:lnTo>
                  <a:pt x="635231" y="415488"/>
                </a:lnTo>
                <a:lnTo>
                  <a:pt x="645451" y="370017"/>
                </a:lnTo>
                <a:lnTo>
                  <a:pt x="648970" y="322376"/>
                </a:lnTo>
                <a:lnTo>
                  <a:pt x="645451" y="274738"/>
                </a:lnTo>
                <a:lnTo>
                  <a:pt x="635231" y="229271"/>
                </a:lnTo>
                <a:lnTo>
                  <a:pt x="618811" y="186471"/>
                </a:lnTo>
                <a:lnTo>
                  <a:pt x="596693" y="146840"/>
                </a:lnTo>
                <a:lnTo>
                  <a:pt x="569379" y="110874"/>
                </a:lnTo>
                <a:lnTo>
                  <a:pt x="537371" y="79074"/>
                </a:lnTo>
                <a:lnTo>
                  <a:pt x="501171" y="51937"/>
                </a:lnTo>
                <a:lnTo>
                  <a:pt x="461280" y="29962"/>
                </a:lnTo>
                <a:lnTo>
                  <a:pt x="418201" y="13649"/>
                </a:lnTo>
                <a:lnTo>
                  <a:pt x="372435" y="3495"/>
                </a:lnTo>
                <a:lnTo>
                  <a:pt x="324485" y="0"/>
                </a:lnTo>
                <a:lnTo>
                  <a:pt x="276534" y="3495"/>
                </a:lnTo>
                <a:lnTo>
                  <a:pt x="230768" y="13649"/>
                </a:lnTo>
                <a:lnTo>
                  <a:pt x="187689" y="29962"/>
                </a:lnTo>
                <a:lnTo>
                  <a:pt x="147798" y="51937"/>
                </a:lnTo>
                <a:lnTo>
                  <a:pt x="111598" y="79074"/>
                </a:lnTo>
                <a:lnTo>
                  <a:pt x="79590" y="110874"/>
                </a:lnTo>
                <a:lnTo>
                  <a:pt x="52276" y="146840"/>
                </a:lnTo>
                <a:lnTo>
                  <a:pt x="30158" y="186471"/>
                </a:lnTo>
                <a:lnTo>
                  <a:pt x="13738" y="229271"/>
                </a:lnTo>
                <a:lnTo>
                  <a:pt x="3518" y="274738"/>
                </a:lnTo>
                <a:lnTo>
                  <a:pt x="0" y="322376"/>
                </a:lnTo>
                <a:lnTo>
                  <a:pt x="3518" y="370017"/>
                </a:lnTo>
                <a:lnTo>
                  <a:pt x="13738" y="415488"/>
                </a:lnTo>
                <a:lnTo>
                  <a:pt x="30158" y="458289"/>
                </a:lnTo>
                <a:lnTo>
                  <a:pt x="52276" y="497922"/>
                </a:lnTo>
                <a:lnTo>
                  <a:pt x="79590" y="533889"/>
                </a:lnTo>
                <a:lnTo>
                  <a:pt x="111598" y="565690"/>
                </a:lnTo>
                <a:lnTo>
                  <a:pt x="147798" y="592828"/>
                </a:lnTo>
                <a:lnTo>
                  <a:pt x="187689" y="614803"/>
                </a:lnTo>
                <a:lnTo>
                  <a:pt x="230768" y="631116"/>
                </a:lnTo>
                <a:lnTo>
                  <a:pt x="276534" y="641270"/>
                </a:lnTo>
                <a:lnTo>
                  <a:pt x="324485" y="644766"/>
                </a:lnTo>
                <a:close/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23418" y="2522921"/>
            <a:ext cx="103593" cy="100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27965" y="2703636"/>
            <a:ext cx="150495" cy="0"/>
          </a:xfrm>
          <a:custGeom>
            <a:avLst/>
            <a:gdLst/>
            <a:ahLst/>
            <a:cxnLst/>
            <a:rect l="l" t="t" r="r" b="b"/>
            <a:pathLst>
              <a:path w="150495">
                <a:moveTo>
                  <a:pt x="0" y="0"/>
                </a:moveTo>
                <a:lnTo>
                  <a:pt x="150139" y="0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73942" y="2455795"/>
            <a:ext cx="257810" cy="314325"/>
          </a:xfrm>
          <a:custGeom>
            <a:avLst/>
            <a:gdLst/>
            <a:ahLst/>
            <a:cxnLst/>
            <a:rect l="l" t="t" r="r" b="b"/>
            <a:pathLst>
              <a:path w="257810" h="314325">
                <a:moveTo>
                  <a:pt x="61302" y="101"/>
                </a:moveTo>
                <a:lnTo>
                  <a:pt x="14732" y="1827"/>
                </a:lnTo>
                <a:lnTo>
                  <a:pt x="0" y="289928"/>
                </a:lnTo>
                <a:lnTo>
                  <a:pt x="1754" y="299083"/>
                </a:lnTo>
                <a:lnTo>
                  <a:pt x="6591" y="306574"/>
                </a:lnTo>
                <a:lnTo>
                  <a:pt x="13780" y="311641"/>
                </a:lnTo>
                <a:lnTo>
                  <a:pt x="22593" y="313524"/>
                </a:lnTo>
                <a:lnTo>
                  <a:pt x="234213" y="314210"/>
                </a:lnTo>
                <a:lnTo>
                  <a:pt x="243046" y="312395"/>
                </a:lnTo>
                <a:lnTo>
                  <a:pt x="250272" y="307379"/>
                </a:lnTo>
                <a:lnTo>
                  <a:pt x="255155" y="299917"/>
                </a:lnTo>
                <a:lnTo>
                  <a:pt x="256959" y="290766"/>
                </a:lnTo>
                <a:lnTo>
                  <a:pt x="257784" y="24295"/>
                </a:lnTo>
                <a:lnTo>
                  <a:pt x="256022" y="15130"/>
                </a:lnTo>
                <a:lnTo>
                  <a:pt x="251182" y="7634"/>
                </a:lnTo>
                <a:lnTo>
                  <a:pt x="243991" y="2569"/>
                </a:lnTo>
                <a:lnTo>
                  <a:pt x="235178" y="698"/>
                </a:lnTo>
                <a:lnTo>
                  <a:pt x="203873" y="609"/>
                </a:lnTo>
              </a:path>
            </a:pathLst>
          </a:custGeom>
          <a:ln w="9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30742" y="2424648"/>
            <a:ext cx="151574" cy="64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619800" y="3356791"/>
            <a:ext cx="366767" cy="3498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678865" y="4627040"/>
            <a:ext cx="248285" cy="340360"/>
          </a:xfrm>
          <a:custGeom>
            <a:avLst/>
            <a:gdLst/>
            <a:ahLst/>
            <a:cxnLst/>
            <a:rect l="l" t="t" r="r" b="b"/>
            <a:pathLst>
              <a:path w="248285" h="340360">
                <a:moveTo>
                  <a:pt x="0" y="339953"/>
                </a:moveTo>
                <a:lnTo>
                  <a:pt x="95567" y="164782"/>
                </a:lnTo>
                <a:lnTo>
                  <a:pt x="95567" y="33019"/>
                </a:lnTo>
                <a:lnTo>
                  <a:pt x="81800" y="0"/>
                </a:lnTo>
                <a:lnTo>
                  <a:pt x="166141" y="0"/>
                </a:lnTo>
                <a:lnTo>
                  <a:pt x="152374" y="33019"/>
                </a:lnTo>
                <a:lnTo>
                  <a:pt x="152374" y="164782"/>
                </a:lnTo>
                <a:lnTo>
                  <a:pt x="247942" y="339953"/>
                </a:lnTo>
                <a:lnTo>
                  <a:pt x="0" y="339953"/>
                </a:lnTo>
                <a:close/>
              </a:path>
            </a:pathLst>
          </a:custGeom>
          <a:ln w="107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660804" y="5786890"/>
            <a:ext cx="284480" cy="284480"/>
          </a:xfrm>
          <a:custGeom>
            <a:avLst/>
            <a:gdLst/>
            <a:ahLst/>
            <a:cxnLst/>
            <a:rect l="l" t="t" r="r" b="b"/>
            <a:pathLst>
              <a:path w="284479" h="284479">
                <a:moveTo>
                  <a:pt x="20313" y="263747"/>
                </a:moveTo>
                <a:lnTo>
                  <a:pt x="4622" y="239485"/>
                </a:lnTo>
                <a:lnTo>
                  <a:pt x="0" y="211486"/>
                </a:lnTo>
                <a:lnTo>
                  <a:pt x="23539" y="157892"/>
                </a:lnTo>
                <a:lnTo>
                  <a:pt x="157892" y="23539"/>
                </a:lnTo>
                <a:lnTo>
                  <a:pt x="211486" y="0"/>
                </a:lnTo>
                <a:lnTo>
                  <a:pt x="239485" y="4622"/>
                </a:lnTo>
                <a:lnTo>
                  <a:pt x="263747" y="20313"/>
                </a:lnTo>
                <a:lnTo>
                  <a:pt x="279438" y="44570"/>
                </a:lnTo>
                <a:lnTo>
                  <a:pt x="284060" y="72569"/>
                </a:lnTo>
                <a:lnTo>
                  <a:pt x="277720" y="100904"/>
                </a:lnTo>
                <a:lnTo>
                  <a:pt x="260521" y="126168"/>
                </a:lnTo>
                <a:lnTo>
                  <a:pt x="126168" y="260521"/>
                </a:lnTo>
                <a:lnTo>
                  <a:pt x="100905" y="277720"/>
                </a:lnTo>
                <a:lnTo>
                  <a:pt x="72574" y="284060"/>
                </a:lnTo>
                <a:lnTo>
                  <a:pt x="44575" y="279438"/>
                </a:lnTo>
                <a:lnTo>
                  <a:pt x="20313" y="263747"/>
                </a:lnTo>
                <a:close/>
              </a:path>
            </a:pathLst>
          </a:custGeom>
          <a:ln w="1168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751132" y="5877981"/>
            <a:ext cx="102870" cy="102870"/>
          </a:xfrm>
          <a:custGeom>
            <a:avLst/>
            <a:gdLst/>
            <a:ahLst/>
            <a:cxnLst/>
            <a:rect l="l" t="t" r="r" b="b"/>
            <a:pathLst>
              <a:path w="102870" h="102870">
                <a:moveTo>
                  <a:pt x="0" y="0"/>
                </a:moveTo>
                <a:lnTo>
                  <a:pt x="102641" y="102641"/>
                </a:lnTo>
              </a:path>
            </a:pathLst>
          </a:custGeom>
          <a:ln w="1168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3996" y="7003339"/>
            <a:ext cx="762000" cy="177800"/>
          </a:xfrm>
          <a:custGeom>
            <a:avLst/>
            <a:gdLst/>
            <a:ahLst/>
            <a:cxnLst/>
            <a:rect l="l" t="t" r="r" b="b"/>
            <a:pathLst>
              <a:path w="762000" h="177800">
                <a:moveTo>
                  <a:pt x="762000" y="0"/>
                </a:moveTo>
                <a:lnTo>
                  <a:pt x="551395" y="0"/>
                </a:lnTo>
                <a:lnTo>
                  <a:pt x="543445" y="7950"/>
                </a:lnTo>
                <a:lnTo>
                  <a:pt x="543445" y="27495"/>
                </a:lnTo>
                <a:lnTo>
                  <a:pt x="551395" y="35432"/>
                </a:lnTo>
                <a:lnTo>
                  <a:pt x="658926" y="35432"/>
                </a:lnTo>
                <a:lnTo>
                  <a:pt x="661581" y="38087"/>
                </a:lnTo>
                <a:lnTo>
                  <a:pt x="661581" y="162877"/>
                </a:lnTo>
                <a:lnTo>
                  <a:pt x="658926" y="165519"/>
                </a:lnTo>
                <a:lnTo>
                  <a:pt x="573112" y="165519"/>
                </a:lnTo>
                <a:lnTo>
                  <a:pt x="556980" y="162254"/>
                </a:lnTo>
                <a:lnTo>
                  <a:pt x="543790" y="153357"/>
                </a:lnTo>
                <a:lnTo>
                  <a:pt x="534888" y="140171"/>
                </a:lnTo>
                <a:lnTo>
                  <a:pt x="531622" y="124040"/>
                </a:lnTo>
                <a:lnTo>
                  <a:pt x="531622" y="64973"/>
                </a:lnTo>
                <a:lnTo>
                  <a:pt x="526508" y="39706"/>
                </a:lnTo>
                <a:lnTo>
                  <a:pt x="512570" y="19051"/>
                </a:lnTo>
                <a:lnTo>
                  <a:pt x="491915" y="5113"/>
                </a:lnTo>
                <a:lnTo>
                  <a:pt x="466648" y="0"/>
                </a:lnTo>
                <a:lnTo>
                  <a:pt x="447798" y="2794"/>
                </a:lnTo>
                <a:lnTo>
                  <a:pt x="431128" y="10625"/>
                </a:lnTo>
                <a:lnTo>
                  <a:pt x="417451" y="22658"/>
                </a:lnTo>
                <a:lnTo>
                  <a:pt x="407581" y="38061"/>
                </a:lnTo>
                <a:lnTo>
                  <a:pt x="397710" y="22658"/>
                </a:lnTo>
                <a:lnTo>
                  <a:pt x="384033" y="10625"/>
                </a:lnTo>
                <a:lnTo>
                  <a:pt x="367363" y="2794"/>
                </a:lnTo>
                <a:lnTo>
                  <a:pt x="348513" y="0"/>
                </a:lnTo>
                <a:lnTo>
                  <a:pt x="323246" y="5113"/>
                </a:lnTo>
                <a:lnTo>
                  <a:pt x="302591" y="19051"/>
                </a:lnTo>
                <a:lnTo>
                  <a:pt x="288654" y="39706"/>
                </a:lnTo>
                <a:lnTo>
                  <a:pt x="283540" y="64973"/>
                </a:lnTo>
                <a:lnTo>
                  <a:pt x="283540" y="165099"/>
                </a:lnTo>
                <a:lnTo>
                  <a:pt x="269557" y="160418"/>
                </a:lnTo>
                <a:lnTo>
                  <a:pt x="258311" y="151358"/>
                </a:lnTo>
                <a:lnTo>
                  <a:pt x="250818" y="138936"/>
                </a:lnTo>
                <a:lnTo>
                  <a:pt x="248094" y="124167"/>
                </a:lnTo>
                <a:lnTo>
                  <a:pt x="248094" y="64973"/>
                </a:lnTo>
                <a:lnTo>
                  <a:pt x="242980" y="39706"/>
                </a:lnTo>
                <a:lnTo>
                  <a:pt x="229042" y="19051"/>
                </a:lnTo>
                <a:lnTo>
                  <a:pt x="208387" y="5113"/>
                </a:lnTo>
                <a:lnTo>
                  <a:pt x="183121" y="0"/>
                </a:lnTo>
                <a:lnTo>
                  <a:pt x="164269" y="2794"/>
                </a:lnTo>
                <a:lnTo>
                  <a:pt x="147596" y="10625"/>
                </a:lnTo>
                <a:lnTo>
                  <a:pt x="133918" y="22658"/>
                </a:lnTo>
                <a:lnTo>
                  <a:pt x="124053" y="38061"/>
                </a:lnTo>
                <a:lnTo>
                  <a:pt x="114181" y="22658"/>
                </a:lnTo>
                <a:lnTo>
                  <a:pt x="100501" y="10625"/>
                </a:lnTo>
                <a:lnTo>
                  <a:pt x="83830" y="2794"/>
                </a:lnTo>
                <a:lnTo>
                  <a:pt x="64985" y="0"/>
                </a:lnTo>
                <a:lnTo>
                  <a:pt x="39712" y="5113"/>
                </a:lnTo>
                <a:lnTo>
                  <a:pt x="19053" y="19051"/>
                </a:lnTo>
                <a:lnTo>
                  <a:pt x="5114" y="39706"/>
                </a:lnTo>
                <a:lnTo>
                  <a:pt x="0" y="64973"/>
                </a:lnTo>
                <a:lnTo>
                  <a:pt x="0" y="171424"/>
                </a:lnTo>
                <a:lnTo>
                  <a:pt x="11810" y="171424"/>
                </a:lnTo>
                <a:lnTo>
                  <a:pt x="11810" y="64973"/>
                </a:lnTo>
                <a:lnTo>
                  <a:pt x="15995" y="44300"/>
                </a:lnTo>
                <a:lnTo>
                  <a:pt x="27401" y="27400"/>
                </a:lnTo>
                <a:lnTo>
                  <a:pt x="44306" y="15995"/>
                </a:lnTo>
                <a:lnTo>
                  <a:pt x="64985" y="11810"/>
                </a:lnTo>
                <a:lnTo>
                  <a:pt x="85658" y="15995"/>
                </a:lnTo>
                <a:lnTo>
                  <a:pt x="102558" y="27400"/>
                </a:lnTo>
                <a:lnTo>
                  <a:pt x="113963" y="44300"/>
                </a:lnTo>
                <a:lnTo>
                  <a:pt x="118148" y="64973"/>
                </a:lnTo>
                <a:lnTo>
                  <a:pt x="118148" y="171424"/>
                </a:lnTo>
                <a:lnTo>
                  <a:pt x="129959" y="171424"/>
                </a:lnTo>
                <a:lnTo>
                  <a:pt x="129959" y="64973"/>
                </a:lnTo>
                <a:lnTo>
                  <a:pt x="134143" y="44300"/>
                </a:lnTo>
                <a:lnTo>
                  <a:pt x="145548" y="27400"/>
                </a:lnTo>
                <a:lnTo>
                  <a:pt x="162448" y="15995"/>
                </a:lnTo>
                <a:lnTo>
                  <a:pt x="183121" y="11810"/>
                </a:lnTo>
                <a:lnTo>
                  <a:pt x="203793" y="15995"/>
                </a:lnTo>
                <a:lnTo>
                  <a:pt x="220694" y="27400"/>
                </a:lnTo>
                <a:lnTo>
                  <a:pt x="232098" y="44300"/>
                </a:lnTo>
                <a:lnTo>
                  <a:pt x="236283" y="64973"/>
                </a:lnTo>
                <a:lnTo>
                  <a:pt x="236283" y="124167"/>
                </a:lnTo>
                <a:lnTo>
                  <a:pt x="240468" y="144847"/>
                </a:lnTo>
                <a:lnTo>
                  <a:pt x="251872" y="161751"/>
                </a:lnTo>
                <a:lnTo>
                  <a:pt x="268773" y="173157"/>
                </a:lnTo>
                <a:lnTo>
                  <a:pt x="289445" y="177342"/>
                </a:lnTo>
                <a:lnTo>
                  <a:pt x="295351" y="177342"/>
                </a:lnTo>
                <a:lnTo>
                  <a:pt x="295351" y="64973"/>
                </a:lnTo>
                <a:lnTo>
                  <a:pt x="299535" y="44300"/>
                </a:lnTo>
                <a:lnTo>
                  <a:pt x="310940" y="27400"/>
                </a:lnTo>
                <a:lnTo>
                  <a:pt x="327840" y="15995"/>
                </a:lnTo>
                <a:lnTo>
                  <a:pt x="348513" y="11810"/>
                </a:lnTo>
                <a:lnTo>
                  <a:pt x="369185" y="15995"/>
                </a:lnTo>
                <a:lnTo>
                  <a:pt x="386086" y="27400"/>
                </a:lnTo>
                <a:lnTo>
                  <a:pt x="397490" y="44300"/>
                </a:lnTo>
                <a:lnTo>
                  <a:pt x="401675" y="64973"/>
                </a:lnTo>
                <a:lnTo>
                  <a:pt x="401675" y="171424"/>
                </a:lnTo>
                <a:lnTo>
                  <a:pt x="413486" y="171424"/>
                </a:lnTo>
                <a:lnTo>
                  <a:pt x="413486" y="64973"/>
                </a:lnTo>
                <a:lnTo>
                  <a:pt x="417671" y="44300"/>
                </a:lnTo>
                <a:lnTo>
                  <a:pt x="429075" y="27400"/>
                </a:lnTo>
                <a:lnTo>
                  <a:pt x="445976" y="15995"/>
                </a:lnTo>
                <a:lnTo>
                  <a:pt x="466648" y="11810"/>
                </a:lnTo>
                <a:lnTo>
                  <a:pt x="487321" y="15995"/>
                </a:lnTo>
                <a:lnTo>
                  <a:pt x="504221" y="27400"/>
                </a:lnTo>
                <a:lnTo>
                  <a:pt x="515626" y="44300"/>
                </a:lnTo>
                <a:lnTo>
                  <a:pt x="519811" y="64973"/>
                </a:lnTo>
                <a:lnTo>
                  <a:pt x="519811" y="124040"/>
                </a:lnTo>
                <a:lnTo>
                  <a:pt x="524006" y="144767"/>
                </a:lnTo>
                <a:lnTo>
                  <a:pt x="535441" y="161712"/>
                </a:lnTo>
                <a:lnTo>
                  <a:pt x="552386" y="173147"/>
                </a:lnTo>
                <a:lnTo>
                  <a:pt x="573112" y="177342"/>
                </a:lnTo>
                <a:lnTo>
                  <a:pt x="665441" y="177342"/>
                </a:lnTo>
                <a:lnTo>
                  <a:pt x="673392" y="169392"/>
                </a:lnTo>
                <a:lnTo>
                  <a:pt x="673392" y="31572"/>
                </a:lnTo>
                <a:lnTo>
                  <a:pt x="665441" y="23621"/>
                </a:lnTo>
                <a:lnTo>
                  <a:pt x="557911" y="23621"/>
                </a:lnTo>
                <a:lnTo>
                  <a:pt x="555256" y="20980"/>
                </a:lnTo>
                <a:lnTo>
                  <a:pt x="555256" y="14465"/>
                </a:lnTo>
                <a:lnTo>
                  <a:pt x="557911" y="11810"/>
                </a:lnTo>
                <a:lnTo>
                  <a:pt x="762000" y="1181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58831" y="7056664"/>
            <a:ext cx="1917166" cy="965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909008" y="7003668"/>
            <a:ext cx="285115" cy="279400"/>
          </a:xfrm>
          <a:custGeom>
            <a:avLst/>
            <a:gdLst/>
            <a:ahLst/>
            <a:cxnLst/>
            <a:rect l="l" t="t" r="r" b="b"/>
            <a:pathLst>
              <a:path w="285115" h="279400">
                <a:moveTo>
                  <a:pt x="285051" y="139471"/>
                </a:moveTo>
                <a:lnTo>
                  <a:pt x="277784" y="183554"/>
                </a:lnTo>
                <a:lnTo>
                  <a:pt x="257550" y="221840"/>
                </a:lnTo>
                <a:lnTo>
                  <a:pt x="226695" y="252032"/>
                </a:lnTo>
                <a:lnTo>
                  <a:pt x="187569" y="271832"/>
                </a:lnTo>
                <a:lnTo>
                  <a:pt x="142519" y="278942"/>
                </a:lnTo>
                <a:lnTo>
                  <a:pt x="97470" y="271832"/>
                </a:lnTo>
                <a:lnTo>
                  <a:pt x="58347" y="252032"/>
                </a:lnTo>
                <a:lnTo>
                  <a:pt x="27497" y="221840"/>
                </a:lnTo>
                <a:lnTo>
                  <a:pt x="7265" y="183554"/>
                </a:lnTo>
                <a:lnTo>
                  <a:pt x="0" y="139471"/>
                </a:lnTo>
                <a:lnTo>
                  <a:pt x="7265" y="95388"/>
                </a:lnTo>
                <a:lnTo>
                  <a:pt x="27497" y="57102"/>
                </a:lnTo>
                <a:lnTo>
                  <a:pt x="58347" y="26910"/>
                </a:lnTo>
                <a:lnTo>
                  <a:pt x="97470" y="7110"/>
                </a:lnTo>
                <a:lnTo>
                  <a:pt x="142519" y="0"/>
                </a:lnTo>
                <a:lnTo>
                  <a:pt x="187569" y="7110"/>
                </a:lnTo>
                <a:lnTo>
                  <a:pt x="226695" y="26910"/>
                </a:lnTo>
                <a:lnTo>
                  <a:pt x="257550" y="57102"/>
                </a:lnTo>
                <a:lnTo>
                  <a:pt x="277784" y="95388"/>
                </a:lnTo>
                <a:lnTo>
                  <a:pt x="285051" y="139471"/>
                </a:lnTo>
                <a:close/>
              </a:path>
            </a:pathLst>
          </a:custGeom>
          <a:ln w="12700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pc="30" dirty="0"/>
              <a:t>mmtpro.ru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9963098" y="7058478"/>
            <a:ext cx="181610" cy="18351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00" spc="100" dirty="0">
                <a:latin typeface="Calibri"/>
                <a:cs typeface="Calibri"/>
              </a:rPr>
              <a:t>08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71998" y="2399512"/>
            <a:ext cx="1864499" cy="1422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7357" y="424998"/>
            <a:ext cx="9752965" cy="694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630"/>
              </a:lnSpc>
              <a:spcBef>
                <a:spcPts val="100"/>
              </a:spcBef>
            </a:pPr>
            <a:r>
              <a:rPr spc="280" dirty="0"/>
              <a:t>ДИСТАНЦИОННАЯ</a:t>
            </a:r>
            <a:r>
              <a:rPr spc="100" dirty="0"/>
              <a:t> </a:t>
            </a:r>
            <a:r>
              <a:rPr spc="225" dirty="0"/>
              <a:t>КОНСУЛЬТАЦИЯ</a:t>
            </a:r>
          </a:p>
          <a:p>
            <a:pPr marL="38100">
              <a:lnSpc>
                <a:spcPts val="2630"/>
              </a:lnSpc>
              <a:tabLst>
                <a:tab pos="5329555" algn="l"/>
                <a:tab pos="9714230" algn="l"/>
              </a:tabLst>
            </a:pPr>
            <a:r>
              <a:rPr spc="240" dirty="0"/>
              <a:t>НОВЫХ </a:t>
            </a:r>
            <a:r>
              <a:rPr spc="270" dirty="0"/>
              <a:t>ПАЦИЕНТОВ</a:t>
            </a:r>
            <a:r>
              <a:rPr spc="-80" dirty="0"/>
              <a:t> </a:t>
            </a:r>
            <a:r>
              <a:rPr sz="3450" spc="292" baseline="7246" dirty="0"/>
              <a:t>(</a:t>
            </a:r>
            <a:r>
              <a:rPr sz="2300" spc="195" dirty="0"/>
              <a:t>ПЕРВИЧНАЯ</a:t>
            </a:r>
            <a:r>
              <a:rPr sz="3450" spc="292" baseline="7246" dirty="0"/>
              <a:t>)	</a:t>
            </a:r>
            <a:r>
              <a:rPr sz="3450" u="sng" spc="240" baseline="7246" dirty="0">
                <a:uFill>
                  <a:solidFill>
                    <a:srgbClr val="9E7EB9"/>
                  </a:solidFill>
                </a:uFill>
              </a:rPr>
              <a:t> </a:t>
            </a:r>
            <a:r>
              <a:rPr sz="3450" u="sng" spc="292" baseline="7246" dirty="0">
                <a:uFill>
                  <a:solidFill>
                    <a:srgbClr val="9E7EB9"/>
                  </a:solidFill>
                </a:uFill>
              </a:rPr>
              <a:t>	</a:t>
            </a:r>
            <a:endParaRPr sz="3450" baseline="7246"/>
          </a:p>
        </p:txBody>
      </p:sp>
      <p:sp>
        <p:nvSpPr>
          <p:cNvPr id="4" name="object 4"/>
          <p:cNvSpPr/>
          <p:nvPr/>
        </p:nvSpPr>
        <p:spPr>
          <a:xfrm>
            <a:off x="7956003" y="2399512"/>
            <a:ext cx="1862607" cy="1422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87992" y="2399512"/>
            <a:ext cx="1864512" cy="14223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3999" y="2399512"/>
            <a:ext cx="1864499" cy="14223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1299" y="3863962"/>
            <a:ext cx="1547495" cy="84010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110"/>
              </a:spcBef>
            </a:pPr>
            <a:r>
              <a:rPr sz="1500" b="1" spc="180" dirty="0">
                <a:latin typeface="Calibri"/>
                <a:cs typeface="Calibri"/>
              </a:rPr>
              <a:t>РЕГИСТРАЦИЯ</a:t>
            </a:r>
            <a:endParaRPr sz="1500">
              <a:latin typeface="Calibri"/>
              <a:cs typeface="Calibri"/>
            </a:endParaRPr>
          </a:p>
          <a:p>
            <a:pPr marL="12700" marR="5080">
              <a:lnSpc>
                <a:spcPts val="1350"/>
              </a:lnSpc>
              <a:spcBef>
                <a:spcPts val="930"/>
              </a:spcBef>
            </a:pPr>
            <a:r>
              <a:rPr sz="1200" spc="30" dirty="0">
                <a:latin typeface="Calibri"/>
                <a:cs typeface="Calibri"/>
              </a:rPr>
              <a:t>Регистрация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пациента  </a:t>
            </a:r>
            <a:r>
              <a:rPr sz="1200" dirty="0">
                <a:latin typeface="Calibri"/>
                <a:cs typeface="Calibri"/>
              </a:rPr>
              <a:t>на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35" dirty="0">
                <a:latin typeface="Calibri"/>
                <a:cs typeface="Calibri"/>
              </a:rPr>
              <a:t>сервисе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75267" y="3863962"/>
            <a:ext cx="1539875" cy="84010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110"/>
              </a:spcBef>
            </a:pPr>
            <a:r>
              <a:rPr sz="1500" b="1" spc="185" dirty="0">
                <a:latin typeface="Calibri"/>
                <a:cs typeface="Calibri"/>
              </a:rPr>
              <a:t>ОБРАЩЕНИЕ</a:t>
            </a:r>
            <a:endParaRPr sz="1500">
              <a:latin typeface="Calibri"/>
              <a:cs typeface="Calibri"/>
            </a:endParaRPr>
          </a:p>
          <a:p>
            <a:pPr marL="12700" marR="5080">
              <a:lnSpc>
                <a:spcPts val="1350"/>
              </a:lnSpc>
              <a:spcBef>
                <a:spcPts val="930"/>
              </a:spcBef>
            </a:pPr>
            <a:r>
              <a:rPr sz="1200" spc="30" dirty="0">
                <a:latin typeface="Calibri"/>
                <a:cs typeface="Calibri"/>
              </a:rPr>
              <a:t>Выбор </a:t>
            </a:r>
            <a:r>
              <a:rPr sz="1200" dirty="0">
                <a:latin typeface="Calibri"/>
                <a:cs typeface="Calibri"/>
              </a:rPr>
              <a:t>врача </a:t>
            </a:r>
            <a:r>
              <a:rPr sz="1200" spc="25" dirty="0">
                <a:latin typeface="Calibri"/>
                <a:cs typeface="Calibri"/>
              </a:rPr>
              <a:t>и </a:t>
            </a:r>
            <a:r>
              <a:rPr sz="1200" spc="15" dirty="0">
                <a:latin typeface="Calibri"/>
                <a:cs typeface="Calibri"/>
              </a:rPr>
              <a:t>запись  </a:t>
            </a:r>
            <a:r>
              <a:rPr sz="1200" spc="20" dirty="0">
                <a:latin typeface="Calibri"/>
                <a:cs typeface="Calibri"/>
              </a:rPr>
              <a:t>к </a:t>
            </a:r>
            <a:r>
              <a:rPr sz="1200" spc="5" dirty="0">
                <a:latin typeface="Calibri"/>
                <a:cs typeface="Calibri"/>
              </a:rPr>
              <a:t>нему </a:t>
            </a:r>
            <a:r>
              <a:rPr sz="1200" spc="35" dirty="0">
                <a:latin typeface="Calibri"/>
                <a:cs typeface="Calibri"/>
              </a:rPr>
              <a:t>по</a:t>
            </a:r>
            <a:r>
              <a:rPr sz="1200" spc="-110" dirty="0">
                <a:latin typeface="Calibri"/>
                <a:cs typeface="Calibri"/>
              </a:rPr>
              <a:t> </a:t>
            </a:r>
            <a:r>
              <a:rPr sz="1200" spc="30" dirty="0">
                <a:latin typeface="Calibri"/>
                <a:cs typeface="Calibri"/>
              </a:rPr>
              <a:t>расписанию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59234" y="3863962"/>
            <a:ext cx="1662430" cy="101155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110"/>
              </a:spcBef>
            </a:pPr>
            <a:r>
              <a:rPr sz="1500" b="1" spc="170" dirty="0">
                <a:latin typeface="Calibri"/>
                <a:cs typeface="Calibri"/>
              </a:rPr>
              <a:t>КОНСУЛЬТАЦИЯ</a:t>
            </a:r>
            <a:endParaRPr sz="1500">
              <a:latin typeface="Calibri"/>
              <a:cs typeface="Calibri"/>
            </a:endParaRPr>
          </a:p>
          <a:p>
            <a:pPr marL="12700" marR="5080">
              <a:lnSpc>
                <a:spcPts val="1350"/>
              </a:lnSpc>
              <a:spcBef>
                <a:spcPts val="930"/>
              </a:spcBef>
            </a:pPr>
            <a:r>
              <a:rPr sz="1200" spc="20" dirty="0">
                <a:latin typeface="Calibri"/>
                <a:cs typeface="Calibri"/>
              </a:rPr>
              <a:t>Консультация </a:t>
            </a:r>
            <a:r>
              <a:rPr sz="1200" spc="65" dirty="0">
                <a:latin typeface="Calibri"/>
                <a:cs typeface="Calibri"/>
              </a:rPr>
              <a:t>с </a:t>
            </a:r>
            <a:r>
              <a:rPr sz="1200" spc="5" dirty="0">
                <a:latin typeface="Calibri"/>
                <a:cs typeface="Calibri"/>
              </a:rPr>
              <a:t>врачом  </a:t>
            </a:r>
            <a:r>
              <a:rPr sz="1200" spc="15" dirty="0">
                <a:latin typeface="Calibri"/>
                <a:cs typeface="Calibri"/>
              </a:rPr>
              <a:t>в </a:t>
            </a:r>
            <a:r>
              <a:rPr sz="1200" spc="20" dirty="0">
                <a:latin typeface="Calibri"/>
                <a:cs typeface="Calibri"/>
              </a:rPr>
              <a:t>формате </a:t>
            </a:r>
            <a:r>
              <a:rPr sz="1200" spc="-5" dirty="0">
                <a:latin typeface="Calibri"/>
                <a:cs typeface="Calibri"/>
              </a:rPr>
              <a:t>чата, </a:t>
            </a:r>
            <a:r>
              <a:rPr sz="1200" spc="15" dirty="0">
                <a:latin typeface="Calibri"/>
                <a:cs typeface="Calibri"/>
              </a:rPr>
              <a:t>аудио-  </a:t>
            </a:r>
            <a:r>
              <a:rPr sz="1200" spc="20" dirty="0">
                <a:latin typeface="Calibri"/>
                <a:cs typeface="Calibri"/>
              </a:rPr>
              <a:t>или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25" dirty="0">
                <a:latin typeface="Calibri"/>
                <a:cs typeface="Calibri"/>
              </a:rPr>
              <a:t>видеоконференции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43201" y="3863962"/>
            <a:ext cx="2195830" cy="101155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110"/>
              </a:spcBef>
            </a:pPr>
            <a:r>
              <a:rPr sz="1500" b="1" spc="204" dirty="0">
                <a:latin typeface="Calibri"/>
                <a:cs typeface="Calibri"/>
              </a:rPr>
              <a:t>ЗАКЛЮЧЕНИЕ</a:t>
            </a:r>
            <a:endParaRPr sz="1500">
              <a:latin typeface="Calibri"/>
              <a:cs typeface="Calibri"/>
            </a:endParaRPr>
          </a:p>
          <a:p>
            <a:pPr marL="12700" marR="395605">
              <a:lnSpc>
                <a:spcPts val="1350"/>
              </a:lnSpc>
              <a:spcBef>
                <a:spcPts val="930"/>
              </a:spcBef>
            </a:pPr>
            <a:r>
              <a:rPr sz="1200" spc="30" dirty="0">
                <a:latin typeface="Calibri"/>
                <a:cs typeface="Calibri"/>
              </a:rPr>
              <a:t>Подведение </a:t>
            </a:r>
            <a:r>
              <a:rPr sz="1200" spc="25" dirty="0">
                <a:latin typeface="Calibri"/>
                <a:cs typeface="Calibri"/>
              </a:rPr>
              <a:t>итога  </a:t>
            </a:r>
            <a:r>
              <a:rPr sz="1200" spc="10" dirty="0">
                <a:latin typeface="Calibri"/>
                <a:cs typeface="Calibri"/>
              </a:rPr>
              <a:t>разговора,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формирование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320"/>
              </a:lnSpc>
            </a:pPr>
            <a:r>
              <a:rPr sz="1200" spc="20" dirty="0">
                <a:latin typeface="Calibri"/>
                <a:cs typeface="Calibri"/>
              </a:rPr>
              <a:t>консультационного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20" dirty="0">
                <a:latin typeface="Calibri"/>
                <a:cs typeface="Calibri"/>
              </a:rPr>
              <a:t>заключения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96300" y="5526282"/>
            <a:ext cx="5723890" cy="760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85" dirty="0">
                <a:latin typeface="Calibri"/>
                <a:cs typeface="Calibri"/>
              </a:rPr>
              <a:t>В </a:t>
            </a:r>
            <a:r>
              <a:rPr sz="1200" spc="45" dirty="0">
                <a:latin typeface="Calibri"/>
                <a:cs typeface="Calibri"/>
              </a:rPr>
              <a:t>соответствии </a:t>
            </a:r>
            <a:r>
              <a:rPr sz="1200" spc="65" dirty="0">
                <a:latin typeface="Calibri"/>
                <a:cs typeface="Calibri"/>
              </a:rPr>
              <a:t>с </a:t>
            </a:r>
            <a:r>
              <a:rPr sz="1200" spc="15" dirty="0">
                <a:latin typeface="Calibri"/>
                <a:cs typeface="Calibri"/>
              </a:rPr>
              <a:t>Законом </a:t>
            </a:r>
            <a:r>
              <a:rPr sz="1200" spc="65" dirty="0">
                <a:latin typeface="Calibri"/>
                <a:cs typeface="Calibri"/>
              </a:rPr>
              <a:t>№323-ФЗ </a:t>
            </a:r>
            <a:r>
              <a:rPr sz="1200" spc="10" dirty="0">
                <a:latin typeface="Calibri"/>
                <a:cs typeface="Calibri"/>
              </a:rPr>
              <a:t>разрешены </a:t>
            </a:r>
            <a:r>
              <a:rPr sz="1200" spc="15" dirty="0">
                <a:latin typeface="Calibri"/>
                <a:cs typeface="Calibri"/>
              </a:rPr>
              <a:t>в </a:t>
            </a:r>
            <a:r>
              <a:rPr sz="1200" spc="20" dirty="0">
                <a:latin typeface="Calibri"/>
                <a:cs typeface="Calibri"/>
              </a:rPr>
              <a:t>целях: </a:t>
            </a:r>
            <a:r>
              <a:rPr sz="1200" spc="25" dirty="0">
                <a:latin typeface="Calibri"/>
                <a:cs typeface="Calibri"/>
              </a:rPr>
              <a:t>профилактики, </a:t>
            </a:r>
            <a:r>
              <a:rPr sz="1200" spc="15" dirty="0">
                <a:latin typeface="Calibri"/>
                <a:cs typeface="Calibri"/>
              </a:rPr>
              <a:t>сбора,  </a:t>
            </a:r>
            <a:r>
              <a:rPr sz="1200" dirty="0">
                <a:latin typeface="Calibri"/>
                <a:cs typeface="Calibri"/>
              </a:rPr>
              <a:t>анализа </a:t>
            </a:r>
            <a:r>
              <a:rPr sz="1200" spc="5" dirty="0">
                <a:latin typeface="Calibri"/>
                <a:cs typeface="Calibri"/>
              </a:rPr>
              <a:t>жалоб </a:t>
            </a:r>
            <a:r>
              <a:rPr sz="1200" spc="20" dirty="0">
                <a:latin typeface="Calibri"/>
                <a:cs typeface="Calibri"/>
              </a:rPr>
              <a:t>пациента </a:t>
            </a:r>
            <a:r>
              <a:rPr sz="1200" spc="25" dirty="0">
                <a:latin typeface="Calibri"/>
                <a:cs typeface="Calibri"/>
              </a:rPr>
              <a:t>и </a:t>
            </a:r>
            <a:r>
              <a:rPr sz="1200" spc="5" dirty="0">
                <a:latin typeface="Calibri"/>
                <a:cs typeface="Calibri"/>
              </a:rPr>
              <a:t>данных </a:t>
            </a:r>
            <a:r>
              <a:rPr sz="1200" spc="-10" dirty="0">
                <a:latin typeface="Calibri"/>
                <a:cs typeface="Calibri"/>
              </a:rPr>
              <a:t>анамнеза, </a:t>
            </a:r>
            <a:r>
              <a:rPr sz="1200" spc="25" dirty="0">
                <a:latin typeface="Calibri"/>
                <a:cs typeface="Calibri"/>
              </a:rPr>
              <a:t>оценки </a:t>
            </a:r>
            <a:r>
              <a:rPr sz="1200" spc="45" dirty="0">
                <a:latin typeface="Calibri"/>
                <a:cs typeface="Calibri"/>
              </a:rPr>
              <a:t>эффективности </a:t>
            </a:r>
            <a:r>
              <a:rPr sz="1200" spc="35" dirty="0">
                <a:latin typeface="Calibri"/>
                <a:cs typeface="Calibri"/>
              </a:rPr>
              <a:t>лечебно-  </a:t>
            </a:r>
            <a:r>
              <a:rPr sz="1200" spc="30" dirty="0">
                <a:latin typeface="Calibri"/>
                <a:cs typeface="Calibri"/>
              </a:rPr>
              <a:t>диагностических </a:t>
            </a:r>
            <a:r>
              <a:rPr sz="1200" spc="15" dirty="0">
                <a:latin typeface="Calibri"/>
                <a:cs typeface="Calibri"/>
              </a:rPr>
              <a:t>мероприятий, медицинского </a:t>
            </a:r>
            <a:r>
              <a:rPr sz="1200" spc="10" dirty="0">
                <a:latin typeface="Calibri"/>
                <a:cs typeface="Calibri"/>
              </a:rPr>
              <a:t>наблюдения </a:t>
            </a:r>
            <a:r>
              <a:rPr sz="1200" dirty="0">
                <a:latin typeface="Calibri"/>
                <a:cs typeface="Calibri"/>
              </a:rPr>
              <a:t>за </a:t>
            </a:r>
            <a:r>
              <a:rPr sz="1200" spc="30" dirty="0">
                <a:latin typeface="Calibri"/>
                <a:cs typeface="Calibri"/>
              </a:rPr>
              <a:t>состоянием </a:t>
            </a:r>
            <a:r>
              <a:rPr sz="1200" spc="10" dirty="0">
                <a:latin typeface="Calibri"/>
                <a:cs typeface="Calibri"/>
              </a:rPr>
              <a:t>здоровья  </a:t>
            </a:r>
            <a:r>
              <a:rPr sz="1200" spc="15" dirty="0">
                <a:latin typeface="Calibri"/>
                <a:cs typeface="Calibri"/>
              </a:rPr>
              <a:t>пациента, </a:t>
            </a:r>
            <a:r>
              <a:rPr sz="1200" spc="25" dirty="0">
                <a:latin typeface="Calibri"/>
                <a:cs typeface="Calibri"/>
              </a:rPr>
              <a:t>принятия </a:t>
            </a:r>
            <a:r>
              <a:rPr sz="1200" spc="15" dirty="0">
                <a:latin typeface="Calibri"/>
                <a:cs typeface="Calibri"/>
              </a:rPr>
              <a:t>решения </a:t>
            </a:r>
            <a:r>
              <a:rPr sz="1200" spc="40" dirty="0">
                <a:latin typeface="Calibri"/>
                <a:cs typeface="Calibri"/>
              </a:rPr>
              <a:t>о </a:t>
            </a:r>
            <a:r>
              <a:rPr sz="1200" spc="25" dirty="0">
                <a:latin typeface="Calibri"/>
                <a:cs typeface="Calibri"/>
              </a:rPr>
              <a:t>необходимости </a:t>
            </a:r>
            <a:r>
              <a:rPr sz="1200" spc="20" dirty="0">
                <a:latin typeface="Calibri"/>
                <a:cs typeface="Calibri"/>
              </a:rPr>
              <a:t>проведения </a:t>
            </a:r>
            <a:r>
              <a:rPr sz="1200" spc="30" dirty="0">
                <a:latin typeface="Calibri"/>
                <a:cs typeface="Calibri"/>
              </a:rPr>
              <a:t>очного</a:t>
            </a:r>
            <a:r>
              <a:rPr sz="1200" spc="-15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приема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10349" y="5377508"/>
            <a:ext cx="6611620" cy="0"/>
          </a:xfrm>
          <a:custGeom>
            <a:avLst/>
            <a:gdLst/>
            <a:ahLst/>
            <a:cxnLst/>
            <a:rect l="l" t="t" r="r" b="b"/>
            <a:pathLst>
              <a:path w="6611620">
                <a:moveTo>
                  <a:pt x="0" y="0"/>
                </a:moveTo>
                <a:lnTo>
                  <a:pt x="6611302" y="0"/>
                </a:lnTo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59757" y="3110705"/>
            <a:ext cx="245745" cy="0"/>
          </a:xfrm>
          <a:custGeom>
            <a:avLst/>
            <a:gdLst/>
            <a:ahLst/>
            <a:cxnLst/>
            <a:rect l="l" t="t" r="r" b="b"/>
            <a:pathLst>
              <a:path w="245744">
                <a:moveTo>
                  <a:pt x="0" y="0"/>
                </a:moveTo>
                <a:lnTo>
                  <a:pt x="245745" y="0"/>
                </a:lnTo>
              </a:path>
            </a:pathLst>
          </a:custGeom>
          <a:ln w="9525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58045" y="3066590"/>
            <a:ext cx="47625" cy="88265"/>
          </a:xfrm>
          <a:custGeom>
            <a:avLst/>
            <a:gdLst/>
            <a:ahLst/>
            <a:cxnLst/>
            <a:rect l="l" t="t" r="r" b="b"/>
            <a:pathLst>
              <a:path w="47625" h="88264">
                <a:moveTo>
                  <a:pt x="0" y="0"/>
                </a:moveTo>
                <a:lnTo>
                  <a:pt x="47447" y="44119"/>
                </a:lnTo>
                <a:lnTo>
                  <a:pt x="0" y="88226"/>
                </a:lnTo>
              </a:path>
            </a:pathLst>
          </a:custGeom>
          <a:ln w="9525">
            <a:solidFill>
              <a:srgbClr val="F04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32766" y="3110705"/>
            <a:ext cx="245745" cy="0"/>
          </a:xfrm>
          <a:custGeom>
            <a:avLst/>
            <a:gdLst/>
            <a:ahLst/>
            <a:cxnLst/>
            <a:rect l="l" t="t" r="r" b="b"/>
            <a:pathLst>
              <a:path w="245745">
                <a:moveTo>
                  <a:pt x="0" y="0"/>
                </a:moveTo>
                <a:lnTo>
                  <a:pt x="245745" y="0"/>
                </a:lnTo>
              </a:path>
            </a:pathLst>
          </a:custGeom>
          <a:ln w="9525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31053" y="3066590"/>
            <a:ext cx="47625" cy="88265"/>
          </a:xfrm>
          <a:custGeom>
            <a:avLst/>
            <a:gdLst/>
            <a:ahLst/>
            <a:cxnLst/>
            <a:rect l="l" t="t" r="r" b="b"/>
            <a:pathLst>
              <a:path w="47625" h="88264">
                <a:moveTo>
                  <a:pt x="0" y="0"/>
                </a:moveTo>
                <a:lnTo>
                  <a:pt x="47447" y="44119"/>
                </a:lnTo>
                <a:lnTo>
                  <a:pt x="0" y="88226"/>
                </a:lnTo>
              </a:path>
            </a:pathLst>
          </a:custGeom>
          <a:ln w="9525">
            <a:solidFill>
              <a:srgbClr val="24B8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22263" y="3110705"/>
            <a:ext cx="245745" cy="0"/>
          </a:xfrm>
          <a:custGeom>
            <a:avLst/>
            <a:gdLst/>
            <a:ahLst/>
            <a:cxnLst/>
            <a:rect l="l" t="t" r="r" b="b"/>
            <a:pathLst>
              <a:path w="245745">
                <a:moveTo>
                  <a:pt x="0" y="0"/>
                </a:moveTo>
                <a:lnTo>
                  <a:pt x="245745" y="0"/>
                </a:lnTo>
              </a:path>
            </a:pathLst>
          </a:custGeom>
          <a:ln w="9525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20552" y="3066590"/>
            <a:ext cx="47625" cy="88265"/>
          </a:xfrm>
          <a:custGeom>
            <a:avLst/>
            <a:gdLst/>
            <a:ahLst/>
            <a:cxnLst/>
            <a:rect l="l" t="t" r="r" b="b"/>
            <a:pathLst>
              <a:path w="47625" h="88264">
                <a:moveTo>
                  <a:pt x="0" y="0"/>
                </a:moveTo>
                <a:lnTo>
                  <a:pt x="47447" y="44119"/>
                </a:lnTo>
                <a:lnTo>
                  <a:pt x="0" y="88226"/>
                </a:lnTo>
              </a:path>
            </a:pathLst>
          </a:custGeom>
          <a:ln w="9525">
            <a:solidFill>
              <a:srgbClr val="416C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6290" y="5578150"/>
            <a:ext cx="657225" cy="659765"/>
          </a:xfrm>
          <a:custGeom>
            <a:avLst/>
            <a:gdLst/>
            <a:ahLst/>
            <a:cxnLst/>
            <a:rect l="l" t="t" r="r" b="b"/>
            <a:pathLst>
              <a:path w="657225" h="659764">
                <a:moveTo>
                  <a:pt x="328472" y="0"/>
                </a:moveTo>
                <a:lnTo>
                  <a:pt x="279934" y="3574"/>
                </a:lnTo>
                <a:lnTo>
                  <a:pt x="233606" y="13956"/>
                </a:lnTo>
                <a:lnTo>
                  <a:pt x="189998" y="30637"/>
                </a:lnTo>
                <a:lnTo>
                  <a:pt x="149617" y="53107"/>
                </a:lnTo>
                <a:lnTo>
                  <a:pt x="112972" y="80855"/>
                </a:lnTo>
                <a:lnTo>
                  <a:pt x="80570" y="113372"/>
                </a:lnTo>
                <a:lnTo>
                  <a:pt x="52919" y="150148"/>
                </a:lnTo>
                <a:lnTo>
                  <a:pt x="30529" y="190673"/>
                </a:lnTo>
                <a:lnTo>
                  <a:pt x="13907" y="234436"/>
                </a:lnTo>
                <a:lnTo>
                  <a:pt x="3561" y="280929"/>
                </a:lnTo>
                <a:lnTo>
                  <a:pt x="0" y="329641"/>
                </a:lnTo>
                <a:lnTo>
                  <a:pt x="3561" y="378352"/>
                </a:lnTo>
                <a:lnTo>
                  <a:pt x="13907" y="424845"/>
                </a:lnTo>
                <a:lnTo>
                  <a:pt x="30529" y="468609"/>
                </a:lnTo>
                <a:lnTo>
                  <a:pt x="52919" y="509133"/>
                </a:lnTo>
                <a:lnTo>
                  <a:pt x="80570" y="545909"/>
                </a:lnTo>
                <a:lnTo>
                  <a:pt x="112972" y="578426"/>
                </a:lnTo>
                <a:lnTo>
                  <a:pt x="149617" y="606174"/>
                </a:lnTo>
                <a:lnTo>
                  <a:pt x="189998" y="628644"/>
                </a:lnTo>
                <a:lnTo>
                  <a:pt x="233606" y="645325"/>
                </a:lnTo>
                <a:lnTo>
                  <a:pt x="279934" y="655708"/>
                </a:lnTo>
                <a:lnTo>
                  <a:pt x="328472" y="659282"/>
                </a:lnTo>
                <a:lnTo>
                  <a:pt x="377011" y="655708"/>
                </a:lnTo>
                <a:lnTo>
                  <a:pt x="423338" y="645325"/>
                </a:lnTo>
                <a:lnTo>
                  <a:pt x="466947" y="628644"/>
                </a:lnTo>
                <a:lnTo>
                  <a:pt x="507328" y="606174"/>
                </a:lnTo>
                <a:lnTo>
                  <a:pt x="543973" y="578426"/>
                </a:lnTo>
                <a:lnTo>
                  <a:pt x="576375" y="545909"/>
                </a:lnTo>
                <a:lnTo>
                  <a:pt x="604025" y="509133"/>
                </a:lnTo>
                <a:lnTo>
                  <a:pt x="626415" y="468609"/>
                </a:lnTo>
                <a:lnTo>
                  <a:pt x="643038" y="424845"/>
                </a:lnTo>
                <a:lnTo>
                  <a:pt x="653384" y="378352"/>
                </a:lnTo>
                <a:lnTo>
                  <a:pt x="656945" y="329641"/>
                </a:lnTo>
                <a:lnTo>
                  <a:pt x="653384" y="280929"/>
                </a:lnTo>
                <a:lnTo>
                  <a:pt x="643038" y="234436"/>
                </a:lnTo>
                <a:lnTo>
                  <a:pt x="626415" y="190673"/>
                </a:lnTo>
                <a:lnTo>
                  <a:pt x="604025" y="150148"/>
                </a:lnTo>
                <a:lnTo>
                  <a:pt x="576375" y="113372"/>
                </a:lnTo>
                <a:lnTo>
                  <a:pt x="543973" y="80855"/>
                </a:lnTo>
                <a:lnTo>
                  <a:pt x="507328" y="53107"/>
                </a:lnTo>
                <a:lnTo>
                  <a:pt x="466947" y="30637"/>
                </a:lnTo>
                <a:lnTo>
                  <a:pt x="423338" y="13956"/>
                </a:lnTo>
                <a:lnTo>
                  <a:pt x="377011" y="3574"/>
                </a:lnTo>
                <a:lnTo>
                  <a:pt x="328472" y="0"/>
                </a:lnTo>
                <a:close/>
              </a:path>
            </a:pathLst>
          </a:custGeom>
          <a:solidFill>
            <a:srgbClr val="00AB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3973" y="6034570"/>
            <a:ext cx="247650" cy="40640"/>
          </a:xfrm>
          <a:custGeom>
            <a:avLst/>
            <a:gdLst/>
            <a:ahLst/>
            <a:cxnLst/>
            <a:rect l="l" t="t" r="r" b="b"/>
            <a:pathLst>
              <a:path w="247650" h="40639">
                <a:moveTo>
                  <a:pt x="235331" y="40512"/>
                </a:moveTo>
                <a:lnTo>
                  <a:pt x="11899" y="40512"/>
                </a:lnTo>
                <a:lnTo>
                  <a:pt x="5359" y="40512"/>
                </a:lnTo>
                <a:lnTo>
                  <a:pt x="0" y="35166"/>
                </a:lnTo>
                <a:lnTo>
                  <a:pt x="0" y="28625"/>
                </a:lnTo>
                <a:lnTo>
                  <a:pt x="0" y="11887"/>
                </a:lnTo>
                <a:lnTo>
                  <a:pt x="0" y="5346"/>
                </a:lnTo>
                <a:lnTo>
                  <a:pt x="5359" y="0"/>
                </a:lnTo>
                <a:lnTo>
                  <a:pt x="11899" y="0"/>
                </a:lnTo>
                <a:lnTo>
                  <a:pt x="235331" y="0"/>
                </a:lnTo>
                <a:lnTo>
                  <a:pt x="241884" y="0"/>
                </a:lnTo>
                <a:lnTo>
                  <a:pt x="247243" y="5346"/>
                </a:lnTo>
                <a:lnTo>
                  <a:pt x="247243" y="11887"/>
                </a:lnTo>
                <a:lnTo>
                  <a:pt x="247243" y="28625"/>
                </a:lnTo>
                <a:lnTo>
                  <a:pt x="247243" y="35166"/>
                </a:lnTo>
                <a:lnTo>
                  <a:pt x="241884" y="40512"/>
                </a:lnTo>
                <a:lnTo>
                  <a:pt x="235331" y="40512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21126" y="5698918"/>
            <a:ext cx="370157" cy="3842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0349" y="5545734"/>
            <a:ext cx="728980" cy="724535"/>
          </a:xfrm>
          <a:custGeom>
            <a:avLst/>
            <a:gdLst/>
            <a:ahLst/>
            <a:cxnLst/>
            <a:rect l="l" t="t" r="r" b="b"/>
            <a:pathLst>
              <a:path w="728980" h="724535">
                <a:moveTo>
                  <a:pt x="364413" y="724115"/>
                </a:moveTo>
                <a:lnTo>
                  <a:pt x="413861" y="720810"/>
                </a:lnTo>
                <a:lnTo>
                  <a:pt x="461288" y="711182"/>
                </a:lnTo>
                <a:lnTo>
                  <a:pt x="506258" y="695662"/>
                </a:lnTo>
                <a:lnTo>
                  <a:pt x="548338" y="674683"/>
                </a:lnTo>
                <a:lnTo>
                  <a:pt x="587094" y="648674"/>
                </a:lnTo>
                <a:lnTo>
                  <a:pt x="622092" y="618069"/>
                </a:lnTo>
                <a:lnTo>
                  <a:pt x="652896" y="583297"/>
                </a:lnTo>
                <a:lnTo>
                  <a:pt x="679073" y="544791"/>
                </a:lnTo>
                <a:lnTo>
                  <a:pt x="700189" y="502982"/>
                </a:lnTo>
                <a:lnTo>
                  <a:pt x="715810" y="458302"/>
                </a:lnTo>
                <a:lnTo>
                  <a:pt x="725500" y="411181"/>
                </a:lnTo>
                <a:lnTo>
                  <a:pt x="728827" y="362051"/>
                </a:lnTo>
                <a:lnTo>
                  <a:pt x="725500" y="312922"/>
                </a:lnTo>
                <a:lnTo>
                  <a:pt x="715810" y="265801"/>
                </a:lnTo>
                <a:lnTo>
                  <a:pt x="700189" y="221122"/>
                </a:lnTo>
                <a:lnTo>
                  <a:pt x="679073" y="179314"/>
                </a:lnTo>
                <a:lnTo>
                  <a:pt x="652896" y="140810"/>
                </a:lnTo>
                <a:lnTo>
                  <a:pt x="622092" y="106040"/>
                </a:lnTo>
                <a:lnTo>
                  <a:pt x="587094" y="75436"/>
                </a:lnTo>
                <a:lnTo>
                  <a:pt x="548338" y="49429"/>
                </a:lnTo>
                <a:lnTo>
                  <a:pt x="506258" y="28450"/>
                </a:lnTo>
                <a:lnTo>
                  <a:pt x="461288" y="12932"/>
                </a:lnTo>
                <a:lnTo>
                  <a:pt x="413861" y="3304"/>
                </a:lnTo>
                <a:lnTo>
                  <a:pt x="364413" y="0"/>
                </a:lnTo>
                <a:lnTo>
                  <a:pt x="314965" y="3304"/>
                </a:lnTo>
                <a:lnTo>
                  <a:pt x="267539" y="12932"/>
                </a:lnTo>
                <a:lnTo>
                  <a:pt x="222568" y="28450"/>
                </a:lnTo>
                <a:lnTo>
                  <a:pt x="180488" y="49429"/>
                </a:lnTo>
                <a:lnTo>
                  <a:pt x="141732" y="75436"/>
                </a:lnTo>
                <a:lnTo>
                  <a:pt x="106735" y="106040"/>
                </a:lnTo>
                <a:lnTo>
                  <a:pt x="75931" y="140810"/>
                </a:lnTo>
                <a:lnTo>
                  <a:pt x="49753" y="179314"/>
                </a:lnTo>
                <a:lnTo>
                  <a:pt x="28637" y="221122"/>
                </a:lnTo>
                <a:lnTo>
                  <a:pt x="13017" y="265801"/>
                </a:lnTo>
                <a:lnTo>
                  <a:pt x="3326" y="312922"/>
                </a:lnTo>
                <a:lnTo>
                  <a:pt x="0" y="362051"/>
                </a:lnTo>
                <a:lnTo>
                  <a:pt x="3326" y="411181"/>
                </a:lnTo>
                <a:lnTo>
                  <a:pt x="13017" y="458302"/>
                </a:lnTo>
                <a:lnTo>
                  <a:pt x="28637" y="502982"/>
                </a:lnTo>
                <a:lnTo>
                  <a:pt x="49753" y="544791"/>
                </a:lnTo>
                <a:lnTo>
                  <a:pt x="75931" y="583297"/>
                </a:lnTo>
                <a:lnTo>
                  <a:pt x="106735" y="618069"/>
                </a:lnTo>
                <a:lnTo>
                  <a:pt x="141732" y="648674"/>
                </a:lnTo>
                <a:lnTo>
                  <a:pt x="180488" y="674683"/>
                </a:lnTo>
                <a:lnTo>
                  <a:pt x="222568" y="695662"/>
                </a:lnTo>
                <a:lnTo>
                  <a:pt x="267539" y="711182"/>
                </a:lnTo>
                <a:lnTo>
                  <a:pt x="314965" y="720810"/>
                </a:lnTo>
                <a:lnTo>
                  <a:pt x="364413" y="724115"/>
                </a:lnTo>
                <a:close/>
              </a:path>
            </a:pathLst>
          </a:custGeom>
          <a:ln w="12700">
            <a:solidFill>
              <a:srgbClr val="00AB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3996" y="7003339"/>
            <a:ext cx="762000" cy="177800"/>
          </a:xfrm>
          <a:custGeom>
            <a:avLst/>
            <a:gdLst/>
            <a:ahLst/>
            <a:cxnLst/>
            <a:rect l="l" t="t" r="r" b="b"/>
            <a:pathLst>
              <a:path w="762000" h="177800">
                <a:moveTo>
                  <a:pt x="762000" y="0"/>
                </a:moveTo>
                <a:lnTo>
                  <a:pt x="551395" y="0"/>
                </a:lnTo>
                <a:lnTo>
                  <a:pt x="543445" y="7950"/>
                </a:lnTo>
                <a:lnTo>
                  <a:pt x="543445" y="27495"/>
                </a:lnTo>
                <a:lnTo>
                  <a:pt x="551395" y="35432"/>
                </a:lnTo>
                <a:lnTo>
                  <a:pt x="658926" y="35432"/>
                </a:lnTo>
                <a:lnTo>
                  <a:pt x="661581" y="38087"/>
                </a:lnTo>
                <a:lnTo>
                  <a:pt x="661581" y="162877"/>
                </a:lnTo>
                <a:lnTo>
                  <a:pt x="658926" y="165519"/>
                </a:lnTo>
                <a:lnTo>
                  <a:pt x="573112" y="165519"/>
                </a:lnTo>
                <a:lnTo>
                  <a:pt x="556980" y="162254"/>
                </a:lnTo>
                <a:lnTo>
                  <a:pt x="543790" y="153357"/>
                </a:lnTo>
                <a:lnTo>
                  <a:pt x="534888" y="140171"/>
                </a:lnTo>
                <a:lnTo>
                  <a:pt x="531622" y="124040"/>
                </a:lnTo>
                <a:lnTo>
                  <a:pt x="531622" y="64973"/>
                </a:lnTo>
                <a:lnTo>
                  <a:pt x="526508" y="39706"/>
                </a:lnTo>
                <a:lnTo>
                  <a:pt x="512570" y="19051"/>
                </a:lnTo>
                <a:lnTo>
                  <a:pt x="491915" y="5113"/>
                </a:lnTo>
                <a:lnTo>
                  <a:pt x="466648" y="0"/>
                </a:lnTo>
                <a:lnTo>
                  <a:pt x="447798" y="2794"/>
                </a:lnTo>
                <a:lnTo>
                  <a:pt x="431128" y="10625"/>
                </a:lnTo>
                <a:lnTo>
                  <a:pt x="417451" y="22658"/>
                </a:lnTo>
                <a:lnTo>
                  <a:pt x="407581" y="38061"/>
                </a:lnTo>
                <a:lnTo>
                  <a:pt x="397710" y="22658"/>
                </a:lnTo>
                <a:lnTo>
                  <a:pt x="384033" y="10625"/>
                </a:lnTo>
                <a:lnTo>
                  <a:pt x="367363" y="2794"/>
                </a:lnTo>
                <a:lnTo>
                  <a:pt x="348513" y="0"/>
                </a:lnTo>
                <a:lnTo>
                  <a:pt x="323246" y="5113"/>
                </a:lnTo>
                <a:lnTo>
                  <a:pt x="302591" y="19051"/>
                </a:lnTo>
                <a:lnTo>
                  <a:pt x="288654" y="39706"/>
                </a:lnTo>
                <a:lnTo>
                  <a:pt x="283540" y="64973"/>
                </a:lnTo>
                <a:lnTo>
                  <a:pt x="283540" y="165099"/>
                </a:lnTo>
                <a:lnTo>
                  <a:pt x="269557" y="160418"/>
                </a:lnTo>
                <a:lnTo>
                  <a:pt x="258311" y="151358"/>
                </a:lnTo>
                <a:lnTo>
                  <a:pt x="250818" y="138936"/>
                </a:lnTo>
                <a:lnTo>
                  <a:pt x="248094" y="124167"/>
                </a:lnTo>
                <a:lnTo>
                  <a:pt x="248094" y="64973"/>
                </a:lnTo>
                <a:lnTo>
                  <a:pt x="242980" y="39706"/>
                </a:lnTo>
                <a:lnTo>
                  <a:pt x="229042" y="19051"/>
                </a:lnTo>
                <a:lnTo>
                  <a:pt x="208387" y="5113"/>
                </a:lnTo>
                <a:lnTo>
                  <a:pt x="183121" y="0"/>
                </a:lnTo>
                <a:lnTo>
                  <a:pt x="164269" y="2794"/>
                </a:lnTo>
                <a:lnTo>
                  <a:pt x="147596" y="10625"/>
                </a:lnTo>
                <a:lnTo>
                  <a:pt x="133918" y="22658"/>
                </a:lnTo>
                <a:lnTo>
                  <a:pt x="124053" y="38061"/>
                </a:lnTo>
                <a:lnTo>
                  <a:pt x="114181" y="22658"/>
                </a:lnTo>
                <a:lnTo>
                  <a:pt x="100501" y="10625"/>
                </a:lnTo>
                <a:lnTo>
                  <a:pt x="83830" y="2794"/>
                </a:lnTo>
                <a:lnTo>
                  <a:pt x="64985" y="0"/>
                </a:lnTo>
                <a:lnTo>
                  <a:pt x="39712" y="5113"/>
                </a:lnTo>
                <a:lnTo>
                  <a:pt x="19053" y="19051"/>
                </a:lnTo>
                <a:lnTo>
                  <a:pt x="5114" y="39706"/>
                </a:lnTo>
                <a:lnTo>
                  <a:pt x="0" y="64973"/>
                </a:lnTo>
                <a:lnTo>
                  <a:pt x="0" y="171424"/>
                </a:lnTo>
                <a:lnTo>
                  <a:pt x="11810" y="171424"/>
                </a:lnTo>
                <a:lnTo>
                  <a:pt x="11810" y="64973"/>
                </a:lnTo>
                <a:lnTo>
                  <a:pt x="15995" y="44300"/>
                </a:lnTo>
                <a:lnTo>
                  <a:pt x="27401" y="27400"/>
                </a:lnTo>
                <a:lnTo>
                  <a:pt x="44306" y="15995"/>
                </a:lnTo>
                <a:lnTo>
                  <a:pt x="64985" y="11810"/>
                </a:lnTo>
                <a:lnTo>
                  <a:pt x="85658" y="15995"/>
                </a:lnTo>
                <a:lnTo>
                  <a:pt x="102558" y="27400"/>
                </a:lnTo>
                <a:lnTo>
                  <a:pt x="113963" y="44300"/>
                </a:lnTo>
                <a:lnTo>
                  <a:pt x="118148" y="64973"/>
                </a:lnTo>
                <a:lnTo>
                  <a:pt x="118148" y="171424"/>
                </a:lnTo>
                <a:lnTo>
                  <a:pt x="129959" y="171424"/>
                </a:lnTo>
                <a:lnTo>
                  <a:pt x="129959" y="64973"/>
                </a:lnTo>
                <a:lnTo>
                  <a:pt x="134143" y="44300"/>
                </a:lnTo>
                <a:lnTo>
                  <a:pt x="145548" y="27400"/>
                </a:lnTo>
                <a:lnTo>
                  <a:pt x="162448" y="15995"/>
                </a:lnTo>
                <a:lnTo>
                  <a:pt x="183121" y="11810"/>
                </a:lnTo>
                <a:lnTo>
                  <a:pt x="203793" y="15995"/>
                </a:lnTo>
                <a:lnTo>
                  <a:pt x="220694" y="27400"/>
                </a:lnTo>
                <a:lnTo>
                  <a:pt x="232098" y="44300"/>
                </a:lnTo>
                <a:lnTo>
                  <a:pt x="236283" y="64973"/>
                </a:lnTo>
                <a:lnTo>
                  <a:pt x="236283" y="124167"/>
                </a:lnTo>
                <a:lnTo>
                  <a:pt x="240468" y="144847"/>
                </a:lnTo>
                <a:lnTo>
                  <a:pt x="251872" y="161751"/>
                </a:lnTo>
                <a:lnTo>
                  <a:pt x="268773" y="173157"/>
                </a:lnTo>
                <a:lnTo>
                  <a:pt x="289445" y="177342"/>
                </a:lnTo>
                <a:lnTo>
                  <a:pt x="295351" y="177342"/>
                </a:lnTo>
                <a:lnTo>
                  <a:pt x="295351" y="64973"/>
                </a:lnTo>
                <a:lnTo>
                  <a:pt x="299535" y="44300"/>
                </a:lnTo>
                <a:lnTo>
                  <a:pt x="310940" y="27400"/>
                </a:lnTo>
                <a:lnTo>
                  <a:pt x="327840" y="15995"/>
                </a:lnTo>
                <a:lnTo>
                  <a:pt x="348513" y="11810"/>
                </a:lnTo>
                <a:lnTo>
                  <a:pt x="369185" y="15995"/>
                </a:lnTo>
                <a:lnTo>
                  <a:pt x="386086" y="27400"/>
                </a:lnTo>
                <a:lnTo>
                  <a:pt x="397490" y="44300"/>
                </a:lnTo>
                <a:lnTo>
                  <a:pt x="401675" y="64973"/>
                </a:lnTo>
                <a:lnTo>
                  <a:pt x="401675" y="171424"/>
                </a:lnTo>
                <a:lnTo>
                  <a:pt x="413486" y="171424"/>
                </a:lnTo>
                <a:lnTo>
                  <a:pt x="413486" y="64973"/>
                </a:lnTo>
                <a:lnTo>
                  <a:pt x="417671" y="44300"/>
                </a:lnTo>
                <a:lnTo>
                  <a:pt x="429075" y="27400"/>
                </a:lnTo>
                <a:lnTo>
                  <a:pt x="445976" y="15995"/>
                </a:lnTo>
                <a:lnTo>
                  <a:pt x="466648" y="11810"/>
                </a:lnTo>
                <a:lnTo>
                  <a:pt x="487321" y="15995"/>
                </a:lnTo>
                <a:lnTo>
                  <a:pt x="504221" y="27400"/>
                </a:lnTo>
                <a:lnTo>
                  <a:pt x="515626" y="44300"/>
                </a:lnTo>
                <a:lnTo>
                  <a:pt x="519811" y="64973"/>
                </a:lnTo>
                <a:lnTo>
                  <a:pt x="519811" y="124040"/>
                </a:lnTo>
                <a:lnTo>
                  <a:pt x="524006" y="144767"/>
                </a:lnTo>
                <a:lnTo>
                  <a:pt x="535441" y="161712"/>
                </a:lnTo>
                <a:lnTo>
                  <a:pt x="552386" y="173147"/>
                </a:lnTo>
                <a:lnTo>
                  <a:pt x="573112" y="177342"/>
                </a:lnTo>
                <a:lnTo>
                  <a:pt x="665441" y="177342"/>
                </a:lnTo>
                <a:lnTo>
                  <a:pt x="673392" y="169392"/>
                </a:lnTo>
                <a:lnTo>
                  <a:pt x="673392" y="31572"/>
                </a:lnTo>
                <a:lnTo>
                  <a:pt x="665441" y="23621"/>
                </a:lnTo>
                <a:lnTo>
                  <a:pt x="557911" y="23621"/>
                </a:lnTo>
                <a:lnTo>
                  <a:pt x="555256" y="20980"/>
                </a:lnTo>
                <a:lnTo>
                  <a:pt x="555256" y="14465"/>
                </a:lnTo>
                <a:lnTo>
                  <a:pt x="557911" y="11810"/>
                </a:lnTo>
                <a:lnTo>
                  <a:pt x="762000" y="1181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58831" y="7056664"/>
            <a:ext cx="1917166" cy="965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909008" y="7003668"/>
            <a:ext cx="285115" cy="279400"/>
          </a:xfrm>
          <a:custGeom>
            <a:avLst/>
            <a:gdLst/>
            <a:ahLst/>
            <a:cxnLst/>
            <a:rect l="l" t="t" r="r" b="b"/>
            <a:pathLst>
              <a:path w="285115" h="279400">
                <a:moveTo>
                  <a:pt x="285051" y="139471"/>
                </a:moveTo>
                <a:lnTo>
                  <a:pt x="277784" y="183554"/>
                </a:lnTo>
                <a:lnTo>
                  <a:pt x="257550" y="221840"/>
                </a:lnTo>
                <a:lnTo>
                  <a:pt x="226695" y="252032"/>
                </a:lnTo>
                <a:lnTo>
                  <a:pt x="187569" y="271832"/>
                </a:lnTo>
                <a:lnTo>
                  <a:pt x="142519" y="278942"/>
                </a:lnTo>
                <a:lnTo>
                  <a:pt x="97470" y="271832"/>
                </a:lnTo>
                <a:lnTo>
                  <a:pt x="58347" y="252032"/>
                </a:lnTo>
                <a:lnTo>
                  <a:pt x="27497" y="221840"/>
                </a:lnTo>
                <a:lnTo>
                  <a:pt x="7265" y="183554"/>
                </a:lnTo>
                <a:lnTo>
                  <a:pt x="0" y="139471"/>
                </a:lnTo>
                <a:lnTo>
                  <a:pt x="7265" y="95388"/>
                </a:lnTo>
                <a:lnTo>
                  <a:pt x="27497" y="57102"/>
                </a:lnTo>
                <a:lnTo>
                  <a:pt x="58347" y="26910"/>
                </a:lnTo>
                <a:lnTo>
                  <a:pt x="97470" y="7110"/>
                </a:lnTo>
                <a:lnTo>
                  <a:pt x="142519" y="0"/>
                </a:lnTo>
                <a:lnTo>
                  <a:pt x="187569" y="7110"/>
                </a:lnTo>
                <a:lnTo>
                  <a:pt x="226695" y="26910"/>
                </a:lnTo>
                <a:lnTo>
                  <a:pt x="257550" y="57102"/>
                </a:lnTo>
                <a:lnTo>
                  <a:pt x="277784" y="95388"/>
                </a:lnTo>
                <a:lnTo>
                  <a:pt x="285051" y="139471"/>
                </a:lnTo>
                <a:close/>
              </a:path>
            </a:pathLst>
          </a:custGeom>
          <a:ln w="12700">
            <a:solidFill>
              <a:srgbClr val="9E7E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pc="30" dirty="0"/>
              <a:t>mmtpro.ru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9965942" y="7058478"/>
            <a:ext cx="175895" cy="18351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00" spc="80" dirty="0">
                <a:latin typeface="Calibri"/>
                <a:cs typeface="Calibri"/>
              </a:rPr>
              <a:t>09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Words>1256</Words>
  <Application>Microsoft Office PowerPoint</Application>
  <PresentationFormat>Произвольный</PresentationFormat>
  <Paragraphs>281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Times New Roman</vt:lpstr>
      <vt:lpstr>Arial Narrow</vt:lpstr>
      <vt:lpstr>Calibri</vt:lpstr>
      <vt:lpstr>Office Theme</vt:lpstr>
      <vt:lpstr>Телемедицина — эффективный  инструмент улучшения качества  обслуживания своих пациентов  и привлечения новых</vt:lpstr>
      <vt:lpstr>О КОМПАНИИ   </vt:lpstr>
      <vt:lpstr>ОСНОВНЫЕ ПАРТНЕРСКИЕ МЕДИЦИНСКИЕ УЧРЕЖДЕНИЯ   </vt:lpstr>
      <vt:lpstr>ОБЛАЧНОЕ РЕШЕНИЕ ДЛЯ КЛИНИКИ    Со всеми реализованными возможностями сервиса «Онлайн Доктор»</vt:lpstr>
      <vt:lpstr>ТИПЫ КОНСУЛЬТАЦИЙ   </vt:lpstr>
      <vt:lpstr>КОМПЛЕКС УСЛУГ «ОБЛАЧНОГО»</vt:lpstr>
      <vt:lpstr>КОГО СМОЖЕТ КОНСУЛЬТИРОВАТЬ КЛИНИКА?   </vt:lpstr>
      <vt:lpstr>ДИСТАНЦИОННЫЙ МОНИТОРИНГ   </vt:lpstr>
      <vt:lpstr>ДИСТАНЦИОННАЯ КОНСУЛЬТАЦИЯ НОВЫХ ПАЦИЕНТОВ (ПЕРВИЧНАЯ)   </vt:lpstr>
      <vt:lpstr>ОСНОВНОЙ ИНТЕРФЕЙС ЛИЧНОГО КАБИНЕТА ВРАЧА   </vt:lpstr>
      <vt:lpstr>ТАРИФЫ   </vt:lpstr>
      <vt:lpstr>КАК НАЧАТЬ РАБОТУ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Телемедицина — эффективный  инструмент улучшения качества  обслуживания своих пациентов  и привлечения новых</dc:title>
  <dc:creator>Алена Макарова</dc:creator>
  <cp:lastModifiedBy>Алена Макарова</cp:lastModifiedBy>
  <cp:revision>5</cp:revision>
  <dcterms:created xsi:type="dcterms:W3CDTF">2020-03-23T09:51:44Z</dcterms:created>
  <dcterms:modified xsi:type="dcterms:W3CDTF">2020-04-02T13:37:35Z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2020-03-30T00:00:00Z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2020-03-23T00:00:00Z</vt:filetime>
  </property>
</Properties>
</file>