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33"/>
  </p:notesMasterIdLst>
  <p:handoutMasterIdLst>
    <p:handoutMasterId r:id="rId34"/>
  </p:handoutMasterIdLst>
  <p:sldIdLst>
    <p:sldId id="3234" r:id="rId2"/>
    <p:sldId id="3130" r:id="rId3"/>
    <p:sldId id="3196" r:id="rId4"/>
    <p:sldId id="3250" r:id="rId5"/>
    <p:sldId id="3273" r:id="rId6"/>
    <p:sldId id="3305" r:id="rId7"/>
    <p:sldId id="3263" r:id="rId8"/>
    <p:sldId id="4818" r:id="rId9"/>
    <p:sldId id="3265" r:id="rId10"/>
    <p:sldId id="3271" r:id="rId11"/>
    <p:sldId id="3274" r:id="rId12"/>
    <p:sldId id="3276" r:id="rId13"/>
    <p:sldId id="4885" r:id="rId14"/>
    <p:sldId id="4819" r:id="rId15"/>
    <p:sldId id="3301" r:id="rId16"/>
    <p:sldId id="3304" r:id="rId17"/>
    <p:sldId id="3302" r:id="rId18"/>
    <p:sldId id="3292" r:id="rId19"/>
    <p:sldId id="4861" r:id="rId20"/>
    <p:sldId id="4862" r:id="rId21"/>
    <p:sldId id="4863" r:id="rId22"/>
    <p:sldId id="3938" r:id="rId23"/>
    <p:sldId id="4875" r:id="rId24"/>
    <p:sldId id="4876" r:id="rId25"/>
    <p:sldId id="4880" r:id="rId26"/>
    <p:sldId id="3293" r:id="rId27"/>
    <p:sldId id="3531" r:id="rId28"/>
    <p:sldId id="3283" r:id="rId29"/>
    <p:sldId id="4881" r:id="rId30"/>
    <p:sldId id="4884" r:id="rId31"/>
    <p:sldId id="4857" r:id="rId32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Quick start" id="{1A94F055-4BAE-C144-B130-5CA1EAE04CFC}">
          <p14:sldIdLst>
            <p14:sldId id="3234"/>
            <p14:sldId id="3130"/>
            <p14:sldId id="3196"/>
            <p14:sldId id="3250"/>
            <p14:sldId id="3273"/>
            <p14:sldId id="3305"/>
            <p14:sldId id="3263"/>
            <p14:sldId id="4818"/>
            <p14:sldId id="3265"/>
            <p14:sldId id="3271"/>
            <p14:sldId id="3274"/>
            <p14:sldId id="3276"/>
            <p14:sldId id="4885"/>
            <p14:sldId id="4819"/>
            <p14:sldId id="3301"/>
            <p14:sldId id="3304"/>
            <p14:sldId id="3302"/>
            <p14:sldId id="3292"/>
            <p14:sldId id="4861"/>
            <p14:sldId id="4862"/>
            <p14:sldId id="4863"/>
            <p14:sldId id="3938"/>
            <p14:sldId id="4875"/>
            <p14:sldId id="4876"/>
            <p14:sldId id="4880"/>
            <p14:sldId id="3293"/>
            <p14:sldId id="3531"/>
            <p14:sldId id="3283"/>
            <p14:sldId id="4881"/>
            <p14:sldId id="4884"/>
            <p14:sldId id="48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B9FE87-42DB-605B-995F-5B7E25A9641A}" name="Mariia Ignasheva" initials="MI" userId="S::m-ignasheva@yandex-team.ru::0b84e9d2-ae4b-442e-b5a8-d5668b5c29f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  <p:cmAuthor id="2" name="Mariia Ignasheva" initials="MI" lastIdx="77" clrIdx="2"/>
  <p:cmAuthor id="3" name="Anna Peshekhonova" initials="AP" lastIdx="5" clrIdx="3"/>
  <p:cmAuthor id="4" name="O_Sh" initials="O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82FF"/>
    <a:srgbClr val="89AAFF"/>
    <a:srgbClr val="6C95FF"/>
    <a:srgbClr val="EDF2F7"/>
    <a:srgbClr val="C8D9FF"/>
    <a:srgbClr val="353535"/>
    <a:srgbClr val="E3E3E3"/>
    <a:srgbClr val="FF5958"/>
    <a:srgbClr val="9F6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4" autoAdjust="0"/>
    <p:restoredTop sz="95775" autoAdjust="0"/>
  </p:normalViewPr>
  <p:slideViewPr>
    <p:cSldViewPr snapToGrid="0">
      <p:cViewPr varScale="1">
        <p:scale>
          <a:sx n="52" d="100"/>
          <a:sy n="52" d="100"/>
        </p:scale>
        <p:origin x="1272" y="232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-25974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1128" y="90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0902475215155595E-2"/>
          <c:w val="1"/>
          <c:h val="0.914445735034718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EA4BBA7-B894-4D92-9AD0-5E401671B05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E84-AE41-B50E-D75E9C158E4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3F5A38-3382-471C-8F23-F5753AA6ACD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84-AE41-B50E-D75E9C158E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50CAFC2-E726-4A7C-A9FB-FC40B868A83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E84-AE41-B50E-D75E9C158E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CEE6DF5-5C67-497D-8749-F4B9448E254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84-AE41-B50E-D75E9C158E4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AD01FED-FB48-46F7-8831-BEF5665C0D7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84-AE41-B50E-D75E9C158E4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5669849-39B6-47C6-81F3-1F5F4CAB684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84-AE41-B50E-D75E9C158E4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BA8C98D-0C6B-4743-A5CB-17CB63CE859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E84-AE41-B50E-D75E9C158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97.4</c:v>
                </c:pt>
                <c:pt idx="1">
                  <c:v>96.7</c:v>
                </c:pt>
                <c:pt idx="2">
                  <c:v>95.5</c:v>
                </c:pt>
                <c:pt idx="3">
                  <c:v>94.3</c:v>
                </c:pt>
                <c:pt idx="4">
                  <c:v>93</c:v>
                </c:pt>
                <c:pt idx="5">
                  <c:v>88.7</c:v>
                </c:pt>
                <c:pt idx="6">
                  <c:v>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84-AE41-B50E-D75E9C158E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627918-D0D9-4A05-83CB-976457DF7A6F}" type="VALUE">
                      <a:rPr lang="en-US" sz="2000" smtClean="0">
                        <a:solidFill>
                          <a:schemeClr val="bg1"/>
                        </a:solidFill>
                      </a:rPr>
                      <a:pPr>
                        <a:defRPr sz="20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E84-AE41-B50E-D75E9C158E4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934D120-C9D2-40F8-8559-38BC87BBCE71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84-AE41-B50E-D75E9C158E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6F6E9C9-63B1-401D-8740-9C888A9CA83E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E84-AE41-B50E-D75E9C158E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B23A136-8E46-43CF-AFE4-8B826AFFEF32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E84-AE41-B50E-D75E9C158E4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71014AC-9176-4DEA-8A15-A7FEA2E10A41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E84-AE41-B50E-D75E9C158E4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1280D68-1585-4046-9342-1BA8C6C84F9A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E84-AE41-B50E-D75E9C158E4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9ED7E07-66AB-4B56-94FE-909028897F42}" type="VALU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sz="2000" b="0" i="0" u="none" strike="noStrike" kern="1200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E84-AE41-B50E-D75E9C158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1.8</c:v>
                </c:pt>
                <c:pt idx="1">
                  <c:v>2.5</c:v>
                </c:pt>
                <c:pt idx="2">
                  <c:v>3.5</c:v>
                </c:pt>
                <c:pt idx="3">
                  <c:v>4.4000000000000004</c:v>
                </c:pt>
                <c:pt idx="4">
                  <c:v>5.6</c:v>
                </c:pt>
                <c:pt idx="5">
                  <c:v>10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E84-AE41-B50E-D75E9C158E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0.8</c:v>
                </c:pt>
                <c:pt idx="1">
                  <c:v>0.8</c:v>
                </c:pt>
                <c:pt idx="2">
                  <c:v>1.1000000000000001</c:v>
                </c:pt>
                <c:pt idx="3">
                  <c:v>1.3</c:v>
                </c:pt>
                <c:pt idx="4">
                  <c:v>1.4</c:v>
                </c:pt>
                <c:pt idx="5">
                  <c:v>1.3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E84-AE41-B50E-D75E9C158E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239009152"/>
        <c:axId val="238912640"/>
      </c:barChart>
      <c:catAx>
        <c:axId val="23900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38912640"/>
        <c:crosses val="autoZero"/>
        <c:auto val="1"/>
        <c:lblAlgn val="ctr"/>
        <c:lblOffset val="100"/>
        <c:noMultiLvlLbl val="0"/>
      </c:catAx>
      <c:valAx>
        <c:axId val="238912640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23900915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>
                <a:latin typeface="Arial" panose="020B0604020202020204" pitchFamily="34" charset="0"/>
              </a:rPr>
              <a:t>31.05.2023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48BA324-014D-41B7-8E83-ECE8F197A959}" type="datetimeFigureOut">
              <a:rPr lang="ru-RU" smtClean="0"/>
              <a:pPr/>
              <a:t>31.05.2023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81397F6-5F69-4798-869B-9B0266F8F8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177" algn="l" defTabSz="914354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354" algn="l" defTabSz="914354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531" algn="l" defTabSz="914354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709" algn="l" defTabSz="914354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619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493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512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54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373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0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06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5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97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38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214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30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1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15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58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78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 коротк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6082251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Тема презентации:</a:t>
            </a:r>
            <a:br>
              <a:rPr lang="ru-RU" dirty="0"/>
            </a:br>
            <a:r>
              <a:rPr lang="ru-RU" dirty="0"/>
              <a:t>о чём пойдёт речь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FC1970-2491-4CE1-9FAD-B1CA59FD39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03802" y="1260163"/>
            <a:ext cx="9508573" cy="10619099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1" y="1332222"/>
            <a:ext cx="10974288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Всеволод</a:t>
            </a:r>
            <a:br>
              <a:rPr lang="ru-RU" dirty="0"/>
            </a:br>
            <a:r>
              <a:rPr lang="ru-RU" dirty="0" err="1"/>
              <a:t>Грабельников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2815" y="10612674"/>
            <a:ext cx="6602414" cy="120032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</p:spTree>
    <p:extLst>
      <p:ext uri="{BB962C8B-B14F-4D97-AF65-F5344CB8AC3E}">
        <p14:creationId xmlns:p14="http://schemas.microsoft.com/office/powerpoint/2010/main" val="42568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24814B5-8E13-4513-96C3-27EB25CEA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07464" y="6672960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2003</a:t>
            </a: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5AA2D2B1-12E6-43C8-AF66-9089FA1BB9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95300" y="1254677"/>
            <a:ext cx="3641863" cy="364466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961" y="1343273"/>
            <a:ext cx="11269948" cy="19943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7200" b="0"/>
            </a:lvl1pPr>
          </a:lstStyle>
          <a:p>
            <a:r>
              <a:rPr lang="ru-RU" dirty="0"/>
              <a:t>Константин Константинопольский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79563" y="6672960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2001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1DA7F9F-F8E9-4DCF-954E-B3A7F3BEB9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5963" y="6672960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D5035FE0-AAEF-4B34-AD03-5D90323322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35288" y="6672960"/>
            <a:ext cx="1215408" cy="646331"/>
          </a:xfrm>
          <a:prstGeom prst="rect">
            <a:avLst/>
          </a:prstGeom>
        </p:spPr>
        <p:txBody>
          <a:bodyPr lIns="0" tIns="0" rIns="0" bIns="0"/>
          <a:lstStyle>
            <a:lvl1pPr algn="l">
              <a:spcAft>
                <a:spcPts val="3000"/>
              </a:spcAft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2021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7302" y="3431686"/>
            <a:ext cx="6602414" cy="10261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3ABF3F66-391B-4254-B223-EC64C6603D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37891" y="8937807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036A3957-0A6B-49E0-9400-BD64FD915A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18756" y="8937807"/>
            <a:ext cx="36554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>
                <a:solidFill>
                  <a:schemeClr val="bg1">
                    <a:lumMod val="65000"/>
                  </a:schemeClr>
                </a:solidFill>
              </a:defRPr>
            </a:lvl1pPr>
            <a:lvl5pPr>
              <a:defRPr sz="2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B5AEA401-C3BD-4787-BC28-5545730BED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92815" y="8937807"/>
            <a:ext cx="4009473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>
                <a:solidFill>
                  <a:schemeClr val="bg1">
                    <a:lumMod val="65000"/>
                  </a:schemeClr>
                </a:solidFill>
              </a:defRPr>
            </a:lvl1pPr>
            <a:lvl5pPr>
              <a:defRPr sz="2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18" name="Текст 33">
            <a:extLst>
              <a:ext uri="{FF2B5EF4-FFF2-40B4-BE49-F238E27FC236}">
                <a16:creationId xmlns:a16="http://schemas.microsoft.com/office/drawing/2014/main" id="{10B89E9D-C8E4-4B73-A51D-FB785006E2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79215" y="8937807"/>
            <a:ext cx="3655460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>
                <a:solidFill>
                  <a:schemeClr val="bg1">
                    <a:lumMod val="65000"/>
                  </a:schemeClr>
                </a:solidFill>
              </a:defRPr>
            </a:lvl1pPr>
            <a:lvl5pPr>
              <a:defRPr sz="2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596B9744-13D2-45E2-8CA9-4B1EAF459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-531070" y="7500557"/>
            <a:ext cx="18212645" cy="1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none" w="lg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784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58" y="8367392"/>
            <a:ext cx="6584992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sz="4800" b="0"/>
            </a:lvl1pPr>
          </a:lstStyle>
          <a:p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7458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9484" y="10023723"/>
            <a:ext cx="660574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23429E16-7A5D-4642-8856-A0C3BF4B44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96030" y="1259526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0EBE3F57-DF07-4B44-9F98-BD2E9E5F7D7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6204603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18E6EFED-C547-4884-BA08-9955EAA3CC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1309" y="10023723"/>
            <a:ext cx="6567620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FD0AB046-BF44-4494-B317-2F19120D17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233133" y="10023723"/>
            <a:ext cx="655979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E5E65-4BAD-433C-8F41-A4A52D0EA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05048" y="8367713"/>
            <a:ext cx="6573881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FABDB4F-03DC-403C-A139-7B449DD6452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21075" y="8367392"/>
            <a:ext cx="6573880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1019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6D2C6660-F409-5C49-B3F1-0426C4CC5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5325" y="4165200"/>
            <a:ext cx="16096250" cy="1712360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91059"/>
            <a:ext cx="16090313" cy="2561331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C948FC9-3CC9-4E69-A5BA-A9ED097EB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603968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477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80147"/>
            <a:ext cx="16097575" cy="730363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Заголовок, который выполняет навигационную функцию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61609F-050C-435B-BC34-F5C9EA41E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5751" y="2773165"/>
            <a:ext cx="16097575" cy="43910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Aft>
                <a:spcPts val="4200"/>
              </a:spcAft>
              <a:defRPr sz="7200"/>
            </a:lvl1pPr>
            <a:lvl2pPr marL="0" indent="0">
              <a:spcAft>
                <a:spcPts val="3600"/>
              </a:spcAft>
              <a:buNone/>
              <a:defRPr sz="4800" b="0"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 marL="0">
              <a:defRPr sz="3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9552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07075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256386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1056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59A6212A-1C95-4A54-A00C-FF3A9787B0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3156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B4CF779-3D11-25B6-D4D0-221DE402E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9862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7030652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1777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65971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04BACDF3-BED1-43F2-A53F-7DA48D1A021D}"/>
              </a:ext>
            </a:extLst>
          </p:cNvPr>
          <p:cNvCxnSpPr>
            <a:cxnSpLocks/>
          </p:cNvCxnSpPr>
          <p:nvPr userDrawn="1"/>
        </p:nvCxnSpPr>
        <p:spPr>
          <a:xfrm>
            <a:off x="12600162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D12268FF-67BF-4C0E-A897-BD4DE6609A34}"/>
              </a:ext>
            </a:extLst>
          </p:cNvPr>
          <p:cNvCxnSpPr>
            <a:cxnSpLocks/>
          </p:cNvCxnSpPr>
          <p:nvPr userDrawn="1"/>
        </p:nvCxnSpPr>
        <p:spPr>
          <a:xfrm>
            <a:off x="18046814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Текст 2">
            <a:extLst>
              <a:ext uri="{FF2B5EF4-FFF2-40B4-BE49-F238E27FC236}">
                <a16:creationId xmlns:a16="http://schemas.microsoft.com/office/drawing/2014/main" id="{D777C913-3CFE-4C46-95F0-F94CC0A32A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589788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17214D3A-65D4-4734-9A18-E41CE3B9CD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9793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03210D3-9399-4B6A-8D38-AFA9D34E21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082133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ADF8814-2DC4-4D96-977C-C14178AC3F0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595725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A1E3FA94-5B18-9E7B-B1EE-C1898A8AA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4776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B4A115-CBB1-4366-AE48-8862CCCC56A7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287A1C-DD61-494B-B113-FD7FC79CA9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55855" y="2764800"/>
            <a:ext cx="18294433" cy="7134431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90000"/>
              </a:lnSpc>
              <a:spcAft>
                <a:spcPts val="2400"/>
              </a:spcAft>
              <a:defRPr sz="7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AFC49638-B0FA-44F4-8415-B9F3C2FF7BE9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055855" y="10813427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471035-D8C0-4323-95B9-FC7ECF8B6AB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11592" y="10810475"/>
            <a:ext cx="12435923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C58AFBC-4A2F-4C66-84D4-BA7FA07775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251438" y="2735263"/>
            <a:ext cx="1417150" cy="149465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9212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 длинн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9756034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Создаем QA-ассистента</a:t>
            </a:r>
            <a:br>
              <a:rPr lang="en-US" dirty="0"/>
            </a:br>
            <a:r>
              <a:rPr lang="ru-RU" dirty="0"/>
              <a:t>для чата на основе</a:t>
            </a:r>
            <a:br>
              <a:rPr lang="en-US" dirty="0"/>
            </a:br>
            <a:r>
              <a:rPr lang="ru-RU" dirty="0"/>
              <a:t>архитектуры трансформеров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D67633-D438-43D1-838E-94082F15B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ы_3 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B263B592-B0A3-4286-8898-C3F0F85E6FF8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908278" y="3839200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F8AD8E87-9670-4CF4-9985-211397292963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6237092" y="3832405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5" name="Picture Placeholder 26">
            <a:extLst>
              <a:ext uri="{FF2B5EF4-FFF2-40B4-BE49-F238E27FC236}">
                <a16:creationId xmlns:a16="http://schemas.microsoft.com/office/drawing/2014/main" id="{84574854-49AD-43E2-8902-4781F58A34F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1592716" y="3837521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F966D10-0A05-4343-A721-362CA743D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51727" y="3841048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A7B636A-B34F-4420-A4F5-9BBA724C0E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371414" y="3846933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93D0690-8356-4024-9CBD-FD082CA035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7694827" y="3853734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51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8521147" y="0"/>
            <a:ext cx="15861265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Picture Placeholder 26">
            <a:extLst>
              <a:ext uri="{FF2B5EF4-FFF2-40B4-BE49-F238E27FC236}">
                <a16:creationId xmlns:a16="http://schemas.microsoft.com/office/drawing/2014/main" id="{9605D49D-541D-46F1-8DC2-19AFD3A0C57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13749" y="4202687"/>
            <a:ext cx="4026726" cy="4026726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16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CCAF096A-6C54-40D6-8BA8-5DAFA72FD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1373" y="3987919"/>
            <a:ext cx="1133891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сервиса</a:t>
            </a:r>
            <a:endParaRPr lang="en-US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AB5D100A-72DD-466B-B32D-E6EEC14AF9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09950" y="7565376"/>
            <a:ext cx="11338915" cy="1026174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/>
            </a:lvl1pPr>
          </a:lstStyle>
          <a:p>
            <a:pPr lvl="0"/>
            <a:r>
              <a:rPr lang="ru-RU" dirty="0"/>
              <a:t>Сервис позволяет запускать ваш код в виде функции в безопасном, отказоустойчивом и автоматически масштабируемом окружении без создания и обслуживания виртуальных машин.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82536F-DE81-CB45-B3CD-58E127468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870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37A2347-F32B-914C-AA0C-1263716171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84000" y="4930202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16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DFCFEAB-4982-8D44-8DED-933AE6618D7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892000" y="4930202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16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2BA2410-3C84-F942-BAFF-683DF1887C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236000" y="4930202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16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43F85023-6EB8-8C44-8590-27A174C2A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BA73443-F8D1-9340-8CFB-C36BEB031B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94763" y="6393600"/>
            <a:ext cx="6589712" cy="556720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D5616D-B93F-6549-A969-ACC911CA96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79563" y="6393600"/>
            <a:ext cx="6589712" cy="556720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4B7166B-0F72-CB49-ADCA-90B684D4C1E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221075" y="6393600"/>
            <a:ext cx="6589712" cy="556720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46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4E413D88-81DE-584D-9CDF-650594D407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91787" y="4218909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CFAB9F31-907D-C94F-99F9-4D56033D31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564587" y="4218909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49DB2338-A172-F346-ABA8-C66874AC9F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91787" y="6411735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074CCE9-988E-F041-8669-1B0B3CA1A20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564587" y="6411735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9FCD20ED-D663-E34C-9F69-3FC002F7834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91787" y="8591550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52C5D46-31CD-B34F-9F65-538EB73F09C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2564587" y="8591550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73A2E5A0-9C9E-FE4A-903E-A25F62A65A5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1787" y="10784376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5AD54CA7-60BE-5045-92E1-79B92D92DC9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2564587" y="10784376"/>
            <a:ext cx="1105559" cy="1095948"/>
          </a:xfrm>
          <a:custGeom>
            <a:avLst/>
            <a:gdLst>
              <a:gd name="connsiteX0" fmla="*/ 552780 w 1105559"/>
              <a:gd name="connsiteY0" fmla="*/ 0 h 1095948"/>
              <a:gd name="connsiteX1" fmla="*/ 1105559 w 1105559"/>
              <a:gd name="connsiteY1" fmla="*/ 547974 h 1095948"/>
              <a:gd name="connsiteX2" fmla="*/ 552780 w 1105559"/>
              <a:gd name="connsiteY2" fmla="*/ 1095948 h 1095948"/>
              <a:gd name="connsiteX3" fmla="*/ 0 w 1105559"/>
              <a:gd name="connsiteY3" fmla="*/ 547974 h 1095948"/>
              <a:gd name="connsiteX4" fmla="*/ 552780 w 1105559"/>
              <a:gd name="connsiteY4" fmla="*/ 0 h 10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559" h="1095948">
                <a:moveTo>
                  <a:pt x="552780" y="0"/>
                </a:moveTo>
                <a:cubicBezTo>
                  <a:pt x="858072" y="0"/>
                  <a:pt x="1105559" y="245336"/>
                  <a:pt x="1105559" y="547974"/>
                </a:cubicBezTo>
                <a:cubicBezTo>
                  <a:pt x="1105559" y="850611"/>
                  <a:pt x="858072" y="1095948"/>
                  <a:pt x="552780" y="1095948"/>
                </a:cubicBezTo>
                <a:cubicBezTo>
                  <a:pt x="247488" y="1095948"/>
                  <a:pt x="0" y="850611"/>
                  <a:pt x="0" y="547974"/>
                </a:cubicBezTo>
                <a:cubicBezTo>
                  <a:pt x="0" y="245336"/>
                  <a:pt x="247488" y="0"/>
                  <a:pt x="552780" y="0"/>
                </a:cubicBezTo>
                <a:close/>
              </a:path>
            </a:pathLst>
          </a:custGeom>
          <a:solidFill>
            <a:srgbClr val="5282FF"/>
          </a:solidFill>
          <a:ln w="12842" cap="flat">
            <a:noFill/>
            <a:prstDash val="solid"/>
            <a:miter/>
          </a:ln>
        </p:spPr>
        <p:txBody>
          <a:bodyPr tIns="0" rtlCol="0" anchor="ctr"/>
          <a:lstStyle>
            <a:lvl1pPr>
              <a:defRPr lang="x-none" sz="32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ctr" defTabSz="1828595"/>
            <a:endParaRPr lang="x-none"/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BF5DA0C9-1A07-444B-9A71-8D859409D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2" name="Slide Number Placeholder 5">
            <a:extLst>
              <a:ext uri="{FF2B5EF4-FFF2-40B4-BE49-F238E27FC236}">
                <a16:creationId xmlns:a16="http://schemas.microsoft.com/office/drawing/2014/main" id="{3CAFAAD1-3398-3949-ACD7-1790CE5F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4" name="Text Placeholder 34">
            <a:extLst>
              <a:ext uri="{FF2B5EF4-FFF2-40B4-BE49-F238E27FC236}">
                <a16:creationId xmlns:a16="http://schemas.microsoft.com/office/drawing/2014/main" id="{347A7B48-9C4E-E44A-AADC-3E47FDF4A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9910" y="4235206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75" name="Text Placeholder 34">
            <a:extLst>
              <a:ext uri="{FF2B5EF4-FFF2-40B4-BE49-F238E27FC236}">
                <a16:creationId xmlns:a16="http://schemas.microsoft.com/office/drawing/2014/main" id="{640305AD-1F23-554C-BB33-28E3091109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29910" y="6423779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0" name="Text Placeholder 34">
            <a:extLst>
              <a:ext uri="{FF2B5EF4-FFF2-40B4-BE49-F238E27FC236}">
                <a16:creationId xmlns:a16="http://schemas.microsoft.com/office/drawing/2014/main" id="{4CCAA4B2-4146-1243-B169-2900A76E30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29910" y="8605388"/>
            <a:ext cx="8051800" cy="1086855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1" name="Text Placeholder 34">
            <a:extLst>
              <a:ext uri="{FF2B5EF4-FFF2-40B4-BE49-F238E27FC236}">
                <a16:creationId xmlns:a16="http://schemas.microsoft.com/office/drawing/2014/main" id="{D4AD91C8-D48B-504F-8011-DCA20DA8EF0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29910" y="10793961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4" name="Text Placeholder 34">
            <a:extLst>
              <a:ext uri="{FF2B5EF4-FFF2-40B4-BE49-F238E27FC236}">
                <a16:creationId xmlns:a16="http://schemas.microsoft.com/office/drawing/2014/main" id="{FA492024-3717-F046-9F86-658F4AFAB9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023975" y="4235206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5" name="Text Placeholder 34">
            <a:extLst>
              <a:ext uri="{FF2B5EF4-FFF2-40B4-BE49-F238E27FC236}">
                <a16:creationId xmlns:a16="http://schemas.microsoft.com/office/drawing/2014/main" id="{16E35C6E-9DC5-5A4E-9711-2970C564989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023975" y="6423779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6" name="Text Placeholder 34">
            <a:extLst>
              <a:ext uri="{FF2B5EF4-FFF2-40B4-BE49-F238E27FC236}">
                <a16:creationId xmlns:a16="http://schemas.microsoft.com/office/drawing/2014/main" id="{B5BD1BE4-017F-EE44-A937-9860E1D46C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023975" y="8605388"/>
            <a:ext cx="8051800" cy="1086855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87" name="Text Placeholder 34">
            <a:extLst>
              <a:ext uri="{FF2B5EF4-FFF2-40B4-BE49-F238E27FC236}">
                <a16:creationId xmlns:a16="http://schemas.microsoft.com/office/drawing/2014/main" id="{8CEEBF71-5DEB-5E4A-8D62-6D635C974A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023975" y="10793961"/>
            <a:ext cx="8051800" cy="110966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en-US" sz="3200" b="0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1pPr>
            <a:lvl2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2pPr>
            <a:lvl3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3pPr>
            <a:lvl4pPr marL="0" algn="l" defTabSz="1828595" rtl="0" eaLnBrk="1" latinLnBrk="0" hangingPunct="1">
              <a:lnSpc>
                <a:spcPts val="5749"/>
              </a:lnSpc>
              <a:defRPr lang="en-US" sz="4000" b="1" kern="1200" dirty="0" smtClean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4pPr>
            <a:lvl5pPr marL="0" algn="l" defTabSz="1828595" rtl="0" eaLnBrk="1" latinLnBrk="0" hangingPunct="1">
              <a:lnSpc>
                <a:spcPts val="5749"/>
              </a:lnSpc>
              <a:defRPr lang="x-none" sz="4000" b="1" kern="1200" dirty="0">
                <a:solidFill>
                  <a:srgbClr val="110F10"/>
                </a:solidFill>
                <a:latin typeface="Arial" panose="020B0604020202020204" pitchFamily="34" charset="0"/>
                <a:ea typeface="YS Text Regular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Наименование сервиса</a:t>
            </a:r>
            <a:br>
              <a:rPr lang="ru-RU" dirty="0"/>
            </a:br>
            <a:r>
              <a:rPr lang="ru-RU" b="0" dirty="0"/>
              <a:t>Описание сервиса</a:t>
            </a:r>
            <a:endParaRPr lang="ru-RU" dirty="0"/>
          </a:p>
        </p:txBody>
      </p:sp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DC1FE9AC-AC77-B248-AA01-7451AC6F7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471725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58342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97282F-43C1-4EEB-8050-33DDA232B78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584000" y="4949826"/>
            <a:ext cx="10242875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70E48B8-99A5-4667-B804-D0B7AD49FC6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2561889" y="4942913"/>
            <a:ext cx="10236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281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0C66D127-CD46-4B2C-86CD-6B87C515E1A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58400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589C1D8-54A7-EB4E-9AAE-31E045B09F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5326" y="2376000"/>
            <a:ext cx="16096250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334504F-DC21-ED49-9095-D4F03DF9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471725"/>
          </a:xfrm>
          <a:prstGeom prst="rect">
            <a:avLst/>
          </a:prstGeom>
        </p:spPr>
        <p:txBody>
          <a:bodyPr vert="horz" wrap="square" lIns="0" tIns="216000" rIns="0" bIns="144000" rtlCol="0" anchor="t">
            <a:no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F10E93F-E58F-458F-8D95-6F6D65E498E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894763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BE52686-91F3-405E-8EED-99289FEBD0EC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624528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90982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-заголовок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7" y="0"/>
            <a:ext cx="12191206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254677"/>
            <a:ext cx="9506275" cy="10624586"/>
          </a:xfrm>
          <a:prstGeom prst="rect">
            <a:avLst/>
          </a:prstGeom>
        </p:spPr>
        <p:txBody>
          <a:bodyPr vert="horz" wrap="square" lIns="0" tIns="0" rIns="0" bIns="180000" rtlCol="0" anchor="ctr">
            <a:noAutofit/>
          </a:bodyPr>
          <a:lstStyle>
            <a:lvl1pPr>
              <a:lnSpc>
                <a:spcPct val="90000"/>
              </a:lnSpc>
              <a:defRPr sz="7200" b="0"/>
            </a:lvl1pPr>
          </a:lstStyle>
          <a:p>
            <a:r>
              <a:rPr lang="ru-RU" dirty="0"/>
              <a:t>Заголовок слайда, ключевая мысль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4C91802-57F8-45D7-AA5E-39AE62DE747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290551" y="1254677"/>
            <a:ext cx="9580880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7881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 партнёра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5" y="0"/>
            <a:ext cx="12191207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5456504D-36C5-49C9-B077-05B317DEC0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1465" y="3103563"/>
            <a:ext cx="8776498" cy="5841999"/>
          </a:xfrm>
          <a:prstGeom prst="rect">
            <a:avLst/>
          </a:prstGeom>
          <a:noFill/>
          <a:ln>
            <a:noFill/>
          </a:ln>
        </p:spPr>
        <p:txBody>
          <a:bodyPr tIns="594000" anchor="ctr">
            <a:noAutofit/>
          </a:bodyPr>
          <a:lstStyle>
            <a:lvl1pPr marL="0" indent="0" algn="ctr">
              <a:buFontTx/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2B8FDD-752F-7846-A399-8C912C350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A4377E8-987A-44F5-8A61-3AC51CF1D88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290551" y="1254677"/>
            <a:ext cx="9580880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022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тезис на зефир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hite objects&#10;&#10;Description automatically generated with low confidence">
            <a:extLst>
              <a:ext uri="{FF2B5EF4-FFF2-40B4-BE49-F238E27FC236}">
                <a16:creationId xmlns:a16="http://schemas.microsoft.com/office/drawing/2014/main" id="{824C449F-CD34-BE44-87B3-1448E7AE9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8774" r="12268" b="28775"/>
          <a:stretch/>
        </p:blipFill>
        <p:spPr>
          <a:xfrm>
            <a:off x="-1" y="-1"/>
            <a:ext cx="24382413" cy="13716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5C251-0023-AD4C-AD72-B53ADAE15034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alpha val="2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68468A5-2D73-7C4A-89B5-86B5A2B1C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7569188" cy="49859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r>
              <a:rPr lang="ru-RU" dirty="0"/>
              <a:t>Важный тезис, для которого нужен отдельный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287258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бел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32 / 6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259094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 докла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47D1ADD5-42C6-3C4D-82EC-A98363C10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395438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defRPr sz="7200" b="0"/>
            </a:lvl1pPr>
          </a:lstStyle>
          <a:p>
            <a:r>
              <a:rPr lang="ru-RU" dirty="0"/>
              <a:t>План доклада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3EBCF3-F1F5-42C0-BD4A-3EAB718216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84000" y="4316000"/>
            <a:ext cx="21228376" cy="7187557"/>
          </a:xfrm>
          <a:prstGeom prst="rect">
            <a:avLst/>
          </a:prstGeom>
        </p:spPr>
        <p:txBody>
          <a:bodyPr lIns="0" tIns="0" rIns="0" bIns="0" numCol="2"/>
          <a:lstStyle>
            <a:lvl3pPr marL="720000" indent="-715963">
              <a:defRPr/>
            </a:lvl3pPr>
            <a:lvl4pPr indent="-720000">
              <a:spcAft>
                <a:spcPts val="6200"/>
              </a:spcAft>
              <a:buClr>
                <a:schemeClr val="accent1"/>
              </a:buClr>
              <a:buAutoNum type="arabicPeriod"/>
              <a:defRPr lang="ru-RU" sz="4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60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черный фон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32 / 6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1084965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>
            <a:extLst>
              <a:ext uri="{FF2B5EF4-FFF2-40B4-BE49-F238E27FC236}">
                <a16:creationId xmlns:a16="http://schemas.microsoft.com/office/drawing/2014/main" id="{AA0E9B38-4F38-413B-9469-855B4A9B2F70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4942400"/>
            <a:ext cx="10258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61F6AC53-1B68-4649-A03D-171B5C3A6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5D3EF1DD-B96C-354F-B952-5CD210A2D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0260600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25735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имидж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77A1C55E-891B-BB4D-AE2A-E5664B459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b="0"/>
            </a:lvl1pPr>
          </a:lstStyle>
          <a:p>
            <a:r>
              <a:rPr lang="ru-RU" dirty="0"/>
              <a:t>Заголовок: ясно и понятно о чём речь</a:t>
            </a:r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A5AC7574-0E98-EA4F-A35A-5C210102C7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4000" y="4205482"/>
            <a:ext cx="10242875" cy="4766037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F3859A54-EDEC-9C46-A1D9-9C0B2603D8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65971" y="4205482"/>
            <a:ext cx="10246404" cy="4766037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8E811EA-F489-4055-A0ED-212ABCD14262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717A8A8-F7B4-4134-AA35-2F3F11A03D30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565971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7547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мидж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3EAD7D2A-523A-3941-89D4-EBEC7D3037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600" y="4219247"/>
            <a:ext cx="6601231" cy="3649663"/>
          </a:xfrm>
          <a:prstGeom prst="roundRect">
            <a:avLst>
              <a:gd name="adj" fmla="val 9723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C6EE6483-01AC-F44C-8539-9BAB7525A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b="0"/>
            </a:lvl1pPr>
          </a:lstStyle>
          <a:p>
            <a:r>
              <a:rPr lang="ru-RU" dirty="0"/>
              <a:t>Заголовок: ясно и понятно о чём речь</a:t>
            </a:r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876AAD30-266C-0E4B-9450-20D87B9C07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898911" y="4219247"/>
            <a:ext cx="6601231" cy="3649663"/>
          </a:xfrm>
          <a:prstGeom prst="roundRect">
            <a:avLst>
              <a:gd name="adj" fmla="val 9723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C68848DD-46DF-2E4E-BC6B-2C6E0F0E37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223572" y="4211310"/>
            <a:ext cx="6601231" cy="3649663"/>
          </a:xfrm>
          <a:prstGeom prst="roundRect">
            <a:avLst>
              <a:gd name="adj" fmla="val 9723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A20D09D7-88D4-4F25-AA23-2E1117BDAC09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898910" y="8266410"/>
            <a:ext cx="6601231" cy="4027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02FB7F8A-4256-48B4-9768-C16BE1740DEA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8266410"/>
            <a:ext cx="6601231" cy="4027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4C1E2F27-14C7-40D5-9DC5-6E8484170FA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6223572" y="8266410"/>
            <a:ext cx="6601231" cy="4027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80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1F7EBB6A-3848-ED40-842D-4C1225977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1" y="1130400"/>
            <a:ext cx="10221190" cy="4044601"/>
          </a:xfrm>
          <a:prstGeom prst="rect">
            <a:avLst/>
          </a:prstGeom>
        </p:spPr>
        <p:txBody>
          <a:bodyPr vert="horz" lIns="0" tIns="216000" rIns="0" bIns="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F8AB82-FFDB-094D-8F34-C8F04C8B3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23976" y="10923934"/>
            <a:ext cx="8788399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/>
            </a:lvl1pPr>
            <a:lvl2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2pPr>
            <a:lvl3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3pPr>
            <a:lvl4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4pPr>
            <a:lvl5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5pPr>
          </a:lstStyle>
          <a:p>
            <a:pPr lvl="0" defTabSz="1828595"/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C50189A-405F-B041-BB80-D9B4BE8CB20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23976" y="1241425"/>
            <a:ext cx="8805514" cy="880551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B7CBFF0D-A3B2-43BA-9FF5-71CF03DE1E0E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6762750"/>
            <a:ext cx="10239275" cy="5531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2548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Слайд с длинным узким скриншотом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BDA16DFE-6715-44BB-B15A-B8B1A52749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171" y="4212000"/>
            <a:ext cx="13891304" cy="7323136"/>
          </a:xfrm>
          <a:prstGeom prst="roundRect">
            <a:avLst>
              <a:gd name="adj" fmla="val 4838"/>
            </a:avLst>
          </a:prstGeom>
          <a:solidFill>
            <a:schemeClr val="bg1"/>
          </a:solidFill>
          <a:ln w="12700">
            <a:noFill/>
          </a:ln>
          <a:effectLst>
            <a:outerShdw blurRad="2540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8DC5572-8AB0-4F03-B7D1-6096EA43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404" y="4212000"/>
            <a:ext cx="6601231" cy="7323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EAB894-31E4-A4D2-040E-E151833F20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1349242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 на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75F167-A074-F14C-8078-352918ABF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95CD3F-8D10-9B40-B944-BA0EF36A3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4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один спике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1EA2D-AA5A-444E-9283-8052343D2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A72FDE70-7C9D-414D-85D2-DCFDBD21F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Буду рад продолжить общение</a:t>
            </a:r>
            <a:endParaRPr lang="x-none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5EBBBAF9-35CC-E146-8F75-B2F6ADD86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08"/>
            <a:ext cx="10979625" cy="218116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ru" dirty="0">
                <a:effectLst/>
              </a:rPr>
              <a:t>Константин Константинопольский</a:t>
            </a: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dirty="0">
                <a:effectLst/>
              </a:rPr>
              <a:t>Руководитель направления финансового планирования и аналитики </a:t>
            </a: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F296C-986B-4F43-9402-C2B7E6B0A4E4}"/>
              </a:ext>
            </a:extLst>
          </p:cNvPr>
          <p:cNvSpPr txBox="1"/>
          <p:nvPr userDrawn="1"/>
        </p:nvSpPr>
        <p:spPr>
          <a:xfrm>
            <a:off x="6483927" y="79005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err="1">
              <a:solidFill>
                <a:schemeClr val="tx1"/>
              </a:solidFill>
            </a:endParaRP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E219ABB4-E045-594D-B699-A0D21A0D2D6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2" y="8611008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234694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 два спикер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E3383F6D-F1EB-664F-B342-19DD5A2EBDF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2564001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08238" y="8611013"/>
            <a:ext cx="7704137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0388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спикер+QR-ко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5F1DE0CA-40D3-4D26-8B7F-6D302A85BC4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2561889" y="8611014"/>
            <a:ext cx="2181162" cy="218116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7128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28924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091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A85CA-AC82-403B-B25E-5B634FFBAC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314000"/>
            <a:ext cx="15001391" cy="8745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Aft>
                <a:spcPts val="6200"/>
              </a:spcAft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lnSpc>
                <a:spcPct val="90000"/>
              </a:lnSpc>
              <a:spcAft>
                <a:spcPts val="6200"/>
              </a:spcAft>
              <a:buNone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lnSpc>
                <a:spcPct val="90000"/>
              </a:lnSpc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90000"/>
              </a:lnSpc>
              <a:spcAft>
                <a:spcPts val="6200"/>
              </a:spcAft>
              <a:buAutoNum type="arabicPeriod"/>
              <a:defRPr lang="ru-RU" sz="72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</p:spTree>
    <p:extLst>
      <p:ext uri="{BB962C8B-B14F-4D97-AF65-F5344CB8AC3E}">
        <p14:creationId xmlns:p14="http://schemas.microsoft.com/office/powerpoint/2010/main" val="2605681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1F7EBB6A-3848-ED40-842D-4C1225977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1" y="900000"/>
            <a:ext cx="10221190" cy="4044601"/>
          </a:xfrm>
          <a:prstGeom prst="rect">
            <a:avLst/>
          </a:prstGeom>
        </p:spPr>
        <p:txBody>
          <a:bodyPr vert="horz" lIns="0" tIns="216000" rIns="0" bIns="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F8AB82-FFDB-094D-8F34-C8F04C8B3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2274" y="10923934"/>
            <a:ext cx="8420101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/>
            </a:lvl1pPr>
            <a:lvl2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2pPr>
            <a:lvl3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3pPr>
            <a:lvl4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4pPr>
            <a:lvl5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5pPr>
          </a:lstStyle>
          <a:p>
            <a:pPr lvl="0" defTabSz="1828595"/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C50189A-405F-B041-BB80-D9B4BE8CB20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23976" y="1241425"/>
            <a:ext cx="8805514" cy="880551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B7CBFF0D-A3B2-43BA-9FF5-71CF03DE1E0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1587600" y="6762750"/>
            <a:ext cx="10239275" cy="5531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2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3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иняя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0924227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466617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</p:spTree>
    <p:extLst>
      <p:ext uri="{BB962C8B-B14F-4D97-AF65-F5344CB8AC3E}">
        <p14:creationId xmlns:p14="http://schemas.microsoft.com/office/powerpoint/2010/main" val="437016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иняя + имидж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A3AF0-53A2-3D4A-8E24-F9FA8E41F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EAD0893-6166-CD4F-8A60-EDF111E47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0926000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4CB98-ED9F-2F4B-B455-6DF45CD79F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1332452" cy="3988784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</p:spTree>
    <p:extLst>
      <p:ext uri="{BB962C8B-B14F-4D97-AF65-F5344CB8AC3E}">
        <p14:creationId xmlns:p14="http://schemas.microsoft.com/office/powerpoint/2010/main" val="3078458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черная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600" y="10926000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3988784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</p:spTree>
    <p:extLst>
      <p:ext uri="{BB962C8B-B14F-4D97-AF65-F5344CB8AC3E}">
        <p14:creationId xmlns:p14="http://schemas.microsoft.com/office/powerpoint/2010/main" val="22971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черная + имидж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7748AD-B98D-914D-BFFC-85E58D7A6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645" r="34953" b="23923"/>
          <a:stretch/>
        </p:blipFill>
        <p:spPr>
          <a:xfrm>
            <a:off x="8572563" y="0"/>
            <a:ext cx="15809850" cy="13716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EAD0893-6166-CD4F-8A60-EDF111E47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600" y="10926000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4CB98-ED9F-2F4B-B455-6DF45CD79F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1332452" cy="3988784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</p:spTree>
    <p:extLst>
      <p:ext uri="{BB962C8B-B14F-4D97-AF65-F5344CB8AC3E}">
        <p14:creationId xmlns:p14="http://schemas.microsoft.com/office/powerpoint/2010/main" val="3806880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8">
            <a:extLst>
              <a:ext uri="{FF2B5EF4-FFF2-40B4-BE49-F238E27FC236}">
                <a16:creationId xmlns:a16="http://schemas.microsoft.com/office/drawing/2014/main" id="{5AA2D2B1-12E6-43C8-AF66-9089FA1BB9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6938" y="1260164"/>
            <a:ext cx="6584950" cy="6590024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FFAC8886-09AA-49A0-8C71-6B232AFBE6BB}"/>
              </a:ext>
            </a:extLst>
          </p:cNvPr>
          <p:cNvSpPr/>
          <p:nvPr userDrawn="1"/>
        </p:nvSpPr>
        <p:spPr>
          <a:xfrm>
            <a:off x="9998075" y="0"/>
            <a:ext cx="14384338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036" y="8353794"/>
            <a:ext cx="6592250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4800" b="0"/>
            </a:lvl1pPr>
          </a:lstStyle>
          <a:p>
            <a:r>
              <a:rPr lang="ru-RU" dirty="0"/>
              <a:t>Константин Константинопольский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88225" y="119357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2001</a:t>
            </a:r>
          </a:p>
        </p:txBody>
      </p: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DEED9A78-7219-4F48-9C3D-22D9DF0F5E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98653" y="1490237"/>
            <a:ext cx="0" cy="12225763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none" w="lg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1DA7F9F-F8E9-4DCF-954E-B3A7F3BEB9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88225" y="411972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2002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24814B5-8E13-4513-96C3-27EB25CEA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98007" y="705529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D5035FE0-AAEF-4B34-AD03-5D90323322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98007" y="998144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2021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6540" y="10021585"/>
            <a:ext cx="6602414" cy="10261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3ABF3F66-391B-4254-B223-EC64C6603D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497727" y="1255712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7" name="Текст 33">
            <a:extLst>
              <a:ext uri="{FF2B5EF4-FFF2-40B4-BE49-F238E27FC236}">
                <a16:creationId xmlns:a16="http://schemas.microsoft.com/office/drawing/2014/main" id="{FA3F3165-E6AA-4B88-B10D-8AC71B021F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91644" y="4177248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036A3957-0A6B-49E0-9400-BD64FD915A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491644" y="7099920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B5AEA401-C3BD-4787-BC28-5545730BED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485561" y="10021456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36525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94" r:id="rId2"/>
    <p:sldLayoutId id="2147483972" r:id="rId3"/>
    <p:sldLayoutId id="2147484007" r:id="rId4"/>
    <p:sldLayoutId id="2147484100" r:id="rId5"/>
    <p:sldLayoutId id="2147484035" r:id="rId6"/>
    <p:sldLayoutId id="2147484056" r:id="rId7"/>
    <p:sldLayoutId id="2147484057" r:id="rId8"/>
    <p:sldLayoutId id="2147484095" r:id="rId9"/>
    <p:sldLayoutId id="2147484098" r:id="rId10"/>
    <p:sldLayoutId id="2147484097" r:id="rId11"/>
    <p:sldLayoutId id="2147484099" r:id="rId12"/>
    <p:sldLayoutId id="2147483989" r:id="rId13"/>
    <p:sldLayoutId id="2147484113" r:id="rId14"/>
    <p:sldLayoutId id="2147484072" r:id="rId15"/>
    <p:sldLayoutId id="2147484019" r:id="rId16"/>
    <p:sldLayoutId id="2147483867" r:id="rId17"/>
    <p:sldLayoutId id="2147484109" r:id="rId18"/>
    <p:sldLayoutId id="2147484108" r:id="rId19"/>
    <p:sldLayoutId id="2147484107" r:id="rId20"/>
    <p:sldLayoutId id="2147484106" r:id="rId21"/>
    <p:sldLayoutId id="2147483977" r:id="rId22"/>
    <p:sldLayoutId id="2147483983" r:id="rId23"/>
    <p:sldLayoutId id="2147484038" r:id="rId24"/>
    <p:sldLayoutId id="2147484041" r:id="rId25"/>
    <p:sldLayoutId id="2147484102" r:id="rId26"/>
    <p:sldLayoutId id="2147484104" r:id="rId27"/>
    <p:sldLayoutId id="2147484110" r:id="rId28"/>
    <p:sldLayoutId id="2147484054" r:id="rId29"/>
    <p:sldLayoutId id="2147483986" r:id="rId30"/>
    <p:sldLayoutId id="2147483992" r:id="rId31"/>
    <p:sldLayoutId id="2147484024" r:id="rId32"/>
    <p:sldLayoutId id="2147483994" r:id="rId33"/>
    <p:sldLayoutId id="2147484051" r:id="rId34"/>
    <p:sldLayoutId id="2147484045" r:id="rId35"/>
    <p:sldLayoutId id="2147483917" r:id="rId36"/>
    <p:sldLayoutId id="2147484010" r:id="rId37"/>
    <p:sldLayoutId id="2147484009" r:id="rId38"/>
    <p:sldLayoutId id="2147484111" r:id="rId39"/>
    <p:sldLayoutId id="2147484114" r:id="rId40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20000"/>
        <a:buFont typeface="Arial Unicode MS" panose="020B0604020202020204" pitchFamily="34" charset="-128"/>
        <a:buChar char="▎"/>
        <a:defRPr sz="36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SzPct val="150000"/>
        <a:buFont typeface="Yandex Sans Text Light" panose="02000000000000000000" pitchFamily="2" charset="-52"/>
        <a:buChar char="›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+mj-lt"/>
        <a:buAutoNum type="arabicPeriod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0" userDrawn="1">
          <p15:clr>
            <a:srgbClr val="F26B43"/>
          </p15:clr>
        </p15:guide>
        <p15:guide id="13" pos="3756" userDrawn="1">
          <p15:clr>
            <a:srgbClr val="F26B43"/>
          </p15:clr>
        </p15:guide>
        <p15:guide id="14" pos="3994">
          <p15:clr>
            <a:srgbClr val="F26B43"/>
          </p15:clr>
        </p15:guide>
        <p15:guide id="15" pos="3529" userDrawn="1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17" userDrawn="1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96" userDrawn="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 userDrawn="1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 userDrawn="1">
          <p15:clr>
            <a:srgbClr val="F26B43"/>
          </p15:clr>
        </p15:guide>
        <p15:guide id="51" orient="horz" pos="3095" userDrawn="1">
          <p15:clr>
            <a:srgbClr val="547EBF"/>
          </p15:clr>
        </p15:guide>
        <p15:guide id="52" orient="horz" pos="2869" userDrawn="1">
          <p15:clr>
            <a:srgbClr val="F26B43"/>
          </p15:clr>
        </p15:guide>
        <p15:guide id="53" orient="horz" pos="2642" userDrawn="1">
          <p15:clr>
            <a:srgbClr val="F26B43"/>
          </p15:clr>
        </p15:guide>
        <p15:guide id="54" orient="horz" pos="2415" userDrawn="1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 userDrawn="1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22" userDrawn="1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 userDrawn="1">
          <p15:clr>
            <a:srgbClr val="F26B43"/>
          </p15:clr>
        </p15:guide>
        <p15:guide id="80" pos="1681" userDrawn="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82" userDrawn="1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16" userDrawn="1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 userDrawn="1">
          <p15:clr>
            <a:srgbClr val="F26B43"/>
          </p15:clr>
        </p15:guide>
        <p15:guide id="122" pos="14370">
          <p15:clr>
            <a:srgbClr val="F26B43"/>
          </p15:clr>
        </p15:guide>
        <p15:guide id="125" orient="horz" pos="7946" userDrawn="1">
          <p15:clr>
            <a:srgbClr val="F26B43"/>
          </p15:clr>
        </p15:guide>
        <p15:guide id="126" orient="horz" pos="19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2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7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openxmlformats.org/officeDocument/2006/relationships/image" Target="../media/image46.sv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clck.ru/34YfX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4Yc3Z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opov-evgeny@yandex-team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tass.ru/interviews/17295719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B5526-CBE6-4D96-873A-1D6EDD4A4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746563"/>
            <a:ext cx="16082251" cy="3141725"/>
          </a:xfrm>
        </p:spPr>
        <p:txBody>
          <a:bodyPr/>
          <a:lstStyle/>
          <a:p>
            <a:r>
              <a:rPr lang="ru-RU" dirty="0"/>
              <a:t>Возможности облачных технологий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F031A9-4AF2-4199-B33A-47214EFD7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Евгений Попов,</a:t>
            </a:r>
          </a:p>
          <a:p>
            <a:r>
              <a:rPr lang="ru-RU" dirty="0"/>
              <a:t>руководитель направления Здравоохранение Yandex Cloud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56029-D8FE-4BA8-BD09-4782C6509AB1}"/>
              </a:ext>
            </a:extLst>
          </p:cNvPr>
          <p:cNvSpPr txBox="1"/>
          <p:nvPr/>
        </p:nvSpPr>
        <p:spPr>
          <a:xfrm>
            <a:off x="1594254" y="8529485"/>
            <a:ext cx="1326633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dirty="0"/>
              <a:t>Для хранения и обработки медицинских изображений</a:t>
            </a:r>
          </a:p>
        </p:txBody>
      </p:sp>
    </p:spTree>
    <p:extLst>
      <p:ext uri="{BB962C8B-B14F-4D97-AF65-F5344CB8AC3E}">
        <p14:creationId xmlns:p14="http://schemas.microsoft.com/office/powerpoint/2010/main" val="95831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4589A0-C239-4BE8-BEC8-E761A08F8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C71268-A28F-4EE1-9096-8E4BE3D4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14251086" cy="2579507"/>
          </a:xfrm>
        </p:spPr>
        <p:txBody>
          <a:bodyPr/>
          <a:lstStyle/>
          <a:p>
            <a:r>
              <a:rPr lang="ru-RU" dirty="0"/>
              <a:t>Факторы роста нагрузки на врача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3AA952-C0A2-4E03-A226-9DF5F783D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903" y="3853315"/>
            <a:ext cx="11901366" cy="3823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913BEF-BE29-4365-8D01-55C6260D1618}"/>
              </a:ext>
            </a:extLst>
          </p:cNvPr>
          <p:cNvSpPr txBox="1"/>
          <p:nvPr/>
        </p:nvSpPr>
        <p:spPr>
          <a:xfrm>
            <a:off x="1584001" y="8268682"/>
            <a:ext cx="5481962" cy="32470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68000" lvl="2" indent="-468000" defTabSz="1828619">
              <a:spcAft>
                <a:spcPts val="1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800" dirty="0"/>
              <a:t>Увеличение количества аппаратов (особенно КТ — на 25%)</a:t>
            </a:r>
          </a:p>
          <a:p>
            <a:pPr marL="468000" lvl="2" indent="-468000" defTabSz="1828619">
              <a:spcAft>
                <a:spcPts val="1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800" dirty="0"/>
              <a:t>Увеличение количества исследований  (особенно сложных</a:t>
            </a:r>
            <a:r>
              <a:rPr lang="en-US" sz="2800" dirty="0"/>
              <a:t> </a:t>
            </a:r>
            <a:r>
              <a:rPr lang="ru-RU" sz="2800" dirty="0"/>
              <a:t>— трудозатратных исследований КТ и МРТ)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5940D-2697-45C5-8388-C4DAB49135EC}"/>
              </a:ext>
            </a:extLst>
          </p:cNvPr>
          <p:cNvSpPr txBox="1"/>
          <p:nvPr/>
        </p:nvSpPr>
        <p:spPr>
          <a:xfrm>
            <a:off x="8150817" y="8268682"/>
            <a:ext cx="4932452" cy="23852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68000" lvl="2" indent="-468000" defTabSz="1828619">
              <a:spcAft>
                <a:spcPts val="1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800" dirty="0"/>
              <a:t>Разметка исследований для обучения</a:t>
            </a:r>
            <a:br>
              <a:rPr lang="ru-RU" sz="2800" dirty="0"/>
            </a:br>
            <a:r>
              <a:rPr lang="ru-RU" sz="2800" dirty="0"/>
              <a:t>сервисов ИИ</a:t>
            </a:r>
          </a:p>
          <a:p>
            <a:pPr marL="468000" lvl="2" indent="-468000" defTabSz="1828619">
              <a:spcAft>
                <a:spcPts val="1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800" dirty="0"/>
              <a:t>Оценка качества работы сервисов ИИ и пр.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3A0C0-D3F9-42D0-9BAB-A13D76233D03}"/>
              </a:ext>
            </a:extLst>
          </p:cNvPr>
          <p:cNvSpPr txBox="1"/>
          <p:nvPr/>
        </p:nvSpPr>
        <p:spPr>
          <a:xfrm>
            <a:off x="14760575" y="4340759"/>
            <a:ext cx="7447287" cy="51706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4800" dirty="0">
                <a:solidFill>
                  <a:schemeClr val="accent1"/>
                </a:solidFill>
              </a:rPr>
              <a:t>За 12 лет увеличение профильной нагрузки на врачей — 28% </a:t>
            </a:r>
            <a:r>
              <a:rPr lang="ru-RU" sz="4800" dirty="0"/>
              <a:t>при сохраняющемся дефиците врачей ~40% и сохраняющемся росте исследований! 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23EA1040-0F30-493B-9ABC-DEEB03B90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08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C2512E-114D-4A3A-9C90-FB1C195FBC91}"/>
              </a:ext>
            </a:extLst>
          </p:cNvPr>
          <p:cNvSpPr/>
          <p:nvPr/>
        </p:nvSpPr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E546C53-41AF-4759-B2C9-A5C327F28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FFA5D1B-DBF8-4197-851E-27C647F6B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76BCA0-A0D5-4417-9A75-B5DBEC98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9506275" cy="2579507"/>
          </a:xfrm>
        </p:spPr>
        <p:txBody>
          <a:bodyPr/>
          <a:lstStyle/>
          <a:p>
            <a:r>
              <a:rPr lang="ru-RU" dirty="0"/>
              <a:t>Проблемы цифровизации лучевой диагностики и внедрения 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AA278-14E3-41B3-B612-6CF03D18DC3C}"/>
              </a:ext>
            </a:extLst>
          </p:cNvPr>
          <p:cNvSpPr txBox="1"/>
          <p:nvPr/>
        </p:nvSpPr>
        <p:spPr>
          <a:xfrm>
            <a:off x="13669529" y="1619144"/>
            <a:ext cx="9128883" cy="107414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Во многих МО отсутствует единый архив  медицинских изображений (PACS/VNA)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Не все МО передают исследования в региональные ЦАМИ 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В локальных и региональных архивах медицинских изображений НЕ реализована единая идентификация пациента 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Сложности подключения к защищённым сетям передачи данных внешних сервисов (ИИ, телерадиология)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Недостаточно исследований, которые доказывали бы эффективность, практическую и экономическую значимость применения различных программ </a:t>
            </a:r>
            <a:br>
              <a:rPr lang="ru-RU" sz="3200" dirty="0"/>
            </a:br>
            <a:r>
              <a:rPr lang="ru-RU" sz="3200" dirty="0"/>
              <a:t>ИИ в различных отраслях лучевой диагностики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Несовершенная нормативная база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Вопросы защиты персональных данных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344476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3042D3-D5A3-4648-BD41-46CB6A06F5A8}"/>
              </a:ext>
            </a:extLst>
          </p:cNvPr>
          <p:cNvSpPr/>
          <p:nvPr/>
        </p:nvSpPr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7B0A5CB-E466-42BF-A4E2-1DAE91732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53EB65-E68B-4D26-AECE-7B8B94D06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4D6D22-AD19-424E-A97E-76F94773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8047363" cy="1507863"/>
          </a:xfrm>
        </p:spPr>
        <p:txBody>
          <a:bodyPr/>
          <a:lstStyle/>
          <a:p>
            <a:r>
              <a:rPr lang="ru-RU" dirty="0"/>
              <a:t>Проблемы нехватки ресурсов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1DE4B-C19D-48C7-9E13-BC955BB0E6FC}"/>
              </a:ext>
            </a:extLst>
          </p:cNvPr>
          <p:cNvSpPr txBox="1"/>
          <p:nvPr/>
        </p:nvSpPr>
        <p:spPr>
          <a:xfrm>
            <a:off x="13669529" y="1619144"/>
            <a:ext cx="9128883" cy="98642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Усиливающийся дефицит</a:t>
            </a:r>
            <a:br>
              <a:rPr lang="ru-RU" sz="3200" dirty="0"/>
            </a:br>
            <a:r>
              <a:rPr lang="ru-RU" sz="3200" dirty="0"/>
              <a:t>врачей-рентгенологов в РФ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Дефицит врачей-рентгенологов </a:t>
            </a:r>
            <a:br>
              <a:rPr lang="ru-RU" sz="3200" dirty="0"/>
            </a:br>
            <a:r>
              <a:rPr lang="ru-RU" sz="3200" dirty="0"/>
              <a:t>в удалённых регионах, городах и пр.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Дефицит квалифицированных специалистов в редких, узкоспециализированных и новых направлениях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Невозможность оказать услугу</a:t>
            </a:r>
            <a:br>
              <a:rPr lang="ru-RU" sz="3200" dirty="0"/>
            </a:br>
            <a:r>
              <a:rPr lang="ru-RU" sz="3200" dirty="0"/>
              <a:t>из-за отсутствия врача-рентгенолога</a:t>
            </a:r>
          </a:p>
          <a:p>
            <a:pPr marL="540000" lvl="2" defTabSz="1828619">
              <a:spcAft>
                <a:spcPts val="3000"/>
              </a:spcAft>
              <a:buClr>
                <a:schemeClr val="accent4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Вакантная ставка, отпуск, отсутствие квалификации в конкретной области и пр.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Стремительное увеличение количества рентгенологических исследований</a:t>
            </a:r>
          </a:p>
          <a:p>
            <a:pPr marL="540000" lvl="2" defTabSz="1828619">
              <a:spcAft>
                <a:spcPts val="3000"/>
              </a:spcAft>
              <a:buClr>
                <a:schemeClr val="accent4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Обучение не успевает за развитием отрасли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/>
              <a:t>Стремительное увеличение нагрузки, связанное с развитием и внедрением сервисов ИИ</a:t>
            </a:r>
          </a:p>
        </p:txBody>
      </p:sp>
    </p:spTree>
    <p:extLst>
      <p:ext uri="{BB962C8B-B14F-4D97-AF65-F5344CB8AC3E}">
        <p14:creationId xmlns:p14="http://schemas.microsoft.com/office/powerpoint/2010/main" val="391315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C590724-858F-6783-32E1-A19EC784D642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93AE04-264A-592F-3103-57F0E102585B}"/>
              </a:ext>
            </a:extLst>
          </p:cNvPr>
          <p:cNvSpPr/>
          <p:nvPr/>
        </p:nvSpPr>
        <p:spPr>
          <a:xfrm>
            <a:off x="14562582" y="4277032"/>
            <a:ext cx="8426774" cy="7315200"/>
          </a:xfrm>
          <a:prstGeom prst="roundRect">
            <a:avLst>
              <a:gd name="adj" fmla="val 4293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08A9A19-5F88-16C3-7E47-5436CD5EF9C4}"/>
              </a:ext>
            </a:extLst>
          </p:cNvPr>
          <p:cNvSpPr/>
          <p:nvPr/>
        </p:nvSpPr>
        <p:spPr>
          <a:xfrm>
            <a:off x="1584001" y="4277032"/>
            <a:ext cx="12581942" cy="7315200"/>
          </a:xfrm>
          <a:prstGeom prst="roundRect">
            <a:avLst>
              <a:gd name="adj" fmla="val 4640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1AD063E-459A-4B61-AA92-028384A1C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3D4774-0717-4934-9F32-F6B4A9E6E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54EA0D-A04A-4118-8B80-4A697567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8840160" cy="1507863"/>
          </a:xfrm>
        </p:spPr>
        <p:txBody>
          <a:bodyPr/>
          <a:lstStyle/>
          <a:p>
            <a:r>
              <a:rPr lang="ru-RU" dirty="0"/>
              <a:t>Решения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6A191-3D12-4D2D-B1D3-F034EBF56B38}"/>
              </a:ext>
            </a:extLst>
          </p:cNvPr>
          <p:cNvSpPr txBox="1"/>
          <p:nvPr/>
        </p:nvSpPr>
        <p:spPr>
          <a:xfrm>
            <a:off x="1584001" y="3395411"/>
            <a:ext cx="514126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4200"/>
              </a:spcAft>
              <a:buClr>
                <a:schemeClr val="accent1"/>
              </a:buClr>
              <a:buSzPct val="100000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Технологические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81CF3-C33B-2B1B-81EC-B3DE57301F0A}"/>
              </a:ext>
            </a:extLst>
          </p:cNvPr>
          <p:cNvSpPr txBox="1"/>
          <p:nvPr/>
        </p:nvSpPr>
        <p:spPr>
          <a:xfrm>
            <a:off x="2301875" y="5059359"/>
            <a:ext cx="6592888" cy="56630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4200"/>
              </a:spcAft>
              <a:buClr>
                <a:schemeClr val="accent1"/>
              </a:buClr>
              <a:buSzPct val="100000"/>
            </a:pPr>
            <a:r>
              <a:rPr lang="ru-RU" sz="4800" dirty="0"/>
              <a:t>Облачные технологии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ПАКС </a:t>
            </a:r>
            <a:endParaRPr lang="en-US" dirty="0"/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Хранение больших 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объёмов данных и умная 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настройка удаления 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старых исследований 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(умные ПАКСы) 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РИС</a:t>
            </a:r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Оптимизация работы врачей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81568-F6ED-2AF7-51D8-0491E190425F}"/>
              </a:ext>
            </a:extLst>
          </p:cNvPr>
          <p:cNvSpPr txBox="1"/>
          <p:nvPr/>
        </p:nvSpPr>
        <p:spPr>
          <a:xfrm>
            <a:off x="14562582" y="3395411"/>
            <a:ext cx="529056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4200"/>
              </a:spcAft>
              <a:buClr>
                <a:schemeClr val="accent1"/>
              </a:buClr>
              <a:buSzPct val="100000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Организационные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C8E71-77D5-FA6D-8245-EFBEEC47BC8B}"/>
              </a:ext>
            </a:extLst>
          </p:cNvPr>
          <p:cNvSpPr txBox="1"/>
          <p:nvPr/>
        </p:nvSpPr>
        <p:spPr>
          <a:xfrm>
            <a:off x="15263498" y="5072422"/>
            <a:ext cx="7008673" cy="43704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4200"/>
              </a:spcAft>
              <a:buClr>
                <a:schemeClr val="accent1"/>
              </a:buClr>
              <a:buSzPct val="100000"/>
            </a:pPr>
            <a:r>
              <a:rPr lang="ru-RU" sz="4800" dirty="0"/>
              <a:t>Телемедицина 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Референс-центр</a:t>
            </a:r>
            <a:endParaRPr lang="en-US" dirty="0"/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Централизация процессов ЛД </a:t>
            </a:r>
          </a:p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Аутсорсинг процессов </a:t>
            </a:r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Аутсорс компетенций при кадровых проблемах / отсутствии компетенции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E4F6E-172E-630F-44D4-6B235CE3EF16}"/>
              </a:ext>
            </a:extLst>
          </p:cNvPr>
          <p:cNvSpPr txBox="1"/>
          <p:nvPr/>
        </p:nvSpPr>
        <p:spPr>
          <a:xfrm>
            <a:off x="8172450" y="5059359"/>
            <a:ext cx="5247715" cy="55092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4200"/>
              </a:spcAft>
              <a:buClr>
                <a:schemeClr val="accent1"/>
              </a:buClr>
              <a:buSzPct val="100000"/>
            </a:pPr>
            <a:endParaRPr lang="ru-RU" sz="4800" dirty="0"/>
          </a:p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ИИ</a:t>
            </a:r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Практика подключения сервисов искусственного интеллекта для помощи 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в работе врачу (безопасно без нарушения целостности защищённого контура)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15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DB53633-E0DF-4057-BE0A-2A806C1695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213986"/>
            <a:ext cx="15001391" cy="8745537"/>
          </a:xfrm>
        </p:spPr>
        <p:txBody>
          <a:bodyPr/>
          <a:lstStyle/>
          <a:p>
            <a:pPr lvl="3"/>
            <a:r>
              <a:rPr lang="ru-RU" dirty="0"/>
              <a:t>Актуальные проблемы </a:t>
            </a:r>
            <a:br>
              <a:rPr lang="ru-RU" dirty="0"/>
            </a:br>
            <a:r>
              <a:rPr lang="ru-RU" dirty="0"/>
              <a:t>и тренды развития</a:t>
            </a:r>
          </a:p>
          <a:p>
            <a:pPr lvl="3"/>
            <a:r>
              <a:rPr lang="ru-RU" dirty="0">
                <a:solidFill>
                  <a:schemeClr val="bg1"/>
                </a:solidFill>
              </a:rPr>
              <a:t>Референс-центры</a:t>
            </a:r>
          </a:p>
          <a:p>
            <a:pPr lvl="3"/>
            <a:r>
              <a:rPr lang="ru-RU" dirty="0"/>
              <a:t>Облачный PACS</a:t>
            </a:r>
          </a:p>
          <a:p>
            <a:pPr lvl="3"/>
            <a:r>
              <a:rPr lang="ru-RU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26367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D39A9-0344-47B2-84AE-94D2CCB7F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614" y="907257"/>
            <a:ext cx="13093094" cy="1134189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DFAD817-30BB-4342-A3C0-19DE2A18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117BD8-EDAC-418D-AA0D-802EB0039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87D8B78C-D75B-3F00-B1AC-9BB192C1AE17}"/>
              </a:ext>
            </a:extLst>
          </p:cNvPr>
          <p:cNvSpPr txBox="1">
            <a:spLocks/>
          </p:cNvSpPr>
          <p:nvPr/>
        </p:nvSpPr>
        <p:spPr>
          <a:xfrm>
            <a:off x="1584001" y="900000"/>
            <a:ext cx="6333366" cy="1102179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/>
              <a:t>Схема работы референс-центра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7A36FDC-6C83-2B8B-BA04-E1C5688439E1}"/>
              </a:ext>
            </a:extLst>
          </p:cNvPr>
          <p:cNvSpPr txBox="1">
            <a:spLocks/>
          </p:cNvSpPr>
          <p:nvPr/>
        </p:nvSpPr>
        <p:spPr>
          <a:xfrm>
            <a:off x="1584000" y="2898427"/>
            <a:ext cx="7491761" cy="1712360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Регион с централизованными системами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73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D39A9-0344-47B2-84AE-94D2CCB7F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7381" y="948888"/>
            <a:ext cx="13378422" cy="11090711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DFAD817-30BB-4342-A3C0-19DE2A18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117BD8-EDAC-418D-AA0D-802EB0039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76C1DB2-38A9-4EA6-A3CF-E2403280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6333366" cy="1102179"/>
          </a:xfrm>
        </p:spPr>
        <p:txBody>
          <a:bodyPr/>
          <a:lstStyle/>
          <a:p>
            <a:r>
              <a:rPr lang="ru-RU" sz="4800" dirty="0"/>
              <a:t>Схема работы референс-центра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A28BBA4-1062-44A4-BF35-07256271F2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84000" y="2898427"/>
            <a:ext cx="7491761" cy="1712360"/>
          </a:xfrm>
        </p:spPr>
        <p:txBody>
          <a:bodyPr/>
          <a:lstStyle/>
          <a:p>
            <a:r>
              <a:rPr lang="ru-RU" dirty="0"/>
              <a:t>Регион с децентрализованными системами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38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882510-9C00-4E1C-937B-E0104EF52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0278" y="1079452"/>
            <a:ext cx="15722097" cy="11736546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C16BD8-9B18-49B3-8219-A067C8499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393278B-780F-4AA5-BA5F-BA354AB5B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DC9422E-81B4-495A-9C9E-37F0B65C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6824019" cy="1840843"/>
          </a:xfrm>
        </p:spPr>
        <p:txBody>
          <a:bodyPr/>
          <a:lstStyle/>
          <a:p>
            <a:r>
              <a:rPr lang="ru-RU" sz="4800" dirty="0"/>
              <a:t>Схема работы референс-центра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64D4B10-C85B-4FAA-8244-6DCA59D9A3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84001" y="2898427"/>
            <a:ext cx="4459960" cy="1712360"/>
          </a:xfrm>
        </p:spPr>
        <p:txBody>
          <a:bodyPr/>
          <a:lstStyle/>
          <a:p>
            <a:r>
              <a:rPr lang="ru-RU" dirty="0"/>
              <a:t>Внешний телемедицинский центр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52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572D740-2296-469F-B921-9497606BA487}"/>
              </a:ext>
            </a:extLst>
          </p:cNvPr>
          <p:cNvSpPr/>
          <p:nvPr/>
        </p:nvSpPr>
        <p:spPr>
          <a:xfrm>
            <a:off x="-1" y="0"/>
            <a:ext cx="24382413" cy="1371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E28E71-8DB0-4D54-A272-D504920FB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158587-C3F8-4EF2-8511-DBF792220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B5E880-5078-47DC-BB42-C3635B8B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15167299" cy="2579507"/>
          </a:xfrm>
        </p:spPr>
        <p:txBody>
          <a:bodyPr/>
          <a:lstStyle/>
          <a:p>
            <a:r>
              <a:rPr lang="ru-RU" dirty="0"/>
              <a:t>Референс-центр </a:t>
            </a:r>
            <a:br>
              <a:rPr lang="ru-RU" dirty="0"/>
            </a:br>
            <a:r>
              <a:rPr lang="ru-RU" dirty="0"/>
              <a:t>в облачных технологиях</a:t>
            </a:r>
          </a:p>
        </p:txBody>
      </p:sp>
      <p:sp>
        <p:nvSpPr>
          <p:cNvPr id="7" name="Скругленный прямоугольник 44">
            <a:extLst>
              <a:ext uri="{FF2B5EF4-FFF2-40B4-BE49-F238E27FC236}">
                <a16:creationId xmlns:a16="http://schemas.microsoft.com/office/drawing/2014/main" id="{DAA269F2-F391-4FF5-9642-AD516DA13768}"/>
              </a:ext>
            </a:extLst>
          </p:cNvPr>
          <p:cNvSpPr/>
          <p:nvPr/>
        </p:nvSpPr>
        <p:spPr>
          <a:xfrm>
            <a:off x="1584000" y="4194175"/>
            <a:ext cx="6588450" cy="3675600"/>
          </a:xfrm>
          <a:prstGeom prst="roundRect">
            <a:avLst>
              <a:gd name="adj" fmla="val 9382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0" rtlCol="0" anchor="t" anchorCtr="0"/>
          <a:lstStyle/>
          <a:p>
            <a:pPr marL="0" marR="0" lvl="2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FF5958"/>
              </a:buClr>
              <a:buSzPct val="100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Инструмент использования «централизованных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архивов»</a:t>
            </a:r>
          </a:p>
        </p:txBody>
      </p:sp>
      <p:sp>
        <p:nvSpPr>
          <p:cNvPr id="8" name="Скругленный прямоугольник 44">
            <a:extLst>
              <a:ext uri="{FF2B5EF4-FFF2-40B4-BE49-F238E27FC236}">
                <a16:creationId xmlns:a16="http://schemas.microsoft.com/office/drawing/2014/main" id="{B5E617C4-4F82-4C24-AB23-96405DFCC84E}"/>
              </a:ext>
            </a:extLst>
          </p:cNvPr>
          <p:cNvSpPr/>
          <p:nvPr/>
        </p:nvSpPr>
        <p:spPr>
          <a:xfrm>
            <a:off x="8896981" y="4194175"/>
            <a:ext cx="6588450" cy="3675600"/>
          </a:xfrm>
          <a:prstGeom prst="roundRect">
            <a:avLst>
              <a:gd name="adj" fmla="val 9870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 anchorCtr="0"/>
          <a:lstStyle/>
          <a:p>
            <a:pPr marL="0" lvl="2">
              <a:spcAft>
                <a:spcPts val="3000"/>
              </a:spcAft>
              <a:buClr>
                <a:srgbClr val="FF5958"/>
              </a:buClr>
              <a:buSzPct val="100000"/>
            </a:pP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Устранение кадрового </a:t>
            </a:r>
            <a:br>
              <a:rPr lang="ru-RU" sz="28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дефицита / компенсация недостаточности</a:t>
            </a:r>
            <a:br>
              <a:rPr lang="ru-RU" sz="28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узкоспециализированных  </a:t>
            </a:r>
            <a:br>
              <a:rPr lang="ru-RU" sz="28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врачей в регионах</a:t>
            </a:r>
          </a:p>
        </p:txBody>
      </p:sp>
      <p:sp>
        <p:nvSpPr>
          <p:cNvPr id="9" name="Скругленный прямоугольник 44">
            <a:extLst>
              <a:ext uri="{FF2B5EF4-FFF2-40B4-BE49-F238E27FC236}">
                <a16:creationId xmlns:a16="http://schemas.microsoft.com/office/drawing/2014/main" id="{DAF80232-195B-49F3-8D92-0FA48E7B8AD9}"/>
              </a:ext>
            </a:extLst>
          </p:cNvPr>
          <p:cNvSpPr/>
          <p:nvPr/>
        </p:nvSpPr>
        <p:spPr>
          <a:xfrm>
            <a:off x="16227892" y="4194175"/>
            <a:ext cx="6588450" cy="3675600"/>
          </a:xfrm>
          <a:prstGeom prst="roundRect">
            <a:avLst>
              <a:gd name="adj" fmla="val 9870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0" rtlCol="0" anchor="t" anchorCtr="0"/>
          <a:lstStyle/>
          <a:p>
            <a:pPr marL="0" marR="0" lvl="2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FF5958"/>
              </a:buClr>
              <a:buSzPct val="100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Постоянное повышение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качества диагностики (использование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сервисов ИИ, телеаудит)</a:t>
            </a:r>
          </a:p>
        </p:txBody>
      </p:sp>
      <p:sp>
        <p:nvSpPr>
          <p:cNvPr id="10" name="Скругленный прямоугольник 44">
            <a:extLst>
              <a:ext uri="{FF2B5EF4-FFF2-40B4-BE49-F238E27FC236}">
                <a16:creationId xmlns:a16="http://schemas.microsoft.com/office/drawing/2014/main" id="{7009DEBB-34C2-4F32-8686-1BF7A7A592FF}"/>
              </a:ext>
            </a:extLst>
          </p:cNvPr>
          <p:cNvSpPr/>
          <p:nvPr/>
        </p:nvSpPr>
        <p:spPr>
          <a:xfrm>
            <a:off x="1584000" y="8601711"/>
            <a:ext cx="6588450" cy="3675600"/>
          </a:xfrm>
          <a:prstGeom prst="roundRect">
            <a:avLst>
              <a:gd name="adj" fmla="val 9382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0" rtlCol="0" anchor="t" anchorCtr="0"/>
          <a:lstStyle/>
          <a:p>
            <a:pPr marL="0" marR="0" lvl="2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FF5958"/>
              </a:buClr>
              <a:buSzPct val="100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Обеспечение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бесперебойности производственных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процессов</a:t>
            </a:r>
          </a:p>
        </p:txBody>
      </p:sp>
      <p:sp>
        <p:nvSpPr>
          <p:cNvPr id="11" name="Скругленный прямоугольник 44">
            <a:extLst>
              <a:ext uri="{FF2B5EF4-FFF2-40B4-BE49-F238E27FC236}">
                <a16:creationId xmlns:a16="http://schemas.microsoft.com/office/drawing/2014/main" id="{692169D6-DB44-4D23-BED6-72784146940A}"/>
              </a:ext>
            </a:extLst>
          </p:cNvPr>
          <p:cNvSpPr/>
          <p:nvPr/>
        </p:nvSpPr>
        <p:spPr>
          <a:xfrm>
            <a:off x="8896981" y="8601711"/>
            <a:ext cx="6588450" cy="3675600"/>
          </a:xfrm>
          <a:prstGeom prst="roundRect">
            <a:avLst>
              <a:gd name="adj" fmla="val 9870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0" rtlCol="0" anchor="t" anchorCtr="0"/>
          <a:lstStyle/>
          <a:p>
            <a:pPr marL="0" lvl="2">
              <a:spcAft>
                <a:spcPts val="3000"/>
              </a:spcAft>
              <a:buClr>
                <a:srgbClr val="FF5958"/>
              </a:buClr>
              <a:buSzPct val="100000"/>
            </a:pP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Максимальный уровень доступности услуги</a:t>
            </a:r>
            <a:br>
              <a:rPr lang="ru-RU" sz="28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/>
              </a:rPr>
              <a:t>(соблюдение временных нормативов)</a:t>
            </a:r>
          </a:p>
        </p:txBody>
      </p:sp>
      <p:sp>
        <p:nvSpPr>
          <p:cNvPr id="12" name="Скругленный прямоугольник 44">
            <a:extLst>
              <a:ext uri="{FF2B5EF4-FFF2-40B4-BE49-F238E27FC236}">
                <a16:creationId xmlns:a16="http://schemas.microsoft.com/office/drawing/2014/main" id="{7AD1B402-DD93-48F0-A707-189BDCB36396}"/>
              </a:ext>
            </a:extLst>
          </p:cNvPr>
          <p:cNvSpPr/>
          <p:nvPr/>
        </p:nvSpPr>
        <p:spPr>
          <a:xfrm>
            <a:off x="16227892" y="8601711"/>
            <a:ext cx="6588450" cy="3675600"/>
          </a:xfrm>
          <a:prstGeom prst="roundRect">
            <a:avLst>
              <a:gd name="adj" fmla="val 9870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0" rtlCol="0" anchor="t" anchorCtr="0"/>
          <a:lstStyle/>
          <a:p>
            <a:pPr marL="0" marR="0" lvl="2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FF5958"/>
              </a:buClr>
              <a:buSzPct val="100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Полностью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защищённая среда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445F14-E6CC-4BB4-A04C-D9BF489EF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11750" y="10993817"/>
            <a:ext cx="720000" cy="7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21E270-B33F-45C0-AE93-85DD63A11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1500548" y="6569582"/>
            <a:ext cx="774725" cy="7512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5FE1B2-0110-4C3D-BC34-839E55C27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528088" y="10987090"/>
            <a:ext cx="720000" cy="7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F8912A-3A6A-49CD-8F8D-FB5AC3840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254783" y="10967313"/>
            <a:ext cx="720000" cy="7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785B2BB-B8C6-488B-A151-BAB8B07FC9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48779" y="6563405"/>
            <a:ext cx="769719" cy="769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0078B1-4884-411D-F27E-D700C59A0C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254783" y="6560413"/>
            <a:ext cx="72000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3CE1C-9AAF-0513-6CA9-09EE0C858B31}"/>
              </a:ext>
            </a:extLst>
          </p:cNvPr>
          <p:cNvSpPr txBox="1"/>
          <p:nvPr/>
        </p:nvSpPr>
        <p:spPr>
          <a:xfrm>
            <a:off x="15857034" y="-6690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9DA3333-78A0-8389-8F61-F53F11895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CA2DC7-50DC-CB77-0159-DE63CBCD1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2E68-EAE1-E7E6-01E6-6BAFDDB1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7575" cy="1507863"/>
          </a:xfrm>
        </p:spPr>
        <p:txBody>
          <a:bodyPr/>
          <a:lstStyle/>
          <a:p>
            <a:r>
              <a:rPr lang="ru-RU" dirty="0"/>
              <a:t>Партнёры</a:t>
            </a:r>
            <a:endParaRPr lang="x-none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88A3BDF1-6C9F-DB64-C961-4638B1EC0AD4}"/>
              </a:ext>
            </a:extLst>
          </p:cNvPr>
          <p:cNvSpPr txBox="1"/>
          <p:nvPr/>
        </p:nvSpPr>
        <p:spPr>
          <a:xfrm>
            <a:off x="5261179" y="7783273"/>
            <a:ext cx="51165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ООО «Телерадц»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grpSp>
        <p:nvGrpSpPr>
          <p:cNvPr id="7" name="Группа 7">
            <a:extLst>
              <a:ext uri="{FF2B5EF4-FFF2-40B4-BE49-F238E27FC236}">
                <a16:creationId xmlns:a16="http://schemas.microsoft.com/office/drawing/2014/main" id="{D133F13E-6BCD-C14C-5614-68AA93BEE94C}"/>
              </a:ext>
            </a:extLst>
          </p:cNvPr>
          <p:cNvGrpSpPr/>
          <p:nvPr/>
        </p:nvGrpSpPr>
        <p:grpSpPr>
          <a:xfrm>
            <a:off x="4130326" y="5084956"/>
            <a:ext cx="5964258" cy="1941631"/>
            <a:chOff x="15494796" y="109023"/>
            <a:chExt cx="2530091" cy="8236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F7D7E5D-290D-449F-0D44-1CC7C9BF9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r="75575" b="-6087"/>
            <a:stretch/>
          </p:blipFill>
          <p:spPr bwMode="auto">
            <a:xfrm>
              <a:off x="15494796" y="109023"/>
              <a:ext cx="922201" cy="823657"/>
            </a:xfrm>
            <a:prstGeom prst="rect">
              <a:avLst/>
            </a:prstGeom>
          </p:spPr>
        </p:pic>
        <p:pic>
          <p:nvPicPr>
            <p:cNvPr id="11" name="Рисунок 9">
              <a:extLst>
                <a:ext uri="{FF2B5EF4-FFF2-40B4-BE49-F238E27FC236}">
                  <a16:creationId xmlns:a16="http://schemas.microsoft.com/office/drawing/2014/main" id="{ADA1348B-E419-CB73-B956-6A70107F2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l="26934" b="59898"/>
            <a:stretch/>
          </p:blipFill>
          <p:spPr bwMode="auto">
            <a:xfrm>
              <a:off x="16056768" y="501683"/>
              <a:ext cx="1968119" cy="222120"/>
            </a:xfrm>
            <a:prstGeom prst="rect">
              <a:avLst/>
            </a:prstGeom>
          </p:spPr>
        </p:pic>
      </p:grpSp>
      <p:pic>
        <p:nvPicPr>
          <p:cNvPr id="17" name="Picture 16" descr="A blue sign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06476183-E873-6DF0-BE9D-CCFF48C73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054" y="5500651"/>
            <a:ext cx="3902076" cy="1560830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3E20BF0A-DB68-1155-59AE-153888C0A366}"/>
              </a:ext>
            </a:extLst>
          </p:cNvPr>
          <p:cNvSpPr txBox="1"/>
          <p:nvPr/>
        </p:nvSpPr>
        <p:spPr>
          <a:xfrm>
            <a:off x="13477875" y="7783273"/>
            <a:ext cx="5486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ГБУЗ «НПКЦ ДиТ ДЗМ»</a:t>
            </a:r>
            <a:endParaRPr lang="x-none" err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8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461528-AE96-4958-85FD-BE7A5069D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92778"/>
            <a:ext cx="16090313" cy="1378947"/>
          </a:xfrm>
        </p:spPr>
        <p:txBody>
          <a:bodyPr/>
          <a:lstStyle/>
          <a:p>
            <a:r>
              <a:rPr lang="ru-RU" sz="7200" dirty="0"/>
              <a:t>Оглавление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DADDBB-DCE1-4836-B6B8-C54CDD508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4688115"/>
            <a:ext cx="15976917" cy="7203690"/>
          </a:xfrm>
        </p:spPr>
        <p:txBody>
          <a:bodyPr/>
          <a:lstStyle/>
          <a:p>
            <a:pPr marL="720000" lvl="2" indent="-720000">
              <a:spcAft>
                <a:spcPts val="6200"/>
              </a:spcAft>
              <a:buFontTx/>
              <a:buAutoNum type="arabicPeriod"/>
            </a:pPr>
            <a:r>
              <a:rPr lang="ru-RU" sz="4800" dirty="0"/>
              <a:t>Актуальные проблемы и тренды развития</a:t>
            </a:r>
          </a:p>
          <a:p>
            <a:pPr marL="720000" lvl="2" indent="-720000">
              <a:spcAft>
                <a:spcPts val="6200"/>
              </a:spcAft>
              <a:buFontTx/>
              <a:buAutoNum type="arabicPeriod"/>
            </a:pPr>
            <a:r>
              <a:rPr lang="ru-RU" sz="4800" dirty="0"/>
              <a:t>Организация распределённого референс-центра с использованием облачных технологий</a:t>
            </a:r>
          </a:p>
          <a:p>
            <a:pPr marL="720000" lvl="2" indent="-720000">
              <a:spcAft>
                <a:spcPts val="6200"/>
              </a:spcAft>
              <a:buFontTx/>
              <a:buAutoNum type="arabicPeriod"/>
            </a:pPr>
            <a:r>
              <a:rPr lang="ru-RU" sz="4800" dirty="0"/>
              <a:t>Облачные PACS</a:t>
            </a: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19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DB53633-E0DF-4057-BE0A-2A806C1695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213986"/>
            <a:ext cx="15001391" cy="8745537"/>
          </a:xfrm>
        </p:spPr>
        <p:txBody>
          <a:bodyPr/>
          <a:lstStyle/>
          <a:p>
            <a:pPr lvl="3"/>
            <a:r>
              <a:rPr lang="ru-RU" dirty="0"/>
              <a:t>Актуальные проблемы </a:t>
            </a:r>
            <a:br>
              <a:rPr lang="ru-RU" dirty="0"/>
            </a:br>
            <a:r>
              <a:rPr lang="ru-RU" dirty="0"/>
              <a:t>и тренды развития</a:t>
            </a:r>
          </a:p>
          <a:p>
            <a:pPr lvl="3"/>
            <a:r>
              <a:rPr lang="ru-RU" dirty="0"/>
              <a:t>Референс-центры</a:t>
            </a:r>
          </a:p>
          <a:p>
            <a:pPr lvl="3"/>
            <a:r>
              <a:rPr lang="ru-RU" dirty="0">
                <a:solidFill>
                  <a:schemeClr val="bg1"/>
                </a:solidFill>
              </a:rPr>
              <a:t>Облачный PACS</a:t>
            </a:r>
          </a:p>
          <a:p>
            <a:pPr lvl="3"/>
            <a:r>
              <a:rPr lang="ru-RU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87469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5EC00C-BD65-4F12-A9CB-CF88C1C1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409" y="2685668"/>
            <a:ext cx="20464181" cy="1000698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9925D2-1C53-4036-8AA0-9EFB74B9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облачного </a:t>
            </a:r>
            <a:r>
              <a:rPr lang="en-US" dirty="0"/>
              <a:t>PACS</a:t>
            </a:r>
            <a:endParaRPr lang="ru-RU" dirty="0"/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0BE6A9E6-84D7-4E7D-BC4F-8E85B92D0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</p:spPr>
        <p:txBody>
          <a:bodyPr/>
          <a:lstStyle/>
          <a:p>
            <a:r>
              <a:rPr lang="ru-RU" dirty="0"/>
              <a:t>* Архитектура решения партнёра АО «Лаваль»</a:t>
            </a:r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E64EAC9D-57BE-4B12-A3C9-51A25011F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71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CE01B6E-2158-2E34-B029-0CB2AFAB11D4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98D3DD3-B355-A717-7F65-4512D302C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2CA928-4578-5FF6-729B-361572A6A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A4E015A-B5BB-034D-6AAE-EA98217B2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7575" cy="1471511"/>
          </a:xfrm>
        </p:spPr>
        <p:txBody>
          <a:bodyPr/>
          <a:lstStyle/>
          <a:p>
            <a:r>
              <a:rPr lang="ru-RU" dirty="0"/>
              <a:t>Преимущества облачного </a:t>
            </a:r>
            <a:r>
              <a:rPr lang="en-US" dirty="0"/>
              <a:t>PACS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9434387-600C-052A-EED7-DAD141BC6FD8}"/>
              </a:ext>
            </a:extLst>
          </p:cNvPr>
          <p:cNvSpPr/>
          <p:nvPr/>
        </p:nvSpPr>
        <p:spPr>
          <a:xfrm>
            <a:off x="6987027" y="7840115"/>
            <a:ext cx="5030224" cy="4409035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1F93CE5-A6DB-4907-D6F1-32D84523C105}"/>
              </a:ext>
            </a:extLst>
          </p:cNvPr>
          <p:cNvSpPr/>
          <p:nvPr/>
        </p:nvSpPr>
        <p:spPr>
          <a:xfrm>
            <a:off x="12401744" y="7840116"/>
            <a:ext cx="5030224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D1182B6-32A9-50F5-536A-BD8D3316BC0F}"/>
              </a:ext>
            </a:extLst>
          </p:cNvPr>
          <p:cNvSpPr/>
          <p:nvPr/>
        </p:nvSpPr>
        <p:spPr>
          <a:xfrm>
            <a:off x="17816461" y="7840116"/>
            <a:ext cx="4995913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EBBC176-4FF0-E38D-C99E-1BB69741C94C}"/>
              </a:ext>
            </a:extLst>
          </p:cNvPr>
          <p:cNvSpPr/>
          <p:nvPr/>
        </p:nvSpPr>
        <p:spPr>
          <a:xfrm>
            <a:off x="1579563" y="7840116"/>
            <a:ext cx="5022971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1CF59D32-8D77-7B1F-768C-F6BF51E5B9AE}"/>
              </a:ext>
            </a:extLst>
          </p:cNvPr>
          <p:cNvSpPr txBox="1">
            <a:spLocks/>
          </p:cNvSpPr>
          <p:nvPr/>
        </p:nvSpPr>
        <p:spPr>
          <a:xfrm>
            <a:off x="2061029" y="8220688"/>
            <a:ext cx="3901621" cy="14454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1"/>
              </a:buClr>
            </a:pPr>
            <a:r>
              <a:rPr lang="ru-RU" sz="3200" dirty="0">
                <a:solidFill>
                  <a:schemeClr val="tx1"/>
                </a:solidFill>
              </a:rPr>
              <a:t>Автоматическое горизонтальное масштабирование</a:t>
            </a:r>
          </a:p>
          <a:p>
            <a:pPr>
              <a:spcAft>
                <a:spcPts val="2400"/>
              </a:spcAft>
              <a:buClr>
                <a:schemeClr val="accent1"/>
              </a:buClr>
            </a:pPr>
            <a:endParaRPr lang="en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5F607ECE-4A13-51EE-7AB4-F23FEB1FBB5A}"/>
              </a:ext>
            </a:extLst>
          </p:cNvPr>
          <p:cNvSpPr txBox="1">
            <a:spLocks/>
          </p:cNvSpPr>
          <p:nvPr/>
        </p:nvSpPr>
        <p:spPr>
          <a:xfrm>
            <a:off x="7519759" y="8256293"/>
            <a:ext cx="3940404" cy="22047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Отслеживание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в авторежиме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сроков хранения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исследований</a:t>
            </a:r>
          </a:p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В соответствии 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с Приказом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МЗ РФ № 560н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от 09.06.2020 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F9D1FA04-6AE9-A8B4-08EA-EDE7E0FC13B3}"/>
              </a:ext>
            </a:extLst>
          </p:cNvPr>
          <p:cNvSpPr txBox="1">
            <a:spLocks/>
          </p:cNvSpPr>
          <p:nvPr/>
        </p:nvSpPr>
        <p:spPr>
          <a:xfrm>
            <a:off x="12931775" y="8220688"/>
            <a:ext cx="4048125" cy="22918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Обеспечение безопасности данных</a:t>
            </a:r>
          </a:p>
          <a:p>
            <a:pPr>
              <a:spcAft>
                <a:spcPts val="2400"/>
              </a:spcAft>
              <a:buClr>
                <a:schemeClr val="accent1"/>
              </a:buClr>
            </a:pPr>
            <a:endParaRPr lang="en"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Объект 4">
            <a:extLst>
              <a:ext uri="{FF2B5EF4-FFF2-40B4-BE49-F238E27FC236}">
                <a16:creationId xmlns:a16="http://schemas.microsoft.com/office/drawing/2014/main" id="{5320B7DB-6C76-02F3-50F8-5935B86FE587}"/>
              </a:ext>
            </a:extLst>
          </p:cNvPr>
          <p:cNvSpPr txBox="1">
            <a:spLocks/>
          </p:cNvSpPr>
          <p:nvPr/>
        </p:nvSpPr>
        <p:spPr>
          <a:xfrm>
            <a:off x="18302515" y="8220688"/>
            <a:ext cx="4361789" cy="22918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Лёгкий доступ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к данным</a:t>
            </a: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496EB043-231F-4464-BC9F-4F27B5673EB0}"/>
              </a:ext>
            </a:extLst>
          </p:cNvPr>
          <p:cNvSpPr/>
          <p:nvPr/>
        </p:nvSpPr>
        <p:spPr>
          <a:xfrm>
            <a:off x="6987026" y="3057656"/>
            <a:ext cx="5030225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5">
            <a:extLst>
              <a:ext uri="{FF2B5EF4-FFF2-40B4-BE49-F238E27FC236}">
                <a16:creationId xmlns:a16="http://schemas.microsoft.com/office/drawing/2014/main" id="{69D0DE73-C5D0-49ED-B193-2107F91CEA91}"/>
              </a:ext>
            </a:extLst>
          </p:cNvPr>
          <p:cNvSpPr/>
          <p:nvPr/>
        </p:nvSpPr>
        <p:spPr>
          <a:xfrm>
            <a:off x="12401743" y="3057656"/>
            <a:ext cx="5030225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6">
            <a:extLst>
              <a:ext uri="{FF2B5EF4-FFF2-40B4-BE49-F238E27FC236}">
                <a16:creationId xmlns:a16="http://schemas.microsoft.com/office/drawing/2014/main" id="{361E21F7-6246-45BE-B20C-1CD583297970}"/>
              </a:ext>
            </a:extLst>
          </p:cNvPr>
          <p:cNvSpPr/>
          <p:nvPr/>
        </p:nvSpPr>
        <p:spPr>
          <a:xfrm>
            <a:off x="17816461" y="3057656"/>
            <a:ext cx="4988660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id="{ECA266E1-7681-4A0A-A5B6-CEDB831C58C1}"/>
              </a:ext>
            </a:extLst>
          </p:cNvPr>
          <p:cNvSpPr/>
          <p:nvPr/>
        </p:nvSpPr>
        <p:spPr>
          <a:xfrm>
            <a:off x="1572309" y="3057656"/>
            <a:ext cx="5030225" cy="4411662"/>
          </a:xfrm>
          <a:prstGeom prst="roundRect">
            <a:avLst>
              <a:gd name="adj" fmla="val 8449"/>
            </a:avLst>
          </a:prstGeom>
          <a:solidFill>
            <a:srgbClr val="FFFFFF"/>
          </a:solidFill>
          <a:ln w="1460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7" name="Объект 4">
            <a:extLst>
              <a:ext uri="{FF2B5EF4-FFF2-40B4-BE49-F238E27FC236}">
                <a16:creationId xmlns:a16="http://schemas.microsoft.com/office/drawing/2014/main" id="{DDDDB346-927F-45D4-93FC-075020A4FC56}"/>
              </a:ext>
            </a:extLst>
          </p:cNvPr>
          <p:cNvSpPr txBox="1">
            <a:spLocks/>
          </p:cNvSpPr>
          <p:nvPr/>
        </p:nvSpPr>
        <p:spPr>
          <a:xfrm>
            <a:off x="2061029" y="3452742"/>
            <a:ext cx="3528879" cy="14454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1"/>
              </a:buClr>
            </a:pPr>
            <a:r>
              <a:rPr lang="ru-RU" sz="3200" dirty="0">
                <a:solidFill>
                  <a:schemeClr val="tx1"/>
                </a:solidFill>
              </a:rPr>
              <a:t>Низкая стоимость входа в проект</a:t>
            </a:r>
          </a:p>
        </p:txBody>
      </p:sp>
      <p:sp>
        <p:nvSpPr>
          <p:cNvPr id="28" name="Объект 4">
            <a:extLst>
              <a:ext uri="{FF2B5EF4-FFF2-40B4-BE49-F238E27FC236}">
                <a16:creationId xmlns:a16="http://schemas.microsoft.com/office/drawing/2014/main" id="{358652CC-998E-41DA-91B3-448D4A055609}"/>
              </a:ext>
            </a:extLst>
          </p:cNvPr>
          <p:cNvSpPr txBox="1">
            <a:spLocks/>
          </p:cNvSpPr>
          <p:nvPr/>
        </p:nvSpPr>
        <p:spPr>
          <a:xfrm>
            <a:off x="7519759" y="3452742"/>
            <a:ext cx="3662000" cy="22773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Гибкое ценообразование</a:t>
            </a:r>
          </a:p>
        </p:txBody>
      </p:sp>
      <p:sp>
        <p:nvSpPr>
          <p:cNvPr id="29" name="Объект 4">
            <a:extLst>
              <a:ext uri="{FF2B5EF4-FFF2-40B4-BE49-F238E27FC236}">
                <a16:creationId xmlns:a16="http://schemas.microsoft.com/office/drawing/2014/main" id="{4CE25295-7088-4DBB-93C5-17BF7075A165}"/>
              </a:ext>
            </a:extLst>
          </p:cNvPr>
          <p:cNvSpPr txBox="1">
            <a:spLocks/>
          </p:cNvSpPr>
          <p:nvPr/>
        </p:nvSpPr>
        <p:spPr>
          <a:xfrm>
            <a:off x="12931775" y="3452742"/>
            <a:ext cx="4027201" cy="22773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Высокая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производительность</a:t>
            </a:r>
          </a:p>
        </p:txBody>
      </p:sp>
      <p:sp>
        <p:nvSpPr>
          <p:cNvPr id="30" name="Объект 4">
            <a:extLst>
              <a:ext uri="{FF2B5EF4-FFF2-40B4-BE49-F238E27FC236}">
                <a16:creationId xmlns:a16="http://schemas.microsoft.com/office/drawing/2014/main" id="{F3F2F2AD-239D-4773-94C0-DA7CF52321AC}"/>
              </a:ext>
            </a:extLst>
          </p:cNvPr>
          <p:cNvSpPr txBox="1">
            <a:spLocks/>
          </p:cNvSpPr>
          <p:nvPr/>
        </p:nvSpPr>
        <p:spPr>
          <a:xfrm>
            <a:off x="18302515" y="3452742"/>
            <a:ext cx="4354536" cy="22773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3600" b="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4"/>
              </a:buClr>
            </a:pPr>
            <a:r>
              <a:rPr lang="ru-RU" sz="3200" dirty="0">
                <a:solidFill>
                  <a:schemeClr val="tx1"/>
                </a:solidFill>
              </a:rPr>
              <a:t>Простота обслуживания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8F3F1D-32FC-4C57-BB29-320EC05D9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33961" y="6328518"/>
            <a:ext cx="745382" cy="745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7D6D87-0A65-495B-9764-465E458BB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16369" y="6265019"/>
            <a:ext cx="745382" cy="7453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5D4189-575B-4D39-B1A1-1B3192935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07505" y="6265019"/>
            <a:ext cx="751472" cy="75147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5BE8B4B-AEF1-4936-AFF3-84ABAA2A0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45400" y="6265018"/>
            <a:ext cx="745381" cy="74538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44C4526-47DD-4945-8E4B-ACC702E8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16988" y="10996000"/>
            <a:ext cx="762355" cy="7623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4D5D23-30EF-4BA3-AFC6-0E4528B118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99523" y="10996000"/>
            <a:ext cx="760640" cy="76064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1CBF9A9-6C6E-499A-88E2-7A048D89EC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209055" y="11001829"/>
            <a:ext cx="760640" cy="7606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3B9135-B621-4AE1-85EB-18A6FA90AD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492831" y="10893093"/>
            <a:ext cx="869376" cy="8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4ED9CBE3-B60F-CE62-446E-669FC4261253}"/>
              </a:ext>
            </a:extLst>
          </p:cNvPr>
          <p:cNvSpPr/>
          <p:nvPr/>
        </p:nvSpPr>
        <p:spPr>
          <a:xfrm>
            <a:off x="-4071258" y="4135936"/>
            <a:ext cx="12003315" cy="8006720"/>
          </a:xfrm>
          <a:prstGeom prst="roundRect">
            <a:avLst>
              <a:gd name="adj" fmla="val 6583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4F27FDE-A9B3-4482-8605-1DD386115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ru-RU" dirty="0"/>
              <a:t>Только стоимость хранения в </a:t>
            </a:r>
            <a:r>
              <a:rPr lang="en-US" dirty="0"/>
              <a:t>Object Storage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9DED7C1-E1A1-4124-AF3C-96FB59B6A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2A76F4F-971B-431C-8926-AD8B0800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13387594" cy="2579507"/>
          </a:xfrm>
        </p:spPr>
        <p:txBody>
          <a:bodyPr/>
          <a:lstStyle/>
          <a:p>
            <a:r>
              <a:rPr lang="ru-RU" dirty="0"/>
              <a:t>Пример расчёта стоимости хранения исследований</a:t>
            </a:r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30F81313-EB0D-420C-9B1E-4F7204B52196}"/>
              </a:ext>
            </a:extLst>
          </p:cNvPr>
          <p:cNvSpPr txBox="1">
            <a:spLocks/>
          </p:cNvSpPr>
          <p:nvPr/>
        </p:nvSpPr>
        <p:spPr>
          <a:xfrm>
            <a:off x="1584324" y="4733057"/>
            <a:ext cx="5222876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7200" dirty="0">
                <a:solidFill>
                  <a:schemeClr val="accent1"/>
                </a:solidFill>
              </a:rPr>
              <a:t>6</a:t>
            </a:r>
            <a:br>
              <a:rPr lang="ru-RU" sz="12000" dirty="0">
                <a:solidFill>
                  <a:schemeClr val="accent1"/>
                </a:solidFill>
              </a:rPr>
            </a:br>
            <a:r>
              <a:rPr lang="ru-RU" sz="2800" dirty="0"/>
              <a:t>медицинских организаций</a:t>
            </a:r>
            <a:endParaRPr lang="ru-RU" sz="24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B54A428-7D15-4CBE-9C94-6D309AF51873}"/>
              </a:ext>
            </a:extLst>
          </p:cNvPr>
          <p:cNvSpPr txBox="1">
            <a:spLocks/>
          </p:cNvSpPr>
          <p:nvPr/>
        </p:nvSpPr>
        <p:spPr>
          <a:xfrm>
            <a:off x="1584325" y="7182901"/>
            <a:ext cx="6347732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7200" dirty="0">
                <a:solidFill>
                  <a:schemeClr val="accent1"/>
                </a:solidFill>
              </a:rPr>
              <a:t>≈ </a:t>
            </a:r>
            <a:r>
              <a:rPr lang="ru-RU" sz="7200" dirty="0">
                <a:solidFill>
                  <a:schemeClr val="accent1"/>
                </a:solidFill>
              </a:rPr>
              <a:t>32,5 ТБ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br>
              <a:rPr lang="ru-RU" sz="7200" dirty="0">
                <a:solidFill>
                  <a:schemeClr val="accent1"/>
                </a:solidFill>
              </a:rPr>
            </a:br>
            <a:r>
              <a:rPr lang="ru-RU" sz="2800" dirty="0"/>
              <a:t>исследований в год</a:t>
            </a:r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E183D5AB-5BDA-4B67-A28A-FCCFF764EB08}"/>
              </a:ext>
            </a:extLst>
          </p:cNvPr>
          <p:cNvSpPr txBox="1">
            <a:spLocks/>
          </p:cNvSpPr>
          <p:nvPr/>
        </p:nvSpPr>
        <p:spPr>
          <a:xfrm>
            <a:off x="1584324" y="9541673"/>
            <a:ext cx="5387975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7200" dirty="0">
                <a:solidFill>
                  <a:schemeClr val="accent1"/>
                </a:solidFill>
              </a:rPr>
              <a:t>200 ТБ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ru-RU" sz="2800" dirty="0"/>
              <a:t>объём хранилища на 5 лет</a:t>
            </a:r>
          </a:p>
        </p:txBody>
      </p:sp>
      <p:sp>
        <p:nvSpPr>
          <p:cNvPr id="12" name="Объект 8">
            <a:extLst>
              <a:ext uri="{FF2B5EF4-FFF2-40B4-BE49-F238E27FC236}">
                <a16:creationId xmlns:a16="http://schemas.microsoft.com/office/drawing/2014/main" id="{25E76746-DD25-4925-B161-3B74F64F9D7E}"/>
              </a:ext>
            </a:extLst>
          </p:cNvPr>
          <p:cNvSpPr txBox="1">
            <a:spLocks/>
          </p:cNvSpPr>
          <p:nvPr/>
        </p:nvSpPr>
        <p:spPr>
          <a:xfrm>
            <a:off x="9660093" y="4779880"/>
            <a:ext cx="8031842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7200" dirty="0">
                <a:solidFill>
                  <a:schemeClr val="accent1"/>
                </a:solidFill>
              </a:rPr>
              <a:t>3,9 млн руб.</a:t>
            </a:r>
            <a:r>
              <a:rPr lang="en-US" sz="7200" dirty="0">
                <a:solidFill>
                  <a:schemeClr val="accent1"/>
                </a:solidFill>
              </a:rPr>
              <a:t> 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ru-RU" sz="2800" dirty="0"/>
              <a:t>5 лет хранения в стандартном хранилище</a:t>
            </a:r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D95E96C7-AFFF-6582-3FED-F5762E5789C2}"/>
              </a:ext>
            </a:extLst>
          </p:cNvPr>
          <p:cNvSpPr txBox="1">
            <a:spLocks/>
          </p:cNvSpPr>
          <p:nvPr/>
        </p:nvSpPr>
        <p:spPr>
          <a:xfrm>
            <a:off x="9660093" y="7183619"/>
            <a:ext cx="6973886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7200" dirty="0">
                <a:solidFill>
                  <a:schemeClr val="accent1"/>
                </a:solidFill>
              </a:rPr>
              <a:t>2,5 млн руб.</a:t>
            </a:r>
            <a:r>
              <a:rPr lang="en-US" sz="7200" dirty="0">
                <a:solidFill>
                  <a:schemeClr val="accent1"/>
                </a:solidFill>
              </a:rPr>
              <a:t> 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ru-RU" sz="2800" dirty="0"/>
              <a:t>1 год в стандартном, 4 года в холодном</a:t>
            </a:r>
          </a:p>
        </p:txBody>
      </p:sp>
      <p:sp>
        <p:nvSpPr>
          <p:cNvPr id="17" name="Объект 8">
            <a:extLst>
              <a:ext uri="{FF2B5EF4-FFF2-40B4-BE49-F238E27FC236}">
                <a16:creationId xmlns:a16="http://schemas.microsoft.com/office/drawing/2014/main" id="{AC4BF886-06ED-14DD-DA80-8F6C269CE400}"/>
              </a:ext>
            </a:extLst>
          </p:cNvPr>
          <p:cNvSpPr txBox="1">
            <a:spLocks/>
          </p:cNvSpPr>
          <p:nvPr/>
        </p:nvSpPr>
        <p:spPr>
          <a:xfrm>
            <a:off x="9660093" y="9538646"/>
            <a:ext cx="659130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Aft>
                <a:spcPts val="1800"/>
              </a:spcAft>
              <a:buNone/>
            </a:pPr>
            <a:r>
              <a:rPr lang="ru-RU" sz="7200" dirty="0">
                <a:solidFill>
                  <a:schemeClr val="accent1"/>
                </a:solidFill>
              </a:rPr>
              <a:t>1,8 млн руб.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ru-RU" sz="2800" dirty="0"/>
              <a:t>1 год в стандартном, 1 год в холодном,</a:t>
            </a:r>
            <a:br>
              <a:rPr lang="ru-RU" sz="2800" dirty="0"/>
            </a:br>
            <a:r>
              <a:rPr lang="ru-RU" sz="2800" dirty="0"/>
              <a:t>3 года в ледяном</a:t>
            </a:r>
          </a:p>
        </p:txBody>
      </p:sp>
      <p:sp>
        <p:nvSpPr>
          <p:cNvPr id="18" name="Объект 8">
            <a:extLst>
              <a:ext uri="{FF2B5EF4-FFF2-40B4-BE49-F238E27FC236}">
                <a16:creationId xmlns:a16="http://schemas.microsoft.com/office/drawing/2014/main" id="{4D9A44CC-5119-EBB1-97AA-2EFD9269CE3C}"/>
              </a:ext>
            </a:extLst>
          </p:cNvPr>
          <p:cNvSpPr txBox="1">
            <a:spLocks/>
          </p:cNvSpPr>
          <p:nvPr/>
        </p:nvSpPr>
        <p:spPr>
          <a:xfrm>
            <a:off x="17681575" y="6880472"/>
            <a:ext cx="5116837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9600" dirty="0">
                <a:solidFill>
                  <a:schemeClr val="accent1"/>
                </a:solidFill>
              </a:rPr>
              <a:t>−37</a:t>
            </a:r>
            <a:r>
              <a:rPr lang="ru-RU" sz="7200" dirty="0">
                <a:solidFill>
                  <a:schemeClr val="accent1"/>
                </a:solidFill>
              </a:rPr>
              <a:t>%</a:t>
            </a:r>
            <a:endParaRPr lang="ru-RU" sz="7200" dirty="0"/>
          </a:p>
        </p:txBody>
      </p:sp>
      <p:sp>
        <p:nvSpPr>
          <p:cNvPr id="19" name="Объект 8">
            <a:extLst>
              <a:ext uri="{FF2B5EF4-FFF2-40B4-BE49-F238E27FC236}">
                <a16:creationId xmlns:a16="http://schemas.microsoft.com/office/drawing/2014/main" id="{7D740966-250C-CF7D-85E5-D09FA00E5D72}"/>
              </a:ext>
            </a:extLst>
          </p:cNvPr>
          <p:cNvSpPr txBox="1">
            <a:spLocks/>
          </p:cNvSpPr>
          <p:nvPr/>
        </p:nvSpPr>
        <p:spPr>
          <a:xfrm>
            <a:off x="17681575" y="9255612"/>
            <a:ext cx="51308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●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ru-RU" sz="9600" dirty="0">
                <a:solidFill>
                  <a:schemeClr val="accent1"/>
                </a:solidFill>
              </a:rPr>
              <a:t>−53</a:t>
            </a:r>
            <a:r>
              <a:rPr lang="ru-RU" sz="7200" dirty="0">
                <a:solidFill>
                  <a:schemeClr val="accent1"/>
                </a:solidFill>
              </a:rPr>
              <a:t>%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44500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9DA3333-78A0-8389-8F61-F53F11895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CA2DC7-50DC-CB77-0159-DE63CBCD1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2E68-EAE1-E7E6-01E6-6BAFDDB1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7575" cy="1507863"/>
          </a:xfrm>
        </p:spPr>
        <p:txBody>
          <a:bodyPr/>
          <a:lstStyle/>
          <a:p>
            <a:r>
              <a:rPr lang="ru-RU" dirty="0"/>
              <a:t>Партнёры</a:t>
            </a:r>
            <a:endParaRPr lang="x-none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FF7BA48-F76A-8D62-29D6-9560FD02BD36}"/>
              </a:ext>
            </a:extLst>
          </p:cNvPr>
          <p:cNvSpPr txBox="1"/>
          <p:nvPr/>
        </p:nvSpPr>
        <p:spPr>
          <a:xfrm>
            <a:off x="1584000" y="9998966"/>
            <a:ext cx="35153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dirty="0">
                <a:solidFill>
                  <a:sysClr val="windowText" lastClr="000000"/>
                </a:solidFill>
              </a:rPr>
              <a:t>ООО «ЛИНС»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88A3BDF1-6C9F-DB64-C961-4638B1EC0AD4}"/>
              </a:ext>
            </a:extLst>
          </p:cNvPr>
          <p:cNvSpPr txBox="1"/>
          <p:nvPr/>
        </p:nvSpPr>
        <p:spPr>
          <a:xfrm>
            <a:off x="1583999" y="5956930"/>
            <a:ext cx="45563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dirty="0">
                <a:solidFill>
                  <a:sysClr val="windowText" lastClr="000000"/>
                </a:solidFill>
              </a:rPr>
              <a:t>ООО «Смартмед»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FC3E4350-CCE8-3B60-F0AE-F4697AC8A51D}"/>
              </a:ext>
            </a:extLst>
          </p:cNvPr>
          <p:cNvSpPr txBox="1"/>
          <p:nvPr/>
        </p:nvSpPr>
        <p:spPr>
          <a:xfrm>
            <a:off x="7614932" y="5956930"/>
            <a:ext cx="37439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dirty="0">
                <a:solidFill>
                  <a:sysClr val="windowText" lastClr="000000"/>
                </a:solidFill>
              </a:rPr>
              <a:t>ООО «Айтико»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52970C5-A10B-4AC7-D9E7-581C6DADB54B}"/>
              </a:ext>
            </a:extLst>
          </p:cNvPr>
          <p:cNvSpPr txBox="1"/>
          <p:nvPr/>
        </p:nvSpPr>
        <p:spPr>
          <a:xfrm>
            <a:off x="13550603" y="9998966"/>
            <a:ext cx="37980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dirty="0">
                <a:solidFill>
                  <a:sysClr val="windowText" lastClr="000000"/>
                </a:solidFill>
              </a:rPr>
              <a:t>ООО «Комета»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EDA9230-F381-4FF2-4584-674071C33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4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745" y="4638784"/>
            <a:ext cx="3767808" cy="957651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75D43CD-61F0-0BAF-DFB2-019E1793C131}"/>
              </a:ext>
            </a:extLst>
          </p:cNvPr>
          <p:cNvGrpSpPr/>
          <p:nvPr/>
        </p:nvGrpSpPr>
        <p:grpSpPr>
          <a:xfrm>
            <a:off x="19161328" y="4675900"/>
            <a:ext cx="3552421" cy="1835028"/>
            <a:chOff x="18046814" y="4675900"/>
            <a:chExt cx="3552421" cy="1835028"/>
          </a:xfrm>
        </p:grpSpPr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86DAB552-7447-6842-468A-E0AFCA9C1D92}"/>
                </a:ext>
              </a:extLst>
            </p:cNvPr>
            <p:cNvSpPr txBox="1"/>
            <p:nvPr/>
          </p:nvSpPr>
          <p:spPr>
            <a:xfrm>
              <a:off x="18046814" y="5956930"/>
              <a:ext cx="333156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ru-RU" dirty="0">
                  <a:solidFill>
                    <a:sysClr val="windowText" lastClr="000000"/>
                  </a:solidFill>
                </a:rPr>
                <a:t>АО «Лаваль»</a:t>
              </a:r>
              <a:endParaRPr lang="x-none" err="1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A97AEA6-22AD-6549-5302-296CFFD8F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46814" y="4675900"/>
              <a:ext cx="3552421" cy="981777"/>
            </a:xfrm>
            <a:prstGeom prst="rect">
              <a:avLst/>
            </a:prstGeom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DBF617-55E5-FFEE-075D-CC8399F1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8032159"/>
            <a:ext cx="1535112" cy="15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AF28F487-FDD4-705A-D273-D85C38E977D3}"/>
              </a:ext>
            </a:extLst>
          </p:cNvPr>
          <p:cNvSpPr txBox="1"/>
          <p:nvPr/>
        </p:nvSpPr>
        <p:spPr>
          <a:xfrm>
            <a:off x="13550603" y="5956930"/>
            <a:ext cx="37439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dirty="0">
                <a:solidFill>
                  <a:sysClr val="windowText" lastClr="000000"/>
                </a:solidFill>
              </a:rPr>
              <a:t>ООО «Айтико»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7DA03885-30B9-D921-EAD4-F2AE95D4F9F2}"/>
              </a:ext>
            </a:extLst>
          </p:cNvPr>
          <p:cNvSpPr txBox="1"/>
          <p:nvPr/>
        </p:nvSpPr>
        <p:spPr>
          <a:xfrm>
            <a:off x="7614932" y="9998966"/>
            <a:ext cx="3393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ysClr val="windowText" lastClr="000000"/>
                </a:solidFill>
              </a:rPr>
              <a:t>OpenSource</a:t>
            </a:r>
            <a:endParaRPr lang="x-none" err="1">
              <a:solidFill>
                <a:sysClr val="windowText" lastClr="000000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0E80045-F456-41CA-8D9C-BFDD86FEE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052" y="4516376"/>
            <a:ext cx="933845" cy="1233038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03B7472C-0D73-E4F4-AB0F-9161D2FD5339}"/>
              </a:ext>
            </a:extLst>
          </p:cNvPr>
          <p:cNvSpPr txBox="1"/>
          <p:nvPr/>
        </p:nvSpPr>
        <p:spPr>
          <a:xfrm>
            <a:off x="14838891" y="4873981"/>
            <a:ext cx="10499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AP/IX</a:t>
            </a:r>
            <a:endParaRPr lang="x-none" sz="3200" err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DFB9EE8-7684-63F1-DFC3-CEA62F132381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32" y="8657675"/>
            <a:ext cx="3637365" cy="1156924"/>
          </a:xfrm>
          <a:prstGeom prst="rect">
            <a:avLst/>
          </a:prstGeom>
        </p:spPr>
      </p:pic>
      <p:pic>
        <p:nvPicPr>
          <p:cNvPr id="35" name="Picture 17" descr="Logo, icon&#10;&#10;Description automatically generated">
            <a:extLst>
              <a:ext uri="{FF2B5EF4-FFF2-40B4-BE49-F238E27FC236}">
                <a16:creationId xmlns:a16="http://schemas.microsoft.com/office/drawing/2014/main" id="{857387E1-DDA2-CCD8-150D-5C5B35FB4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10" y="4460622"/>
            <a:ext cx="1640061" cy="12330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6648F6-FB98-C512-64AA-55F13382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6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924" y="8371874"/>
            <a:ext cx="1535112" cy="13643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1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DB53633-E0DF-4057-BE0A-2A806C1695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213986"/>
            <a:ext cx="15001391" cy="8745537"/>
          </a:xfrm>
        </p:spPr>
        <p:txBody>
          <a:bodyPr/>
          <a:lstStyle/>
          <a:p>
            <a:pPr lvl="3"/>
            <a:r>
              <a:rPr lang="ru-RU" dirty="0"/>
              <a:t>Актуальные проблемы </a:t>
            </a:r>
            <a:br>
              <a:rPr lang="ru-RU" dirty="0"/>
            </a:br>
            <a:r>
              <a:rPr lang="ru-RU" dirty="0"/>
              <a:t>и тренды развития</a:t>
            </a:r>
          </a:p>
          <a:p>
            <a:pPr lvl="3"/>
            <a:r>
              <a:rPr lang="ru-RU" dirty="0"/>
              <a:t>Референс-центры</a:t>
            </a:r>
          </a:p>
          <a:p>
            <a:pPr lvl="3"/>
            <a:r>
              <a:rPr lang="ru-RU" dirty="0"/>
              <a:t>Облачный PACS</a:t>
            </a:r>
          </a:p>
          <a:p>
            <a:pPr lvl="3"/>
            <a:r>
              <a:rPr lang="ru-RU" dirty="0">
                <a:solidFill>
                  <a:schemeClr val="bg1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4275233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8794AEF-363D-4A4B-9FBD-D85465EC0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5260E5-6EFA-468B-97DD-C629803E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D1EFFE-2757-473A-BD59-156F2BA8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900000"/>
            <a:ext cx="10977888" cy="2579507"/>
          </a:xfrm>
        </p:spPr>
        <p:txBody>
          <a:bodyPr/>
          <a:lstStyle/>
          <a:p>
            <a:r>
              <a:rPr lang="ru-RU" dirty="0"/>
              <a:t>Эффекты от внедрения облачных технологий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C53DE-BF3B-48D2-9BFE-6221CBDB7700}"/>
              </a:ext>
            </a:extLst>
          </p:cNvPr>
          <p:cNvSpPr txBox="1"/>
          <p:nvPr/>
        </p:nvSpPr>
        <p:spPr>
          <a:xfrm>
            <a:off x="1579563" y="4486605"/>
            <a:ext cx="9155111" cy="7325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Отсутствие капитальных затрат (CAPEX)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Увеличение скорости выхода на рынок 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Грантовая поддержка от </a:t>
            </a:r>
            <a:r>
              <a:rPr lang="en-US" dirty="0"/>
              <a:t>Yandex Cloud</a:t>
            </a:r>
            <a:endParaRPr lang="ru-RU" dirty="0"/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Лёгкость масштабирования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Экономия на затратах при хранении больших данных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/>
              <a:t>Экономия на ФОТ IT-специалистов (</a:t>
            </a:r>
            <a:r>
              <a:rPr lang="en-US" dirty="0"/>
              <a:t>Yandex Cloud </a:t>
            </a:r>
            <a:r>
              <a:rPr lang="ru-RU" dirty="0"/>
              <a:t>— надёжный партнёр)</a:t>
            </a:r>
          </a:p>
          <a:p>
            <a:pPr marL="540000" lvl="2" indent="-540000" defTabSz="1828619">
              <a:spcAft>
                <a:spcPts val="1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E4300-C92B-498E-91C4-F1FDFA87B459}"/>
              </a:ext>
            </a:extLst>
          </p:cNvPr>
          <p:cNvSpPr txBox="1"/>
          <p:nvPr/>
        </p:nvSpPr>
        <p:spPr>
          <a:xfrm>
            <a:off x="12561888" y="4486605"/>
            <a:ext cx="10476532" cy="73404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40000" lvl="2" indent="-540000" defTabSz="1828619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600" dirty="0"/>
              <a:t>Соблюдение законодательства:</a:t>
            </a:r>
          </a:p>
          <a:p>
            <a:pPr marL="540000" lvl="2" defTabSz="1828619">
              <a:spcAft>
                <a:spcPts val="1200"/>
              </a:spcAft>
              <a:buClr>
                <a:schemeClr val="accent1"/>
              </a:buClr>
              <a:buSzPct val="100000"/>
            </a:pP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Для организации IT-инфраструктуры</a:t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(закон 152-ФЗ «О персональных данных» </a:t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и приказ ФСТЭК № 21)</a:t>
            </a:r>
          </a:p>
          <a:p>
            <a:pPr marL="540000" lvl="2" defTabSz="1828619">
              <a:spcAft>
                <a:spcPts val="3000"/>
              </a:spcAft>
              <a:buClr>
                <a:schemeClr val="accent1"/>
              </a:buClr>
              <a:buSzPct val="100000"/>
            </a:pP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Стабильное и безопасное хранение больших данных 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1"/>
                </a:solidFill>
              </a:rPr>
              <a:t>Единые инструменты для работы всей организации и взаимодействия с внешними клиентами и партнёрами </a:t>
            </a:r>
          </a:p>
          <a:p>
            <a:pPr marL="540000" lvl="2" indent="-540000" defTabSz="1828619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1"/>
                </a:solidFill>
              </a:rPr>
              <a:t>Централизация работы службы лучевой диагностики — организация</a:t>
            </a:r>
            <a:br>
              <a:rPr lang="ru-RU" sz="3600" dirty="0">
                <a:solidFill>
                  <a:schemeClr val="accent1"/>
                </a:solidFill>
              </a:rPr>
            </a:br>
            <a:r>
              <a:rPr lang="ru-RU" sz="3600" dirty="0">
                <a:solidFill>
                  <a:schemeClr val="accent1"/>
                </a:solidFill>
              </a:rPr>
              <a:t>референс-центров</a:t>
            </a:r>
          </a:p>
        </p:txBody>
      </p:sp>
    </p:spTree>
    <p:extLst>
      <p:ext uri="{BB962C8B-B14F-4D97-AF65-F5344CB8AC3E}">
        <p14:creationId xmlns:p14="http://schemas.microsoft.com/office/powerpoint/2010/main" val="36727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5">
            <a:extLst>
              <a:ext uri="{FF2B5EF4-FFF2-40B4-BE49-F238E27FC236}">
                <a16:creationId xmlns:a16="http://schemas.microsoft.com/office/drawing/2014/main" id="{CF658023-D19E-4E58-9C7C-F67C72948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146520"/>
              </p:ext>
            </p:extLst>
          </p:nvPr>
        </p:nvGraphicFramePr>
        <p:xfrm>
          <a:off x="1579563" y="1027091"/>
          <a:ext cx="21232813" cy="11910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63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880717288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890535562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3373683732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3445536156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3450682342"/>
                    </a:ext>
                  </a:extLst>
                </a:gridCol>
                <a:gridCol w="2652760">
                  <a:extLst>
                    <a:ext uri="{9D8B030D-6E8A-4147-A177-3AD203B41FA5}">
                      <a16:colId xmlns:a16="http://schemas.microsoft.com/office/drawing/2014/main" val="9294037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2800" b="0" u="none" strike="noStrike" cap="none" dirty="0">
                        <a:solidFill>
                          <a:schemeClr val="tx1"/>
                        </a:solidFill>
                        <a:latin typeface="+mn-lt"/>
                        <a:ea typeface="Archivo Narrow"/>
                        <a:cs typeface="Archivo Narrow"/>
                        <a:sym typeface="Archivo Narrow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tx1"/>
                          </a:solidFill>
                          <a:latin typeface="+mn-lt"/>
                        </a:rPr>
                        <a:t>USA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UK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tx1"/>
                          </a:solidFill>
                          <a:latin typeface="+mn-lt"/>
                        </a:rPr>
                        <a:t>EU27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Moscow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St.Pete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tx1"/>
                          </a:solidFill>
                          <a:latin typeface="+mn-lt"/>
                        </a:rPr>
                        <a:t>Russia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tx1"/>
                          </a:solidFill>
                          <a:latin typeface="+mn-lt"/>
                        </a:rPr>
                        <a:t>China</a:t>
                      </a:r>
                      <a:endParaRPr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DICOM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291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PACS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latin typeface="+mn-lt"/>
                        </a:rPr>
                        <a:t>Фрагменты</a:t>
                      </a:r>
                      <a:r>
                        <a:rPr lang="en" sz="2000">
                          <a:latin typeface="+mn-lt"/>
                        </a:rPr>
                        <a:t>/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en" sz="2000" err="1">
                          <a:latin typeface="+mn-lt"/>
                        </a:rPr>
                        <a:t>корпорат</a:t>
                      </a:r>
                      <a:r>
                        <a:rPr lang="en" sz="2000">
                          <a:latin typeface="+mn-lt"/>
                        </a:rPr>
                        <a:t>.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Кластеры 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en" sz="2000">
                          <a:latin typeface="+mn-lt"/>
                        </a:rPr>
                        <a:t>+ фрагменты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Фрагменты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ЕРИС + фрагменты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Фрагменты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?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Кластеры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829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ИИ / Компьютерное зрение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Широко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Широко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Развив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Высокие ожидания, но дефицит качественных решений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endParaRPr lang="ru-RU"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Широко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617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HL7 &amp; IHE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Широко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Широко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Применяется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+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Нац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стандарты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Рег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стандарты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Применяется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?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+mn-lt"/>
                        </a:rPr>
                        <a:t>Нац.</a:t>
                      </a:r>
                      <a:r>
                        <a:rPr lang="ru-RU" sz="2000" dirty="0">
                          <a:latin typeface="+mn-lt"/>
                        </a:rPr>
                        <a:t> </a:t>
                      </a:r>
                      <a:r>
                        <a:rPr lang="en" sz="2000" dirty="0">
                          <a:latin typeface="+mn-lt"/>
                        </a:rPr>
                        <a:t>стандарты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841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Телерадиология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Зрелый 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latin typeface="+mn-lt"/>
                        </a:rPr>
                        <a:t>Развив</a:t>
                      </a:r>
                      <a:r>
                        <a:rPr lang="en" sz="2000">
                          <a:latin typeface="+mn-lt"/>
                        </a:rPr>
                        <a:t>.</a:t>
                      </a:r>
                      <a:r>
                        <a:rPr lang="ru-RU" sz="2000" dirty="0">
                          <a:latin typeface="+mn-lt"/>
                        </a:rPr>
                        <a:t> </a:t>
                      </a:r>
                      <a:r>
                        <a:rPr lang="en" sz="2000" err="1">
                          <a:latin typeface="+mn-lt"/>
                        </a:rPr>
                        <a:t>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Развив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Развив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рынок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Развив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2000" err="1">
                          <a:solidFill>
                            <a:schemeClr val="dk1"/>
                          </a:solidFill>
                          <a:latin typeface="+mn-lt"/>
                        </a:rPr>
                        <a:t>рынок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1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+mn-lt"/>
                        </a:rPr>
                        <a:t>Мед. </a:t>
                      </a:r>
                      <a:r>
                        <a:rPr lang="ru-RU" sz="2000" b="1" dirty="0">
                          <a:latin typeface="+mn-lt"/>
                        </a:rPr>
                        <a:t>о</a:t>
                      </a:r>
                      <a:r>
                        <a:rPr lang="en" sz="2000" b="1">
                          <a:latin typeface="+mn-lt"/>
                        </a:rPr>
                        <a:t>блако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+ специфика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 dirty="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Зрелый рынок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10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+mn-lt"/>
                        </a:rPr>
                        <a:t>Тренды</a:t>
                      </a:r>
                      <a:endParaRPr sz="2000" b="1" dirty="0">
                        <a:latin typeface="+mn-lt"/>
                      </a:endParaRPr>
                    </a:p>
                  </a:txBody>
                  <a:tcPr marL="0" marR="0" marT="432000" marB="432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Microsoft, AWS, 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en" sz="2000">
                          <a:latin typeface="+mn-lt"/>
                        </a:rPr>
                        <a:t>GCP 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доминир.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Microsoft, AWS,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GCP доминир.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Microsoft, AWS,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GCP доминир.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Ранние </a:t>
                      </a:r>
                      <a:br>
                        <a:rPr lang="ru-RU" sz="2000" dirty="0">
                          <a:solidFill>
                            <a:schemeClr val="dk1"/>
                          </a:solidFill>
                          <a:latin typeface="+mn-lt"/>
                        </a:rPr>
                      </a:br>
                      <a:r>
                        <a:rPr lang="en" sz="2000">
                          <a:solidFill>
                            <a:schemeClr val="dk1"/>
                          </a:solidFill>
                          <a:latin typeface="+mn-lt"/>
                        </a:rPr>
                        <a:t>адоптеры</a:t>
                      </a:r>
                      <a:endParaRPr sz="2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+mn-lt"/>
                        </a:rPr>
                        <a:t>99% локальная установка, ждут 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en" sz="2000">
                          <a:latin typeface="+mn-lt"/>
                        </a:rPr>
                        <a:t>гос.</a:t>
                      </a:r>
                      <a:r>
                        <a:rPr lang="ru-RU" sz="2000" dirty="0">
                          <a:latin typeface="+mn-lt"/>
                        </a:rPr>
                        <a:t> </a:t>
                      </a:r>
                      <a:r>
                        <a:rPr lang="en" sz="2000">
                          <a:latin typeface="+mn-lt"/>
                        </a:rPr>
                        <a:t>решени</a:t>
                      </a:r>
                      <a:r>
                        <a:rPr lang="ru-RU" sz="2000" dirty="0">
                          <a:latin typeface="+mn-lt"/>
                        </a:rPr>
                        <a:t>я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 err="1">
                          <a:latin typeface="+mn-lt"/>
                        </a:rPr>
                        <a:t>Развитые</a:t>
                      </a:r>
                      <a:r>
                        <a:rPr lang="en" sz="2000" dirty="0">
                          <a:latin typeface="+mn-lt"/>
                        </a:rPr>
                        <a:t> </a:t>
                      </a:r>
                      <a:r>
                        <a:rPr lang="en" sz="2000" dirty="0" err="1">
                          <a:latin typeface="+mn-lt"/>
                        </a:rPr>
                        <a:t>национальные</a:t>
                      </a:r>
                      <a:r>
                        <a:rPr lang="en" sz="2000" dirty="0">
                          <a:latin typeface="+mn-lt"/>
                        </a:rPr>
                        <a:t> </a:t>
                      </a:r>
                      <a:r>
                        <a:rPr lang="en" sz="2000" dirty="0" err="1">
                          <a:latin typeface="+mn-lt"/>
                        </a:rPr>
                        <a:t>провайдеры</a:t>
                      </a:r>
                      <a:endParaRPr sz="2000" dirty="0">
                        <a:latin typeface="+mn-lt"/>
                      </a:endParaRPr>
                    </a:p>
                  </a:txBody>
                  <a:tcPr marL="0" marR="0" marT="432000" marB="432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05651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74F0-4EAB-492A-A59C-9F3673239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5" name="Graphic 187">
            <a:extLst>
              <a:ext uri="{FF2B5EF4-FFF2-40B4-BE49-F238E27FC236}">
                <a16:creationId xmlns:a16="http://schemas.microsoft.com/office/drawing/2014/main" id="{25829CE2-B104-4DBC-B015-D3CD62C7A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7766" y="2703038"/>
            <a:ext cx="403904" cy="403904"/>
          </a:xfrm>
          <a:prstGeom prst="rect">
            <a:avLst/>
          </a:prstGeom>
        </p:spPr>
      </p:pic>
      <p:pic>
        <p:nvPicPr>
          <p:cNvPr id="6" name="Graphic 187">
            <a:extLst>
              <a:ext uri="{FF2B5EF4-FFF2-40B4-BE49-F238E27FC236}">
                <a16:creationId xmlns:a16="http://schemas.microsoft.com/office/drawing/2014/main" id="{B57E2C41-7287-44CC-9BFB-55A7AEBE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5654" y="2703038"/>
            <a:ext cx="403904" cy="403904"/>
          </a:xfrm>
          <a:prstGeom prst="rect">
            <a:avLst/>
          </a:prstGeom>
        </p:spPr>
      </p:pic>
      <p:pic>
        <p:nvPicPr>
          <p:cNvPr id="7" name="Graphic 187">
            <a:extLst>
              <a:ext uri="{FF2B5EF4-FFF2-40B4-BE49-F238E27FC236}">
                <a16:creationId xmlns:a16="http://schemas.microsoft.com/office/drawing/2014/main" id="{5B634A5E-16F7-4E92-BA0E-36A2C7C92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3542" y="2703038"/>
            <a:ext cx="403904" cy="403904"/>
          </a:xfrm>
          <a:prstGeom prst="rect">
            <a:avLst/>
          </a:prstGeom>
        </p:spPr>
      </p:pic>
      <p:pic>
        <p:nvPicPr>
          <p:cNvPr id="8" name="Graphic 187">
            <a:extLst>
              <a:ext uri="{FF2B5EF4-FFF2-40B4-BE49-F238E27FC236}">
                <a16:creationId xmlns:a16="http://schemas.microsoft.com/office/drawing/2014/main" id="{08A10D55-8081-44EC-9099-431FC1F8C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1430" y="2703038"/>
            <a:ext cx="403904" cy="403904"/>
          </a:xfrm>
          <a:prstGeom prst="rect">
            <a:avLst/>
          </a:prstGeom>
        </p:spPr>
      </p:pic>
      <p:pic>
        <p:nvPicPr>
          <p:cNvPr id="9" name="Graphic 187">
            <a:extLst>
              <a:ext uri="{FF2B5EF4-FFF2-40B4-BE49-F238E27FC236}">
                <a16:creationId xmlns:a16="http://schemas.microsoft.com/office/drawing/2014/main" id="{3C3A7A81-67BD-4FD3-BDD7-EDFF19B8F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99318" y="2703038"/>
            <a:ext cx="403904" cy="403904"/>
          </a:xfrm>
          <a:prstGeom prst="rect">
            <a:avLst/>
          </a:prstGeom>
        </p:spPr>
      </p:pic>
      <p:pic>
        <p:nvPicPr>
          <p:cNvPr id="10" name="Graphic 187">
            <a:extLst>
              <a:ext uri="{FF2B5EF4-FFF2-40B4-BE49-F238E27FC236}">
                <a16:creationId xmlns:a16="http://schemas.microsoft.com/office/drawing/2014/main" id="{AAF7DFFD-E9A6-45E7-B89A-8DC4952D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67206" y="2703038"/>
            <a:ext cx="403904" cy="403904"/>
          </a:xfrm>
          <a:prstGeom prst="rect">
            <a:avLst/>
          </a:prstGeom>
        </p:spPr>
      </p:pic>
      <p:pic>
        <p:nvPicPr>
          <p:cNvPr id="11" name="Graphic 187">
            <a:extLst>
              <a:ext uri="{FF2B5EF4-FFF2-40B4-BE49-F238E27FC236}">
                <a16:creationId xmlns:a16="http://schemas.microsoft.com/office/drawing/2014/main" id="{3731E67A-22B1-43A4-ABE5-6005CE907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5092" y="2703038"/>
            <a:ext cx="403904" cy="4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76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B4C97E-DBD3-48B2-9396-CD52197D399C}"/>
              </a:ext>
            </a:extLst>
          </p:cNvPr>
          <p:cNvSpPr/>
          <p:nvPr/>
        </p:nvSpPr>
        <p:spPr>
          <a:xfrm>
            <a:off x="0" y="0"/>
            <a:ext cx="24382413" cy="1371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D2492BC-5754-485F-AF4E-C78FDDA7D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51F343-AA3F-4310-9FEC-BDF4980D4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6" name="Скругленный прямоугольник 44">
            <a:extLst>
              <a:ext uri="{FF2B5EF4-FFF2-40B4-BE49-F238E27FC236}">
                <a16:creationId xmlns:a16="http://schemas.microsoft.com/office/drawing/2014/main" id="{54D89146-2BC7-48D6-B5C3-CD147DA459A0}"/>
              </a:ext>
            </a:extLst>
          </p:cNvPr>
          <p:cNvSpPr>
            <a:spLocks/>
          </p:cNvSpPr>
          <p:nvPr/>
        </p:nvSpPr>
        <p:spPr>
          <a:xfrm>
            <a:off x="1583998" y="3477884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Разметка датасетов</a:t>
            </a:r>
          </a:p>
        </p:txBody>
      </p:sp>
      <p:sp>
        <p:nvSpPr>
          <p:cNvPr id="7" name="Скругленный прямоугольник 47">
            <a:extLst>
              <a:ext uri="{FF2B5EF4-FFF2-40B4-BE49-F238E27FC236}">
                <a16:creationId xmlns:a16="http://schemas.microsoft.com/office/drawing/2014/main" id="{746D36A0-84D3-4066-96E5-1DE93D175C3F}"/>
              </a:ext>
            </a:extLst>
          </p:cNvPr>
          <p:cNvSpPr>
            <a:spLocks/>
          </p:cNvSpPr>
          <p:nvPr/>
        </p:nvSpPr>
        <p:spPr>
          <a:xfrm>
            <a:off x="8909277" y="3477884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Хранение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использование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датасетов</a:t>
            </a:r>
          </a:p>
        </p:txBody>
      </p:sp>
      <p:sp>
        <p:nvSpPr>
          <p:cNvPr id="9" name="Скругленный прямоугольник 50">
            <a:extLst>
              <a:ext uri="{FF2B5EF4-FFF2-40B4-BE49-F238E27FC236}">
                <a16:creationId xmlns:a16="http://schemas.microsoft.com/office/drawing/2014/main" id="{36967106-65F1-44E2-ADF4-EF92CABF85A4}"/>
              </a:ext>
            </a:extLst>
          </p:cNvPr>
          <p:cNvSpPr>
            <a:spLocks/>
          </p:cNvSpPr>
          <p:nvPr/>
        </p:nvSpPr>
        <p:spPr>
          <a:xfrm>
            <a:off x="16234557" y="3477884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Обучение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ML-</a:t>
            </a:r>
            <a:r>
              <a:rPr lang="ru-RU" dirty="0">
                <a:solidFill>
                  <a:schemeClr val="tx1"/>
                </a:solidFill>
              </a:rPr>
              <a:t>моделей</a:t>
            </a:r>
          </a:p>
        </p:txBody>
      </p:sp>
      <p:sp>
        <p:nvSpPr>
          <p:cNvPr id="11" name="Скругленный прямоугольник 46">
            <a:extLst>
              <a:ext uri="{FF2B5EF4-FFF2-40B4-BE49-F238E27FC236}">
                <a16:creationId xmlns:a16="http://schemas.microsoft.com/office/drawing/2014/main" id="{037FABC2-0D76-4429-847F-446E0074C131}"/>
              </a:ext>
            </a:extLst>
          </p:cNvPr>
          <p:cNvSpPr/>
          <p:nvPr/>
        </p:nvSpPr>
        <p:spPr>
          <a:xfrm>
            <a:off x="8925001" y="7850188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Аналитика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управление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данными</a:t>
            </a:r>
          </a:p>
        </p:txBody>
      </p:sp>
      <p:sp>
        <p:nvSpPr>
          <p:cNvPr id="13" name="Скругленный прямоугольник 55">
            <a:extLst>
              <a:ext uri="{FF2B5EF4-FFF2-40B4-BE49-F238E27FC236}">
                <a16:creationId xmlns:a16="http://schemas.microsoft.com/office/drawing/2014/main" id="{459F3804-49AD-40CE-8851-E57D7AAAC902}"/>
              </a:ext>
            </a:extLst>
          </p:cNvPr>
          <p:cNvSpPr>
            <a:spLocks/>
          </p:cNvSpPr>
          <p:nvPr/>
        </p:nvSpPr>
        <p:spPr>
          <a:xfrm>
            <a:off x="1599898" y="7851155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Работа в инференсе сервисов ИИ</a:t>
            </a:r>
          </a:p>
        </p:txBody>
      </p:sp>
      <p:sp>
        <p:nvSpPr>
          <p:cNvPr id="14" name="Скругленный прямоугольник 52">
            <a:extLst>
              <a:ext uri="{FF2B5EF4-FFF2-40B4-BE49-F238E27FC236}">
                <a16:creationId xmlns:a16="http://schemas.microsoft.com/office/drawing/2014/main" id="{05F6FE87-5DC5-427C-8E65-2EDE0A09788E}"/>
              </a:ext>
            </a:extLst>
          </p:cNvPr>
          <p:cNvSpPr/>
          <p:nvPr/>
        </p:nvSpPr>
        <p:spPr>
          <a:xfrm>
            <a:off x="16250104" y="7850188"/>
            <a:ext cx="6588000" cy="367560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0" bIns="0"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Операционное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управление</a:t>
            </a:r>
          </a:p>
        </p:txBody>
      </p:sp>
      <p:pic>
        <p:nvPicPr>
          <p:cNvPr id="16" name="Graphic 13">
            <a:extLst>
              <a:ext uri="{FF2B5EF4-FFF2-40B4-BE49-F238E27FC236}">
                <a16:creationId xmlns:a16="http://schemas.microsoft.com/office/drawing/2014/main" id="{2029F76A-B802-4087-9F73-877237A88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6995934" y="5946713"/>
            <a:ext cx="706973" cy="706973"/>
          </a:xfrm>
          <a:prstGeom prst="rect">
            <a:avLst/>
          </a:prstGeom>
        </p:spPr>
      </p:pic>
      <p:pic>
        <p:nvPicPr>
          <p:cNvPr id="17" name="Graphic 34">
            <a:extLst>
              <a:ext uri="{FF2B5EF4-FFF2-40B4-BE49-F238E27FC236}">
                <a16:creationId xmlns:a16="http://schemas.microsoft.com/office/drawing/2014/main" id="{BFF0DE77-E828-41A0-A1F9-3C6C7233B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332701" y="5969686"/>
            <a:ext cx="684000" cy="684000"/>
          </a:xfrm>
          <a:prstGeom prst="rect">
            <a:avLst/>
          </a:prstGeom>
        </p:spPr>
      </p:pic>
      <p:pic>
        <p:nvPicPr>
          <p:cNvPr id="18" name="Graphic 36">
            <a:extLst>
              <a:ext uri="{FF2B5EF4-FFF2-40B4-BE49-F238E27FC236}">
                <a16:creationId xmlns:a16="http://schemas.microsoft.com/office/drawing/2014/main" id="{DDC8C397-4373-4D75-8D5D-9C0B53A49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693460" y="5927193"/>
            <a:ext cx="684000" cy="6840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B3E952F8-5B19-41E5-A79B-129124E84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258017" y="10331730"/>
            <a:ext cx="705375" cy="684000"/>
          </a:xfrm>
          <a:prstGeom prst="rect">
            <a:avLst/>
          </a:prstGeom>
        </p:spPr>
      </p:pic>
      <p:pic>
        <p:nvPicPr>
          <p:cNvPr id="22" name="Graphic 48">
            <a:extLst>
              <a:ext uri="{FF2B5EF4-FFF2-40B4-BE49-F238E27FC236}">
                <a16:creationId xmlns:a16="http://schemas.microsoft.com/office/drawing/2014/main" id="{9E417989-49AB-46F7-ADDD-14F567678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1629272" y="10313614"/>
            <a:ext cx="684000" cy="684000"/>
          </a:xfrm>
          <a:prstGeom prst="rect">
            <a:avLst/>
          </a:prstGeom>
        </p:spPr>
      </p:pic>
      <p:pic>
        <p:nvPicPr>
          <p:cNvPr id="23" name="Graphic 50">
            <a:extLst>
              <a:ext uri="{FF2B5EF4-FFF2-40B4-BE49-F238E27FC236}">
                <a16:creationId xmlns:a16="http://schemas.microsoft.com/office/drawing/2014/main" id="{49A7728A-F98E-4C74-B0A8-991B965DC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960191" y="10336619"/>
            <a:ext cx="684000" cy="68400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3B208491-77BE-CDA9-6567-0663CDF8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чём ещё не сказали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323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07794-FFB8-894D-81EF-1968F2A0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03312"/>
            <a:ext cx="10977563" cy="1823991"/>
          </a:xfrm>
        </p:spPr>
        <p:txBody>
          <a:bodyPr/>
          <a:lstStyle/>
          <a:p>
            <a:r>
              <a:rPr lang="ru-RU" dirty="0"/>
              <a:t>Вебинар</a:t>
            </a:r>
            <a:endParaRPr lang="x-non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F6BE026-9E86-2B7B-E761-83EDA2F30EE0}"/>
              </a:ext>
            </a:extLst>
          </p:cNvPr>
          <p:cNvSpPr txBox="1">
            <a:spLocks/>
          </p:cNvSpPr>
          <p:nvPr/>
        </p:nvSpPr>
        <p:spPr>
          <a:xfrm>
            <a:off x="1628930" y="2736000"/>
            <a:ext cx="7677149" cy="3000835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>
                <a:solidFill>
                  <a:schemeClr val="bg1">
                    <a:lumMod val="50000"/>
                  </a:schemeClr>
                </a:solidFill>
              </a:rPr>
              <a:t>Возможности облачных технологий </a:t>
            </a:r>
            <a:br>
              <a:rPr lang="ru">
                <a:solidFill>
                  <a:schemeClr val="bg1">
                    <a:lumMod val="50000"/>
                  </a:schemeClr>
                </a:solidFill>
              </a:rPr>
            </a:br>
            <a:r>
              <a:rPr lang="ru">
                <a:solidFill>
                  <a:schemeClr val="bg1">
                    <a:lumMod val="50000"/>
                  </a:schemeClr>
                </a:solidFill>
              </a:rPr>
              <a:t>для хранения и обработки медицинских изображений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CDB2E-A8CE-C704-FB76-292CE62D2BD2}"/>
              </a:ext>
            </a:extLst>
          </p:cNvPr>
          <p:cNvSpPr txBox="1"/>
          <p:nvPr/>
        </p:nvSpPr>
        <p:spPr>
          <a:xfrm>
            <a:off x="1587600" y="6671002"/>
            <a:ext cx="11808077" cy="2831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defTabSz="1828619">
              <a:spcAft>
                <a:spcPts val="2400"/>
              </a:spcAft>
              <a:buClr>
                <a:schemeClr val="accent1"/>
              </a:buClr>
              <a:buSzPct val="100000"/>
            </a:pPr>
            <a:r>
              <a:rPr lang="ru-RU" sz="4800" dirty="0"/>
              <a:t>Профессор В. Е. Синицын</a:t>
            </a:r>
          </a:p>
          <a:p>
            <a:pPr marL="0" lvl="2" defTabSz="1828619">
              <a:spcAft>
                <a:spcPts val="2400"/>
              </a:spcAft>
              <a:buClr>
                <a:schemeClr val="accent1"/>
              </a:buClr>
              <a:buSzPct val="100000"/>
            </a:pPr>
            <a:r>
              <a:rPr lang="ru-RU" sz="4800" dirty="0"/>
              <a:t>Профессор С. П. Морозов </a:t>
            </a:r>
          </a:p>
          <a:p>
            <a:pPr marL="0" lvl="2" defTabSz="1828619">
              <a:spcAft>
                <a:spcPts val="2400"/>
              </a:spcAft>
              <a:buClr>
                <a:schemeClr val="accent1"/>
              </a:buClr>
              <a:buSzPct val="100000"/>
            </a:pPr>
            <a:r>
              <a:rPr lang="ru-RU" sz="4800" dirty="0"/>
              <a:t>Н. В. Ледихова </a:t>
            </a:r>
          </a:p>
        </p:txBody>
      </p:sp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D91C5171-A033-4C8C-A1FC-FC7BCB2955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6420" y="864000"/>
            <a:ext cx="10316502" cy="10316502"/>
          </a:xfrm>
          <a:effectLst/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3AACE55-1A59-4CCF-8292-9AF3280A53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563" y="10102411"/>
            <a:ext cx="8232775" cy="1095788"/>
          </a:xfrm>
        </p:spPr>
        <p:txBody>
          <a:bodyPr/>
          <a:lstStyle/>
          <a:p>
            <a:pPr algn="l"/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clck.ru/</a:t>
            </a:r>
            <a:r>
              <a:rPr lang="en-US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34YfXq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12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DB53633-E0DF-4057-BE0A-2A806C1695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213986"/>
            <a:ext cx="15001391" cy="8745537"/>
          </a:xfrm>
        </p:spPr>
        <p:txBody>
          <a:bodyPr/>
          <a:lstStyle/>
          <a:p>
            <a:pPr lvl="3"/>
            <a:r>
              <a:rPr lang="ru-RU" dirty="0">
                <a:solidFill>
                  <a:schemeClr val="bg1"/>
                </a:solidFill>
              </a:rPr>
              <a:t>Актуальные проблемы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тренды развития</a:t>
            </a:r>
          </a:p>
          <a:p>
            <a:pPr lvl="3"/>
            <a:r>
              <a:rPr lang="ru-RU" dirty="0"/>
              <a:t>Референс-центры</a:t>
            </a:r>
          </a:p>
          <a:p>
            <a:pPr lvl="3"/>
            <a:r>
              <a:rPr lang="ru-RU" dirty="0"/>
              <a:t>Облачный PACS</a:t>
            </a:r>
          </a:p>
          <a:p>
            <a:pPr lvl="3"/>
            <a:r>
              <a:rPr lang="ru-RU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642115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07794-FFB8-894D-81EF-1968F2A0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14925"/>
            <a:ext cx="10977563" cy="4044950"/>
          </a:xfrm>
        </p:spPr>
        <p:txBody>
          <a:bodyPr/>
          <a:lstStyle/>
          <a:p>
            <a:r>
              <a:rPr lang="ru-RU" dirty="0"/>
              <a:t>Становитесь</a:t>
            </a:r>
            <a:br>
              <a:rPr lang="ru-RU" dirty="0"/>
            </a:br>
            <a:r>
              <a:rPr lang="ru-RU" dirty="0"/>
              <a:t>нашим партнёром уже сегодня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11A170-BBCB-F340-AFA7-0D97C54ED6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563" y="10102411"/>
            <a:ext cx="8232775" cy="1095788"/>
          </a:xfrm>
        </p:spPr>
        <p:txBody>
          <a:bodyPr/>
          <a:lstStyle/>
          <a:p>
            <a:pPr algn="l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clck.ru/</a:t>
            </a:r>
            <a:r>
              <a:rPr lang="en-US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34Yc3Z</a:t>
            </a:r>
            <a:r>
              <a:rPr lang="ru-RU" dirty="0"/>
              <a:t> 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D5CB57C-0FC3-4AAC-8AD1-AA5DABBC537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7263959"/>
            <a:ext cx="10239275" cy="2206397"/>
          </a:xfrm>
        </p:spPr>
        <p:txBody>
          <a:bodyPr/>
          <a:lstStyle/>
          <a:p>
            <a:pPr marL="0" lvl="2" indent="0">
              <a:buNone/>
            </a:pPr>
            <a:r>
              <a:rPr lang="ru-RU" sz="4800" dirty="0"/>
              <a:t>Получите специальные условия </a:t>
            </a:r>
            <a:br>
              <a:rPr lang="ru-RU" sz="4800" dirty="0"/>
            </a:br>
            <a:r>
              <a:rPr lang="ru-RU" sz="4800" dirty="0"/>
              <a:t>хранения медицинских изображений</a:t>
            </a:r>
          </a:p>
          <a:p>
            <a:endParaRPr lang="ru-RU" dirty="0"/>
          </a:p>
        </p:txBody>
      </p:sp>
      <p:pic>
        <p:nvPicPr>
          <p:cNvPr id="4" name="Рисунок 9">
            <a:extLst>
              <a:ext uri="{FF2B5EF4-FFF2-40B4-BE49-F238E27FC236}">
                <a16:creationId xmlns:a16="http://schemas.microsoft.com/office/drawing/2014/main" id="{A4AA99D8-FEF8-A285-100C-0C55969F6A1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6420" y="864000"/>
            <a:ext cx="10317600" cy="10317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18407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C414691-445B-4F95-AC90-778C4E1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80000"/>
            <a:ext cx="13176575" cy="3323987"/>
          </a:xfrm>
        </p:spPr>
        <p:txBody>
          <a:bodyPr/>
          <a:lstStyle/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D421FC17-998F-544D-9D70-3BA9C447F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4963" y="8611008"/>
            <a:ext cx="10979625" cy="2171292"/>
          </a:xfrm>
        </p:spPr>
        <p:txBody>
          <a:bodyPr anchor="ctr"/>
          <a:lstStyle/>
          <a:p>
            <a:r>
              <a:rPr lang="ru-RU" b="1" dirty="0"/>
              <a:t>Евгений Попов</a:t>
            </a:r>
            <a:endParaRPr lang="ru" b="1"/>
          </a:p>
          <a:p>
            <a:r>
              <a:rPr lang="ru-RU" dirty="0"/>
              <a:t>Руководитель направления </a:t>
            </a:r>
            <a:br>
              <a:rPr lang="ru-RU" dirty="0"/>
            </a:br>
            <a:r>
              <a:rPr lang="ru-RU" dirty="0"/>
              <a:t>Здравоохранение </a:t>
            </a:r>
            <a:r>
              <a:rPr lang="de-DE" dirty="0"/>
              <a:t>Yandex Cloud</a:t>
            </a:r>
            <a:endParaRPr lang="en-US" dirty="0"/>
          </a:p>
          <a:p>
            <a:r>
              <a:rPr lang="en-US" dirty="0">
                <a:hlinkClick r:id="rId3"/>
              </a:rPr>
              <a:t>popov-evgeny@yandex-team.ru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368695-7C34-5D2B-C8E0-C8A81DB650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3155" r="17358" b="32332"/>
          <a:stretch/>
        </p:blipFill>
        <p:spPr>
          <a:xfrm>
            <a:off x="1621472" y="8611008"/>
            <a:ext cx="2181162" cy="2181162"/>
          </a:xfrm>
        </p:spPr>
      </p:pic>
    </p:spTree>
    <p:extLst>
      <p:ext uri="{BB962C8B-B14F-4D97-AF65-F5344CB8AC3E}">
        <p14:creationId xmlns:p14="http://schemas.microsoft.com/office/powerpoint/2010/main" val="287887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0E852D-86B6-4B82-8DEF-5D1C055B7AF0}"/>
              </a:ext>
            </a:extLst>
          </p:cNvPr>
          <p:cNvSpPr/>
          <p:nvPr/>
        </p:nvSpPr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33694AE-DCCF-4396-8498-E39020E08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Павел Пугачев, интервью ТАСС 20.03.2023 —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tass.ru/interviews/17295719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4B8B46-D255-416C-9E58-944920D1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385B6A5-7741-40D6-825E-B7BE4F0E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8047363" cy="2579507"/>
          </a:xfrm>
        </p:spPr>
        <p:txBody>
          <a:bodyPr/>
          <a:lstStyle/>
          <a:p>
            <a:r>
              <a:rPr lang="ru-RU" dirty="0"/>
              <a:t>Тренды цифровизации здравоохранения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F7B12-5526-4691-95F6-6B14FD8AA9C3}"/>
              </a:ext>
            </a:extLst>
          </p:cNvPr>
          <p:cNvSpPr txBox="1"/>
          <p:nvPr/>
        </p:nvSpPr>
        <p:spPr>
          <a:xfrm>
            <a:off x="13655674" y="1616439"/>
            <a:ext cx="9142739" cy="95410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Решение инфраструктурных проблем в регионах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Внедрение платформенных решений для медицинских работников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Развитие единого цифрового контура здравоохранения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Формирование единого цифрового профиля пациента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Защита персональных данных пациентов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Формирование открытых наборов данных для обучения сервисов ИИ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Развитие коллабораций с разработчиками ИТ-решений</a:t>
            </a:r>
          </a:p>
          <a:p>
            <a:pPr marL="540000" indent="-5400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Практическое внедрение сервисов</a:t>
            </a:r>
            <a:br>
              <a:rPr lang="ru-RU" sz="3200" dirty="0"/>
            </a:br>
            <a:r>
              <a:rPr lang="ru-RU" sz="3200" dirty="0"/>
              <a:t>ИИ в клиническую практику</a:t>
            </a:r>
          </a:p>
        </p:txBody>
      </p:sp>
    </p:spTree>
    <p:extLst>
      <p:ext uri="{BB962C8B-B14F-4D97-AF65-F5344CB8AC3E}">
        <p14:creationId xmlns:p14="http://schemas.microsoft.com/office/powerpoint/2010/main" val="318427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AFBD04C-88FF-4F0F-AA91-204141B53680}"/>
              </a:ext>
            </a:extLst>
          </p:cNvPr>
          <p:cNvSpPr/>
          <p:nvPr/>
        </p:nvSpPr>
        <p:spPr>
          <a:xfrm>
            <a:off x="1573627" y="10989639"/>
            <a:ext cx="6598823" cy="1259511"/>
          </a:xfrm>
          <a:prstGeom prst="roundRect">
            <a:avLst>
              <a:gd name="adj" fmla="val 29401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D8C4EBE-08CB-4671-AF5A-8426D2D82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* Приказ МЗ РФ 560н от 09.06.2020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9DCF04-9BEB-4317-AB54-415593FEC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F742AB-6707-4645-8CE4-DA0C2BDBE7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84000" y="4620308"/>
            <a:ext cx="1639038" cy="1584324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CF310FB-0408-41B7-87C4-6AB517584DB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0FB3E00-6BA7-42F4-9BC2-9E921502C19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24405C8-4182-4AB4-8822-C93784F734E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6765386"/>
            <a:ext cx="6011408" cy="2182813"/>
          </a:xfrm>
        </p:spPr>
        <p:txBody>
          <a:bodyPr rIns="0" bIns="0"/>
          <a:lstStyle/>
          <a:p>
            <a:pPr>
              <a:spcAft>
                <a:spcPts val="1200"/>
              </a:spcAft>
            </a:pPr>
            <a:r>
              <a:rPr lang="ru-RU" sz="3200" dirty="0"/>
              <a:t>Автоматизированное рабочее место врача-рентгенолога с пакетом прикладных программ для анализа изображений в формате DICOM</a:t>
            </a:r>
          </a:p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АРМ</a:t>
            </a:r>
          </a:p>
          <a:p>
            <a:endParaRPr lang="ru-RU" sz="32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700BB091-2880-47DF-864D-AD73E350CB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Ins="0" bIns="0"/>
          <a:lstStyle/>
          <a:p>
            <a:pPr>
              <a:spcAft>
                <a:spcPts val="1800"/>
              </a:spcAft>
            </a:pPr>
            <a:r>
              <a:rPr lang="ru-RU" sz="3200" dirty="0"/>
              <a:t>Сервер для хранения цифровых рентгеновских изображений (PACS)</a:t>
            </a:r>
          </a:p>
          <a:p>
            <a:pPr>
              <a:spcAft>
                <a:spcPts val="1200"/>
              </a:spcAft>
            </a:pPr>
            <a:r>
              <a:rPr lang="ru-RU" sz="3200" dirty="0"/>
              <a:t>Хранение*: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Норма — 2 года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Патология (взрослый) — 5 лет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Патология (ребёнок) — 10 лет</a:t>
            </a: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69BD3A4-F79B-465B-8BB3-DFD06E82CB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rIns="0" bIns="0"/>
          <a:lstStyle/>
          <a:p>
            <a:pPr>
              <a:spcAft>
                <a:spcPts val="1200"/>
              </a:spcAft>
            </a:pPr>
            <a:r>
              <a:rPr lang="ru-RU" sz="3200" dirty="0"/>
              <a:t>Сбор и предоставление первичных данных о медицинской деятельности для информационных систем в сфере здравоохранения</a:t>
            </a:r>
          </a:p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Интеграционная шина</a:t>
            </a:r>
          </a:p>
          <a:p>
            <a:endParaRPr lang="ru-RU" sz="32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1245EDB-F0BD-49A6-A6A5-1D7A849A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Цифровизация в отделении лучевой диагностики: стандарт оснащения </a:t>
            </a:r>
            <a:br>
              <a:rPr lang="ru-RU" dirty="0"/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DEA72-6C25-4297-AF5B-5D12DEEC4E38}"/>
              </a:ext>
            </a:extLst>
          </p:cNvPr>
          <p:cNvSpPr txBox="1"/>
          <p:nvPr/>
        </p:nvSpPr>
        <p:spPr>
          <a:xfrm>
            <a:off x="1916729" y="11290352"/>
            <a:ext cx="599848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dirty="0"/>
              <a:t>Какой ПАКС умеет автоматически удалять исследования при превышении сроков хранения? </a:t>
            </a:r>
          </a:p>
        </p:txBody>
      </p:sp>
    </p:spTree>
    <p:extLst>
      <p:ext uri="{BB962C8B-B14F-4D97-AF65-F5344CB8AC3E}">
        <p14:creationId xmlns:p14="http://schemas.microsoft.com/office/powerpoint/2010/main" val="98277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708CDFA-8C2B-4532-9555-F2CC5ABAA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8E16E7-6EC4-41F8-B81B-9D6AED13D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B418D6-F5F4-470C-BA43-AF4807F912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84000" y="4620308"/>
            <a:ext cx="1639038" cy="1584324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0B3E5B-E1F0-462F-A684-61B414DE27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36EE5D-6DE4-4FF3-A8F5-05E4D48F04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65971" y="6765386"/>
            <a:ext cx="4139058" cy="2182813"/>
          </a:xfrm>
        </p:spPr>
        <p:txBody>
          <a:bodyPr rIns="0" bIns="0"/>
          <a:lstStyle/>
          <a:p>
            <a:r>
              <a:rPr lang="ru-RU" sz="3200" dirty="0"/>
              <a:t>Радикальные изменения в объёме и качестве диагностической информации</a:t>
            </a:r>
          </a:p>
          <a:p>
            <a:endParaRPr lang="ru-RU" sz="32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CA5A1CE-42DB-4CCF-BD61-A7CC560B500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Ins="0" bIns="0"/>
          <a:lstStyle/>
          <a:p>
            <a:r>
              <a:rPr lang="ru-RU" sz="3200" dirty="0"/>
              <a:t>Вся лучевая диагностика —  цифровая</a:t>
            </a:r>
          </a:p>
          <a:p>
            <a:endParaRPr lang="ru-RU" sz="32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BC548AE-BC4D-4F8F-8212-5BC0BDE1B6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E427663-3380-4D63-96B3-D5D9EC1CB4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ABBA392-A60A-47D4-8F80-18CDFA398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082133" y="6765386"/>
            <a:ext cx="4366705" cy="2182813"/>
          </a:xfrm>
        </p:spPr>
        <p:txBody>
          <a:bodyPr rIns="0" bIns="0"/>
          <a:lstStyle/>
          <a:p>
            <a:r>
              <a:rPr lang="ru-RU" sz="3200" dirty="0"/>
              <a:t>Практическое внедрение телерадиологии</a:t>
            </a:r>
          </a:p>
          <a:p>
            <a:endParaRPr lang="ru-RU" sz="32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B558DE8-4363-408B-A6F0-A6819087359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561889" y="6765386"/>
            <a:ext cx="4608512" cy="2182813"/>
          </a:xfrm>
        </p:spPr>
        <p:txBody>
          <a:bodyPr rIns="0" bIns="0"/>
          <a:lstStyle/>
          <a:p>
            <a:r>
              <a:rPr lang="ru-RU" sz="3200" dirty="0"/>
              <a:t>Цифровые хранилища данных (PACS) и радиологические информационные системы (РИС) — повседневность</a:t>
            </a:r>
          </a:p>
          <a:p>
            <a:endParaRPr lang="ru-RU" sz="3200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5EEF673E-376E-435F-886E-C997AB97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Лучевая диагностика сегодня</a:t>
            </a:r>
          </a:p>
        </p:txBody>
      </p:sp>
    </p:spTree>
    <p:extLst>
      <p:ext uri="{BB962C8B-B14F-4D97-AF65-F5344CB8AC3E}">
        <p14:creationId xmlns:p14="http://schemas.microsoft.com/office/powerpoint/2010/main" val="356945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61D0B23-D067-440B-B7EE-804110213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* Данные отчётной формы 30 — 2021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08F6A8-E089-48DF-A78D-31190AB0F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2E8DA-95AC-4D66-B098-1DBBA8C06590}"/>
              </a:ext>
            </a:extLst>
          </p:cNvPr>
          <p:cNvSpPr txBox="1"/>
          <p:nvPr/>
        </p:nvSpPr>
        <p:spPr>
          <a:xfrm>
            <a:off x="1587598" y="1415521"/>
            <a:ext cx="17197289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4800" dirty="0"/>
              <a:t>Динамика количества исследований за 12 лет: 2010–2021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72B1F5-E9FB-4CA9-AECB-20437CEB5C79}"/>
              </a:ext>
            </a:extLst>
          </p:cNvPr>
          <p:cNvSpPr txBox="1"/>
          <p:nvPr/>
        </p:nvSpPr>
        <p:spPr>
          <a:xfrm>
            <a:off x="18418175" y="2648309"/>
            <a:ext cx="3697920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</a:rPr>
              <a:t>+15</a:t>
            </a:r>
            <a:r>
              <a:rPr lang="en-US" sz="6600" dirty="0">
                <a:solidFill>
                  <a:schemeClr val="accent1"/>
                </a:solidFill>
              </a:rPr>
              <a:t>%</a:t>
            </a:r>
            <a:r>
              <a:rPr lang="en-US" sz="8800" dirty="0"/>
              <a:t> </a:t>
            </a:r>
            <a:br>
              <a:rPr lang="en-US" sz="3200" dirty="0"/>
            </a:br>
            <a:r>
              <a:rPr lang="ru-RU" sz="2400" dirty="0"/>
              <a:t>фактического количества исследований </a:t>
            </a:r>
            <a:endParaRPr lang="ru-RU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EC043-5C81-4C9E-A946-5010FDA84C22}"/>
              </a:ext>
            </a:extLst>
          </p:cNvPr>
          <p:cNvSpPr txBox="1"/>
          <p:nvPr/>
        </p:nvSpPr>
        <p:spPr>
          <a:xfrm>
            <a:off x="18418175" y="5415656"/>
            <a:ext cx="3697920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</a:rPr>
              <a:t>+66</a:t>
            </a:r>
            <a:r>
              <a:rPr lang="en-US" sz="6600" dirty="0">
                <a:solidFill>
                  <a:schemeClr val="accent1"/>
                </a:solidFill>
              </a:rPr>
              <a:t>% </a:t>
            </a:r>
            <a:br>
              <a:rPr lang="en-US" sz="3200" dirty="0"/>
            </a:br>
            <a:r>
              <a:rPr lang="ru-RU" sz="2400" dirty="0"/>
              <a:t>нормированного количества исследований </a:t>
            </a:r>
            <a:endParaRPr lang="ru-RU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03B8DD-6A72-49AD-8211-74373B821BA9}"/>
              </a:ext>
            </a:extLst>
          </p:cNvPr>
          <p:cNvSpPr txBox="1"/>
          <p:nvPr/>
        </p:nvSpPr>
        <p:spPr>
          <a:xfrm>
            <a:off x="18418175" y="7754882"/>
            <a:ext cx="3697920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</a:rPr>
              <a:t>+785</a:t>
            </a:r>
            <a:r>
              <a:rPr lang="en-US" sz="6600" dirty="0">
                <a:solidFill>
                  <a:schemeClr val="accent1"/>
                </a:solidFill>
              </a:rPr>
              <a:t>% </a:t>
            </a:r>
            <a:br>
              <a:rPr lang="en-US" sz="3200" dirty="0"/>
            </a:br>
            <a:r>
              <a:rPr lang="ru-RU" sz="2400" dirty="0"/>
              <a:t>фактического количества исследований КТ</a:t>
            </a:r>
            <a:endParaRPr lang="ru-RU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2BBF3E-654D-40A3-89DF-BA467633A962}"/>
              </a:ext>
            </a:extLst>
          </p:cNvPr>
          <p:cNvSpPr txBox="1"/>
          <p:nvPr/>
        </p:nvSpPr>
        <p:spPr>
          <a:xfrm>
            <a:off x="18418175" y="10088819"/>
            <a:ext cx="3697920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</a:rPr>
              <a:t>+127</a:t>
            </a:r>
            <a:r>
              <a:rPr lang="en-US" sz="6600" dirty="0">
                <a:solidFill>
                  <a:schemeClr val="accent1"/>
                </a:solidFill>
              </a:rPr>
              <a:t>% </a:t>
            </a:r>
            <a:br>
              <a:rPr lang="en-US" sz="3200" dirty="0"/>
            </a:br>
            <a:r>
              <a:rPr lang="ru-RU" sz="2400" dirty="0"/>
              <a:t>фактического количества исследований МРТ </a:t>
            </a:r>
            <a:endParaRPr lang="ru-RU" sz="3200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39CFDFDA-2747-1547-6399-EAFB990F1474}"/>
              </a:ext>
            </a:extLst>
          </p:cNvPr>
          <p:cNvSpPr/>
          <p:nvPr/>
        </p:nvSpPr>
        <p:spPr>
          <a:xfrm>
            <a:off x="1587599" y="10641741"/>
            <a:ext cx="16040781" cy="745662"/>
          </a:xfrm>
          <a:prstGeom prst="roundRect">
            <a:avLst>
              <a:gd name="adj" fmla="val 25215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x-none" sz="3200">
              <a:ln w="0"/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EEC992-537B-4C63-7366-889B4C128360}"/>
              </a:ext>
            </a:extLst>
          </p:cNvPr>
          <p:cNvGrpSpPr/>
          <p:nvPr/>
        </p:nvGrpSpPr>
        <p:grpSpPr>
          <a:xfrm>
            <a:off x="1587599" y="3132257"/>
            <a:ext cx="16040781" cy="6573588"/>
            <a:chOff x="1277257" y="3530871"/>
            <a:chExt cx="16040781" cy="6573588"/>
          </a:xfrm>
        </p:grpSpPr>
        <p:graphicFrame>
          <p:nvGraphicFramePr>
            <p:cNvPr id="5" name="Диаграмма 4">
              <a:extLst>
                <a:ext uri="{FF2B5EF4-FFF2-40B4-BE49-F238E27FC236}">
                  <a16:creationId xmlns:a16="http://schemas.microsoft.com/office/drawing/2014/main" id="{E6007076-FF93-900E-E6AD-183C37C6D0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02625902"/>
                </p:ext>
              </p:extLst>
            </p:nvPr>
          </p:nvGraphicFramePr>
          <p:xfrm>
            <a:off x="2844800" y="3833813"/>
            <a:ext cx="14473238" cy="62706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2E9E7-24AC-F2A0-C94A-F410D7775E28}"/>
                </a:ext>
              </a:extLst>
            </p:cNvPr>
            <p:cNvSpPr txBox="1"/>
            <p:nvPr/>
          </p:nvSpPr>
          <p:spPr>
            <a:xfrm>
              <a:off x="1728788" y="9581351"/>
              <a:ext cx="914400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ru-RU" sz="2000" dirty="0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F336A-EBEA-C93B-AC1E-4B0C403D6FEB}"/>
                </a:ext>
              </a:extLst>
            </p:cNvPr>
            <p:cNvSpPr txBox="1"/>
            <p:nvPr/>
          </p:nvSpPr>
          <p:spPr>
            <a:xfrm>
              <a:off x="1277257" y="7743455"/>
              <a:ext cx="156754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ru-RU" sz="2000" dirty="0">
                  <a:solidFill>
                    <a:sysClr val="windowText" lastClr="000000"/>
                  </a:solidFill>
                </a:rPr>
                <a:t>50 000 000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F9A8D8-150E-C150-1389-82F33FD4300F}"/>
                </a:ext>
              </a:extLst>
            </p:cNvPr>
            <p:cNvSpPr txBox="1"/>
            <p:nvPr/>
          </p:nvSpPr>
          <p:spPr>
            <a:xfrm>
              <a:off x="1277257" y="5918409"/>
              <a:ext cx="156754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ru-RU" sz="2000" dirty="0">
                  <a:solidFill>
                    <a:sysClr val="windowText" lastClr="000000"/>
                  </a:solidFill>
                </a:rPr>
                <a:t>100 000 000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92F6DC-DDE4-7203-3D73-324A6E48CF70}"/>
                </a:ext>
              </a:extLst>
            </p:cNvPr>
            <p:cNvSpPr txBox="1"/>
            <p:nvPr/>
          </p:nvSpPr>
          <p:spPr>
            <a:xfrm>
              <a:off x="1277257" y="4093364"/>
              <a:ext cx="156754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ru-RU" sz="2000" dirty="0">
                  <a:solidFill>
                    <a:sysClr val="windowText" lastClr="000000"/>
                  </a:solidFill>
                </a:rPr>
                <a:t>150 000 000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2FB9FE-3138-97B6-91F3-BC8FCD1FFEC5}"/>
                </a:ext>
              </a:extLst>
            </p:cNvPr>
            <p:cNvSpPr txBox="1"/>
            <p:nvPr/>
          </p:nvSpPr>
          <p:spPr>
            <a:xfrm>
              <a:off x="3299460" y="3530872"/>
              <a:ext cx="120110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0,8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4B00D-B372-59F4-409A-9018510F5C16}"/>
                </a:ext>
              </a:extLst>
            </p:cNvPr>
            <p:cNvSpPr txBox="1"/>
            <p:nvPr/>
          </p:nvSpPr>
          <p:spPr>
            <a:xfrm>
              <a:off x="5354214" y="3530872"/>
              <a:ext cx="120110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0,8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72AB77-FAD5-3663-24AB-5225AB5DEA18}"/>
                </a:ext>
              </a:extLst>
            </p:cNvPr>
            <p:cNvSpPr txBox="1"/>
            <p:nvPr/>
          </p:nvSpPr>
          <p:spPr>
            <a:xfrm>
              <a:off x="7408968" y="3530872"/>
              <a:ext cx="1201103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1,1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569694-D954-B944-9130-906A50B5DFAE}"/>
                </a:ext>
              </a:extLst>
            </p:cNvPr>
            <p:cNvSpPr txBox="1"/>
            <p:nvPr/>
          </p:nvSpPr>
          <p:spPr>
            <a:xfrm>
              <a:off x="9446616" y="3530872"/>
              <a:ext cx="1340024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1,3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819C21-2EA3-5E2E-AB69-858861F3A445}"/>
                </a:ext>
              </a:extLst>
            </p:cNvPr>
            <p:cNvSpPr txBox="1"/>
            <p:nvPr/>
          </p:nvSpPr>
          <p:spPr>
            <a:xfrm>
              <a:off x="11518476" y="3530872"/>
              <a:ext cx="1340024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1,4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DC4974-6301-CF6A-E160-55CF49CA27D4}"/>
                </a:ext>
              </a:extLst>
            </p:cNvPr>
            <p:cNvSpPr txBox="1"/>
            <p:nvPr/>
          </p:nvSpPr>
          <p:spPr>
            <a:xfrm>
              <a:off x="13573230" y="3530871"/>
              <a:ext cx="1340024" cy="4718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1,3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C3E0F1-5010-652F-BCE3-200C01DCEFB5}"/>
                </a:ext>
              </a:extLst>
            </p:cNvPr>
            <p:cNvSpPr txBox="1"/>
            <p:nvPr/>
          </p:nvSpPr>
          <p:spPr>
            <a:xfrm>
              <a:off x="15627984" y="3577441"/>
              <a:ext cx="1340024" cy="42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2000" dirty="0">
                  <a:solidFill>
                    <a:sysClr val="windowText" lastClr="000000"/>
                  </a:solidFill>
                </a:rPr>
                <a:t>1,5</a:t>
              </a:r>
              <a:r>
                <a:rPr lang="ru-RU" sz="2000" dirty="0"/>
                <a:t>%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35" name="Объект 5">
            <a:extLst>
              <a:ext uri="{FF2B5EF4-FFF2-40B4-BE49-F238E27FC236}">
                <a16:creationId xmlns:a16="http://schemas.microsoft.com/office/drawing/2014/main" id="{910392DB-0DFA-5E8D-63C3-4FF35AB77641}"/>
              </a:ext>
            </a:extLst>
          </p:cNvPr>
          <p:cNvGraphicFramePr>
            <a:graphicFrameLocks/>
          </p:cNvGraphicFramePr>
          <p:nvPr/>
        </p:nvGraphicFramePr>
        <p:xfrm>
          <a:off x="1897941" y="9924810"/>
          <a:ext cx="15730439" cy="219868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7592">
                  <a:extLst>
                    <a:ext uri="{9D8B030D-6E8A-4147-A177-3AD203B41FA5}">
                      <a16:colId xmlns:a16="http://schemas.microsoft.com/office/drawing/2014/main" val="1249127310"/>
                    </a:ext>
                  </a:extLst>
                </a:gridCol>
                <a:gridCol w="1132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1266204020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513931393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914557120"/>
                    </a:ext>
                  </a:extLst>
                </a:gridCol>
                <a:gridCol w="2045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2895">
                <a:tc>
                  <a:txBody>
                    <a:bodyPr/>
                    <a:lstStyle/>
                    <a:p>
                      <a:endParaRPr lang="ru-RU" sz="2000" b="0" i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РГ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</a:rPr>
                        <a:t>160 498 269 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164 151 697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171 424 189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173 608 079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183 101 881 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154 227 648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164 113 906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895">
                <a:tc>
                  <a:txBody>
                    <a:bodyPr/>
                    <a:lstStyle/>
                    <a:p>
                      <a:pPr algn="l"/>
                      <a:endParaRPr lang="ru-RU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КТ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2 982 304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4 288 928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6 237 062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8 109 110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10 992 987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17 334 291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22 618 346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895">
                <a:tc>
                  <a:txBody>
                    <a:bodyPr/>
                    <a:lstStyle/>
                    <a:p>
                      <a:pPr algn="l"/>
                      <a:endParaRPr lang="ru-RU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МРТ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1 236 940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1 399 539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1 932 626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2 352 562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2 854 540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2 309 190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2 811 258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333F0DF-8F29-6378-C999-FD84E69C9012}"/>
              </a:ext>
            </a:extLst>
          </p:cNvPr>
          <p:cNvSpPr>
            <a:spLocks noChangeAspect="1"/>
          </p:cNvSpPr>
          <p:nvPr/>
        </p:nvSpPr>
        <p:spPr>
          <a:xfrm>
            <a:off x="1897942" y="10203686"/>
            <a:ext cx="180000" cy="18000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48294F6-38C2-29B6-35AE-419EA8BD3D4F}"/>
              </a:ext>
            </a:extLst>
          </p:cNvPr>
          <p:cNvSpPr>
            <a:spLocks noChangeAspect="1"/>
          </p:cNvSpPr>
          <p:nvPr/>
        </p:nvSpPr>
        <p:spPr>
          <a:xfrm>
            <a:off x="1897942" y="10937111"/>
            <a:ext cx="180000" cy="18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35C227A-1FC8-5380-DB20-EB8822BAFD66}"/>
              </a:ext>
            </a:extLst>
          </p:cNvPr>
          <p:cNvSpPr>
            <a:spLocks noChangeAspect="1"/>
          </p:cNvSpPr>
          <p:nvPr/>
        </p:nvSpPr>
        <p:spPr>
          <a:xfrm>
            <a:off x="1897942" y="11672706"/>
            <a:ext cx="180000" cy="180000"/>
          </a:xfrm>
          <a:prstGeom prst="rect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9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66C4D79C-9698-4024-A331-6FADAB3F4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</p:spPr>
        <p:txBody>
          <a:bodyPr/>
          <a:lstStyle/>
          <a:p>
            <a:r>
              <a:rPr lang="ru-RU" dirty="0"/>
              <a:t>* Данные отчётной формы 30 — 2021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82C909-E0A4-43D8-B41A-6D4F63B7D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C0E2DA8-DB66-4360-B531-B5EEB6D3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7575" cy="1471725"/>
          </a:xfrm>
        </p:spPr>
        <p:txBody>
          <a:bodyPr/>
          <a:lstStyle/>
          <a:p>
            <a:r>
              <a:rPr lang="ru-RU" dirty="0"/>
              <a:t>Динамика количества исследований за 12 лет: 2010–2021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07A63F-0BC0-3606-CEBE-D1F467FCE951}"/>
              </a:ext>
            </a:extLst>
          </p:cNvPr>
          <p:cNvSpPr txBox="1"/>
          <p:nvPr/>
        </p:nvSpPr>
        <p:spPr>
          <a:xfrm>
            <a:off x="1579563" y="6476092"/>
            <a:ext cx="7235124" cy="26314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60000"/>
              </a:lnSpc>
              <a:spcAft>
                <a:spcPts val="1800"/>
              </a:spcAft>
            </a:pPr>
            <a:r>
              <a:rPr lang="ru-RU" sz="20000" dirty="0">
                <a:solidFill>
                  <a:schemeClr val="accent1"/>
                </a:solidFill>
              </a:rPr>
              <a:t>+15</a:t>
            </a:r>
            <a:r>
              <a:rPr lang="en-US" sz="12000" dirty="0">
                <a:solidFill>
                  <a:schemeClr val="accent1"/>
                </a:solidFill>
              </a:rPr>
              <a:t>%</a:t>
            </a:r>
          </a:p>
          <a:p>
            <a:r>
              <a:rPr lang="ru-RU" dirty="0"/>
              <a:t>количества исследований </a:t>
            </a:r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4BB55-87B6-425E-82AF-FDB826DF5A84}"/>
              </a:ext>
            </a:extLst>
          </p:cNvPr>
          <p:cNvSpPr txBox="1"/>
          <p:nvPr/>
        </p:nvSpPr>
        <p:spPr>
          <a:xfrm>
            <a:off x="12561888" y="6478946"/>
            <a:ext cx="7235124" cy="26314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60000"/>
              </a:lnSpc>
              <a:spcAft>
                <a:spcPts val="1800"/>
              </a:spcAft>
            </a:pPr>
            <a:r>
              <a:rPr lang="ru-RU" sz="20000" dirty="0">
                <a:solidFill>
                  <a:schemeClr val="accent1"/>
                </a:solidFill>
              </a:rPr>
              <a:t>+247</a:t>
            </a:r>
            <a:r>
              <a:rPr lang="en-US" sz="12000" dirty="0">
                <a:solidFill>
                  <a:schemeClr val="accent1"/>
                </a:solidFill>
              </a:rPr>
              <a:t>%</a:t>
            </a:r>
          </a:p>
          <a:p>
            <a:r>
              <a:rPr lang="ru-RU" dirty="0"/>
              <a:t>объёма хранения исследований </a:t>
            </a:r>
            <a:endParaRPr lang="x-none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01205B8-93D4-43F8-B685-5225CBDC468F}"/>
              </a:ext>
            </a:extLst>
          </p:cNvPr>
          <p:cNvCxnSpPr>
            <a:cxnSpLocks/>
          </p:cNvCxnSpPr>
          <p:nvPr/>
        </p:nvCxnSpPr>
        <p:spPr>
          <a:xfrm>
            <a:off x="7808119" y="7125608"/>
            <a:ext cx="4018756" cy="0"/>
          </a:xfrm>
          <a:prstGeom prst="straightConnector1">
            <a:avLst/>
          </a:prstGeom>
          <a:ln w="63500" cmpd="sng">
            <a:solidFill>
              <a:schemeClr val="accent1"/>
            </a:solidFill>
            <a:prstDash val="solid"/>
            <a:headEnd type="none" w="lg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0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76DF55-4F7D-47C5-B76E-0D6F31F31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* Данные отчётной формы 30 — 2021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787180-9664-4E0D-AD76-F78ECC91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56DEB1F-B981-403E-82C7-83AE4E857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7575" cy="1471511"/>
          </a:xfrm>
        </p:spPr>
        <p:txBody>
          <a:bodyPr/>
          <a:lstStyle/>
          <a:p>
            <a:r>
              <a:rPr lang="ru-RU" dirty="0"/>
              <a:t>Изменения в отрасли*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A38E5-A061-4F43-AC94-5A55EE47C568}"/>
              </a:ext>
            </a:extLst>
          </p:cNvPr>
          <p:cNvSpPr txBox="1"/>
          <p:nvPr/>
        </p:nvSpPr>
        <p:spPr>
          <a:xfrm>
            <a:off x="17681575" y="2774380"/>
            <a:ext cx="406717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Увеличение за 3 года: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B205A-50CF-40E7-8D65-FDA1207AF730}"/>
              </a:ext>
            </a:extLst>
          </p:cNvPr>
          <p:cNvSpPr txBox="1"/>
          <p:nvPr/>
        </p:nvSpPr>
        <p:spPr>
          <a:xfrm>
            <a:off x="17681575" y="3459306"/>
            <a:ext cx="4716123" cy="2277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0" dirty="0">
                <a:solidFill>
                  <a:schemeClr val="accent1"/>
                </a:solidFill>
              </a:rPr>
              <a:t>+25</a:t>
            </a:r>
            <a:r>
              <a:rPr lang="en-US" sz="9600" dirty="0">
                <a:solidFill>
                  <a:schemeClr val="accent1"/>
                </a:solidFill>
              </a:rPr>
              <a:t>%</a:t>
            </a:r>
            <a:r>
              <a:rPr lang="en-US" sz="12000" dirty="0"/>
              <a:t> </a:t>
            </a:r>
            <a:br>
              <a:rPr lang="en-US" sz="3200" dirty="0"/>
            </a:br>
            <a:r>
              <a:rPr lang="ru-RU" sz="2800" dirty="0"/>
              <a:t>аппаратов КТ 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810F5-2A54-44C3-B83F-8FB2BEA88639}"/>
              </a:ext>
            </a:extLst>
          </p:cNvPr>
          <p:cNvSpPr txBox="1"/>
          <p:nvPr/>
        </p:nvSpPr>
        <p:spPr>
          <a:xfrm>
            <a:off x="17681575" y="6382911"/>
            <a:ext cx="4641170" cy="2277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0" dirty="0">
                <a:solidFill>
                  <a:schemeClr val="accent1"/>
                </a:solidFill>
              </a:rPr>
              <a:t>+13</a:t>
            </a:r>
            <a:r>
              <a:rPr lang="en-US" sz="9600" dirty="0">
                <a:solidFill>
                  <a:schemeClr val="accent1"/>
                </a:solidFill>
              </a:rPr>
              <a:t>%</a:t>
            </a:r>
            <a:r>
              <a:rPr lang="en-US" sz="12000" dirty="0">
                <a:solidFill>
                  <a:schemeClr val="accent1"/>
                </a:solidFill>
              </a:rPr>
              <a:t> </a:t>
            </a:r>
            <a:br>
              <a:rPr lang="en-US" sz="3200" dirty="0"/>
            </a:br>
            <a:r>
              <a:rPr lang="ru-RU" sz="2800" dirty="0"/>
              <a:t>аппаратов МРТ 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CFE3B-1B0C-4ACD-80FB-6CB0EED86129}"/>
              </a:ext>
            </a:extLst>
          </p:cNvPr>
          <p:cNvSpPr txBox="1"/>
          <p:nvPr/>
        </p:nvSpPr>
        <p:spPr>
          <a:xfrm>
            <a:off x="17681575" y="9287518"/>
            <a:ext cx="4701608" cy="2277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0" dirty="0">
                <a:solidFill>
                  <a:schemeClr val="accent1"/>
                </a:solidFill>
              </a:rPr>
              <a:t>+7,6</a:t>
            </a:r>
            <a:r>
              <a:rPr lang="en-US" sz="9600" dirty="0">
                <a:solidFill>
                  <a:schemeClr val="accent1"/>
                </a:solidFill>
              </a:rPr>
              <a:t>%</a:t>
            </a:r>
            <a:r>
              <a:rPr lang="en-US" sz="12000" dirty="0">
                <a:solidFill>
                  <a:schemeClr val="accent1"/>
                </a:solidFill>
              </a:rPr>
              <a:t> </a:t>
            </a:r>
            <a:br>
              <a:rPr lang="en-US" sz="3200" dirty="0"/>
            </a:br>
            <a:r>
              <a:rPr lang="ru-RU" sz="2800" dirty="0"/>
              <a:t>аппаратов всего </a:t>
            </a:r>
            <a:endParaRPr lang="ru-RU" sz="3200" dirty="0"/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id="{014959C9-F58D-48FC-9F9B-CF2660F3F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980520"/>
              </p:ext>
            </p:extLst>
          </p:nvPr>
        </p:nvGraphicFramePr>
        <p:xfrm>
          <a:off x="1595531" y="2931885"/>
          <a:ext cx="14625545" cy="9722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81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1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1957">
                  <a:extLst>
                    <a:ext uri="{9D8B030D-6E8A-4147-A177-3AD203B41FA5}">
                      <a16:colId xmlns:a16="http://schemas.microsoft.com/office/drawing/2014/main" val="1266204020"/>
                    </a:ext>
                  </a:extLst>
                </a:gridCol>
                <a:gridCol w="2161957">
                  <a:extLst>
                    <a:ext uri="{9D8B030D-6E8A-4147-A177-3AD203B41FA5}">
                      <a16:colId xmlns:a16="http://schemas.microsoft.com/office/drawing/2014/main" val="2513931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20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+mn-lt"/>
                        </a:rPr>
                        <a:t>2019</a:t>
                      </a:r>
                      <a:endParaRPr lang="ru-RU" sz="20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+mn-lt"/>
                        </a:rPr>
                        <a:t>2020</a:t>
                      </a:r>
                      <a:endParaRPr lang="ru-RU" sz="20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+mn-lt"/>
                        </a:rPr>
                        <a:t>2021</a:t>
                      </a:r>
                      <a:endParaRPr lang="ru-RU" sz="20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+mn-lt"/>
                        </a:rPr>
                        <a:t>2019–2021 (%)</a:t>
                      </a:r>
                      <a:endParaRPr lang="ru-RU" sz="20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+mn-lt"/>
                        </a:rPr>
                        <a:t>% цифрового оборудования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РГ, всего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11 152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11 771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11 677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4,50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РГ, цифровые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1 635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2 173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2 722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39,93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Кол-во аппаратов ФЛГ, всего 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5 891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6 002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6 038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2,43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ФЛГ, цифровые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5 324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5 513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5 632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5,47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ММГ, всего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3 249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3 458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3 714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12,52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ММГ, цифровые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1 293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1 593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1 997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35,25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9354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КТ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2 035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2 421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2 683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24,15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875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Кол-во аппаратов МРТ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749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820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868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13,71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0372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Аппаратов всего </a:t>
                      </a:r>
                    </a:p>
                  </a:txBody>
                  <a:tcPr marL="0" marR="0" marT="288000" marB="288000">
                    <a:lnL w="6350" cap="flat" cmpd="sng" algn="ctr">
                      <a:noFill/>
                      <a:prstDash val="solid"/>
                      <a:miter lim="800000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23 076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24 472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b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24 980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619" rtl="0" eaLnBrk="1" fontAlgn="ctr" latinLnBrk="0" hangingPunct="1"/>
                      <a:r>
                        <a:rPr lang="ru-RU" sz="2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7,62</a:t>
                      </a: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297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01737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Yandex Cloud 1">
      <a:dk1>
        <a:srgbClr val="000000"/>
      </a:dk1>
      <a:lt1>
        <a:srgbClr val="FFFFFF"/>
      </a:lt1>
      <a:dk2>
        <a:srgbClr val="262626"/>
      </a:dk2>
      <a:lt2>
        <a:srgbClr val="9EB9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DF2F7"/>
      </a:accent6>
      <a:hlink>
        <a:srgbClr val="000000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 w="19050">
          <a:noFill/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 cmpd="sng">
          <a:solidFill>
            <a:schemeClr val="tx1"/>
          </a:solidFill>
          <a:prstDash val="solid"/>
          <a:headEnd type="none" w="lg" len="med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1546</Words>
  <Application>Microsoft Macintosh PowerPoint</Application>
  <PresentationFormat>Custom</PresentationFormat>
  <Paragraphs>396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 Unicode MS</vt:lpstr>
      <vt:lpstr>Arial</vt:lpstr>
      <vt:lpstr>System Font Regular</vt:lpstr>
      <vt:lpstr>Yandex Sans Text Light</vt:lpstr>
      <vt:lpstr>Yandex</vt:lpstr>
      <vt:lpstr>Возможности облачных технологий</vt:lpstr>
      <vt:lpstr>Оглавление</vt:lpstr>
      <vt:lpstr>PowerPoint Presentation</vt:lpstr>
      <vt:lpstr>Тренды цифровизации здравоохранения</vt:lpstr>
      <vt:lpstr>Цифровизация в отделении лучевой диагностики: стандарт оснащения  </vt:lpstr>
      <vt:lpstr>Лучевая диагностика сегодня</vt:lpstr>
      <vt:lpstr>PowerPoint Presentation</vt:lpstr>
      <vt:lpstr>Динамика количества исследований за 12 лет: 2010–2021</vt:lpstr>
      <vt:lpstr>Изменения в отрасли*</vt:lpstr>
      <vt:lpstr>Факторы роста нагрузки на врача </vt:lpstr>
      <vt:lpstr>Проблемы цифровизации лучевой диагностики и внедрения ИИ</vt:lpstr>
      <vt:lpstr>Проблемы нехватки ресурсов </vt:lpstr>
      <vt:lpstr>Решения</vt:lpstr>
      <vt:lpstr>PowerPoint Presentation</vt:lpstr>
      <vt:lpstr>PowerPoint Presentation</vt:lpstr>
      <vt:lpstr>Схема работы референс-центра</vt:lpstr>
      <vt:lpstr>Схема работы референс-центра</vt:lpstr>
      <vt:lpstr>Референс-центр  в облачных технологиях</vt:lpstr>
      <vt:lpstr>Партнёры</vt:lpstr>
      <vt:lpstr>PowerPoint Presentation</vt:lpstr>
      <vt:lpstr>Архитектура облачного PACS</vt:lpstr>
      <vt:lpstr>Преимущества облачного PACS</vt:lpstr>
      <vt:lpstr>Пример расчёта стоимости хранения исследований</vt:lpstr>
      <vt:lpstr>Партнёры</vt:lpstr>
      <vt:lpstr>PowerPoint Presentation</vt:lpstr>
      <vt:lpstr>Эффекты от внедрения облачных технологий</vt:lpstr>
      <vt:lpstr>PowerPoint Presentation</vt:lpstr>
      <vt:lpstr>О чём ещё не сказали</vt:lpstr>
      <vt:lpstr>Вебинар</vt:lpstr>
      <vt:lpstr>Становитесь нашим партнёром уже сегодня</vt:lpstr>
      <vt:lpstr>Спасибо  за внимание!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Evgeny Popov</cp:lastModifiedBy>
  <cp:revision>3100</cp:revision>
  <dcterms:created xsi:type="dcterms:W3CDTF">2014-09-09T08:22:07Z</dcterms:created>
  <dcterms:modified xsi:type="dcterms:W3CDTF">2023-05-31T15:14:52Z</dcterms:modified>
  <cp:category>presentation technology</cp:category>
</cp:coreProperties>
</file>