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5" r:id="rId2"/>
    <p:sldId id="283" r:id="rId3"/>
    <p:sldId id="285" r:id="rId4"/>
    <p:sldId id="282" r:id="rId5"/>
    <p:sldId id="284" r:id="rId6"/>
    <p:sldId id="276" r:id="rId7"/>
    <p:sldId id="277" r:id="rId8"/>
    <p:sldId id="278" r:id="rId9"/>
    <p:sldId id="279" r:id="rId10"/>
    <p:sldId id="268" r:id="rId11"/>
    <p:sldId id="265" r:id="rId12"/>
    <p:sldId id="267" r:id="rId13"/>
    <p:sldId id="273" r:id="rId14"/>
    <p:sldId id="269" r:id="rId15"/>
    <p:sldId id="271" r:id="rId16"/>
    <p:sldId id="259" r:id="rId17"/>
    <p:sldId id="272" r:id="rId18"/>
    <p:sldId id="256" r:id="rId19"/>
    <p:sldId id="281" r:id="rId20"/>
    <p:sldId id="274" r:id="rId21"/>
    <p:sldId id="263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32"/>
  </p:normalViewPr>
  <p:slideViewPr>
    <p:cSldViewPr snapToGrid="0">
      <p:cViewPr varScale="1">
        <p:scale>
          <a:sx n="65" d="100"/>
          <a:sy n="65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62974-FED0-40A9-AF86-14CBA34905E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0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47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"/>
          <p:cNvSpPr/>
          <p:nvPr/>
        </p:nvSpPr>
        <p:spPr>
          <a:xfrm rot="16200000">
            <a:off x="5959192" y="618745"/>
            <a:ext cx="273616" cy="12199110"/>
          </a:xfrm>
          <a:prstGeom prst="rect">
            <a:avLst/>
          </a:prstGeom>
          <a:solidFill>
            <a:srgbClr val="00A3E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12600" y="6586192"/>
            <a:ext cx="273616" cy="2642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"/>
          <p:cNvSpPr/>
          <p:nvPr/>
        </p:nvSpPr>
        <p:spPr>
          <a:xfrm rot="16200000">
            <a:off x="5959192" y="618745"/>
            <a:ext cx="273616" cy="12199110"/>
          </a:xfrm>
          <a:prstGeom prst="rect">
            <a:avLst/>
          </a:prstGeom>
          <a:solidFill>
            <a:srgbClr val="00A3E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12600" y="6586192"/>
            <a:ext cx="273616" cy="2642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mareh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79402" y="428967"/>
            <a:ext cx="10655791" cy="7677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000" b="1" i="0">
                <a:latin typeface="Century Gothic" charset="0"/>
                <a:ea typeface="Century Gothic" charset="0"/>
                <a:cs typeface="Century Gothic" charset="0"/>
                <a:sym typeface="Helvetica"/>
              </a:defRPr>
            </a:lvl1pPr>
          </a:lstStyle>
          <a:p>
            <a:r>
              <a:rPr dirty="0"/>
              <a:t>Текст заголовка</a:t>
            </a:r>
          </a:p>
        </p:txBody>
      </p:sp>
      <p:pic>
        <p:nvPicPr>
          <p:cNvPr id="164" name="ifors-logo-new-3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192" y="6247960"/>
            <a:ext cx="834363" cy="29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10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7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8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>
            <a:off x="711200" y="1143000"/>
            <a:ext cx="10769600" cy="0"/>
          </a:xfrm>
          <a:prstGeom prst="line">
            <a:avLst/>
          </a:prstGeom>
          <a:ln w="25400">
            <a:solidFill>
              <a:srgbClr val="A5A5A5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Прямоугольник"/>
          <p:cNvSpPr/>
          <p:nvPr/>
        </p:nvSpPr>
        <p:spPr>
          <a:xfrm>
            <a:off x="-101600" y="0"/>
            <a:ext cx="508000" cy="6248400"/>
          </a:xfrm>
          <a:prstGeom prst="rect">
            <a:avLst/>
          </a:prstGeom>
          <a:solidFill>
            <a:srgbClr val="8E9B2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232" y="284164"/>
            <a:ext cx="10883068" cy="70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08000" y="6477000"/>
            <a:ext cx="273616" cy="26421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ransition spd="med"/>
  <p:txStyles>
    <p:titleStyle>
      <a:lvl1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222222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374650" algn="l" defTabSz="914400" latinLnBrk="0">
        <a:lnSpc>
          <a:spcPct val="117391"/>
        </a:lnSpc>
        <a:spcBef>
          <a:spcPts val="0"/>
        </a:spcBef>
        <a:spcAft>
          <a:spcPts val="0"/>
        </a:spcAft>
        <a:buClr>
          <a:srgbClr val="00A3E1"/>
        </a:buClr>
        <a:buSzPct val="100000"/>
        <a:buFont typeface="Helvetica"/>
        <a:buChar char="➜"/>
        <a:tabLst/>
        <a:defRPr sz="2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nnovationmap.innoagency.ru/catalog/product/100123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62534-7EFF-412D-824B-C1013E402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382" y="176981"/>
            <a:ext cx="6625550" cy="2134419"/>
          </a:xfrm>
          <a:noFill/>
          <a:ln w="19050">
            <a:noFill/>
            <a:prstDash val="dash"/>
          </a:ln>
        </p:spPr>
        <p:txBody>
          <a:bodyPr>
            <a:noAutofit/>
          </a:bodyPr>
          <a:lstStyle/>
          <a:p>
            <a:r>
              <a:rPr lang="ru-RU" sz="3200" dirty="0" smtClean="0"/>
              <a:t>ТЕЛЕРЕАБИЛИТАЦИЯ:    </a:t>
            </a:r>
            <a:r>
              <a:rPr lang="ru-RU" sz="3200" dirty="0" smtClean="0"/>
              <a:t>ТРЕНДЫ И ПЕРСПЕКТИВЫ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7BAFE6-FC3A-4788-A0C4-7FAE0CD86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66" y="2217513"/>
            <a:ext cx="5430982" cy="2052383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r>
              <a:rPr lang="ru-RU" sz="2400" dirty="0"/>
              <a:t>Эффективная реабилитация  с использованием телемедицинских технологий</a:t>
            </a:r>
          </a:p>
          <a:p>
            <a:pPr algn="r"/>
            <a:endParaRPr lang="ru-RU" dirty="0"/>
          </a:p>
        </p:txBody>
      </p:sp>
      <p:sp>
        <p:nvSpPr>
          <p:cNvPr id="6" name="Google Shape;175;p4">
            <a:extLst>
              <a:ext uri="{FF2B5EF4-FFF2-40B4-BE49-F238E27FC236}">
                <a16:creationId xmlns:a16="http://schemas.microsoft.com/office/drawing/2014/main" id="{943DDD23-26CB-5C4D-ADF4-251F959EDF2F}"/>
              </a:ext>
            </a:extLst>
          </p:cNvPr>
          <p:cNvSpPr txBox="1"/>
          <p:nvPr/>
        </p:nvSpPr>
        <p:spPr>
          <a:xfrm rot="10800000" flipV="1">
            <a:off x="7226278" y="4292257"/>
            <a:ext cx="4384525" cy="121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3E3E3E"/>
              </a:buClr>
              <a:buSzPts val="2800"/>
            </a:pPr>
            <a:r>
              <a:rPr lang="ru-RU" sz="14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ru-RU" sz="1600" b="1" dirty="0" smtClean="0">
              <a:latin typeface="Century Gothic"/>
              <a:sym typeface="Century Gothic"/>
            </a:endParaRPr>
          </a:p>
          <a:p>
            <a:pPr>
              <a:buClr>
                <a:srgbClr val="3E3E3E"/>
              </a:buClr>
              <a:buSzPts val="2800"/>
            </a:pPr>
            <a:r>
              <a:rPr lang="ru-RU" sz="1600" b="1" dirty="0">
                <a:sym typeface="Century Gothic"/>
              </a:rPr>
              <a:t>Столяр В.Л</a:t>
            </a:r>
            <a:r>
              <a:rPr lang="ru-RU" sz="1600" b="1" dirty="0" smtClean="0">
                <a:sym typeface="Century Gothic"/>
              </a:rPr>
              <a:t>.: </a:t>
            </a:r>
            <a:r>
              <a:rPr lang="en-US" sz="1600" b="1" dirty="0">
                <a:sym typeface="Century Gothic"/>
              </a:rPr>
              <a:t>telemed@ntt.ru</a:t>
            </a:r>
          </a:p>
          <a:p>
            <a:pPr>
              <a:buClr>
                <a:srgbClr val="3E3E3E"/>
              </a:buClr>
              <a:buSzPts val="2800"/>
            </a:pPr>
            <a:r>
              <a:rPr lang="ru-RU" sz="1600" b="1" dirty="0">
                <a:sym typeface="Century Gothic"/>
              </a:rPr>
              <a:t>Скуридин И.В</a:t>
            </a:r>
            <a:r>
              <a:rPr lang="ru-RU" sz="1600" b="1" dirty="0" smtClean="0">
                <a:sym typeface="Century Gothic"/>
              </a:rPr>
              <a:t>.: </a:t>
            </a:r>
            <a:r>
              <a:rPr lang="en-US" sz="1600" b="1" dirty="0">
                <a:sym typeface="Century Gothic"/>
              </a:rPr>
              <a:t>teledoktor@rambler.ru </a:t>
            </a:r>
            <a:endParaRPr lang="ru-RU" sz="1600" b="1" dirty="0" smtClean="0">
              <a:sym typeface="Century Gothic"/>
            </a:endParaRPr>
          </a:p>
          <a:p>
            <a:pPr>
              <a:buClr>
                <a:srgbClr val="3E3E3E"/>
              </a:buClr>
              <a:buSzPts val="2800"/>
            </a:pPr>
            <a:r>
              <a:rPr lang="ru-RU" sz="1600" b="1" dirty="0" err="1" smtClean="0">
                <a:sym typeface="Century Gothic"/>
              </a:rPr>
              <a:t>Зезюлинский</a:t>
            </a:r>
            <a:r>
              <a:rPr lang="ru-RU" sz="1600" b="1" dirty="0" smtClean="0">
                <a:sym typeface="Century Gothic"/>
              </a:rPr>
              <a:t> </a:t>
            </a:r>
            <a:r>
              <a:rPr lang="ru-RU" sz="1600" b="1" dirty="0">
                <a:sym typeface="Century Gothic"/>
              </a:rPr>
              <a:t>Н.В</a:t>
            </a:r>
            <a:r>
              <a:rPr lang="ru-RU" sz="1600" b="1" dirty="0" smtClean="0">
                <a:sym typeface="Century Gothic"/>
              </a:rPr>
              <a:t>.</a:t>
            </a:r>
            <a:r>
              <a:rPr lang="en-US" sz="1600" b="1" dirty="0" smtClean="0">
                <a:sym typeface="Century Gothic"/>
              </a:rPr>
              <a:t>: </a:t>
            </a:r>
            <a:r>
              <a:rPr lang="en-US" sz="1600" b="1" dirty="0">
                <a:sym typeface="Century Gothic"/>
              </a:rPr>
              <a:t>nzezulin@fors.ru</a:t>
            </a:r>
          </a:p>
          <a:p>
            <a:pPr>
              <a:buClr>
                <a:srgbClr val="3E3E3E"/>
              </a:buClr>
              <a:buSzPts val="2800"/>
            </a:pPr>
            <a:endParaRPr lang="ru-RU" sz="1400" b="1" dirty="0" smtClean="0">
              <a:latin typeface="Century Gothic"/>
              <a:sym typeface="Century Gothic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" y="3463636"/>
            <a:ext cx="5122791" cy="3394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182"/>
            <a:ext cx="5111387" cy="35098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2305" y="370748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РУДН, Медицинский институт</a:t>
            </a:r>
          </a:p>
          <a:p>
            <a:r>
              <a:rPr lang="ru-RU" sz="1600" b="1" dirty="0"/>
              <a:t>Кафедра медицинской информатики и телемедицины</a:t>
            </a:r>
          </a:p>
        </p:txBody>
      </p:sp>
    </p:spTree>
    <p:extLst>
      <p:ext uri="{BB962C8B-B14F-4D97-AF65-F5344CB8AC3E}">
        <p14:creationId xmlns:p14="http://schemas.microsoft.com/office/powerpoint/2010/main" val="36873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D11C8E-8107-A24B-97C6-F7AF7CA3DE91}"/>
              </a:ext>
            </a:extLst>
          </p:cNvPr>
          <p:cNvSpPr txBox="1"/>
          <p:nvPr/>
        </p:nvSpPr>
        <p:spPr>
          <a:xfrm>
            <a:off x="783473" y="1351036"/>
            <a:ext cx="5312527" cy="304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square" lIns="45718" tIns="45718" rIns="45718" bIns="45718" rtlCol="0" anchor="t">
            <a:spAutoFit/>
          </a:bodyPr>
          <a:lstStyle/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Функционал видеоконференций для взаимодействия в формате пациент-врач, врач-врач и проведения удаленных групповых занятий.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Расписания </a:t>
            </a:r>
            <a:r>
              <a:rPr lang="ru-RU" sz="1600" dirty="0" err="1"/>
              <a:t>телепатронажа</a:t>
            </a:r>
            <a:r>
              <a:rPr lang="ru-RU" sz="1600" dirty="0"/>
              <a:t> (ВКС в формате «специалист-пациент»).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Конструктор реабилитационных планов (комплексов мероприятий, из которых складывается индивидуальная программа реабилитации) и редактируемые справочники упражнений, процедур и опросников, с возможностью их назначения в реабилитационных планах.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F52740-ED26-F04F-ADB0-F77C735EC776}"/>
              </a:ext>
            </a:extLst>
          </p:cNvPr>
          <p:cNvSpPr/>
          <p:nvPr/>
        </p:nvSpPr>
        <p:spPr>
          <a:xfrm>
            <a:off x="6656588" y="1351036"/>
            <a:ext cx="5312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Загрузка видео и фотоматериалов, обеспечивающих методическую поддержку</a:t>
            </a:r>
            <a:r>
              <a:rPr lang="en-US" sz="1600" dirty="0">
                <a:latin typeface="Helvetica Light" charset="0"/>
              </a:rPr>
              <a:t> </a:t>
            </a:r>
            <a:r>
              <a:rPr lang="ru-RU" sz="1600" dirty="0"/>
              <a:t>для самостоятельных упражнений и поддержания достигнутых реабилитационных целей.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Система хранения данных для ретроспективного аудита </a:t>
            </a:r>
            <a:r>
              <a:rPr lang="ru-RU" sz="1600" dirty="0" err="1"/>
              <a:t>телеконсультаций</a:t>
            </a:r>
            <a:r>
              <a:rPr lang="ru-RU" sz="1600" dirty="0"/>
              <a:t>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/>
              <a:t>Хранение данных для оценки функционального состояния пораженных функций.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 smtClean="0"/>
              <a:t>Возможности по интеграции </a:t>
            </a:r>
            <a:r>
              <a:rPr lang="ru-RU" sz="1600" dirty="0"/>
              <a:t>с МИС.</a:t>
            </a:r>
          </a:p>
          <a:p>
            <a:pPr marL="285750" indent="-285750">
              <a:buClr>
                <a:srgbClr val="1DAFEC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 smtClean="0"/>
              <a:t>Реализована аутентификация </a:t>
            </a:r>
            <a:r>
              <a:rPr lang="ru-RU" sz="1600" dirty="0"/>
              <a:t>через ЕСИА.</a:t>
            </a:r>
            <a:endParaRPr lang="en-US" sz="1600" dirty="0">
              <a:latin typeface="Helvetica Light" charset="0"/>
            </a:endParaRPr>
          </a:p>
        </p:txBody>
      </p:sp>
      <p:pic>
        <p:nvPicPr>
          <p:cNvPr id="4" name="Изображение 482">
            <a:extLst>
              <a:ext uri="{FF2B5EF4-FFF2-40B4-BE49-F238E27FC236}">
                <a16:creationId xmlns:a16="http://schemas.microsoft.com/office/drawing/2014/main" id="{596A0EF7-9948-AF40-A27F-2D05D558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9148" y="4398020"/>
            <a:ext cx="6433704" cy="1779348"/>
          </a:xfrm>
          <a:prstGeom prst="rect">
            <a:avLst/>
          </a:prstGeom>
        </p:spPr>
      </p:pic>
      <p:sp>
        <p:nvSpPr>
          <p:cNvPr id="5" name="Функциональные возможности RIS">
            <a:extLst>
              <a:ext uri="{FF2B5EF4-FFF2-40B4-BE49-F238E27FC236}">
                <a16:creationId xmlns:a16="http://schemas.microsoft.com/office/drawing/2014/main" id="{EF1786D0-530F-D94B-A503-C55EC09FC758}"/>
              </a:ext>
            </a:extLst>
          </p:cNvPr>
          <p:cNvSpPr txBox="1">
            <a:spLocks noEditPoints="1"/>
          </p:cNvSpPr>
          <p:nvPr/>
        </p:nvSpPr>
        <p:spPr>
          <a:xfrm>
            <a:off x="3130849" y="764363"/>
            <a:ext cx="6584652" cy="4765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Clr>
                <a:srgbClr val="00B0F0"/>
              </a:buClr>
            </a:pPr>
            <a:r>
              <a:rPr lang="ru-RU" sz="1600" dirty="0" smtClean="0">
                <a:solidFill>
                  <a:srgbClr val="00A3E1"/>
                </a:solidFill>
                <a:sym typeface="Trebuchet MS"/>
              </a:rPr>
              <a:t>ТРЕБОВАНИЯ к основным функциональным возможностям</a:t>
            </a:r>
            <a:endParaRPr lang="ru-RU" sz="1600" dirty="0">
              <a:solidFill>
                <a:srgbClr val="00A3E1"/>
              </a:solidFill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816333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55F539-9BC4-A449-B69E-05A7704AFCFB}"/>
              </a:ext>
            </a:extLst>
          </p:cNvPr>
          <p:cNvSpPr/>
          <p:nvPr/>
        </p:nvSpPr>
        <p:spPr>
          <a:xfrm>
            <a:off x="5591175" y="29245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телемедицинская платформа для планирования и контроля реабилитационного процесса пациентов</a:t>
            </a: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797EF3D5-E22D-0746-917E-CD3F9A3A9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21"/>
            <a:ext cx="5688632" cy="6886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1950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2F5788-D528-F740-94E9-F3FADB74D819}"/>
              </a:ext>
            </a:extLst>
          </p:cNvPr>
          <p:cNvSpPr/>
          <p:nvPr/>
        </p:nvSpPr>
        <p:spPr>
          <a:xfrm>
            <a:off x="1041401" y="462290"/>
            <a:ext cx="918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A3E1"/>
                </a:solidFill>
                <a:sym typeface="Avenir Next Regular"/>
              </a:rPr>
              <a:t>Телемедицинская платформа </a:t>
            </a:r>
            <a:r>
              <a:rPr lang="en-US" sz="1600" b="1" dirty="0">
                <a:solidFill>
                  <a:srgbClr val="00A3E1"/>
                </a:solidFill>
                <a:sym typeface="Avenir Next Regular"/>
              </a:rPr>
              <a:t>EMMAREHA </a:t>
            </a:r>
            <a:r>
              <a:rPr lang="ru-RU" sz="1600" b="1" dirty="0">
                <a:solidFill>
                  <a:srgbClr val="00A3E1"/>
                </a:solidFill>
                <a:sym typeface="Avenir Next Regular"/>
              </a:rPr>
              <a:t>для планирования и контроля реабилитационного процесса пациентов</a:t>
            </a:r>
          </a:p>
        </p:txBody>
      </p:sp>
      <p:pic>
        <p:nvPicPr>
          <p:cNvPr id="3" name="Изображение 20">
            <a:extLst>
              <a:ext uri="{FF2B5EF4-FFF2-40B4-BE49-F238E27FC236}">
                <a16:creationId xmlns:a16="http://schemas.microsoft.com/office/drawing/2014/main" id="{019C05F9-6294-D84B-92FA-A2050B66F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6970" y="4453162"/>
            <a:ext cx="4058622" cy="1733968"/>
          </a:xfrm>
          <a:prstGeom prst="rect">
            <a:avLst/>
          </a:prstGeom>
        </p:spPr>
      </p:pic>
      <p:pic>
        <p:nvPicPr>
          <p:cNvPr id="4" name="Изображение 18">
            <a:extLst>
              <a:ext uri="{FF2B5EF4-FFF2-40B4-BE49-F238E27FC236}">
                <a16:creationId xmlns:a16="http://schemas.microsoft.com/office/drawing/2014/main" id="{BBA5E7CD-590D-BC48-A9D1-F24E45E7F9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7751" y="4455938"/>
            <a:ext cx="3650649" cy="1731192"/>
          </a:xfrm>
          <a:prstGeom prst="rect">
            <a:avLst/>
          </a:prstGeom>
        </p:spPr>
      </p:pic>
      <p:sp>
        <p:nvSpPr>
          <p:cNvPr id="5" name="Текст. поле 58">
            <a:extLst>
              <a:ext uri="{FF2B5EF4-FFF2-40B4-BE49-F238E27FC236}">
                <a16:creationId xmlns:a16="http://schemas.microsoft.com/office/drawing/2014/main" id="{6095A4DB-B3DE-964C-A55F-8266C2CEA1AE}"/>
              </a:ext>
            </a:extLst>
          </p:cNvPr>
          <p:cNvSpPr txBox="1"/>
          <p:nvPr/>
        </p:nvSpPr>
        <p:spPr>
          <a:xfrm>
            <a:off x="1218854" y="3044028"/>
            <a:ext cx="3832280" cy="9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состояния здоровья, отслеживание динамики восстановления и дистанционное сопровождение реабилитации пациента 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Текст. поле 59">
            <a:extLst>
              <a:ext uri="{FF2B5EF4-FFF2-40B4-BE49-F238E27FC236}">
                <a16:creationId xmlns:a16="http://schemas.microsoft.com/office/drawing/2014/main" id="{8F710B4E-E419-AB44-AF15-9E2F49BAA667}"/>
              </a:ext>
            </a:extLst>
          </p:cNvPr>
          <p:cNvSpPr txBox="1"/>
          <p:nvPr/>
        </p:nvSpPr>
        <p:spPr>
          <a:xfrm>
            <a:off x="6951407" y="1965467"/>
            <a:ext cx="2762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спортивная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реабилитация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реабилитация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в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следствие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травм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опорно-двигательного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аппарата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хронически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е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НИЗ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COVID-19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реабилитация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и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абилитация</a:t>
            </a: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инвалидов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Текст. поле 58">
            <a:extLst>
              <a:ext uri="{FF2B5EF4-FFF2-40B4-BE49-F238E27FC236}">
                <a16:creationId xmlns:a16="http://schemas.microsoft.com/office/drawing/2014/main" id="{913E43E5-5D65-BE47-857E-6AB5C4FB1DCE}"/>
              </a:ext>
            </a:extLst>
          </p:cNvPr>
          <p:cNvSpPr txBox="1"/>
          <p:nvPr/>
        </p:nvSpPr>
        <p:spPr>
          <a:xfrm>
            <a:off x="1315387" y="1634895"/>
            <a:ext cx="3988325" cy="9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Автоматизация процесса проведения реабилитации пациентов от момента формирования плана лечения до завершения восстановления пациента </a:t>
            </a:r>
          </a:p>
        </p:txBody>
      </p:sp>
      <p:sp>
        <p:nvSpPr>
          <p:cNvPr id="8" name="Текст. поле 59">
            <a:extLst>
              <a:ext uri="{FF2B5EF4-FFF2-40B4-BE49-F238E27FC236}">
                <a16:creationId xmlns:a16="http://schemas.microsoft.com/office/drawing/2014/main" id="{3C146BDE-7BE6-0944-9C2F-102956437B1E}"/>
              </a:ext>
            </a:extLst>
          </p:cNvPr>
          <p:cNvSpPr txBox="1"/>
          <p:nvPr/>
        </p:nvSpPr>
        <p:spPr>
          <a:xfrm>
            <a:off x="6925224" y="1634895"/>
            <a:ext cx="2615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Широкий перечень нозологий: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43">
            <a:extLst>
              <a:ext uri="{FF2B5EF4-FFF2-40B4-BE49-F238E27FC236}">
                <a16:creationId xmlns:a16="http://schemas.microsoft.com/office/drawing/2014/main" id="{5612944F-0AD7-BF49-954B-E2C044CBC311}"/>
              </a:ext>
            </a:extLst>
          </p:cNvPr>
          <p:cNvSpPr/>
          <p:nvPr/>
        </p:nvSpPr>
        <p:spPr>
          <a:xfrm>
            <a:off x="6305592" y="1665532"/>
            <a:ext cx="379904" cy="380014"/>
          </a:xfrm>
          <a:prstGeom prst="rect">
            <a:avLst/>
          </a:prstGeom>
          <a:blipFill>
            <a:blip r:embed="rId4"/>
            <a:srcRect/>
            <a:stretch>
              <a:fillRect/>
            </a:stretch>
          </a:blipFill>
          <a:ln w="12700" cap="flat" cmpd="sng">
            <a:noFill/>
            <a:prstDash val="solid"/>
          </a:ln>
        </p:spPr>
        <p:txBody>
          <a:bodyPr/>
          <a:lstStyle/>
          <a:p>
            <a:endParaRPr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EF2BC9A0-979F-804A-8008-A06AF259797A}"/>
              </a:ext>
            </a:extLst>
          </p:cNvPr>
          <p:cNvSpPr/>
          <p:nvPr/>
        </p:nvSpPr>
        <p:spPr>
          <a:xfrm>
            <a:off x="770997" y="1752743"/>
            <a:ext cx="380024" cy="379857"/>
          </a:xfrm>
          <a:prstGeom prst="rect">
            <a:avLst/>
          </a:prstGeom>
          <a:blipFill>
            <a:blip r:embed="rId5"/>
            <a:srcRect/>
            <a:stretch>
              <a:fillRect/>
            </a:stretch>
          </a:blipFill>
          <a:ln w="12700" cap="flat" cmpd="sng">
            <a:noFill/>
            <a:prstDash val="solid"/>
          </a:ln>
        </p:spPr>
        <p:txBody>
          <a:bodyPr/>
          <a:lstStyle/>
          <a:p>
            <a:endParaRPr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52">
            <a:extLst>
              <a:ext uri="{FF2B5EF4-FFF2-40B4-BE49-F238E27FC236}">
                <a16:creationId xmlns:a16="http://schemas.microsoft.com/office/drawing/2014/main" id="{D85B20F7-AC3E-1247-9552-4E13495F62A7}"/>
              </a:ext>
            </a:extLst>
          </p:cNvPr>
          <p:cNvSpPr/>
          <p:nvPr/>
        </p:nvSpPr>
        <p:spPr>
          <a:xfrm>
            <a:off x="771117" y="3263876"/>
            <a:ext cx="379904" cy="380014"/>
          </a:xfrm>
          <a:prstGeom prst="rect">
            <a:avLst/>
          </a:prstGeom>
          <a:blipFill>
            <a:blip r:embed="rId6"/>
            <a:srcRect/>
            <a:stretch>
              <a:fillRect/>
            </a:stretch>
          </a:blipFill>
          <a:ln w="12700" cap="flat" cmpd="sng">
            <a:noFill/>
            <a:prstDash val="solid"/>
          </a:ln>
        </p:spPr>
        <p:txBody>
          <a:bodyPr/>
          <a:lstStyle/>
          <a:p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92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Прямоугольник с закругленными углами"/>
          <p:cNvSpPr/>
          <p:nvPr/>
        </p:nvSpPr>
        <p:spPr>
          <a:xfrm>
            <a:off x="2102610" y="1717652"/>
            <a:ext cx="8214388" cy="4159620"/>
          </a:xfrm>
          <a:prstGeom prst="roundRect">
            <a:avLst>
              <a:gd name="adj" fmla="val 11906"/>
            </a:avLst>
          </a:prstGeom>
          <a:ln w="12700">
            <a:solidFill>
              <a:schemeClr val="bg2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spcBef>
                <a:spcPts val="0"/>
              </a:spcBef>
              <a:defRPr sz="14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7" name="Пациент обращается к врачу с медицинским случаем"/>
          <p:cNvSpPr txBox="1"/>
          <p:nvPr/>
        </p:nvSpPr>
        <p:spPr>
          <a:xfrm>
            <a:off x="565149" y="2878864"/>
            <a:ext cx="1421997" cy="8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100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Пациент обращается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к врачу </a:t>
            </a:r>
            <a:r>
              <a:rPr lang="ru-RU" sz="1100" dirty="0"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ru-RU" sz="1100" dirty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sz="1100" dirty="0" smtClean="0">
                <a:latin typeface="Helvetica Light" charset="0"/>
                <a:ea typeface="Helvetica Light" charset="0"/>
                <a:cs typeface="Helvetica Light" charset="0"/>
              </a:rPr>
              <a:t>с</a:t>
            </a:r>
            <a:r>
              <a:rPr lang="en-US" sz="11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медицинским случаем</a:t>
            </a:r>
          </a:p>
        </p:txBody>
      </p:sp>
      <p:sp>
        <p:nvSpPr>
          <p:cNvPr id="458" name="Врач создает по медицинскому случаю реабилитационный план"/>
          <p:cNvSpPr txBox="1"/>
          <p:nvPr/>
        </p:nvSpPr>
        <p:spPr>
          <a:xfrm>
            <a:off x="2618308" y="2878864"/>
            <a:ext cx="1800586" cy="66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100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Врач создает по медицинскому случаю реабилитационный план</a:t>
            </a:r>
          </a:p>
        </p:txBody>
      </p:sp>
      <p:sp>
        <p:nvSpPr>
          <p:cNvPr id="459" name="Пациент получает реабилитационный план"/>
          <p:cNvSpPr txBox="1"/>
          <p:nvPr/>
        </p:nvSpPr>
        <p:spPr>
          <a:xfrm>
            <a:off x="4812468" y="2878864"/>
            <a:ext cx="1487302" cy="681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100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100" dirty="0" err="1">
                <a:latin typeface="Helvetica Light" charset="0"/>
                <a:ea typeface="Helvetica Light" charset="0"/>
                <a:cs typeface="Helvetica Light" charset="0"/>
              </a:rPr>
              <a:t>Пациент</a:t>
            </a: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sz="1100" dirty="0" err="1">
                <a:latin typeface="Helvetica Light" charset="0"/>
                <a:ea typeface="Helvetica Light" charset="0"/>
                <a:cs typeface="Helvetica Light" charset="0"/>
              </a:rPr>
              <a:t>получает</a:t>
            </a: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sz="1100" dirty="0" err="1">
                <a:latin typeface="Helvetica Light" charset="0"/>
                <a:ea typeface="Helvetica Light" charset="0"/>
                <a:cs typeface="Helvetica Light" charset="0"/>
              </a:rPr>
              <a:t>реабилитационный</a:t>
            </a: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sz="1100" dirty="0" err="1">
                <a:latin typeface="Helvetica Light" charset="0"/>
                <a:ea typeface="Helvetica Light" charset="0"/>
                <a:cs typeface="Helvetica Light" charset="0"/>
              </a:rPr>
              <a:t>план</a:t>
            </a:r>
            <a:endParaRPr sz="11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0" name="Пациент проходит реабилитацию по заданному плану и в запланированное время проводит видеоконсультации"/>
          <p:cNvSpPr txBox="1"/>
          <p:nvPr/>
        </p:nvSpPr>
        <p:spPr>
          <a:xfrm>
            <a:off x="6888088" y="2878864"/>
            <a:ext cx="2941279" cy="681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100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Пациент проходит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ru-RU" sz="1100" dirty="0">
                <a:latin typeface="Helvetica Light" charset="0"/>
                <a:ea typeface="Helvetica Light" charset="0"/>
                <a:cs typeface="Helvetica Light" charset="0"/>
              </a:rPr>
              <a:t>восстановление</a:t>
            </a:r>
            <a:r>
              <a:rPr sz="1100" dirty="0">
                <a:latin typeface="Helvetica Light" charset="0"/>
                <a:ea typeface="Helvetica Light" charset="0"/>
                <a:cs typeface="Helvetica Light" charset="0"/>
              </a:rPr>
              <a:t> по заданному </a:t>
            </a:r>
            <a:r>
              <a:rPr lang="ru-RU" sz="1100" dirty="0">
                <a:latin typeface="Helvetica Light" charset="0"/>
                <a:ea typeface="Helvetica Light" charset="0"/>
                <a:cs typeface="Helvetica Light" charset="0"/>
              </a:rPr>
              <a:t>реабилитационному </a:t>
            </a:r>
            <a:r>
              <a:rPr sz="1100" dirty="0" err="1">
                <a:latin typeface="Helvetica Light" charset="0"/>
                <a:ea typeface="Helvetica Light" charset="0"/>
                <a:cs typeface="Helvetica Light" charset="0"/>
              </a:rPr>
              <a:t>плану</a:t>
            </a:r>
            <a:endParaRPr sz="11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61" name="Выздоровление"/>
          <p:cNvSpPr txBox="1"/>
          <p:nvPr/>
        </p:nvSpPr>
        <p:spPr>
          <a:xfrm>
            <a:off x="10530407" y="2878864"/>
            <a:ext cx="1487302" cy="24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000" b="1" spc="0">
                <a:solidFill>
                  <a:srgbClr val="1DAFE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ru-RU" sz="1100" dirty="0" smtClean="0"/>
              <a:t>Результат</a:t>
            </a:r>
            <a:endParaRPr sz="1100" dirty="0"/>
          </a:p>
        </p:txBody>
      </p:sp>
      <p:sp>
        <p:nvSpPr>
          <p:cNvPr id="462" name="01"/>
          <p:cNvSpPr txBox="1"/>
          <p:nvPr/>
        </p:nvSpPr>
        <p:spPr>
          <a:xfrm>
            <a:off x="565150" y="2520523"/>
            <a:ext cx="347428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400" spc="0">
                <a:solidFill>
                  <a:srgbClr val="1DAFEC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01</a:t>
            </a:r>
          </a:p>
        </p:txBody>
      </p:sp>
      <p:sp>
        <p:nvSpPr>
          <p:cNvPr id="463" name="02"/>
          <p:cNvSpPr txBox="1"/>
          <p:nvPr/>
        </p:nvSpPr>
        <p:spPr>
          <a:xfrm>
            <a:off x="2624658" y="2520523"/>
            <a:ext cx="347428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400" spc="0">
                <a:solidFill>
                  <a:srgbClr val="1DAFEC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02</a:t>
            </a:r>
          </a:p>
        </p:txBody>
      </p:sp>
      <p:sp>
        <p:nvSpPr>
          <p:cNvPr id="464" name="03"/>
          <p:cNvSpPr txBox="1"/>
          <p:nvPr/>
        </p:nvSpPr>
        <p:spPr>
          <a:xfrm>
            <a:off x="4812468" y="2540557"/>
            <a:ext cx="347428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400" spc="0">
                <a:solidFill>
                  <a:srgbClr val="1DAFEC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03</a:t>
            </a:r>
          </a:p>
        </p:txBody>
      </p:sp>
      <p:sp>
        <p:nvSpPr>
          <p:cNvPr id="465" name="04"/>
          <p:cNvSpPr txBox="1"/>
          <p:nvPr/>
        </p:nvSpPr>
        <p:spPr>
          <a:xfrm>
            <a:off x="6900699" y="2520523"/>
            <a:ext cx="347429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400" spc="0">
                <a:solidFill>
                  <a:srgbClr val="1DAFEC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04</a:t>
            </a:r>
          </a:p>
        </p:txBody>
      </p:sp>
      <p:sp>
        <p:nvSpPr>
          <p:cNvPr id="466" name="05"/>
          <p:cNvSpPr txBox="1"/>
          <p:nvPr/>
        </p:nvSpPr>
        <p:spPr>
          <a:xfrm>
            <a:off x="10530407" y="2520523"/>
            <a:ext cx="347429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spcBef>
                <a:spcPts val="0"/>
              </a:spcBef>
              <a:defRPr sz="1400" spc="0">
                <a:solidFill>
                  <a:srgbClr val="1DAFEC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05</a:t>
            </a:r>
          </a:p>
        </p:txBody>
      </p:sp>
      <p:sp>
        <p:nvSpPr>
          <p:cNvPr id="467" name="Линия"/>
          <p:cNvSpPr/>
          <p:nvPr/>
        </p:nvSpPr>
        <p:spPr>
          <a:xfrm>
            <a:off x="1631504" y="2679700"/>
            <a:ext cx="292753" cy="0"/>
          </a:xfrm>
          <a:prstGeom prst="line">
            <a:avLst/>
          </a:prstGeom>
          <a:ln w="12700">
            <a:solidFill>
              <a:srgbClr val="1DAFEC"/>
            </a:solidFill>
            <a:miter lim="400000"/>
            <a:headEnd type="oval"/>
            <a:tailEnd type="triangle"/>
          </a:ln>
        </p:spPr>
        <p:txBody>
          <a:bodyPr lIns="22859" tIns="22859" rIns="22859" bIns="22859"/>
          <a:lstStyle/>
          <a:p>
            <a:pPr algn="ctr" defTabSz="410765">
              <a:spcBef>
                <a:spcPts val="0"/>
              </a:spcBef>
              <a:defRPr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8" name="Линия"/>
          <p:cNvSpPr/>
          <p:nvPr/>
        </p:nvSpPr>
        <p:spPr>
          <a:xfrm>
            <a:off x="4387892" y="2699734"/>
            <a:ext cx="322028" cy="0"/>
          </a:xfrm>
          <a:prstGeom prst="line">
            <a:avLst/>
          </a:prstGeom>
          <a:ln w="12700">
            <a:solidFill>
              <a:srgbClr val="1DAFEC"/>
            </a:solidFill>
            <a:miter lim="400000"/>
            <a:headEnd type="oval"/>
            <a:tailEnd type="triangle"/>
          </a:ln>
        </p:spPr>
        <p:txBody>
          <a:bodyPr lIns="22859" tIns="22859" rIns="22859" bIns="22859"/>
          <a:lstStyle/>
          <a:p>
            <a:pPr algn="ctr" defTabSz="410765">
              <a:spcBef>
                <a:spcPts val="0"/>
              </a:spcBef>
              <a:defRPr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9" name="Линия"/>
          <p:cNvSpPr/>
          <p:nvPr/>
        </p:nvSpPr>
        <p:spPr>
          <a:xfrm>
            <a:off x="6502399" y="2679700"/>
            <a:ext cx="322028" cy="0"/>
          </a:xfrm>
          <a:prstGeom prst="line">
            <a:avLst/>
          </a:prstGeom>
          <a:ln w="12700">
            <a:solidFill>
              <a:srgbClr val="1DAFEC"/>
            </a:solidFill>
            <a:miter lim="400000"/>
            <a:headEnd type="oval"/>
            <a:tailEnd type="triangle"/>
          </a:ln>
        </p:spPr>
        <p:txBody>
          <a:bodyPr lIns="22859" tIns="22859" rIns="22859" bIns="22859"/>
          <a:lstStyle/>
          <a:p>
            <a:pPr algn="ctr" defTabSz="410765">
              <a:spcBef>
                <a:spcPts val="0"/>
              </a:spcBef>
              <a:defRPr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0" name="Линия"/>
          <p:cNvSpPr/>
          <p:nvPr/>
        </p:nvSpPr>
        <p:spPr>
          <a:xfrm>
            <a:off x="10110434" y="2679700"/>
            <a:ext cx="322028" cy="0"/>
          </a:xfrm>
          <a:prstGeom prst="line">
            <a:avLst/>
          </a:prstGeom>
          <a:ln w="12700">
            <a:solidFill>
              <a:srgbClr val="1DAFEC"/>
            </a:solidFill>
            <a:miter lim="400000"/>
            <a:headEnd type="oval"/>
            <a:tailEnd type="triangle"/>
          </a:ln>
        </p:spPr>
        <p:txBody>
          <a:bodyPr lIns="22859" tIns="22859" rIns="22859" bIns="22859"/>
          <a:lstStyle/>
          <a:p>
            <a:pPr algn="ctr" defTabSz="410765">
              <a:spcBef>
                <a:spcPts val="0"/>
              </a:spcBef>
              <a:defRPr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1" name="План создается на основе шаблонов заложенных в систему или самостоятельно врачем."/>
          <p:cNvSpPr txBox="1"/>
          <p:nvPr/>
        </p:nvSpPr>
        <p:spPr>
          <a:xfrm>
            <a:off x="2618308" y="3802612"/>
            <a:ext cx="1800586" cy="81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800" spc="0">
                <a:solidFill>
                  <a:srgbClr val="373B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План создается на основе заложенных в систему шаблонов или самостоятельно врачом.</a:t>
            </a:r>
            <a:endParaRPr sz="1000" dirty="0">
              <a:solidFill>
                <a:schemeClr val="tx2">
                  <a:lumMod val="5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2" name="В личном кабинете пациент в любое время может посмотреть план, а также динамику его выполнения."/>
          <p:cNvSpPr txBox="1"/>
          <p:nvPr/>
        </p:nvSpPr>
        <p:spPr>
          <a:xfrm>
            <a:off x="6900699" y="3802612"/>
            <a:ext cx="2448272" cy="13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defTabSz="228600">
              <a:lnSpc>
                <a:spcPct val="120000"/>
              </a:lnSpc>
              <a:spcBef>
                <a:spcPts val="0"/>
              </a:spcBef>
              <a:defRPr sz="800" spc="0">
                <a:solidFill>
                  <a:srgbClr val="373B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 запланированное время проводятся </a:t>
            </a:r>
            <a:r>
              <a:rPr lang="ru-RU" sz="1000" dirty="0" err="1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видеоконсультации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для отслеживания состояния здоровья пациента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и контроля выполнения назначений. </a:t>
            </a:r>
          </a:p>
          <a:p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 личном кабинете пациент в любое время может посмотреть план, а также динамику его выполнения.</a:t>
            </a:r>
          </a:p>
        </p:txBody>
      </p:sp>
      <p:sp>
        <p:nvSpPr>
          <p:cNvPr id="473" name="Пациент выполняет упражнения, описанные в системе. При достижении результатов, заданных врачем, система автоматически переводит пользователя на следующий этап реабилитации.…"/>
          <p:cNvSpPr txBox="1"/>
          <p:nvPr/>
        </p:nvSpPr>
        <p:spPr>
          <a:xfrm>
            <a:off x="4812468" y="3802612"/>
            <a:ext cx="1944216" cy="61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228600">
              <a:lnSpc>
                <a:spcPct val="120000"/>
              </a:lnSpc>
              <a:spcBef>
                <a:spcPts val="600"/>
              </a:spcBef>
              <a:defRPr sz="800" spc="0">
                <a:solidFill>
                  <a:srgbClr val="373B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Пациент выполняет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назначения</a:t>
            </a:r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sz="1000" dirty="0" err="1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описанные</a:t>
            </a:r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врачом </a:t>
            </a:r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реабилитационном плане</a:t>
            </a:r>
            <a:r>
              <a:rPr sz="1000" dirty="0">
                <a:solidFill>
                  <a:schemeClr val="tx2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. </a:t>
            </a:r>
            <a:endParaRPr lang="ru-RU" sz="1000" dirty="0">
              <a:solidFill>
                <a:schemeClr val="tx2">
                  <a:lumMod val="50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6" name="Бизнес-процессы"/>
          <p:cNvSpPr txBox="1">
            <a:spLocks noGrp="1"/>
          </p:cNvSpPr>
          <p:nvPr>
            <p:ph type="title" idx="4294967295"/>
          </p:nvPr>
        </p:nvSpPr>
        <p:spPr>
          <a:xfrm>
            <a:off x="1536700" y="428625"/>
            <a:ext cx="10655300" cy="768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A3E1"/>
                </a:solidFill>
              </a:rPr>
              <a:t>Организация </a:t>
            </a:r>
            <a:r>
              <a:rPr lang="ru-RU" sz="1800" dirty="0">
                <a:solidFill>
                  <a:srgbClr val="00A3E1"/>
                </a:solidFill>
              </a:rPr>
              <a:t>процесса реабилитации</a:t>
            </a:r>
            <a:endParaRPr sz="1800" dirty="0">
              <a:solidFill>
                <a:srgbClr val="00A3E1"/>
              </a:solidFill>
            </a:endParaRPr>
          </a:p>
        </p:txBody>
      </p:sp>
      <p:sp>
        <p:nvSpPr>
          <p:cNvPr id="22" name="Бизнес-процессы"/>
          <p:cNvSpPr txBox="1">
            <a:spLocks/>
          </p:cNvSpPr>
          <p:nvPr/>
        </p:nvSpPr>
        <p:spPr>
          <a:xfrm>
            <a:off x="2624658" y="5467185"/>
            <a:ext cx="3409539" cy="336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 charset="0"/>
                <a:ea typeface="Century Gothic" charset="0"/>
                <a:cs typeface="Century Gothic" charset="0"/>
                <a:sym typeface="Helvetic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ru-RU" sz="1400" b="0" dirty="0">
                <a:latin typeface="+mn-lt"/>
              </a:rPr>
              <a:t>Система </a:t>
            </a:r>
            <a:r>
              <a:rPr lang="en-US" sz="1400" b="0" dirty="0">
                <a:latin typeface="+mn-lt"/>
              </a:rPr>
              <a:t>EMMAREHA</a:t>
            </a:r>
            <a:endParaRPr lang="ru-RU" sz="1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711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2">
            <a:extLst>
              <a:ext uri="{FF2B5EF4-FFF2-40B4-BE49-F238E27FC236}">
                <a16:creationId xmlns:a16="http://schemas.microsoft.com/office/drawing/2014/main" id="{940FB772-CB6C-6A4D-B5D1-E922BB2A35F1}"/>
              </a:ext>
            </a:extLst>
          </p:cNvPr>
          <p:cNvSpPr txBox="1">
            <a:spLocks noEditPoints="1"/>
          </p:cNvSpPr>
          <p:nvPr/>
        </p:nvSpPr>
        <p:spPr>
          <a:xfrm>
            <a:off x="2435352" y="228973"/>
            <a:ext cx="10210246" cy="36856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Clr>
                <a:srgbClr val="00B0F0"/>
              </a:buClr>
            </a:pPr>
            <a:r>
              <a:rPr lang="ru-RU" sz="1600" dirty="0">
                <a:solidFill>
                  <a:srgbClr val="00A3E1"/>
                </a:solidFill>
              </a:rPr>
              <a:t>Архитектура платформы для обеспечения </a:t>
            </a:r>
            <a:r>
              <a:rPr lang="ru-RU" sz="1600" dirty="0" err="1">
                <a:solidFill>
                  <a:srgbClr val="00A3E1"/>
                </a:solidFill>
              </a:rPr>
              <a:t>телереабилитации</a:t>
            </a:r>
            <a:endParaRPr lang="ru-RU" sz="1600" dirty="0">
              <a:solidFill>
                <a:srgbClr val="00A3E1"/>
              </a:solidFill>
            </a:endParaRPr>
          </a:p>
        </p:txBody>
      </p:sp>
      <p:grpSp>
        <p:nvGrpSpPr>
          <p:cNvPr id="3" name="Group 369">
            <a:extLst>
              <a:ext uri="{FF2B5EF4-FFF2-40B4-BE49-F238E27FC236}">
                <a16:creationId xmlns:a16="http://schemas.microsoft.com/office/drawing/2014/main" id="{24428956-FB33-E14D-B957-706555972CC4}"/>
              </a:ext>
            </a:extLst>
          </p:cNvPr>
          <p:cNvGrpSpPr/>
          <p:nvPr/>
        </p:nvGrpSpPr>
        <p:grpSpPr>
          <a:xfrm>
            <a:off x="101600" y="1130300"/>
            <a:ext cx="11523048" cy="4919527"/>
            <a:chOff x="161909" y="1518339"/>
            <a:chExt cx="11793896" cy="4577561"/>
          </a:xfrm>
        </p:grpSpPr>
        <p:sp>
          <p:nvSpPr>
            <p:cNvPr id="4" name="Shape 323">
              <a:extLst>
                <a:ext uri="{FF2B5EF4-FFF2-40B4-BE49-F238E27FC236}">
                  <a16:creationId xmlns:a16="http://schemas.microsoft.com/office/drawing/2014/main" id="{54154468-91E2-A445-B22A-D5D9AC8E4EA9}"/>
                </a:ext>
              </a:extLst>
            </p:cNvPr>
            <p:cNvSpPr/>
            <p:nvPr/>
          </p:nvSpPr>
          <p:spPr>
            <a:xfrm>
              <a:off x="2980501" y="3521054"/>
              <a:ext cx="6246226" cy="1"/>
            </a:xfrm>
            <a:prstGeom prst="line">
              <a:avLst/>
            </a:prstGeom>
            <a:ln w="88900">
              <a:solidFill>
                <a:srgbClr val="2BCFA6"/>
              </a:solidFill>
              <a:miter lim="400000"/>
              <a:head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pic>
          <p:nvPicPr>
            <p:cNvPr id="5" name="image4.png">
              <a:extLst>
                <a:ext uri="{FF2B5EF4-FFF2-40B4-BE49-F238E27FC236}">
                  <a16:creationId xmlns:a16="http://schemas.microsoft.com/office/drawing/2014/main" id="{FFD461D7-F229-844E-9875-AFDE0638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1909" y="2525750"/>
              <a:ext cx="2548296" cy="1732843"/>
            </a:xfrm>
            <a:prstGeom prst="rect">
              <a:avLst/>
            </a:prstGeom>
          </p:spPr>
        </p:pic>
        <p:pic>
          <p:nvPicPr>
            <p:cNvPr id="6" name="image4.png">
              <a:extLst>
                <a:ext uri="{FF2B5EF4-FFF2-40B4-BE49-F238E27FC236}">
                  <a16:creationId xmlns:a16="http://schemas.microsoft.com/office/drawing/2014/main" id="{A9947295-B83D-CB4A-9401-A7A35EE2D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407509" y="2525750"/>
              <a:ext cx="2548296" cy="1732843"/>
            </a:xfrm>
            <a:prstGeom prst="rect">
              <a:avLst/>
            </a:prstGeom>
          </p:spPr>
        </p:pic>
        <p:sp>
          <p:nvSpPr>
            <p:cNvPr id="7" name="Shape 333">
              <a:extLst>
                <a:ext uri="{FF2B5EF4-FFF2-40B4-BE49-F238E27FC236}">
                  <a16:creationId xmlns:a16="http://schemas.microsoft.com/office/drawing/2014/main" id="{6203C6C3-CC97-9046-AD94-5CF044FD8EE5}"/>
                </a:ext>
              </a:extLst>
            </p:cNvPr>
            <p:cNvSpPr/>
            <p:nvPr/>
          </p:nvSpPr>
          <p:spPr>
            <a:xfrm>
              <a:off x="611255" y="4302736"/>
              <a:ext cx="1649604" cy="410690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/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Личный кабинет</a:t>
              </a:r>
            </a:p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Пациента</a:t>
              </a:r>
            </a:p>
          </p:txBody>
        </p:sp>
        <p:sp>
          <p:nvSpPr>
            <p:cNvPr id="8" name="Shape 334">
              <a:extLst>
                <a:ext uri="{FF2B5EF4-FFF2-40B4-BE49-F238E27FC236}">
                  <a16:creationId xmlns:a16="http://schemas.microsoft.com/office/drawing/2014/main" id="{51583CDF-46FC-924E-B0E6-F48D444BD378}"/>
                </a:ext>
              </a:extLst>
            </p:cNvPr>
            <p:cNvSpPr/>
            <p:nvPr/>
          </p:nvSpPr>
          <p:spPr>
            <a:xfrm>
              <a:off x="9857663" y="4296169"/>
              <a:ext cx="1649604" cy="410690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/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Личный кабинет</a:t>
              </a:r>
            </a:p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Врача</a:t>
              </a:r>
            </a:p>
          </p:txBody>
        </p:sp>
        <p:pic>
          <p:nvPicPr>
            <p:cNvPr id="9" name="image10.png">
              <a:extLst>
                <a:ext uri="{FF2B5EF4-FFF2-40B4-BE49-F238E27FC236}">
                  <a16:creationId xmlns:a16="http://schemas.microsoft.com/office/drawing/2014/main" id="{1FE243D2-EDD9-6742-9AB2-969FB9C1B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416367" y="2606933"/>
              <a:ext cx="3359267" cy="1621939"/>
            </a:xfrm>
            <a:prstGeom prst="rect">
              <a:avLst/>
            </a:prstGeom>
          </p:spPr>
        </p:pic>
        <p:sp>
          <p:nvSpPr>
            <p:cNvPr id="10" name="Shape 336">
              <a:extLst>
                <a:ext uri="{FF2B5EF4-FFF2-40B4-BE49-F238E27FC236}">
                  <a16:creationId xmlns:a16="http://schemas.microsoft.com/office/drawing/2014/main" id="{F67A050F-6F60-674A-B390-F06897669A47}"/>
                </a:ext>
              </a:extLst>
            </p:cNvPr>
            <p:cNvSpPr/>
            <p:nvPr/>
          </p:nvSpPr>
          <p:spPr>
            <a:xfrm>
              <a:off x="3029972" y="3269097"/>
              <a:ext cx="1789286" cy="1"/>
            </a:xfrm>
            <a:prstGeom prst="line">
              <a:avLst/>
            </a:prstGeom>
            <a:ln w="88900">
              <a:solidFill>
                <a:srgbClr val="1DAFEC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11" name="Shape 337">
              <a:extLst>
                <a:ext uri="{FF2B5EF4-FFF2-40B4-BE49-F238E27FC236}">
                  <a16:creationId xmlns:a16="http://schemas.microsoft.com/office/drawing/2014/main" id="{F9CE385F-283B-6748-8746-0C4688584D27}"/>
                </a:ext>
              </a:extLst>
            </p:cNvPr>
            <p:cNvSpPr/>
            <p:nvPr/>
          </p:nvSpPr>
          <p:spPr>
            <a:xfrm>
              <a:off x="7445339" y="3269097"/>
              <a:ext cx="1789286" cy="1"/>
            </a:xfrm>
            <a:prstGeom prst="line">
              <a:avLst/>
            </a:prstGeom>
            <a:ln w="88900">
              <a:solidFill>
                <a:srgbClr val="1DAFEC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12" name="Shape 338">
              <a:extLst>
                <a:ext uri="{FF2B5EF4-FFF2-40B4-BE49-F238E27FC236}">
                  <a16:creationId xmlns:a16="http://schemas.microsoft.com/office/drawing/2014/main" id="{308C2937-EB2C-E240-AF23-BAD6116458AB}"/>
                </a:ext>
              </a:extLst>
            </p:cNvPr>
            <p:cNvSpPr/>
            <p:nvPr/>
          </p:nvSpPr>
          <p:spPr>
            <a:xfrm>
              <a:off x="466109" y="4732216"/>
              <a:ext cx="3359267" cy="913689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Выполнение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пациентом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lang="ru-RU"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плановых </a:t>
              </a:r>
              <a:r>
                <a:rPr lang="ru-RU"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заданий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Ведение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дневника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Заполнение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опросников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Планирование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видеоконсультаций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с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врачом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3" name="Shape 339">
              <a:extLst>
                <a:ext uri="{FF2B5EF4-FFF2-40B4-BE49-F238E27FC236}">
                  <a16:creationId xmlns:a16="http://schemas.microsoft.com/office/drawing/2014/main" id="{A108BDCA-3E8F-F34B-9F60-25F86ACBEBF8}"/>
                </a:ext>
              </a:extLst>
            </p:cNvPr>
            <p:cNvSpPr/>
            <p:nvPr/>
          </p:nvSpPr>
          <p:spPr>
            <a:xfrm>
              <a:off x="7482315" y="4569520"/>
              <a:ext cx="2075445" cy="1526380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Актуализация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лечения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Уточнение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перечня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наблюдаемых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показателей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Проведение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видеоконсультаций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Персонализирование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опросников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4" name="Shape 340">
              <a:extLst>
                <a:ext uri="{FF2B5EF4-FFF2-40B4-BE49-F238E27FC236}">
                  <a16:creationId xmlns:a16="http://schemas.microsoft.com/office/drawing/2014/main" id="{E740EA97-E8F5-8540-A37E-00F55F1ADAA4}"/>
                </a:ext>
              </a:extLst>
            </p:cNvPr>
            <p:cNvSpPr/>
            <p:nvPr/>
          </p:nvSpPr>
          <p:spPr>
            <a:xfrm>
              <a:off x="3195619" y="2705676"/>
              <a:ext cx="1467597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Данные пациента о его здоровье</a:t>
              </a:r>
            </a:p>
          </p:txBody>
        </p:sp>
        <p:sp>
          <p:nvSpPr>
            <p:cNvPr id="15" name="Shape 341">
              <a:extLst>
                <a:ext uri="{FF2B5EF4-FFF2-40B4-BE49-F238E27FC236}">
                  <a16:creationId xmlns:a16="http://schemas.microsoft.com/office/drawing/2014/main" id="{6F7CBFCC-5BD6-AD4B-924C-6153105D8D92}"/>
                </a:ext>
              </a:extLst>
            </p:cNvPr>
            <p:cNvSpPr/>
            <p:nvPr/>
          </p:nvSpPr>
          <p:spPr>
            <a:xfrm>
              <a:off x="7423925" y="2730910"/>
              <a:ext cx="1745245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Консолидированные данные о пациенте</a:t>
              </a:r>
            </a:p>
          </p:txBody>
        </p:sp>
        <p:sp>
          <p:nvSpPr>
            <p:cNvPr id="16" name="Shape 342">
              <a:extLst>
                <a:ext uri="{FF2B5EF4-FFF2-40B4-BE49-F238E27FC236}">
                  <a16:creationId xmlns:a16="http://schemas.microsoft.com/office/drawing/2014/main" id="{33D3CF09-352C-344D-9AFC-61114B4A3063}"/>
                </a:ext>
              </a:extLst>
            </p:cNvPr>
            <p:cNvSpPr/>
            <p:nvPr/>
          </p:nvSpPr>
          <p:spPr>
            <a:xfrm>
              <a:off x="5123302" y="4309074"/>
              <a:ext cx="1905454" cy="241413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>
              <a:lvl1pPr algn="ctr" defTabSz="584200">
                <a:defRPr sz="2200" b="1">
                  <a:solidFill>
                    <a:srgbClr val="1DAFEC"/>
                  </a:solidFill>
                  <a:latin typeface="Century Gothic" charset="0"/>
                  <a:ea typeface="Century Gothic" charset="0"/>
                  <a:cs typeface="Century Gothic" charset="0"/>
                  <a:sym typeface="Century Gothic" charset="0"/>
                </a:defRPr>
              </a:lvl1pPr>
            </a:lstStyle>
            <a:p>
              <a:pPr defTabSz="292100">
                <a:spcBef>
                  <a:spcPts val="0"/>
                </a:spcBef>
              </a:pPr>
              <a:r>
                <a:rPr sz="1100" spc="0"/>
                <a:t>Сервер телемедицины</a:t>
              </a:r>
            </a:p>
          </p:txBody>
        </p:sp>
        <p:sp>
          <p:nvSpPr>
            <p:cNvPr id="17" name="Shape 343">
              <a:extLst>
                <a:ext uri="{FF2B5EF4-FFF2-40B4-BE49-F238E27FC236}">
                  <a16:creationId xmlns:a16="http://schemas.microsoft.com/office/drawing/2014/main" id="{233B3E25-70A1-7945-9548-6DD836D253A4}"/>
                </a:ext>
              </a:extLst>
            </p:cNvPr>
            <p:cNvSpPr/>
            <p:nvPr/>
          </p:nvSpPr>
          <p:spPr>
            <a:xfrm>
              <a:off x="7423925" y="3685381"/>
              <a:ext cx="1745245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Рекомендации пациенту</a:t>
              </a:r>
            </a:p>
          </p:txBody>
        </p:sp>
        <p:sp>
          <p:nvSpPr>
            <p:cNvPr id="18" name="Shape 345">
              <a:extLst>
                <a:ext uri="{FF2B5EF4-FFF2-40B4-BE49-F238E27FC236}">
                  <a16:creationId xmlns:a16="http://schemas.microsoft.com/office/drawing/2014/main" id="{8135D6D4-228F-074A-AA95-56D18B645CF9}"/>
                </a:ext>
              </a:extLst>
            </p:cNvPr>
            <p:cNvSpPr/>
            <p:nvPr/>
          </p:nvSpPr>
          <p:spPr>
            <a:xfrm>
              <a:off x="9866607" y="4690941"/>
              <a:ext cx="2075445" cy="566823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Контроль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динамики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измерений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пациента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и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соблюдения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им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лечения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9" name="Shape 357">
              <a:extLst>
                <a:ext uri="{FF2B5EF4-FFF2-40B4-BE49-F238E27FC236}">
                  <a16:creationId xmlns:a16="http://schemas.microsoft.com/office/drawing/2014/main" id="{874E4185-AB73-3841-B5CC-702DD97EB07C}"/>
                </a:ext>
              </a:extLst>
            </p:cNvPr>
            <p:cNvSpPr/>
            <p:nvPr/>
          </p:nvSpPr>
          <p:spPr>
            <a:xfrm>
              <a:off x="2668295" y="1789485"/>
              <a:ext cx="6815469" cy="657452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/>
              <a:tailEnd type="stealth"/>
            </a:ln>
          </p:spPr>
          <p:txBody>
            <a:bodyPr/>
            <a:lstStyle/>
            <a:p>
              <a:pPr defTabSz="914380">
                <a:spcBef>
                  <a:spcPts val="0"/>
                </a:spcBef>
              </a:pPr>
              <a:endParaRPr sz="1800" spc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0" name="Shape 347">
              <a:extLst>
                <a:ext uri="{FF2B5EF4-FFF2-40B4-BE49-F238E27FC236}">
                  <a16:creationId xmlns:a16="http://schemas.microsoft.com/office/drawing/2014/main" id="{4EA5D759-9993-E84C-B35D-8E1229AC7E70}"/>
                </a:ext>
              </a:extLst>
            </p:cNvPr>
            <p:cNvSpPr/>
            <p:nvPr/>
          </p:nvSpPr>
          <p:spPr>
            <a:xfrm>
              <a:off x="3051993" y="3685381"/>
              <a:ext cx="1745244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 dirty="0" err="1"/>
                <a:t>Рекомендации</a:t>
              </a:r>
              <a:r>
                <a:rPr sz="1200" spc="0" dirty="0"/>
                <a:t> </a:t>
              </a:r>
              <a:r>
                <a:rPr sz="1200" spc="0" dirty="0" err="1"/>
                <a:t>пациенту</a:t>
              </a:r>
              <a:endParaRPr sz="1200" spc="0" dirty="0"/>
            </a:p>
          </p:txBody>
        </p:sp>
        <p:sp>
          <p:nvSpPr>
            <p:cNvPr id="21" name="Shape 348">
              <a:extLst>
                <a:ext uri="{FF2B5EF4-FFF2-40B4-BE49-F238E27FC236}">
                  <a16:creationId xmlns:a16="http://schemas.microsoft.com/office/drawing/2014/main" id="{A98C99D3-7FF4-234D-B89B-CC5A16200FE7}"/>
                </a:ext>
              </a:extLst>
            </p:cNvPr>
            <p:cNvSpPr/>
            <p:nvPr/>
          </p:nvSpPr>
          <p:spPr>
            <a:xfrm>
              <a:off x="5836742" y="1518339"/>
              <a:ext cx="528056" cy="528056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22" name="image12.png">
              <a:extLst>
                <a:ext uri="{FF2B5EF4-FFF2-40B4-BE49-F238E27FC236}">
                  <a16:creationId xmlns:a16="http://schemas.microsoft.com/office/drawing/2014/main" id="{6137BC4A-0236-1C45-B122-F7265020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962018" y="1680733"/>
              <a:ext cx="266122" cy="190567"/>
            </a:xfrm>
            <a:prstGeom prst="rect">
              <a:avLst/>
            </a:prstGeom>
          </p:spPr>
        </p:pic>
        <p:sp>
          <p:nvSpPr>
            <p:cNvPr id="23" name="Shape 350">
              <a:extLst>
                <a:ext uri="{FF2B5EF4-FFF2-40B4-BE49-F238E27FC236}">
                  <a16:creationId xmlns:a16="http://schemas.microsoft.com/office/drawing/2014/main" id="{65399345-3ABA-E443-8605-2E456508766C}"/>
                </a:ext>
              </a:extLst>
            </p:cNvPr>
            <p:cNvSpPr/>
            <p:nvPr/>
          </p:nvSpPr>
          <p:spPr>
            <a:xfrm>
              <a:off x="4644774" y="2071075"/>
              <a:ext cx="2911991" cy="256802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Видеоконсультации</a:t>
              </a:r>
            </a:p>
          </p:txBody>
        </p:sp>
        <p:pic>
          <p:nvPicPr>
            <p:cNvPr id="24" name="image13.png">
              <a:extLst>
                <a:ext uri="{FF2B5EF4-FFF2-40B4-BE49-F238E27FC236}">
                  <a16:creationId xmlns:a16="http://schemas.microsoft.com/office/drawing/2014/main" id="{A5271340-9365-1A4D-A041-7FAD3CB8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777258" y="4862449"/>
              <a:ext cx="1649604" cy="1099736"/>
            </a:xfrm>
            <a:prstGeom prst="rect">
              <a:avLst/>
            </a:prstGeom>
          </p:spPr>
        </p:pic>
        <p:sp>
          <p:nvSpPr>
            <p:cNvPr id="25" name="Shape 352">
              <a:extLst>
                <a:ext uri="{FF2B5EF4-FFF2-40B4-BE49-F238E27FC236}">
                  <a16:creationId xmlns:a16="http://schemas.microsoft.com/office/drawing/2014/main" id="{E1EA5920-7D31-3A4A-B98F-851E03F7CE6C}"/>
                </a:ext>
              </a:extLst>
            </p:cNvPr>
            <p:cNvSpPr/>
            <p:nvPr/>
          </p:nvSpPr>
          <p:spPr>
            <a:xfrm>
              <a:off x="4993598" y="5078770"/>
              <a:ext cx="667093" cy="667094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26" name="image14.png">
              <a:extLst>
                <a:ext uri="{FF2B5EF4-FFF2-40B4-BE49-F238E27FC236}">
                  <a16:creationId xmlns:a16="http://schemas.microsoft.com/office/drawing/2014/main" id="{0B86AAD9-5D2E-6844-900A-E556BDFF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191332" y="5281457"/>
              <a:ext cx="266122" cy="261720"/>
            </a:xfrm>
            <a:prstGeom prst="rect">
              <a:avLst/>
            </a:prstGeom>
          </p:spPr>
        </p:pic>
        <p:sp>
          <p:nvSpPr>
            <p:cNvPr id="27" name="Shape 358">
              <a:extLst>
                <a:ext uri="{FF2B5EF4-FFF2-40B4-BE49-F238E27FC236}">
                  <a16:creationId xmlns:a16="http://schemas.microsoft.com/office/drawing/2014/main" id="{332A2486-8716-9E49-9937-A254510E4FC8}"/>
                </a:ext>
              </a:extLst>
            </p:cNvPr>
            <p:cNvSpPr/>
            <p:nvPr/>
          </p:nvSpPr>
          <p:spPr>
            <a:xfrm>
              <a:off x="5733625" y="4640395"/>
              <a:ext cx="467099" cy="809328"/>
            </a:xfrm>
            <a:custGeom>
              <a:avLst/>
              <a:gdLst/>
              <a:ahLst/>
              <a:cxnLst/>
              <a:rect l="l" t="t" r="r" b="b"/>
              <a:pathLst>
                <a:path w="17775" h="21600">
                  <a:moveTo>
                    <a:pt x="14865" y="0"/>
                  </a:moveTo>
                  <a:cubicBezTo>
                    <a:pt x="21600" y="10752"/>
                    <a:pt x="16645" y="17952"/>
                    <a:pt x="0" y="216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/>
              <a:tailEnd type="stealth"/>
            </a:ln>
          </p:spPr>
          <p:txBody>
            <a:bodyPr/>
            <a:lstStyle/>
            <a:p>
              <a:pPr defTabSz="914380">
                <a:spcBef>
                  <a:spcPts val="0"/>
                </a:spcBef>
              </a:pPr>
              <a:endParaRPr sz="1800" spc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" name="Shape 355">
              <a:extLst>
                <a:ext uri="{FF2B5EF4-FFF2-40B4-BE49-F238E27FC236}">
                  <a16:creationId xmlns:a16="http://schemas.microsoft.com/office/drawing/2014/main" id="{A9B8D8E2-51B3-D04E-ABAC-4AA2AAD14222}"/>
                </a:ext>
              </a:extLst>
            </p:cNvPr>
            <p:cNvSpPr/>
            <p:nvPr/>
          </p:nvSpPr>
          <p:spPr>
            <a:xfrm>
              <a:off x="5572779" y="5720418"/>
              <a:ext cx="1649604" cy="241413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>
              <a:lvl1pPr defTabSz="584200">
                <a:defRPr sz="2200" b="1">
                  <a:solidFill>
                    <a:srgbClr val="1DAFEC"/>
                  </a:solidFill>
                  <a:latin typeface="Century Gothic" charset="0"/>
                  <a:ea typeface="Century Gothic" charset="0"/>
                  <a:cs typeface="Century Gothic" charset="0"/>
                  <a:sym typeface="Century Gothic" charset="0"/>
                </a:defRPr>
              </a:lvl1pPr>
            </a:lstStyle>
            <a:p>
              <a:pPr defTabSz="292100">
                <a:spcBef>
                  <a:spcPts val="0"/>
                </a:spcBef>
              </a:pPr>
              <a:r>
                <a:rPr sz="1100" spc="0"/>
                <a:t>МИС клиники</a:t>
              </a:r>
            </a:p>
          </p:txBody>
        </p:sp>
        <p:pic>
          <p:nvPicPr>
            <p:cNvPr id="29" name="object 7">
              <a:extLst>
                <a:ext uri="{FF2B5EF4-FFF2-40B4-BE49-F238E27FC236}">
                  <a16:creationId xmlns:a16="http://schemas.microsoft.com/office/drawing/2014/main" id="{CA625394-C2B1-2943-8C70-4D38111505AA}"/>
                </a:ext>
              </a:extLst>
            </p:cNvPr>
            <p:cNvPicPr/>
            <p:nvPr/>
          </p:nvPicPr>
          <p:blipFill>
            <a:blip r:embed="rId7"/>
            <a:srcRect b="19520"/>
            <a:stretch/>
          </p:blipFill>
          <p:spPr>
            <a:xfrm>
              <a:off x="9792235" y="2796197"/>
              <a:ext cx="1778844" cy="945800"/>
            </a:xfrm>
            <a:prstGeom prst="rect">
              <a:avLst/>
            </a:prstGeom>
          </p:spPr>
        </p:pic>
        <p:sp>
          <p:nvSpPr>
            <p:cNvPr id="30" name="Shape 330">
              <a:extLst>
                <a:ext uri="{FF2B5EF4-FFF2-40B4-BE49-F238E27FC236}">
                  <a16:creationId xmlns:a16="http://schemas.microsoft.com/office/drawing/2014/main" id="{695E8DE7-89E4-5341-94F1-CD8F96DED508}"/>
                </a:ext>
              </a:extLst>
            </p:cNvPr>
            <p:cNvSpPr/>
            <p:nvPr/>
          </p:nvSpPr>
          <p:spPr>
            <a:xfrm>
              <a:off x="9400498" y="2409186"/>
              <a:ext cx="945800" cy="945800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1" name="image8.png">
              <a:extLst>
                <a:ext uri="{FF2B5EF4-FFF2-40B4-BE49-F238E27FC236}">
                  <a16:creationId xmlns:a16="http://schemas.microsoft.com/office/drawing/2014/main" id="{AB97C53B-C6C4-9A41-A958-D4211805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690998" y="2669691"/>
              <a:ext cx="364800" cy="424789"/>
            </a:xfrm>
            <a:prstGeom prst="rect">
              <a:avLst/>
            </a:prstGeom>
          </p:spPr>
        </p:pic>
        <p:pic>
          <p:nvPicPr>
            <p:cNvPr id="32" name="Изображение 368">
              <a:extLst>
                <a:ext uri="{FF2B5EF4-FFF2-40B4-BE49-F238E27FC236}">
                  <a16:creationId xmlns:a16="http://schemas.microsoft.com/office/drawing/2014/main" id="{2E94129A-14E7-CF4E-90DD-D69E70B4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12313" b="13245"/>
            <a:stretch/>
          </p:blipFill>
          <p:spPr>
            <a:xfrm>
              <a:off x="543720" y="2796196"/>
              <a:ext cx="1784673" cy="945800"/>
            </a:xfrm>
            <a:prstGeom prst="rect">
              <a:avLst/>
            </a:prstGeom>
          </p:spPr>
        </p:pic>
        <p:sp>
          <p:nvSpPr>
            <p:cNvPr id="33" name="Shape 326">
              <a:extLst>
                <a:ext uri="{FF2B5EF4-FFF2-40B4-BE49-F238E27FC236}">
                  <a16:creationId xmlns:a16="http://schemas.microsoft.com/office/drawing/2014/main" id="{06A57F0C-AE6F-0F48-8E6C-0B51F5560BB5}"/>
                </a:ext>
              </a:extLst>
            </p:cNvPr>
            <p:cNvSpPr/>
            <p:nvPr/>
          </p:nvSpPr>
          <p:spPr>
            <a:xfrm>
              <a:off x="1848231" y="2409186"/>
              <a:ext cx="945800" cy="945800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4" name="image9.png">
              <a:extLst>
                <a:ext uri="{FF2B5EF4-FFF2-40B4-BE49-F238E27FC236}">
                  <a16:creationId xmlns:a16="http://schemas.microsoft.com/office/drawing/2014/main" id="{7D3C969F-41D1-8A4F-8233-854524550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139557" y="2669691"/>
              <a:ext cx="363148" cy="424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1583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8">
            <a:extLst>
              <a:ext uri="{FF2B5EF4-FFF2-40B4-BE49-F238E27FC236}">
                <a16:creationId xmlns:a16="http://schemas.microsoft.com/office/drawing/2014/main" id="{4C3AE4DC-6636-944F-975F-0813B8A1F67A}"/>
              </a:ext>
            </a:extLst>
          </p:cNvPr>
          <p:cNvSpPr/>
          <p:nvPr/>
        </p:nvSpPr>
        <p:spPr>
          <a:xfrm>
            <a:off x="3022640" y="1426902"/>
            <a:ext cx="2625496" cy="5041784"/>
          </a:xfrm>
          <a:prstGeom prst="rect">
            <a:avLst/>
          </a:prstGeom>
          <a:gradFill rotWithShape="1">
            <a:gsLst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674DD-FB65-E549-9293-23C22CA97116}"/>
              </a:ext>
            </a:extLst>
          </p:cNvPr>
          <p:cNvSpPr txBox="1"/>
          <p:nvPr/>
        </p:nvSpPr>
        <p:spPr>
          <a:xfrm>
            <a:off x="3068464" y="1841504"/>
            <a:ext cx="2568793" cy="429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медицинской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организации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Автоматизация процесса мониторинга реабилитационного процесса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Расширение спектра медицинских услуг и роста прибыли клиники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Реализация авторских методик реабилитации и развитие программ сотрудничества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Рост доверия пациентов к клинике за счет непрерывности процесса лечения и последующей реабилитации </a:t>
            </a:r>
          </a:p>
        </p:txBody>
      </p:sp>
      <p:sp>
        <p:nvSpPr>
          <p:cNvPr id="4" name="Прямоугольник 18">
            <a:extLst>
              <a:ext uri="{FF2B5EF4-FFF2-40B4-BE49-F238E27FC236}">
                <a16:creationId xmlns:a16="http://schemas.microsoft.com/office/drawing/2014/main" id="{395A0619-074A-674B-8D62-F3BE02CF7547}"/>
              </a:ext>
            </a:extLst>
          </p:cNvPr>
          <p:cNvSpPr/>
          <p:nvPr/>
        </p:nvSpPr>
        <p:spPr>
          <a:xfrm>
            <a:off x="5628817" y="1426902"/>
            <a:ext cx="2694500" cy="5041784"/>
          </a:xfrm>
          <a:prstGeom prst="rect">
            <a:avLst/>
          </a:prstGeom>
          <a:gradFill rotWithShape="1">
            <a:gsLst>
              <a:gs pos="0">
                <a:schemeClr val="accent4">
                  <a:lumMod val="73000"/>
                  <a:lumOff val="27000"/>
                </a:schemeClr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A58E2-252B-1447-9361-18ABF754A7E2}"/>
              </a:ext>
            </a:extLst>
          </p:cNvPr>
          <p:cNvSpPr txBox="1"/>
          <p:nvPr/>
        </p:nvSpPr>
        <p:spPr>
          <a:xfrm>
            <a:off x="5745223" y="1766812"/>
            <a:ext cx="2633657" cy="469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врача</a:t>
            </a: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Сопровождение всего цикла реабилитации и улучшение результатов лечения пациента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Повышение уровня услуг сопровождения и влияние на вовлеченность пациента в процесс лечения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Рост доверия и формирование закрепленного контингента пациентов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базы знаний клиники и информационное обеспечение для улучшения качества предоставляемой медицинской помощи </a:t>
            </a:r>
          </a:p>
        </p:txBody>
      </p:sp>
      <p:sp>
        <p:nvSpPr>
          <p:cNvPr id="6" name="Прямоугольник 18">
            <a:extLst>
              <a:ext uri="{FF2B5EF4-FFF2-40B4-BE49-F238E27FC236}">
                <a16:creationId xmlns:a16="http://schemas.microsoft.com/office/drawing/2014/main" id="{76354CF7-57FC-C646-B2E7-F9E96B345EAE}"/>
              </a:ext>
            </a:extLst>
          </p:cNvPr>
          <p:cNvSpPr/>
          <p:nvPr/>
        </p:nvSpPr>
        <p:spPr>
          <a:xfrm>
            <a:off x="8331174" y="1426902"/>
            <a:ext cx="3086290" cy="5038514"/>
          </a:xfrm>
          <a:prstGeom prst="rect">
            <a:avLst/>
          </a:prstGeom>
          <a:gradFill rotWithShape="1">
            <a:gsLst>
              <a:gs pos="0">
                <a:schemeClr val="accent5">
                  <a:lumMod val="73000"/>
                  <a:lumOff val="2700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A99232-3EDA-6747-9AE0-E9CE4C3FBFDF}"/>
              </a:ext>
            </a:extLst>
          </p:cNvPr>
          <p:cNvSpPr txBox="1"/>
          <p:nvPr/>
        </p:nvSpPr>
        <p:spPr>
          <a:xfrm>
            <a:off x="8405901" y="1766812"/>
            <a:ext cx="2984542" cy="448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пациента</a:t>
            </a: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Персонализированный подход в восстановлении и своевременное корректирование лечения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постоянного контакта с врачом за счет проведения видеоконференций и общения через чат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Доступность высококвалифицированной медицинской помощи для тех, кто находится далеко от клиники или имеет ограничения по передвижению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Минимизация очных визитов в клинику после выписки из стационара, особенно в период эпидемии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681C8-C5A8-444B-9561-3D2BBB21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5185" y="1542720"/>
            <a:ext cx="471452" cy="456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6F1CD1-8D09-A44F-A6FC-2F7AF4AE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5159" y="1542720"/>
            <a:ext cx="483585" cy="530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45C793-613C-B14F-A342-598E694C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95003" y="1576312"/>
            <a:ext cx="623981" cy="530384"/>
          </a:xfrm>
          <a:prstGeom prst="rect">
            <a:avLst/>
          </a:prstGeom>
        </p:spPr>
      </p:pic>
      <p:sp>
        <p:nvSpPr>
          <p:cNvPr id="12" name="Текст. поле 53">
            <a:extLst>
              <a:ext uri="{FF2B5EF4-FFF2-40B4-BE49-F238E27FC236}">
                <a16:creationId xmlns:a16="http://schemas.microsoft.com/office/drawing/2014/main" id="{DF9EB47F-7A88-5241-A6DA-39A5DC651ABA}"/>
              </a:ext>
            </a:extLst>
          </p:cNvPr>
          <p:cNvSpPr txBox="1"/>
          <p:nvPr/>
        </p:nvSpPr>
        <p:spPr>
          <a:xfrm>
            <a:off x="3244392" y="431564"/>
            <a:ext cx="70573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B0F0"/>
              </a:buClr>
            </a:pPr>
            <a:r>
              <a:rPr lang="ru-RU" sz="1600" b="1" dirty="0">
                <a:solidFill>
                  <a:srgbClr val="00A3E1"/>
                </a:solidFill>
              </a:rPr>
              <a:t>Эффекты от внедрения </a:t>
            </a:r>
            <a:endParaRPr lang="en-US" sz="1600" b="1" dirty="0">
              <a:solidFill>
                <a:srgbClr val="00A3E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068A477-D43B-4F4C-B779-489BFFCBE60D}"/>
              </a:ext>
            </a:extLst>
          </p:cNvPr>
          <p:cNvSpPr>
            <a:spLocks noGrp="1" noEditPoints="1"/>
          </p:cNvSpPr>
          <p:nvPr/>
        </p:nvSpPr>
        <p:spPr>
          <a:xfrm>
            <a:off x="-268620" y="2449535"/>
            <a:ext cx="3754312" cy="979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характеристики</a:t>
            </a:r>
            <a:r>
              <a:rPr lang="ru-RU" sz="2800" dirty="0"/>
              <a:t> </a:t>
            </a:r>
            <a:r>
              <a:rPr lang="ru-RU" sz="2400" dirty="0"/>
              <a:t>продукта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864749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ЧТО УЛУЧШИТСЯ В МОСКВЕ?"/>
          <p:cNvSpPr txBox="1"/>
          <p:nvPr/>
        </p:nvSpPr>
        <p:spPr>
          <a:xfrm>
            <a:off x="4740193" y="217245"/>
            <a:ext cx="271163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1">
                <a:solidFill>
                  <a:srgbClr val="00A3E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ru-RU" dirty="0" smtClean="0"/>
              <a:t>Эффективность системы</a:t>
            </a:r>
            <a:endParaRPr dirty="0"/>
          </a:p>
        </p:txBody>
      </p:sp>
      <p:sp>
        <p:nvSpPr>
          <p:cNvPr id="134" name="Текст"/>
          <p:cNvSpPr txBox="1"/>
          <p:nvPr/>
        </p:nvSpPr>
        <p:spPr>
          <a:xfrm>
            <a:off x="11993592" y="6586192"/>
            <a:ext cx="197426" cy="27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39" name="Указание области применения продукта в городской среде/отрасли в Москве с указанием конкретного эффекта…"/>
          <p:cNvSpPr txBox="1"/>
          <p:nvPr/>
        </p:nvSpPr>
        <p:spPr>
          <a:xfrm>
            <a:off x="328089" y="775322"/>
            <a:ext cx="11535821" cy="491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700"/>
            </a:pPr>
            <a:endParaRPr b="1" dirty="0"/>
          </a:p>
          <a:p>
            <a:pPr>
              <a:spcBef>
                <a:spcPts val="1500"/>
              </a:spcBef>
              <a:buClr>
                <a:srgbClr val="00A3E1"/>
              </a:buClr>
              <a:buSzPct val="100000"/>
              <a:defRPr sz="1700"/>
            </a:pPr>
            <a:r>
              <a:rPr lang="ru-RU" sz="1800" dirty="0"/>
              <a:t>Решение применимо во всех </a:t>
            </a:r>
            <a:r>
              <a:rPr lang="ru-RU" sz="1800" dirty="0" smtClean="0"/>
              <a:t>Медицинских Организациях (МО), </a:t>
            </a:r>
            <a:r>
              <a:rPr lang="ru-RU" sz="1800" dirty="0"/>
              <a:t>оказывающих </a:t>
            </a:r>
            <a:r>
              <a:rPr lang="ru-RU" sz="1800" dirty="0" smtClean="0"/>
              <a:t>помощь</a:t>
            </a:r>
            <a:r>
              <a:rPr lang="en-US" sz="1800" dirty="0" smtClean="0"/>
              <a:t>/</a:t>
            </a:r>
            <a:r>
              <a:rPr lang="ru-RU" sz="1800" dirty="0" smtClean="0"/>
              <a:t>услуги </a:t>
            </a:r>
            <a:r>
              <a:rPr lang="ru-RU" sz="1800" dirty="0"/>
              <a:t>по реабилитации – в травматологии, </a:t>
            </a:r>
            <a:r>
              <a:rPr lang="ru-RU" sz="1800" dirty="0" err="1" smtClean="0"/>
              <a:t>нейро</a:t>
            </a:r>
            <a:r>
              <a:rPr lang="ru-RU" sz="1800" dirty="0" smtClean="0"/>
              <a:t>-реабилитации</a:t>
            </a:r>
            <a:r>
              <a:rPr lang="ru-RU" sz="1800" dirty="0"/>
              <a:t>, реабилитации после </a:t>
            </a:r>
            <a:r>
              <a:rPr lang="ru-RU" sz="1800" dirty="0" err="1" smtClean="0"/>
              <a:t>ковида</a:t>
            </a:r>
            <a:endParaRPr lang="ru-RU" sz="1800" dirty="0"/>
          </a:p>
          <a:p>
            <a:pPr>
              <a:spcBef>
                <a:spcPts val="1500"/>
              </a:spcBef>
              <a:buClr>
                <a:srgbClr val="00A3E1"/>
              </a:buClr>
              <a:buSzPct val="100000"/>
              <a:defRPr sz="1700"/>
            </a:pPr>
            <a:r>
              <a:rPr lang="ru-RU" sz="1800" dirty="0" smtClean="0"/>
              <a:t>Социальная реабилитация: реабилитации детей инвалидов, психологическое сопровождение.</a:t>
            </a:r>
            <a:endParaRPr lang="ru-RU" sz="1800" dirty="0"/>
          </a:p>
          <a:p>
            <a:pPr>
              <a:spcBef>
                <a:spcPts val="1500"/>
              </a:spcBef>
              <a:buClr>
                <a:srgbClr val="00A3E1"/>
              </a:buClr>
              <a:buSzPct val="100000"/>
              <a:defRPr sz="1700"/>
            </a:pPr>
            <a:r>
              <a:rPr lang="ru-RU" sz="1800" dirty="0"/>
              <a:t>Эффективность:</a:t>
            </a:r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Сокращение сроков госпитализации и снижение частоты повторных госпитализаций</a:t>
            </a:r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Снижение уровня и степени </a:t>
            </a:r>
            <a:r>
              <a:rPr lang="ru-RU" sz="1800" dirty="0" err="1"/>
              <a:t>инвалидизации</a:t>
            </a:r>
            <a:r>
              <a:rPr lang="ru-RU" sz="1800" dirty="0"/>
              <a:t> за счет качества ведения пациентов на </a:t>
            </a:r>
            <a:r>
              <a:rPr lang="en-US" sz="1800" dirty="0"/>
              <a:t>III</a:t>
            </a:r>
            <a:r>
              <a:rPr lang="ru-RU" sz="1800" dirty="0"/>
              <a:t> этапе реабилитации</a:t>
            </a:r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Сокращение количества очных визитов пациентов в МО: снижение нагрузки, </a:t>
            </a:r>
            <a:r>
              <a:rPr lang="ru-RU" sz="1800" dirty="0" smtClean="0"/>
              <a:t>повышение удовлетворенности</a:t>
            </a:r>
            <a:endParaRPr lang="ru-RU" sz="1800" dirty="0"/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Сокращение загрузки ЛФК </a:t>
            </a:r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endParaRPr lang="ru-RU" sz="16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DE28EB-C7D8-5343-9EAE-AD190F22439E}"/>
              </a:ext>
            </a:extLst>
          </p:cNvPr>
          <p:cNvSpPr/>
          <p:nvPr/>
        </p:nvSpPr>
        <p:spPr>
          <a:xfrm>
            <a:off x="596900" y="794802"/>
            <a:ext cx="105029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Система </a:t>
            </a:r>
            <a:r>
              <a:rPr lang="en-US" sz="1800" dirty="0"/>
              <a:t>EMMAREHA </a:t>
            </a:r>
            <a:r>
              <a:rPr lang="ru-RU" sz="1800" dirty="0"/>
              <a:t>является готовым продуктом</a:t>
            </a:r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Есть коммерческое внедрение</a:t>
            </a:r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Промышленное использование в медицинском учреждении</a:t>
            </a:r>
            <a:r>
              <a:rPr lang="en-US" sz="1800" dirty="0"/>
              <a:t> </a:t>
            </a:r>
            <a:r>
              <a:rPr lang="ru-RU" sz="1800" dirty="0"/>
              <a:t>ГБУЗ «</a:t>
            </a:r>
            <a:r>
              <a:rPr lang="ru-RU" sz="1800" dirty="0" err="1"/>
              <a:t>ЦПРиН</a:t>
            </a:r>
            <a:r>
              <a:rPr lang="ru-RU" sz="1800" dirty="0"/>
              <a:t> ДЗМ»</a:t>
            </a:r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Авторизация через ЕСИА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Свидетельство о государственной регистрации программы для ЭВМ №2020613033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Сертификат победителя программы «Открытые запросы» за лучшее решение в рамках запроса на поиск современных решений для развития </a:t>
            </a:r>
            <a:r>
              <a:rPr lang="ru-RU" sz="1800" dirty="0" err="1"/>
              <a:t>физическои</a:t>
            </a:r>
            <a:r>
              <a:rPr lang="ru-RU" sz="1800" dirty="0"/>
              <a:t>̆ активности</a:t>
            </a:r>
            <a:br>
              <a:rPr lang="ru-RU" sz="1800" dirty="0"/>
            </a:br>
            <a:r>
              <a:rPr lang="ru-RU" sz="1800" dirty="0"/>
              <a:t>и улучшения состояния здоровья </a:t>
            </a:r>
            <a:r>
              <a:rPr lang="ru-RU" sz="1800" dirty="0" err="1"/>
              <a:t>жителеи</a:t>
            </a:r>
            <a:r>
              <a:rPr lang="ru-RU" sz="1800" dirty="0"/>
              <a:t>̆ Москвы при помощи телемедицинских технологий от 16.08.2019г. Инициатор запроса: ФГБУ «НМХЦ им. Н.И. Пирогова МЗ РФ», ГБУЗ «</a:t>
            </a:r>
            <a:r>
              <a:rPr lang="ru-RU" sz="1800" dirty="0" err="1"/>
              <a:t>ЦПРиН</a:t>
            </a:r>
            <a:r>
              <a:rPr lang="ru-RU" sz="1800" dirty="0"/>
              <a:t> ДЗМ». При поддержке Агентства инноваций города Москвы. </a:t>
            </a:r>
            <a:endParaRPr lang="ru-RU" sz="1800" dirty="0" smtClean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 smtClean="0"/>
              <a:t>Система </a:t>
            </a:r>
            <a:r>
              <a:rPr lang="ru-RU" sz="1800" dirty="0"/>
              <a:t>включена в реестр отечественного ПО для ЭВМ и БД №8767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Свидетельство на товарный знак (знак обслуживания) №789679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/>
              <a:t>Внесена в перечень инновационной, высокотехнологичной продукции и технологии ДПИР г. </a:t>
            </a:r>
            <a:r>
              <a:rPr lang="ru-RU" sz="1800" dirty="0" smtClean="0"/>
              <a:t>Москвы  </a:t>
            </a:r>
            <a:r>
              <a:rPr lang="en" sz="1800" dirty="0" smtClean="0">
                <a:hlinkClick r:id="rId2"/>
              </a:rPr>
              <a:t>https</a:t>
            </a:r>
            <a:r>
              <a:rPr lang="en" sz="1800" dirty="0">
                <a:hlinkClick r:id="rId2"/>
              </a:rPr>
              <a:t>://innovationmap.innoagency.ru/catalog/product/100123/</a:t>
            </a:r>
            <a:r>
              <a:rPr lang="ru-RU" sz="1800" dirty="0"/>
              <a:t> 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dirty="0" smtClean="0"/>
              <a:t>Ведется </a:t>
            </a:r>
            <a:r>
              <a:rPr lang="ru-RU" sz="1800" dirty="0"/>
              <a:t>работа по </a:t>
            </a:r>
            <a:r>
              <a:rPr lang="ru-RU" sz="1800" dirty="0" smtClean="0"/>
              <a:t>развитию функционала (в частности реализации </a:t>
            </a:r>
            <a:r>
              <a:rPr lang="ru-RU" sz="1800" dirty="0"/>
              <a:t>функционала </a:t>
            </a:r>
            <a:r>
              <a:rPr lang="ru-RU" sz="1800" dirty="0" smtClean="0"/>
              <a:t>МКФ)</a:t>
            </a:r>
            <a:endParaRPr lang="ru-RU" sz="1800" dirty="0"/>
          </a:p>
          <a:p>
            <a:pPr marL="285750" indent="-285750">
              <a:spcBef>
                <a:spcPts val="1200"/>
              </a:spcBef>
              <a:buClr>
                <a:srgbClr val="00B0F0"/>
              </a:buClr>
              <a:buSzPts val="2400"/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C8228-815D-4245-9B52-90D7BD6D6232}"/>
              </a:ext>
            </a:extLst>
          </p:cNvPr>
          <p:cNvSpPr txBox="1"/>
          <p:nvPr/>
        </p:nvSpPr>
        <p:spPr>
          <a:xfrm>
            <a:off x="4241800" y="320894"/>
            <a:ext cx="262571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ru-RU" sz="1600" b="1" dirty="0">
                <a:solidFill>
                  <a:srgbClr val="00A3E1"/>
                </a:solidFill>
              </a:rPr>
              <a:t>ГОТОВНОСТЬ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8229075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СУТЬ ПРОЕКТА И УНИКАЛЬНОСТЬ ИННОВАЦИИ"/>
          <p:cNvSpPr txBox="1"/>
          <p:nvPr/>
        </p:nvSpPr>
        <p:spPr>
          <a:xfrm>
            <a:off x="4018649" y="975234"/>
            <a:ext cx="367344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1">
                <a:solidFill>
                  <a:srgbClr val="00A3E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dirty="0"/>
              <a:t>УНИКАЛЬНОСТЬ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dirty="0"/>
              <a:t>ИННОВАЦИ</a:t>
            </a:r>
            <a:r>
              <a:rPr lang="ru-RU" dirty="0"/>
              <a:t>ОННОСТЬ</a:t>
            </a:r>
            <a:endParaRPr dirty="0"/>
          </a:p>
        </p:txBody>
      </p:sp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3592" y="6586192"/>
            <a:ext cx="197426" cy="2774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7A60D8-606A-AD48-8D3A-786F5B07930B}"/>
              </a:ext>
            </a:extLst>
          </p:cNvPr>
          <p:cNvSpPr/>
          <p:nvPr/>
        </p:nvSpPr>
        <p:spPr>
          <a:xfrm>
            <a:off x="1988844" y="2210531"/>
            <a:ext cx="9260681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Конструктор индивидуальных реабилитационных планов. Оперативная адаптация плана врачом с учетом дистанционной обратной связи от пациента</a:t>
            </a:r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Проведение дистанционных </a:t>
            </a:r>
            <a:r>
              <a:rPr lang="ru-RU" sz="1800" dirty="0" smtClean="0"/>
              <a:t>видео-консультаций </a:t>
            </a:r>
            <a:r>
              <a:rPr lang="ru-RU" sz="1800" dirty="0"/>
              <a:t>«врач-пациент», «врач-врач», консилиум и групповые </a:t>
            </a:r>
            <a:r>
              <a:rPr lang="ru-RU" sz="1800" dirty="0" smtClean="0"/>
              <a:t>занятия с </a:t>
            </a:r>
            <a:r>
              <a:rPr lang="ru-RU" sz="1800" dirty="0" smtClean="0"/>
              <a:t>пациентами на одной платформе</a:t>
            </a:r>
            <a:endParaRPr lang="ru-RU" sz="1800" dirty="0"/>
          </a:p>
          <a:p>
            <a:pPr marL="539750" lvl="1" indent="-273050">
              <a:spcBef>
                <a:spcPts val="1500"/>
              </a:spcBef>
              <a:buClr>
                <a:srgbClr val="00A3E1"/>
              </a:buClr>
              <a:buSzPct val="100000"/>
              <a:buFont typeface="Helvetica"/>
              <a:buChar char="•"/>
              <a:defRPr sz="1700"/>
            </a:pPr>
            <a:r>
              <a:rPr lang="ru-RU" sz="1800" dirty="0"/>
              <a:t>Возможность формирования библиотеки реабилитационных планов и  библиотеки </a:t>
            </a:r>
            <a:r>
              <a:rPr lang="ru-RU" sz="1800" dirty="0" smtClean="0"/>
              <a:t>упражнений (видео уроки)</a:t>
            </a:r>
            <a:endParaRPr lang="ru-RU" sz="18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40000" y="496529"/>
            <a:ext cx="5970588" cy="1295400"/>
          </a:xfrm>
        </p:spPr>
        <p:txBody>
          <a:bodyPr/>
          <a:lstStyle/>
          <a:p>
            <a:r>
              <a:rPr lang="ru-RU" dirty="0" smtClean="0"/>
              <a:t>ОПЫТ и ПЕРСПЕКТИВЫ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15887" y="1872277"/>
            <a:ext cx="5080000" cy="1156058"/>
          </a:xfrm>
        </p:spPr>
        <p:txBody>
          <a:bodyPr>
            <a:noAutofit/>
          </a:bodyPr>
          <a:lstStyle/>
          <a:p>
            <a:pPr marL="82550" indent="0">
              <a:buNone/>
            </a:pPr>
            <a:r>
              <a:rPr lang="ru-RU" sz="2100" dirty="0" smtClean="0"/>
              <a:t>Кафедра </a:t>
            </a:r>
            <a:r>
              <a:rPr lang="ru-RU" sz="2100" dirty="0" smtClean="0"/>
              <a:t>Медицинской информатики </a:t>
            </a:r>
            <a:r>
              <a:rPr lang="ru-RU" sz="2100" dirty="0" smtClean="0"/>
              <a:t>и </a:t>
            </a:r>
            <a:r>
              <a:rPr lang="ru-RU" sz="2100" dirty="0" smtClean="0"/>
              <a:t>телемедицины РУДН</a:t>
            </a:r>
            <a:endParaRPr lang="ru-RU" sz="21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0" y="3132138"/>
            <a:ext cx="5311775" cy="30861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Международное сотрудничество с лидерами в практической </a:t>
            </a:r>
            <a:r>
              <a:rPr lang="ru-RU" dirty="0" err="1" smtClean="0"/>
              <a:t>телереабилитации</a:t>
            </a:r>
            <a:endParaRPr lang="ru-RU" dirty="0" smtClean="0"/>
          </a:p>
          <a:p>
            <a:r>
              <a:rPr lang="ru-RU" dirty="0" smtClean="0"/>
              <a:t>Внедрение в учебный процесс решений для дистанционного взаимодействия пациентов с врачами</a:t>
            </a:r>
          </a:p>
          <a:p>
            <a:r>
              <a:rPr lang="ru-RU" dirty="0" smtClean="0"/>
              <a:t>Создание учебного контента по направлению дистанционная реабилитация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6972300" y="1932911"/>
            <a:ext cx="5105400" cy="466725"/>
          </a:xfrm>
        </p:spPr>
        <p:txBody>
          <a:bodyPr>
            <a:normAutofit lnSpcReduction="10000"/>
          </a:bodyPr>
          <a:lstStyle/>
          <a:p>
            <a:pPr marL="82550" indent="0">
              <a:buNone/>
            </a:pPr>
            <a:r>
              <a:rPr lang="ru-RU" dirty="0" smtClean="0"/>
              <a:t>Интересные кейсы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858000" y="2776538"/>
            <a:ext cx="5334000" cy="34417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Интерактивная платформа COVID REHAB для дистанционной реабилитации </a:t>
            </a:r>
            <a:r>
              <a:rPr lang="ru-RU" dirty="0" smtClean="0"/>
              <a:t>пациентов,</a:t>
            </a:r>
            <a:r>
              <a:rPr lang="en-US" dirty="0"/>
              <a:t> </a:t>
            </a:r>
            <a:r>
              <a:rPr lang="en-US" dirty="0" err="1"/>
              <a:t>iPat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Программа </a:t>
            </a:r>
            <a:r>
              <a:rPr lang="ru-RU" dirty="0" err="1" smtClean="0"/>
              <a:t>нейрореабилитации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базе «ГБУЗ </a:t>
            </a:r>
            <a:r>
              <a:rPr lang="ru-RU" dirty="0"/>
              <a:t>ЦПРИН </a:t>
            </a:r>
            <a:r>
              <a:rPr lang="ru-RU" dirty="0" smtClean="0"/>
              <a:t>ДЗМ», платформа </a:t>
            </a:r>
            <a:r>
              <a:rPr lang="en-US" dirty="0" smtClean="0"/>
              <a:t>EMMAREHA</a:t>
            </a:r>
            <a:r>
              <a:rPr lang="ru-RU" dirty="0" smtClean="0"/>
              <a:t> </a:t>
            </a:r>
            <a:r>
              <a:rPr lang="en-US" dirty="0" err="1" smtClean="0"/>
              <a:t>iFORS</a:t>
            </a:r>
            <a:endParaRPr lang="ru-RU" dirty="0" smtClean="0"/>
          </a:p>
          <a:p>
            <a:r>
              <a:rPr lang="ru-RU" dirty="0" smtClean="0"/>
              <a:t>Внедрение системы дистанционного сопровождения детей инвалидов </a:t>
            </a:r>
            <a:r>
              <a:rPr lang="ru-RU" dirty="0"/>
              <a:t>на </a:t>
            </a:r>
            <a:r>
              <a:rPr lang="ru-RU" dirty="0" smtClean="0"/>
              <a:t>базе АУ </a:t>
            </a:r>
            <a:r>
              <a:rPr lang="ru-RU" dirty="0"/>
              <a:t>СОН ТО «Областной центр реабилитации инвалидов» </a:t>
            </a:r>
            <a:r>
              <a:rPr lang="ru-RU" dirty="0" smtClean="0"/>
              <a:t>г. Тюмень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94969" y="64728"/>
            <a:ext cx="2408902" cy="5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112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709" y="934065"/>
            <a:ext cx="91046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Министерство здравоохранения РФ</a:t>
            </a:r>
            <a:r>
              <a:rPr lang="en-US" sz="3200" dirty="0" smtClean="0"/>
              <a:t> </a:t>
            </a:r>
            <a:r>
              <a:rPr lang="ru-RU" sz="3200" dirty="0" smtClean="0"/>
              <a:t>Приказ от </a:t>
            </a:r>
            <a:r>
              <a:rPr lang="ru-RU" sz="3200" dirty="0"/>
              <a:t>23 октября 2019 г. N 878н</a:t>
            </a:r>
          </a:p>
          <a:p>
            <a:r>
              <a:rPr lang="ru-RU" sz="3200" dirty="0"/>
              <a:t>ОБ УТВЕРЖДЕНИИ ПОРЯДКА ОРГАНИЗАЦИИ МЕДИЦИНСКОЙ РЕАБИЛИТАЦИИ </a:t>
            </a:r>
            <a:r>
              <a:rPr lang="ru-RU" sz="3200" dirty="0" smtClean="0"/>
              <a:t>ДЕТЕЙ</a:t>
            </a:r>
          </a:p>
          <a:p>
            <a:endParaRPr lang="ru-RU" sz="3200" dirty="0" smtClean="0"/>
          </a:p>
          <a:p>
            <a:r>
              <a:rPr lang="ru-RU" sz="3200" dirty="0" smtClean="0"/>
              <a:t>Приказ </a:t>
            </a:r>
            <a:r>
              <a:rPr lang="ru-RU" sz="3200" dirty="0"/>
              <a:t>Министерства здравоохранения РФ от 31 июля 2020 г. N 788н "Об утверждении Порядка организации медицинской реабилитации взрослых" (с изменениями и дополнениями)</a:t>
            </a:r>
          </a:p>
        </p:txBody>
      </p:sp>
    </p:spTree>
    <p:extLst>
      <p:ext uri="{BB962C8B-B14F-4D97-AF65-F5344CB8AC3E}">
        <p14:creationId xmlns:p14="http://schemas.microsoft.com/office/powerpoint/2010/main" val="322697449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767" y="1301786"/>
            <a:ext cx="2504044" cy="2059163"/>
          </a:xfrm>
          <a:prstGeom prst="rect">
            <a:avLst/>
          </a:prstGeom>
        </p:spPr>
      </p:pic>
      <p:sp>
        <p:nvSpPr>
          <p:cNvPr id="151" name="КОМАНДА"/>
          <p:cNvSpPr txBox="1"/>
          <p:nvPr/>
        </p:nvSpPr>
        <p:spPr>
          <a:xfrm>
            <a:off x="2099817" y="217245"/>
            <a:ext cx="799236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1">
                <a:solidFill>
                  <a:srgbClr val="00A3E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КОМАНДА</a:t>
            </a:r>
          </a:p>
        </p:txBody>
      </p:sp>
      <p:sp>
        <p:nvSpPr>
          <p:cNvPr id="152" name="Текст"/>
          <p:cNvSpPr txBox="1"/>
          <p:nvPr/>
        </p:nvSpPr>
        <p:spPr>
          <a:xfrm>
            <a:off x="11993592" y="6586192"/>
            <a:ext cx="197426" cy="27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1324315" y="1297920"/>
            <a:ext cx="2396218" cy="1974227"/>
          </a:xfrm>
          <a:prstGeom prst="rect">
            <a:avLst/>
          </a:prstGeom>
          <a:gradFill rotWithShape="1">
            <a:gsLst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8"/>
          <p:cNvSpPr/>
          <p:nvPr/>
        </p:nvSpPr>
        <p:spPr>
          <a:xfrm>
            <a:off x="3125658" y="3858246"/>
            <a:ext cx="2396218" cy="2451716"/>
          </a:xfrm>
          <a:prstGeom prst="rect">
            <a:avLst/>
          </a:prstGeom>
          <a:gradFill rotWithShape="1">
            <a:gsLst>
              <a:gs pos="0">
                <a:schemeClr val="accent5">
                  <a:lumMod val="73000"/>
                  <a:lumOff val="2700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. поле 24"/>
          <p:cNvSpPr txBox="1"/>
          <p:nvPr/>
        </p:nvSpPr>
        <p:spPr>
          <a:xfrm>
            <a:off x="1324316" y="2271252"/>
            <a:ext cx="239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b="1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Голосов</a:t>
            </a:r>
            <a:r>
              <a:rPr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1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Алексей</a:t>
            </a:r>
            <a:r>
              <a:rPr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1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Олегович</a:t>
            </a:r>
            <a:r>
              <a:rPr lang="ru-RU" sz="1200" b="1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генеральный</a:t>
            </a:r>
            <a:r>
              <a:rPr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директор</a:t>
            </a:r>
            <a:r>
              <a:rPr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endParaRPr lang="ru-RU" sz="1200" b="0" i="0" u="none" strike="noStrike" dirty="0"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  <a:p>
            <a:r>
              <a:rPr lang="ru-RU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"Ай-ФОРС“</a:t>
            </a:r>
            <a:r>
              <a:rPr lang="en-US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  golos@fors.ru</a:t>
            </a:r>
            <a:endParaRPr lang="en-US" sz="1200" b="0" dirty="0"/>
          </a:p>
        </p:txBody>
      </p:sp>
      <p:sp>
        <p:nvSpPr>
          <p:cNvPr id="17" name="Прямоугольник 18"/>
          <p:cNvSpPr/>
          <p:nvPr/>
        </p:nvSpPr>
        <p:spPr>
          <a:xfrm>
            <a:off x="7521977" y="1297921"/>
            <a:ext cx="2570206" cy="2063028"/>
          </a:xfrm>
          <a:prstGeom prst="rect">
            <a:avLst/>
          </a:prstGeom>
          <a:gradFill rotWithShape="1">
            <a:gsLst>
              <a:gs pos="0">
                <a:schemeClr val="accent4">
                  <a:lumMod val="73000"/>
                  <a:lumOff val="27000"/>
                </a:schemeClr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Текст. поле 25"/>
          <p:cNvSpPr txBox="1"/>
          <p:nvPr/>
        </p:nvSpPr>
        <p:spPr>
          <a:xfrm>
            <a:off x="7521977" y="2585718"/>
            <a:ext cx="257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Зезюлинский </a:t>
            </a:r>
            <a:r>
              <a:rPr lang="ru-RU" sz="1200" b="1" i="0" u="none" strike="noStrike" dirty="0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Николай Владимирович</a:t>
            </a:r>
            <a:endParaRPr lang="ru-RU" sz="1200" b="1" i="0" u="none" strike="noStrike" dirty="0"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  <a:p>
            <a:r>
              <a:rPr lang="ru-RU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Директор по развитию </a:t>
            </a:r>
            <a:r>
              <a:rPr lang="en-US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“</a:t>
            </a:r>
            <a:r>
              <a:rPr lang="ru-RU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Ай-ФОРС</a:t>
            </a:r>
            <a:r>
              <a:rPr lang="en-US" sz="1200" b="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”</a:t>
            </a:r>
          </a:p>
          <a:p>
            <a:r>
              <a:rPr lang="en-US" sz="1200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nzezulin@fors.ru</a:t>
            </a:r>
            <a:endParaRPr lang="en-US" sz="1200" b="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827811" y="3995687"/>
            <a:ext cx="2534961" cy="2365749"/>
          </a:xfrm>
          <a:prstGeom prst="rect">
            <a:avLst/>
          </a:prstGeom>
          <a:gradFill rotWithShape="1">
            <a:gsLst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0000"/>
              </a:solidFill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</p:txBody>
      </p:sp>
      <p:pic>
        <p:nvPicPr>
          <p:cNvPr id="24" name="Изображение 35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1379021" y="711821"/>
            <a:ext cx="1536923" cy="1536923"/>
          </a:xfrm>
          <a:prstGeom prst="rect">
            <a:avLst/>
          </a:prstGeom>
        </p:spPr>
      </p:pic>
      <p:pic>
        <p:nvPicPr>
          <p:cNvPr id="25" name="Изображение 36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3284220" y="3725606"/>
            <a:ext cx="1513514" cy="1422703"/>
          </a:xfrm>
          <a:prstGeom prst="rect">
            <a:avLst/>
          </a:prstGeom>
        </p:spPr>
      </p:pic>
      <p:pic>
        <p:nvPicPr>
          <p:cNvPr id="26" name="Изображение 37"/>
          <p:cNvPicPr>
            <a:picLocks noChangeAspect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4414699" y="757344"/>
            <a:ext cx="1435941" cy="1435942"/>
          </a:xfrm>
          <a:prstGeom prst="rect">
            <a:avLst/>
          </a:prstGeom>
        </p:spPr>
      </p:pic>
      <p:sp>
        <p:nvSpPr>
          <p:cNvPr id="27" name="Текст. поле 27"/>
          <p:cNvSpPr txBox="1"/>
          <p:nvPr/>
        </p:nvSpPr>
        <p:spPr>
          <a:xfrm>
            <a:off x="3197187" y="5297279"/>
            <a:ext cx="2253160" cy="82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b="1" i="0" u="none" strike="noStrike" noProof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Гаркави</a:t>
            </a:r>
            <a:r>
              <a:rPr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Дмитрий </a:t>
            </a:r>
            <a:r>
              <a:rPr sz="1200" b="1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Андреевич</a:t>
            </a:r>
            <a:r>
              <a:rPr lang="ru-RU"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b="1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endParaRPr lang="ru-RU" sz="1200" b="1" i="0" u="none" strike="noStrike" dirty="0"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  <a:p>
            <a:r>
              <a:rPr sz="120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врач</a:t>
            </a:r>
            <a:r>
              <a:rPr sz="120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травматолог-ортопед</a:t>
            </a:r>
            <a:r>
              <a:rPr sz="120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, </a:t>
            </a:r>
            <a:r>
              <a:rPr sz="120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к.м.н</a:t>
            </a:r>
            <a:r>
              <a:rPr sz="120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., </a:t>
            </a:r>
            <a:r>
              <a:rPr sz="120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медицинский</a:t>
            </a:r>
            <a:r>
              <a:rPr sz="1200" i="0" u="none" strike="noStrike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</a:t>
            </a:r>
            <a:r>
              <a:rPr sz="1200" i="0" u="none" strike="noStrike" dirty="0" err="1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консультант</a:t>
            </a:r>
            <a:endParaRPr lang="en-US" sz="1200" dirty="0"/>
          </a:p>
        </p:txBody>
      </p:sp>
      <p:sp>
        <p:nvSpPr>
          <p:cNvPr id="16" name="Текст. поле 27"/>
          <p:cNvSpPr txBox="1"/>
          <p:nvPr/>
        </p:nvSpPr>
        <p:spPr>
          <a:xfrm>
            <a:off x="4323767" y="2268432"/>
            <a:ext cx="2659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Столяр Валерий Леонидович  </a:t>
            </a:r>
          </a:p>
          <a:p>
            <a:r>
              <a:rPr lang="ru-RU" sz="1200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научный </a:t>
            </a:r>
            <a:r>
              <a:rPr lang="ru-RU" sz="1200" dirty="0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консультант, зав. кафедрой мед информатики </a:t>
            </a:r>
            <a:r>
              <a:rPr lang="ru-RU" sz="1200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и телемедицины Медицинского института </a:t>
            </a:r>
            <a:r>
              <a:rPr lang="ru-RU" sz="1200" dirty="0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РУДН </a:t>
            </a:r>
            <a:r>
              <a:rPr lang="en-US" sz="1200" dirty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v_stoliar@yahoo.com</a:t>
            </a:r>
            <a:endParaRPr lang="ru-RU" sz="1200" dirty="0"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87" y="1046957"/>
            <a:ext cx="1845132" cy="1538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55" y="3760791"/>
            <a:ext cx="1536488" cy="1536488"/>
          </a:xfrm>
          <a:prstGeom prst="rect">
            <a:avLst/>
          </a:prstGeom>
        </p:spPr>
      </p:pic>
      <p:sp>
        <p:nvSpPr>
          <p:cNvPr id="20" name="Текст. поле 24"/>
          <p:cNvSpPr txBox="1"/>
          <p:nvPr/>
        </p:nvSpPr>
        <p:spPr>
          <a:xfrm>
            <a:off x="6966555" y="5345773"/>
            <a:ext cx="2396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Скуридин</a:t>
            </a:r>
            <a:r>
              <a:rPr lang="ru-RU" sz="1200" b="1" dirty="0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 Иван Викторович заведующий лабораторией телемедицины Медицинского института РУДН</a:t>
            </a:r>
            <a:endParaRPr lang="ru-RU" sz="1200" b="0" i="0" u="none" strike="noStrike" dirty="0">
              <a:latin typeface="Calibri" panose="020F0502020204030204" pitchFamily="34" charset="0"/>
              <a:ea typeface="游ゴシック" charset="0"/>
              <a:cs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  <a:ea typeface="游ゴシック" charset="0"/>
                <a:cs typeface="Calibri" panose="020F0502020204030204" pitchFamily="34" charset="0"/>
              </a:rPr>
              <a:t>teledoktor@rambler.ru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8007817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8534B5-D5A3-514D-A764-C05851A13725}"/>
              </a:ext>
            </a:extLst>
          </p:cNvPr>
          <p:cNvSpPr/>
          <p:nvPr/>
        </p:nvSpPr>
        <p:spPr>
          <a:xfrm>
            <a:off x="2693988" y="1142579"/>
            <a:ext cx="7629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Century Gothic" panose="020B0502020202020204" pitchFamily="34" charset="0"/>
              </a:rPr>
              <a:t>Спасибо за внимание </a:t>
            </a:r>
            <a:r>
              <a:rPr lang="ru-RU" sz="4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988764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9E691-FE0B-4047-A962-31BEAC2F3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98606" y="286401"/>
            <a:ext cx="6617110" cy="98994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ПРОБЛЕМАТИКА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66635-2608-5644-98C2-8AD296EB3BE6}"/>
              </a:ext>
            </a:extLst>
          </p:cNvPr>
          <p:cNvSpPr txBox="1"/>
          <p:nvPr/>
        </p:nvSpPr>
        <p:spPr>
          <a:xfrm>
            <a:off x="501446" y="1563329"/>
            <a:ext cx="7174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/>
              <a:t>Официальная статистика инвалидов в России неутешительна. По данным Росстата в 2022 году в России было официально зарегистрировано 11,331 миллионов человек с инвалидностью. Из </a:t>
            </a:r>
            <a:r>
              <a:rPr lang="ru-RU" b="1" dirty="0" smtClean="0"/>
              <a:t>них: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 smtClean="0"/>
              <a:t>Взрослые </a:t>
            </a:r>
            <a:r>
              <a:rPr lang="ru-RU" b="1" dirty="0"/>
              <a:t>1 группа инвалидности – 1,304 миллиона человек</a:t>
            </a:r>
            <a:r>
              <a:rPr lang="ru-RU" b="1" dirty="0" smtClean="0"/>
              <a:t>,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 smtClean="0"/>
              <a:t>Взрослые </a:t>
            </a:r>
            <a:r>
              <a:rPr lang="ru-RU" b="1" dirty="0"/>
              <a:t>2 группа инвалидности – 4,745 миллиона человек</a:t>
            </a:r>
            <a:r>
              <a:rPr lang="ru-RU" b="1" dirty="0" smtClean="0"/>
              <a:t>,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 smtClean="0"/>
              <a:t>Взрослые </a:t>
            </a:r>
            <a:r>
              <a:rPr lang="ru-RU" b="1" dirty="0"/>
              <a:t>3 группа инвалидности – </a:t>
            </a:r>
            <a:r>
              <a:rPr lang="ru-RU" b="1" dirty="0" smtClean="0"/>
              <a:t>4,553 </a:t>
            </a:r>
            <a:r>
              <a:rPr lang="ru-RU" b="1" dirty="0"/>
              <a:t>миллиона человек</a:t>
            </a:r>
            <a:r>
              <a:rPr lang="ru-RU" b="1" dirty="0" smtClean="0"/>
              <a:t>,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 smtClean="0"/>
              <a:t>Дети-инвалиды </a:t>
            </a:r>
            <a:r>
              <a:rPr lang="ru-RU" b="1" dirty="0"/>
              <a:t>– 729 тысяч человек</a:t>
            </a:r>
            <a:r>
              <a:rPr lang="ru-RU" b="1" dirty="0" smtClean="0"/>
              <a:t>.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ts val="2400"/>
            </a:pPr>
            <a:r>
              <a:rPr lang="ru-RU" b="1" dirty="0" smtClean="0"/>
              <a:t>Источник</a:t>
            </a:r>
            <a:r>
              <a:rPr lang="ru-RU" b="1" dirty="0"/>
              <a:t>: https://mirinvalidov.ru/invalidnost/statistika-invalidov</a:t>
            </a:r>
            <a:endParaRPr lang="ru-RU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BBE71FC-9EF7-AC45-8E37-0E0CFA50AD99}"/>
              </a:ext>
            </a:extLst>
          </p:cNvPr>
          <p:cNvSpPr/>
          <p:nvPr/>
        </p:nvSpPr>
        <p:spPr>
          <a:xfrm>
            <a:off x="8296616" y="3927701"/>
            <a:ext cx="1781503" cy="220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D5D351E-F495-BF4C-AD63-519EE951C766}"/>
              </a:ext>
            </a:extLst>
          </p:cNvPr>
          <p:cNvSpPr/>
          <p:nvPr/>
        </p:nvSpPr>
        <p:spPr>
          <a:xfrm rot="223897">
            <a:off x="8799604" y="3491256"/>
            <a:ext cx="2008480" cy="292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636F0D6-6268-9D4F-8416-6E637338DD69}"/>
              </a:ext>
            </a:extLst>
          </p:cNvPr>
          <p:cNvSpPr/>
          <p:nvPr/>
        </p:nvSpPr>
        <p:spPr>
          <a:xfrm>
            <a:off x="8081838" y="758630"/>
            <a:ext cx="3216907" cy="2919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E49226-7EB3-B44A-9416-F69DB0756D6C}"/>
              </a:ext>
            </a:extLst>
          </p:cNvPr>
          <p:cNvSpPr/>
          <p:nvPr/>
        </p:nvSpPr>
        <p:spPr>
          <a:xfrm>
            <a:off x="8648070" y="1164632"/>
            <a:ext cx="2650675" cy="1635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39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871" y="609600"/>
            <a:ext cx="79641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В КАЧЕСТВЕ ПРИМЕРА: ПОТРЕБНОСТЬ В РЕАБИЛИТАЦИИ ДЛЯ ДЕТЕЙ С ОНКОЛОГИЕЙ.</a:t>
            </a:r>
          </a:p>
          <a:p>
            <a:endParaRPr lang="ru-RU" sz="3600" dirty="0" smtClean="0"/>
          </a:p>
          <a:p>
            <a:r>
              <a:rPr lang="ru-RU" sz="2000" dirty="0" smtClean="0"/>
              <a:t>Всего </a:t>
            </a:r>
            <a:r>
              <a:rPr lang="ru-RU" sz="2000" dirty="0"/>
              <a:t>детского населения, то есть детей до 15 лет, в России около 30 </a:t>
            </a:r>
            <a:r>
              <a:rPr lang="ru-RU" sz="2000" dirty="0" smtClean="0"/>
              <a:t>миллионов</a:t>
            </a:r>
          </a:p>
          <a:p>
            <a:r>
              <a:rPr lang="ru-RU" sz="2000" dirty="0"/>
              <a:t> К</a:t>
            </a:r>
            <a:r>
              <a:rPr lang="ru-RU" sz="2000" dirty="0" smtClean="0"/>
              <a:t>аждый </a:t>
            </a:r>
            <a:r>
              <a:rPr lang="ru-RU" sz="2000" dirty="0"/>
              <a:t>год злокачественными новообразованиями заболевают от 3,5 тысяч до 4,5 тысяч детей до 15 лет. Если прибавить к этому количеству подростков с 15 до 18 лет, то получается 9-20 случаев на 100 тысяч, а количество вновь заболевших увеличивается до 5000 в год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Ситуация стабильно тяжелая- основные ресурсы уходят на лечение. Реабилитация  этих пациентов  реализуется по остаточному принципу.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Как следствие многое работает на </a:t>
            </a:r>
            <a:r>
              <a:rPr lang="ru-RU" sz="2000" dirty="0" smtClean="0">
                <a:solidFill>
                  <a:srgbClr val="FF0000"/>
                </a:solidFill>
              </a:rPr>
              <a:t>уровне «народной телемедицины» </a:t>
            </a:r>
            <a:r>
              <a:rPr lang="ru-RU" sz="2000" dirty="0" smtClean="0">
                <a:solidFill>
                  <a:schemeClr val="tx1"/>
                </a:solidFill>
              </a:rPr>
              <a:t>либо вообще </a:t>
            </a:r>
            <a:r>
              <a:rPr lang="ru-RU" sz="2000" dirty="0" smtClean="0">
                <a:solidFill>
                  <a:srgbClr val="FF0000"/>
                </a:solidFill>
              </a:rPr>
              <a:t>никак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589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40000" y="496529"/>
            <a:ext cx="5970588" cy="1295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СЛОЖНОСТИ И ПРЕПЯТСТВИЯ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681315"/>
            <a:ext cx="5080000" cy="2871020"/>
          </a:xfrm>
        </p:spPr>
        <p:txBody>
          <a:bodyPr>
            <a:noAutofit/>
          </a:bodyPr>
          <a:lstStyle/>
          <a:p>
            <a:r>
              <a:rPr lang="ru-RU" sz="2000" dirty="0" smtClean="0"/>
              <a:t>Фрагментарность  и не связанность рынка реабилитации</a:t>
            </a:r>
          </a:p>
          <a:p>
            <a:r>
              <a:rPr lang="ru-RU" sz="2000" dirty="0" smtClean="0"/>
              <a:t>Появление множества  </a:t>
            </a:r>
            <a:r>
              <a:rPr lang="ru-RU" sz="2000" dirty="0" err="1" smtClean="0"/>
              <a:t>стартаппов</a:t>
            </a:r>
            <a:r>
              <a:rPr lang="ru-RU" sz="2000" dirty="0" smtClean="0"/>
              <a:t>, которые не получают поддержки и остаются малодоступными.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0" y="4642628"/>
            <a:ext cx="5311775" cy="1575609"/>
          </a:xfrm>
        </p:spPr>
        <p:txBody>
          <a:bodyPr>
            <a:noAutofit/>
          </a:bodyPr>
          <a:lstStyle/>
          <a:p>
            <a:pPr marL="82550" indent="0">
              <a:buNone/>
            </a:pPr>
            <a:r>
              <a:rPr lang="ru-RU" sz="2000" dirty="0" smtClean="0"/>
              <a:t>Низкая вовлеченность пациентов.</a:t>
            </a:r>
          </a:p>
          <a:p>
            <a:pPr marL="82550" indent="0">
              <a:buNone/>
            </a:pPr>
            <a:r>
              <a:rPr lang="ru-RU" sz="2000" dirty="0" smtClean="0"/>
              <a:t>Коммуникативные проблемы и препятствия</a:t>
            </a:r>
          </a:p>
          <a:p>
            <a:pPr marL="82550" indent="0">
              <a:buNone/>
            </a:pPr>
            <a:r>
              <a:rPr lang="ru-RU" sz="2000" dirty="0" smtClean="0"/>
              <a:t>Дефицит кадров</a:t>
            </a:r>
          </a:p>
          <a:p>
            <a:pPr marL="82550" indent="0">
              <a:buNone/>
            </a:pP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6972300" y="1584146"/>
            <a:ext cx="5105400" cy="1807983"/>
          </a:xfrm>
        </p:spPr>
        <p:txBody>
          <a:bodyPr>
            <a:normAutofit/>
          </a:bodyPr>
          <a:lstStyle/>
          <a:p>
            <a:r>
              <a:rPr lang="ru-RU" dirty="0"/>
              <a:t>Реабилитация как серая зона</a:t>
            </a:r>
            <a:r>
              <a:rPr lang="ru-RU" dirty="0" smtClean="0"/>
              <a:t>. Часть реабилитационной помощи проходит через соцзащиту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858000" y="3510116"/>
            <a:ext cx="5334000" cy="2708122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Необходима </a:t>
            </a:r>
            <a:r>
              <a:rPr lang="ru-RU" sz="2000" dirty="0"/>
              <a:t>перестройка привычных «до цифровых» принципов организации реабилитационного процесса внутри МО и переход на цифру требует дополнительных временных затрат и приводит к временному падению эффективности труда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94969" y="64728"/>
            <a:ext cx="2408902" cy="5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944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9E691-FE0B-4047-A962-31BEAC2F3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640" y="-15875"/>
            <a:ext cx="9301316" cy="454854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Цели: </a:t>
            </a:r>
            <a:r>
              <a:rPr lang="ru-RU" sz="2400" dirty="0" smtClean="0">
                <a:solidFill>
                  <a:schemeClr val="tx1"/>
                </a:solidFill>
              </a:rPr>
              <a:t>АВТОМАТИЗАЦИЯ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ПРОЦЕССА РЕАБИЛИТАЦИИ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ОБЕСПЕЧЕНИЕ ПРЕЕМСТВЕННОСТИ  </a:t>
            </a:r>
            <a:r>
              <a:rPr lang="ru-RU" sz="2400" dirty="0" smtClean="0">
                <a:solidFill>
                  <a:schemeClr val="tx1"/>
                </a:solidFill>
              </a:rPr>
              <a:t>ПРОЦЕССА </a:t>
            </a:r>
            <a:r>
              <a:rPr lang="ru-RU" sz="2400" dirty="0" smtClean="0">
                <a:solidFill>
                  <a:schemeClr val="tx1"/>
                </a:solidFill>
              </a:rPr>
              <a:t>РЕАБИЛИТАЦИИ.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ПОДДЕРЖКА ВОВЕЛЧЕННОСТИ И ПРИВЕРЖЕННОСТИ  ПАЦИЕНТОВ НА 3 ЭТАПЕ РЕАБИЛИТАЦИИ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66635-2608-5644-98C2-8AD296EB3BE6}"/>
              </a:ext>
            </a:extLst>
          </p:cNvPr>
          <p:cNvSpPr txBox="1"/>
          <p:nvPr/>
        </p:nvSpPr>
        <p:spPr>
          <a:xfrm>
            <a:off x="404869" y="4954217"/>
            <a:ext cx="6848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✔"/>
              <a:tabLst/>
              <a:defRPr/>
            </a:pPr>
            <a:r>
              <a:rPr lang="ru-RU" noProof="0" dirty="0" smtClean="0">
                <a:solidFill>
                  <a:schemeClr val="tx1"/>
                </a:solidFill>
                <a:latin typeface="Century Gothic" panose="020B0502020202020204"/>
              </a:rPr>
              <a:t>С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оздание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ТЕХНИЧЕСКИХ и ПРОГРАММНЫХ СРЕДСТВ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планирования, обработки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анализа </a:t>
            </a:r>
            <a:r>
              <a:rPr lang="ru-RU" dirty="0" smtClean="0">
                <a:solidFill>
                  <a:schemeClr val="tx1"/>
                </a:solidFill>
                <a:latin typeface="Century Gothic" panose="020B0502020202020204"/>
              </a:rPr>
              <a:t>ХОДА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и </a:t>
            </a:r>
            <a:r>
              <a:rPr lang="ru-RU" noProof="0" dirty="0" smtClean="0">
                <a:solidFill>
                  <a:schemeClr val="tx1"/>
                </a:solidFill>
                <a:latin typeface="Century Gothic" panose="020B0502020202020204"/>
              </a:rPr>
              <a:t>КАЧЕСТВА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процесса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реабилитации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F0"/>
              </a:buClr>
              <a:buSzPts val="2400"/>
              <a:tabLst/>
              <a:defRPr/>
            </a:pPr>
            <a:r>
              <a:rPr lang="ru-RU" sz="1800" kern="1200" baseline="0" dirty="0" smtClean="0">
                <a:solidFill>
                  <a:schemeClr val="tx1"/>
                </a:solidFill>
                <a:latin typeface="Century Gothic" panose="020B0502020202020204"/>
              </a:rPr>
              <a:t>АВТОМАТИЗАЦИЯ НА ВСЕХ ЭТАПАХ РЕАБИЛИТАЦИИ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BBE71FC-9EF7-AC45-8E37-0E0CFA50AD99}"/>
              </a:ext>
            </a:extLst>
          </p:cNvPr>
          <p:cNvSpPr/>
          <p:nvPr/>
        </p:nvSpPr>
        <p:spPr>
          <a:xfrm>
            <a:off x="8296616" y="3927701"/>
            <a:ext cx="1781503" cy="220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1107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D5D351E-F495-BF4C-AD63-519EE951C766}"/>
              </a:ext>
            </a:extLst>
          </p:cNvPr>
          <p:cNvSpPr/>
          <p:nvPr/>
        </p:nvSpPr>
        <p:spPr>
          <a:xfrm rot="223897">
            <a:off x="8799604" y="3491256"/>
            <a:ext cx="2008480" cy="292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1107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636F0D6-6268-9D4F-8416-6E637338DD69}"/>
              </a:ext>
            </a:extLst>
          </p:cNvPr>
          <p:cNvSpPr/>
          <p:nvPr/>
        </p:nvSpPr>
        <p:spPr>
          <a:xfrm>
            <a:off x="8081838" y="758630"/>
            <a:ext cx="3216907" cy="2919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107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E49226-7EB3-B44A-9416-F69DB0756D6C}"/>
              </a:ext>
            </a:extLst>
          </p:cNvPr>
          <p:cNvSpPr/>
          <p:nvPr/>
        </p:nvSpPr>
        <p:spPr>
          <a:xfrm>
            <a:off x="8648070" y="1061972"/>
            <a:ext cx="2650675" cy="1635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107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764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9E691-FE0B-4047-A962-31BEAC2F3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1400" y="-15875"/>
            <a:ext cx="6634316" cy="129222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РЕШАЕМАЯ ПРОБЛЕМА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66635-2608-5644-98C2-8AD296EB3BE6}"/>
              </a:ext>
            </a:extLst>
          </p:cNvPr>
          <p:cNvSpPr txBox="1"/>
          <p:nvPr/>
        </p:nvSpPr>
        <p:spPr>
          <a:xfrm>
            <a:off x="827656" y="2650273"/>
            <a:ext cx="6848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/>
              <a:t>Необходимость удаленного динамического контроля за состоянием </a:t>
            </a:r>
            <a:r>
              <a:rPr lang="ru-RU" b="1" dirty="0" smtClean="0"/>
              <a:t>пациентов важна </a:t>
            </a:r>
            <a:r>
              <a:rPr lang="ru-RU" b="1" dirty="0"/>
              <a:t>и для пациентов и для медицинских </a:t>
            </a:r>
            <a:r>
              <a:rPr lang="ru-RU" b="1" dirty="0" smtClean="0"/>
              <a:t>учреждений.</a:t>
            </a:r>
            <a:endParaRPr lang="ru-RU" dirty="0" smtClean="0"/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 smtClean="0"/>
              <a:t>Необходимость </a:t>
            </a:r>
            <a:r>
              <a:rPr lang="ru-RU" b="1" dirty="0"/>
              <a:t>удаленной </a:t>
            </a:r>
            <a:r>
              <a:rPr lang="ru-RU" b="1" dirty="0" smtClean="0"/>
              <a:t>диагностики </a:t>
            </a:r>
            <a:r>
              <a:rPr lang="ru-RU" b="1" dirty="0"/>
              <a:t>и планирования оказания медицинской помощи конкретным медицинским </a:t>
            </a:r>
            <a:r>
              <a:rPr lang="ru-RU" b="1" dirty="0" smtClean="0"/>
              <a:t>и </a:t>
            </a:r>
            <a:r>
              <a:rPr lang="ru-RU" b="1" dirty="0"/>
              <a:t>реабилитационным </a:t>
            </a:r>
            <a:r>
              <a:rPr lang="ru-RU" b="1" dirty="0" smtClean="0"/>
              <a:t>учреждением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 smtClean="0"/>
              <a:t>Преемственность при оказании медицинской помощи на всех этапах. </a:t>
            </a:r>
            <a:endParaRPr lang="ru-RU" b="1" dirty="0"/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/>
              <a:t>Необходимость </a:t>
            </a:r>
            <a:r>
              <a:rPr lang="ru-RU" b="1" dirty="0" smtClean="0"/>
              <a:t>взаимодействия с пациентами </a:t>
            </a:r>
            <a:r>
              <a:rPr lang="ru-RU" b="1" dirty="0"/>
              <a:t>на третьем этапе реабилитации 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/>
              <a:t>Высокая нагрузка на профессиональных врачей-</a:t>
            </a:r>
            <a:r>
              <a:rPr lang="ru-RU" b="1" dirty="0" err="1"/>
              <a:t>реабилитологов</a:t>
            </a:r>
            <a:endParaRPr lang="ru-RU" b="1" dirty="0"/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b="1" dirty="0"/>
              <a:t>Территориальная удаленность пациентов от медицинских учреждений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endParaRPr lang="ru-RU" b="1" dirty="0"/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endParaRPr lang="ru-RU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BBE71FC-9EF7-AC45-8E37-0E0CFA50AD99}"/>
              </a:ext>
            </a:extLst>
          </p:cNvPr>
          <p:cNvSpPr/>
          <p:nvPr/>
        </p:nvSpPr>
        <p:spPr>
          <a:xfrm>
            <a:off x="8296616" y="3927701"/>
            <a:ext cx="1781503" cy="220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D5D351E-F495-BF4C-AD63-519EE951C766}"/>
              </a:ext>
            </a:extLst>
          </p:cNvPr>
          <p:cNvSpPr/>
          <p:nvPr/>
        </p:nvSpPr>
        <p:spPr>
          <a:xfrm rot="223897">
            <a:off x="8799604" y="3491256"/>
            <a:ext cx="2008480" cy="292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636F0D6-6268-9D4F-8416-6E637338DD69}"/>
              </a:ext>
            </a:extLst>
          </p:cNvPr>
          <p:cNvSpPr/>
          <p:nvPr/>
        </p:nvSpPr>
        <p:spPr>
          <a:xfrm>
            <a:off x="8081838" y="758630"/>
            <a:ext cx="3216907" cy="2919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E49226-7EB3-B44A-9416-F69DB0756D6C}"/>
              </a:ext>
            </a:extLst>
          </p:cNvPr>
          <p:cNvSpPr/>
          <p:nvPr/>
        </p:nvSpPr>
        <p:spPr>
          <a:xfrm>
            <a:off x="8648070" y="1164632"/>
            <a:ext cx="2650675" cy="1635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227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1913"/>
            <a:ext cx="10620375" cy="74295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ЭТАПЫ РЕАБИЛИТАЦИИ С ПРИМЕНЕННИЕМ ТЕЛЕМЕДИЦИНСКИХ ТЕХНОЛОГИЙ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2393" y="2681230"/>
            <a:ext cx="3564397" cy="1600438"/>
          </a:xfrm>
          <a:prstGeom prst="rect">
            <a:avLst/>
          </a:prstGeom>
          <a:noFill/>
          <a:ln>
            <a:noFill/>
          </a:ln>
        </p:spPr>
        <p:txBody>
          <a:bodyPr wrap="square" lIns="0" rIns="378000" rtlCol="0">
            <a:spAutoFit/>
          </a:bodyPr>
          <a:lstStyle/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Проведение  ранее согласованной персональной очной реабилитационной программы в санатории</a:t>
            </a:r>
          </a:p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Определение необходимости и задач последующего дистанционного мониторинга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6945" y="4918354"/>
            <a:ext cx="11830590" cy="733663"/>
          </a:xfrm>
          <a:prstGeom prst="rightArrow">
            <a:avLst/>
          </a:prstGeom>
          <a:solidFill>
            <a:srgbClr val="0070C0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defTabSz="914380" hangingPunct="0"/>
            <a:endParaRPr lang="ru-RU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759933" y="1400684"/>
            <a:ext cx="18593" cy="3696592"/>
          </a:xfrm>
          <a:prstGeom prst="line">
            <a:avLst/>
          </a:prstGeom>
          <a:noFill/>
          <a:ln w="34925" cap="flat">
            <a:solidFill>
              <a:schemeClr val="accent1"/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716180" y="1520788"/>
            <a:ext cx="72009" cy="3672408"/>
          </a:xfrm>
          <a:prstGeom prst="line">
            <a:avLst/>
          </a:prstGeom>
          <a:noFill/>
          <a:ln w="34925" cap="flat">
            <a:solidFill>
              <a:schemeClr val="accent1"/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Прямоугольник 15"/>
          <p:cNvSpPr/>
          <p:nvPr/>
        </p:nvSpPr>
        <p:spPr>
          <a:xfrm>
            <a:off x="36945" y="5518518"/>
            <a:ext cx="3759933" cy="877163"/>
          </a:xfrm>
          <a:prstGeom prst="rect">
            <a:avLst/>
          </a:prstGeom>
          <a:solidFill>
            <a:schemeClr val="bg1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algn="ctr" defTabSz="914380" hangingPunct="0"/>
            <a:r>
              <a:rPr lang="ru-RU" sz="900" dirty="0" smtClean="0">
                <a:solidFill>
                  <a:schemeClr val="tx1"/>
                </a:solidFill>
              </a:rPr>
              <a:t> </a:t>
            </a:r>
          </a:p>
          <a:p>
            <a:pPr algn="ctr" defTabSz="914380" hangingPunct="0"/>
            <a:r>
              <a:rPr lang="ru-RU" dirty="0" smtClean="0">
                <a:solidFill>
                  <a:schemeClr val="tx1"/>
                </a:solidFill>
              </a:rPr>
              <a:t>ДО </a:t>
            </a:r>
            <a:r>
              <a:rPr lang="ru-RU" dirty="0" smtClean="0">
                <a:solidFill>
                  <a:schemeClr val="tx1"/>
                </a:solidFill>
              </a:rPr>
              <a:t>посещения </a:t>
            </a:r>
            <a:r>
              <a:rPr lang="ru-RU" dirty="0" smtClean="0">
                <a:solidFill>
                  <a:schemeClr val="tx1"/>
                </a:solidFill>
              </a:rPr>
              <a:t>реабилитационного центра или санатория</a:t>
            </a:r>
            <a:endParaRPr lang="ru-RU" dirty="0">
              <a:solidFill>
                <a:schemeClr val="tx1"/>
              </a:solidFill>
            </a:endParaRPr>
          </a:p>
          <a:p>
            <a:pPr algn="ctr" defTabSz="914380" hangingPunct="0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35760" y="5511989"/>
            <a:ext cx="3816424" cy="923330"/>
          </a:xfrm>
          <a:prstGeom prst="rect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algn="ctr" defTabSz="914380" hangingPunct="0"/>
            <a:r>
              <a:rPr lang="ru-RU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Пребывание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в реабилитационном центре или санатории</a:t>
            </a:r>
            <a:endParaRPr lang="ru-RU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70717" y="5518518"/>
            <a:ext cx="3523372" cy="923330"/>
          </a:xfrm>
          <a:prstGeom prst="rect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algn="ctr" defTabSz="914380" hangingPunct="0"/>
            <a:r>
              <a:rPr lang="ru-RU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ПОСЛЕ пребывания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в реабилитационном центре или санатории</a:t>
            </a:r>
            <a:endParaRPr lang="ru-RU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32203" y="1620145"/>
            <a:ext cx="360040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ru-RU" sz="1600" b="1" dirty="0">
                <a:latin typeface="Arial" pitchFamily="34" charset="0"/>
                <a:cs typeface="Arial" pitchFamily="34" charset="0"/>
              </a:rPr>
              <a:t>Программа дистанционного ведения пациента ПОСЛЕ отъезда из санатория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75956" y="1632992"/>
            <a:ext cx="334418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ru-RU" sz="1600" b="1" dirty="0">
                <a:latin typeface="Arial" pitchFamily="34" charset="0"/>
                <a:cs typeface="Arial" pitchFamily="34" charset="0"/>
              </a:rPr>
              <a:t>Программа реабилитации во время пребывания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реабилитационном центре или санатории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911" y="1632992"/>
            <a:ext cx="348701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rIns="378000" rtlCol="0">
            <a:spAutoFit/>
          </a:bodyPr>
          <a:lstStyle/>
          <a:p>
            <a:pPr lvl="1"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Дистанционные консультации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пациента ДО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посещения реабилитационного центра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91" y="2681230"/>
            <a:ext cx="3686042" cy="2246769"/>
          </a:xfrm>
          <a:prstGeom prst="rect">
            <a:avLst/>
          </a:prstGeom>
          <a:noFill/>
          <a:ln>
            <a:noFill/>
          </a:ln>
        </p:spPr>
        <p:txBody>
          <a:bodyPr wrap="square" lIns="0" rIns="378000" rtlCol="0">
            <a:spAutoFit/>
          </a:bodyPr>
          <a:lstStyle/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Видеоконсультация для определения целей и методов проведения реабилитационной программы</a:t>
            </a:r>
          </a:p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Передача пациентом мед. данных для ознакомления специалистами санатория</a:t>
            </a:r>
          </a:p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Формирование  персональной очной реабилитационной программы и ее сроков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9588" y="2681230"/>
            <a:ext cx="3564397" cy="1815882"/>
          </a:xfrm>
          <a:prstGeom prst="rect">
            <a:avLst/>
          </a:prstGeom>
          <a:noFill/>
          <a:ln>
            <a:noFill/>
          </a:ln>
        </p:spPr>
        <p:txBody>
          <a:bodyPr wrap="square" lIns="0" rIns="378000" rtlCol="0">
            <a:spAutoFit/>
          </a:bodyPr>
          <a:lstStyle/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Дистанционный мониторинг до момента закрепления положительного результата реабилитации</a:t>
            </a:r>
          </a:p>
          <a:p>
            <a:pPr marL="311150" indent="-177800" defTabSz="1000919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Планирование повторного посещения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реабилитационного центра или санатория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685800" indent="-22860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168" y="1118903"/>
            <a:ext cx="1108084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rIns="378000" rtlCol="0">
            <a:spAutoFit/>
          </a:bodyPr>
          <a:lstStyle/>
          <a:p>
            <a:pPr lvl="1"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Автоматизация и контроль за состоянием пациента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на всех этапах</a:t>
            </a:r>
          </a:p>
        </p:txBody>
      </p:sp>
    </p:spTree>
    <p:extLst>
      <p:ext uri="{BB962C8B-B14F-4D97-AF65-F5344CB8AC3E}">
        <p14:creationId xmlns:p14="http://schemas.microsoft.com/office/powerpoint/2010/main" val="3136791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9E691-FE0B-4047-A962-31BEAC2F3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1400" y="-15875"/>
            <a:ext cx="8610600" cy="1292225"/>
          </a:xfrm>
        </p:spPr>
        <p:txBody>
          <a:bodyPr>
            <a:normAutofit/>
          </a:bodyPr>
          <a:lstStyle/>
          <a:p>
            <a:r>
              <a:rPr lang="ru-RU" dirty="0"/>
              <a:t>РЕШЕНИЕ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66635-2608-5644-98C2-8AD296EB3BE6}"/>
              </a:ext>
            </a:extLst>
          </p:cNvPr>
          <p:cNvSpPr txBox="1"/>
          <p:nvPr/>
        </p:nvSpPr>
        <p:spPr>
          <a:xfrm>
            <a:off x="848131" y="1189730"/>
            <a:ext cx="76975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en-US" b="1" dirty="0" smtClean="0"/>
              <a:t> </a:t>
            </a:r>
            <a:r>
              <a:rPr lang="ru-RU" b="1" dirty="0"/>
              <a:t>Платформа дистанционного взаимодействия  врачей с пациентами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dirty="0" smtClean="0"/>
              <a:t>Предоставление услуг на этапах профилактики и  превентивной реабилитации (термин мы рассматриваем шире, чем принято в медицинской среде). 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dirty="0" smtClean="0"/>
              <a:t>Предварительные </a:t>
            </a:r>
            <a:r>
              <a:rPr lang="ru-RU" dirty="0"/>
              <a:t>консультации перед очным посещением </a:t>
            </a:r>
            <a:r>
              <a:rPr lang="ru-RU" dirty="0" smtClean="0"/>
              <a:t> </a:t>
            </a:r>
            <a:r>
              <a:rPr lang="ru-RU" dirty="0" smtClean="0"/>
              <a:t>реабилитационного </a:t>
            </a:r>
            <a:r>
              <a:rPr lang="ru-RU" dirty="0" smtClean="0"/>
              <a:t>центра , санатория,  </a:t>
            </a:r>
            <a:r>
              <a:rPr lang="ru-RU" dirty="0" smtClean="0"/>
              <a:t>в том числе и вне системы здравоохранения (удаленное </a:t>
            </a:r>
            <a:r>
              <a:rPr lang="ru-RU" dirty="0"/>
              <a:t>рассмотрение медицинских документов, составление планов </a:t>
            </a:r>
            <a:r>
              <a:rPr lang="ru-RU" dirty="0" smtClean="0"/>
              <a:t>реабилитации)</a:t>
            </a:r>
            <a:endParaRPr lang="ru-RU" dirty="0"/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dirty="0" smtClean="0"/>
              <a:t>Ведение динамического </a:t>
            </a:r>
            <a:r>
              <a:rPr lang="ru-RU" dirty="0"/>
              <a:t>контроля за </a:t>
            </a:r>
            <a:r>
              <a:rPr lang="ru-RU" dirty="0" smtClean="0"/>
              <a:t>процессом реабилитации пациентов на третьем этапе </a:t>
            </a:r>
            <a:r>
              <a:rPr lang="ru-RU" dirty="0" smtClean="0"/>
              <a:t>реабилитации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dirty="0" smtClean="0"/>
              <a:t>Реализация реабилитационных программ через органы соцзащиты населения</a:t>
            </a:r>
            <a:endParaRPr lang="ru-RU" dirty="0" smtClean="0"/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SzPts val="2400"/>
              <a:buFont typeface="Noto Sans Symbols"/>
              <a:buChar char="✔"/>
            </a:pPr>
            <a:r>
              <a:rPr lang="ru-RU" dirty="0" smtClean="0"/>
              <a:t>Библиотеки и шаблоны дистанционных реабилитационных программ.</a:t>
            </a:r>
            <a:endParaRPr lang="ru-RU" dirty="0"/>
          </a:p>
          <a:p>
            <a:pPr lvl="1"/>
            <a:endParaRPr lang="ru-RU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BBE71FC-9EF7-AC45-8E37-0E0CFA50AD99}"/>
              </a:ext>
            </a:extLst>
          </p:cNvPr>
          <p:cNvSpPr/>
          <p:nvPr/>
        </p:nvSpPr>
        <p:spPr>
          <a:xfrm>
            <a:off x="9060084" y="4037306"/>
            <a:ext cx="1781503" cy="220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D5D351E-F495-BF4C-AD63-519EE951C766}"/>
              </a:ext>
            </a:extLst>
          </p:cNvPr>
          <p:cNvSpPr/>
          <p:nvPr/>
        </p:nvSpPr>
        <p:spPr>
          <a:xfrm rot="223897">
            <a:off x="10365647" y="4073695"/>
            <a:ext cx="1178693" cy="1856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636F0D6-6268-9D4F-8416-6E637338DD69}"/>
              </a:ext>
            </a:extLst>
          </p:cNvPr>
          <p:cNvSpPr/>
          <p:nvPr/>
        </p:nvSpPr>
        <p:spPr>
          <a:xfrm>
            <a:off x="8820212" y="1990431"/>
            <a:ext cx="1773745" cy="1722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AE49226-7EB3-B44A-9416-F69DB0756D6C}"/>
              </a:ext>
            </a:extLst>
          </p:cNvPr>
          <p:cNvSpPr/>
          <p:nvPr/>
        </p:nvSpPr>
        <p:spPr>
          <a:xfrm>
            <a:off x="9168886" y="2314758"/>
            <a:ext cx="1526095" cy="817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07803" hangingPunct="1"/>
            <a:endParaRPr sz="22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12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{A08EBCF0-A8CE-AA45-87FD-124DEE0F1EC8}tf10001122</Template>
  <TotalTime>9166</TotalTime>
  <Words>1503</Words>
  <Application>Microsoft Office PowerPoint</Application>
  <PresentationFormat>Широкоэкранный</PresentationFormat>
  <Paragraphs>193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游ゴシック</vt:lpstr>
      <vt:lpstr>Arial</vt:lpstr>
      <vt:lpstr>Avenir Next Regular</vt:lpstr>
      <vt:lpstr>Calibri</vt:lpstr>
      <vt:lpstr>Century Gothic</vt:lpstr>
      <vt:lpstr>Helvetica</vt:lpstr>
      <vt:lpstr>Helvetica Light</vt:lpstr>
      <vt:lpstr>Helvetica Neue</vt:lpstr>
      <vt:lpstr>Helvetica Neue Bold Condensed</vt:lpstr>
      <vt:lpstr>Helvetica Neue Light</vt:lpstr>
      <vt:lpstr>Helvetica Neue Medium</vt:lpstr>
      <vt:lpstr>Lucida Grande</vt:lpstr>
      <vt:lpstr>Noto Sans Symbols</vt:lpstr>
      <vt:lpstr>Times Roman</vt:lpstr>
      <vt:lpstr>Trebuchet MS</vt:lpstr>
      <vt:lpstr>Wingdings</vt:lpstr>
      <vt:lpstr>White</vt:lpstr>
      <vt:lpstr>ТЕЛЕРЕАБИЛИТАЦИЯ:    ТРЕНДЫ И ПЕРСПЕКТИВЫ</vt:lpstr>
      <vt:lpstr>Презентация PowerPoint</vt:lpstr>
      <vt:lpstr>ПРОБЛЕМАТИКА</vt:lpstr>
      <vt:lpstr>Презентация PowerPoint</vt:lpstr>
      <vt:lpstr>СЛОЖНОСТИ И ПРЕПЯТСТВИЯ</vt:lpstr>
      <vt:lpstr>Цели: АВТОМАТИЗАЦИЯ ПРОЦЕССА РЕАБИЛИТАЦИИ ОБЕСПЕЧЕНИЕ ПРЕЕМСТВЕННОСТИ  ПРОЦЕССА РЕАБИЛИТАЦИИ. ПОДДЕРЖКА ВОВЕЛЧЕННОСТИ И ПРИВЕРЖЕННОСТИ  ПАЦИЕНТОВ НА 3 ЭТАПЕ РЕАБИЛИТАЦИИ.</vt:lpstr>
      <vt:lpstr>РЕШАЕМАЯ ПРОБЛЕМА</vt:lpstr>
      <vt:lpstr>ЭТАПЫ РЕАБИЛИТАЦИИ С ПРИМЕНЕННИЕМ ТЕЛЕМЕДИЦИНСКИХ ТЕХНОЛОГИЙ</vt:lpstr>
      <vt:lpstr>РЕШЕНИЕ</vt:lpstr>
      <vt:lpstr>Презентация PowerPoint</vt:lpstr>
      <vt:lpstr>Презентация PowerPoint</vt:lpstr>
      <vt:lpstr>Презентация PowerPoint</vt:lpstr>
      <vt:lpstr>Организация процесса реабилитации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и ПЕРСПЕКТИВЫ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NICK</dc:creator>
  <cp:lastModifiedBy>Skuridin Ivan</cp:lastModifiedBy>
  <cp:revision>81</cp:revision>
  <dcterms:modified xsi:type="dcterms:W3CDTF">2023-05-31T06:05:57Z</dcterms:modified>
</cp:coreProperties>
</file>