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145707641" r:id="rId3"/>
    <p:sldId id="264" r:id="rId4"/>
    <p:sldId id="2145707640" r:id="rId5"/>
    <p:sldId id="2145707631" r:id="rId6"/>
    <p:sldId id="2145707639" r:id="rId7"/>
    <p:sldId id="2145707619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Play" panose="020B0604020202020204" charset="0"/>
      <p:regular r:id="rId18"/>
      <p:bold r:id="rId19"/>
      <p:italic r:id="rId20"/>
      <p:boldItalic r:id="rId21"/>
    </p:embeddedFont>
    <p:embeddedFont>
      <p:font typeface="SB Sans Display Light" panose="020B0303040504020204" pitchFamily="34" charset="0"/>
      <p:regular r:id="rId22"/>
    </p:embeddedFont>
    <p:embeddedFont>
      <p:font typeface="SB Sans Display Semibold" panose="020B0703040504020204" pitchFamily="34" charset="0"/>
      <p:regular r:id="rId23"/>
      <p:bold r:id="rId24"/>
    </p:embeddedFont>
    <p:embeddedFont>
      <p:font typeface="SB Sans Text" panose="020B0503040504020204" pitchFamily="34" charset="-52"/>
      <p:regular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Webdings" panose="05030102010509060703" pitchFamily="18" charset="2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XS0KbY5cLyFWaV0vhvHwyIHv0y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Sokolova" initials="ES" lastIdx="1" clrIdx="0">
    <p:extLst>
      <p:ext uri="{19B8F6BF-5375-455C-9EA6-DF929625EA0E}">
        <p15:presenceInfo xmlns:p15="http://schemas.microsoft.com/office/powerpoint/2012/main" userId="S-1-5-21-3690237195-3443295757-3577898467-1137" providerId="AD"/>
      </p:ext>
    </p:extLst>
  </p:cmAuthor>
  <p:cmAuthor id="2" name="Maria Yastrebova" initials="MY" lastIdx="1" clrIdx="1">
    <p:extLst>
      <p:ext uri="{19B8F6BF-5375-455C-9EA6-DF929625EA0E}">
        <p15:presenceInfo xmlns:p15="http://schemas.microsoft.com/office/powerpoint/2012/main" userId="Maria Yastreb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B"/>
    <a:srgbClr val="C00017"/>
    <a:srgbClr val="6BEBC8"/>
    <a:srgbClr val="243C8F"/>
    <a:srgbClr val="E6E6E6"/>
    <a:srgbClr val="1BC39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5170" autoAdjust="0"/>
  </p:normalViewPr>
  <p:slideViewPr>
    <p:cSldViewPr snapToGrid="0">
      <p:cViewPr varScale="1">
        <p:scale>
          <a:sx n="105" d="100"/>
          <a:sy n="105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f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064138-0523-4697-BBD4-B8E0197137F8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FB7768-6062-4B9B-8DE2-6C92A6DB6BA9}">
      <dgm:prSet phldrT="[Текст]" custT="1"/>
      <dgm:spPr/>
      <dgm:t>
        <a:bodyPr/>
        <a:lstStyle/>
        <a:p>
          <a:r>
            <a:rPr lang="ru-RU" sz="2000" b="1" dirty="0">
              <a:solidFill>
                <a:srgbClr val="243C8F"/>
              </a:solidFill>
            </a:rPr>
            <a:t>Руслан Абрамов</a:t>
          </a:r>
        </a:p>
        <a:p>
          <a:r>
            <a:rPr lang="ru-RU" sz="1600" dirty="0">
              <a:solidFill>
                <a:srgbClr val="243C8F"/>
              </a:solidFill>
            </a:rPr>
            <a:t>Ведущий продуктовый менеджер </a:t>
          </a:r>
          <a:r>
            <a:rPr lang="ru-RU" sz="1600" dirty="0" err="1">
              <a:solidFill>
                <a:srgbClr val="243C8F"/>
              </a:solidFill>
            </a:rPr>
            <a:t>СберМедИИ</a:t>
          </a:r>
          <a:endParaRPr lang="ru-RU" sz="1600" dirty="0">
            <a:solidFill>
              <a:srgbClr val="243C8F"/>
            </a:solidFill>
          </a:endParaRPr>
        </a:p>
        <a:p>
          <a:endParaRPr lang="ru-RU" sz="1400" dirty="0">
            <a:solidFill>
              <a:srgbClr val="243C8F"/>
            </a:solidFill>
          </a:endParaRPr>
        </a:p>
      </dgm:t>
    </dgm:pt>
    <dgm:pt modelId="{1491AA11-B510-4462-A93A-7651FBE0CBF2}" type="parTrans" cxnId="{FF8F1074-0834-436D-9F9B-F8CE8836873F}">
      <dgm:prSet/>
      <dgm:spPr/>
      <dgm:t>
        <a:bodyPr/>
        <a:lstStyle/>
        <a:p>
          <a:endParaRPr lang="ru-RU"/>
        </a:p>
      </dgm:t>
    </dgm:pt>
    <dgm:pt modelId="{2BBD05E5-88D3-44A1-B9BA-C64B13831BCC}" type="sibTrans" cxnId="{FF8F1074-0834-436D-9F9B-F8CE8836873F}">
      <dgm:prSet/>
      <dgm:spPr/>
      <dgm:t>
        <a:bodyPr/>
        <a:lstStyle/>
        <a:p>
          <a:endParaRPr lang="ru-RU"/>
        </a:p>
      </dgm:t>
    </dgm:pt>
    <dgm:pt modelId="{3746B0D0-F86C-4434-BDE1-47A0AB2D755B}" type="pres">
      <dgm:prSet presAssocID="{C0064138-0523-4697-BBD4-B8E0197137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0F69FFD-8F39-49F4-9656-B52A2ECCA977}" type="pres">
      <dgm:prSet presAssocID="{9EFB7768-6062-4B9B-8DE2-6C92A6DB6BA9}" presName="hierRoot1" presStyleCnt="0"/>
      <dgm:spPr/>
    </dgm:pt>
    <dgm:pt modelId="{CAB31EE1-8BE9-406D-BE4F-A5BEEE237200}" type="pres">
      <dgm:prSet presAssocID="{9EFB7768-6062-4B9B-8DE2-6C92A6DB6BA9}" presName="composite" presStyleCnt="0"/>
      <dgm:spPr/>
    </dgm:pt>
    <dgm:pt modelId="{5B70AEDD-6BC0-4346-A943-59E4B90DA3D0}" type="pres">
      <dgm:prSet presAssocID="{9EFB7768-6062-4B9B-8DE2-6C92A6DB6BA9}" presName="image" presStyleLbl="node0" presStyleIdx="0" presStyleCnt="1" custScaleX="83232" custScaleY="85836" custLinFactNeighborX="27862" custLinFactNeighborY="-477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</dgm:pt>
    <dgm:pt modelId="{76031479-3FBF-4FFA-BFBD-81B2F226424F}" type="pres">
      <dgm:prSet presAssocID="{9EFB7768-6062-4B9B-8DE2-6C92A6DB6BA9}" presName="text" presStyleLbl="revTx" presStyleIdx="0" presStyleCnt="1" custScaleX="86395" custLinFactNeighborX="-59766" custLinFactNeighborY="35686">
        <dgm:presLayoutVars>
          <dgm:chPref val="3"/>
        </dgm:presLayoutVars>
      </dgm:prSet>
      <dgm:spPr/>
    </dgm:pt>
    <dgm:pt modelId="{0E814A0F-54D8-41B2-808E-391DA74991EE}" type="pres">
      <dgm:prSet presAssocID="{9EFB7768-6062-4B9B-8DE2-6C92A6DB6BA9}" presName="hierChild2" presStyleCnt="0"/>
      <dgm:spPr/>
    </dgm:pt>
  </dgm:ptLst>
  <dgm:cxnLst>
    <dgm:cxn modelId="{FF8F1074-0834-436D-9F9B-F8CE8836873F}" srcId="{C0064138-0523-4697-BBD4-B8E0197137F8}" destId="{9EFB7768-6062-4B9B-8DE2-6C92A6DB6BA9}" srcOrd="0" destOrd="0" parTransId="{1491AA11-B510-4462-A93A-7651FBE0CBF2}" sibTransId="{2BBD05E5-88D3-44A1-B9BA-C64B13831BCC}"/>
    <dgm:cxn modelId="{97145094-2FE1-4E09-8E96-F5191766A17A}" type="presOf" srcId="{C0064138-0523-4697-BBD4-B8E0197137F8}" destId="{3746B0D0-F86C-4434-BDE1-47A0AB2D755B}" srcOrd="0" destOrd="0" presId="urn:microsoft.com/office/officeart/2009/layout/CirclePictureHierarchy"/>
    <dgm:cxn modelId="{823433C1-B4F3-484B-A65F-229BEBC91A3A}" type="presOf" srcId="{9EFB7768-6062-4B9B-8DE2-6C92A6DB6BA9}" destId="{76031479-3FBF-4FFA-BFBD-81B2F226424F}" srcOrd="0" destOrd="0" presId="urn:microsoft.com/office/officeart/2009/layout/CirclePictureHierarchy"/>
    <dgm:cxn modelId="{B074849B-0318-487A-ADC8-6E8BB014BC7E}" type="presParOf" srcId="{3746B0D0-F86C-4434-BDE1-47A0AB2D755B}" destId="{00F69FFD-8F39-49F4-9656-B52A2ECCA977}" srcOrd="0" destOrd="0" presId="urn:microsoft.com/office/officeart/2009/layout/CirclePictureHierarchy"/>
    <dgm:cxn modelId="{CC928C68-DEEA-4575-8431-4CC8897A7C96}" type="presParOf" srcId="{00F69FFD-8F39-49F4-9656-B52A2ECCA977}" destId="{CAB31EE1-8BE9-406D-BE4F-A5BEEE237200}" srcOrd="0" destOrd="0" presId="urn:microsoft.com/office/officeart/2009/layout/CirclePictureHierarchy"/>
    <dgm:cxn modelId="{CF5AD143-4AFD-4C10-9232-BBD6E9E39037}" type="presParOf" srcId="{CAB31EE1-8BE9-406D-BE4F-A5BEEE237200}" destId="{5B70AEDD-6BC0-4346-A943-59E4B90DA3D0}" srcOrd="0" destOrd="0" presId="urn:microsoft.com/office/officeart/2009/layout/CirclePictureHierarchy"/>
    <dgm:cxn modelId="{A0574AD2-C428-4F32-925F-5191FAB88EE5}" type="presParOf" srcId="{CAB31EE1-8BE9-406D-BE4F-A5BEEE237200}" destId="{76031479-3FBF-4FFA-BFBD-81B2F226424F}" srcOrd="1" destOrd="0" presId="urn:microsoft.com/office/officeart/2009/layout/CirclePictureHierarchy"/>
    <dgm:cxn modelId="{B99E637F-6D04-4FA7-8772-92710715BB13}" type="presParOf" srcId="{00F69FFD-8F39-49F4-9656-B52A2ECCA977}" destId="{0E814A0F-54D8-41B2-808E-391DA74991EE}" srcOrd="1" destOrd="0" presId="urn:microsoft.com/office/officeart/2009/layout/CirclePictureHierarchy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064138-0523-4697-BBD4-B8E0197137F8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FB7768-6062-4B9B-8DE2-6C92A6DB6BA9}">
      <dgm:prSet phldrT="[Текст]" custT="1"/>
      <dgm:spPr/>
      <dgm:t>
        <a:bodyPr/>
        <a:lstStyle/>
        <a:p>
          <a:pPr algn="ctr"/>
          <a:r>
            <a: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SB Sans Display Semibold" panose="020B0703040504020204" pitchFamily="34" charset="0"/>
              <a:cs typeface="SB Sans Display Semibold" panose="020B0703040504020204" pitchFamily="34" charset="0"/>
            </a:rPr>
            <a:t>Врач и ИИ: инструкция по применению</a:t>
          </a:r>
          <a:endParaRPr lang="ru-RU" sz="1800" dirty="0">
            <a:solidFill>
              <a:schemeClr val="tx1">
                <a:lumMod val="85000"/>
                <a:lumOff val="15000"/>
              </a:schemeClr>
            </a:solidFill>
            <a:latin typeface="SB Sans Display Semibold" panose="020B0703040504020204" pitchFamily="34" charset="0"/>
            <a:cs typeface="SB Sans Display Semibold" panose="020B0703040504020204" pitchFamily="34" charset="0"/>
          </a:endParaRPr>
        </a:p>
      </dgm:t>
    </dgm:pt>
    <dgm:pt modelId="{1491AA11-B510-4462-A93A-7651FBE0CBF2}" type="parTrans" cxnId="{FF8F1074-0834-436D-9F9B-F8CE8836873F}">
      <dgm:prSet/>
      <dgm:spPr/>
      <dgm:t>
        <a:bodyPr/>
        <a:lstStyle/>
        <a:p>
          <a:endParaRPr lang="ru-RU"/>
        </a:p>
      </dgm:t>
    </dgm:pt>
    <dgm:pt modelId="{2BBD05E5-88D3-44A1-B9BA-C64B13831BCC}" type="sibTrans" cxnId="{FF8F1074-0834-436D-9F9B-F8CE8836873F}">
      <dgm:prSet/>
      <dgm:spPr/>
      <dgm:t>
        <a:bodyPr/>
        <a:lstStyle/>
        <a:p>
          <a:endParaRPr lang="ru-RU"/>
        </a:p>
      </dgm:t>
    </dgm:pt>
    <dgm:pt modelId="{3746B0D0-F86C-4434-BDE1-47A0AB2D755B}" type="pres">
      <dgm:prSet presAssocID="{C0064138-0523-4697-BBD4-B8E0197137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0F69FFD-8F39-49F4-9656-B52A2ECCA977}" type="pres">
      <dgm:prSet presAssocID="{9EFB7768-6062-4B9B-8DE2-6C92A6DB6BA9}" presName="hierRoot1" presStyleCnt="0"/>
      <dgm:spPr/>
    </dgm:pt>
    <dgm:pt modelId="{CAB31EE1-8BE9-406D-BE4F-A5BEEE237200}" type="pres">
      <dgm:prSet presAssocID="{9EFB7768-6062-4B9B-8DE2-6C92A6DB6BA9}" presName="composite" presStyleCnt="0"/>
      <dgm:spPr/>
    </dgm:pt>
    <dgm:pt modelId="{5B70AEDD-6BC0-4346-A943-59E4B90DA3D0}" type="pres">
      <dgm:prSet presAssocID="{9EFB7768-6062-4B9B-8DE2-6C92A6DB6BA9}" presName="image" presStyleLbl="node0" presStyleIdx="0" presStyleCnt="1" custScaleX="100401" custScaleY="103729" custLinFactNeighborX="37388" custLinFactNeighborY="-4318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</dgm:pt>
    <dgm:pt modelId="{76031479-3FBF-4FFA-BFBD-81B2F226424F}" type="pres">
      <dgm:prSet presAssocID="{9EFB7768-6062-4B9B-8DE2-6C92A6DB6BA9}" presName="text" presStyleLbl="revTx" presStyleIdx="0" presStyleCnt="1" custScaleX="127825" custLinFactNeighborX="-54896" custLinFactNeighborY="46188">
        <dgm:presLayoutVars>
          <dgm:chPref val="3"/>
        </dgm:presLayoutVars>
      </dgm:prSet>
      <dgm:spPr/>
    </dgm:pt>
    <dgm:pt modelId="{0E814A0F-54D8-41B2-808E-391DA74991EE}" type="pres">
      <dgm:prSet presAssocID="{9EFB7768-6062-4B9B-8DE2-6C92A6DB6BA9}" presName="hierChild2" presStyleCnt="0"/>
      <dgm:spPr/>
    </dgm:pt>
  </dgm:ptLst>
  <dgm:cxnLst>
    <dgm:cxn modelId="{FF8F1074-0834-436D-9F9B-F8CE8836873F}" srcId="{C0064138-0523-4697-BBD4-B8E0197137F8}" destId="{9EFB7768-6062-4B9B-8DE2-6C92A6DB6BA9}" srcOrd="0" destOrd="0" parTransId="{1491AA11-B510-4462-A93A-7651FBE0CBF2}" sibTransId="{2BBD05E5-88D3-44A1-B9BA-C64B13831BCC}"/>
    <dgm:cxn modelId="{97145094-2FE1-4E09-8E96-F5191766A17A}" type="presOf" srcId="{C0064138-0523-4697-BBD4-B8E0197137F8}" destId="{3746B0D0-F86C-4434-BDE1-47A0AB2D755B}" srcOrd="0" destOrd="0" presId="urn:microsoft.com/office/officeart/2009/layout/CirclePictureHierarchy"/>
    <dgm:cxn modelId="{823433C1-B4F3-484B-A65F-229BEBC91A3A}" type="presOf" srcId="{9EFB7768-6062-4B9B-8DE2-6C92A6DB6BA9}" destId="{76031479-3FBF-4FFA-BFBD-81B2F226424F}" srcOrd="0" destOrd="0" presId="urn:microsoft.com/office/officeart/2009/layout/CirclePictureHierarchy"/>
    <dgm:cxn modelId="{B074849B-0318-487A-ADC8-6E8BB014BC7E}" type="presParOf" srcId="{3746B0D0-F86C-4434-BDE1-47A0AB2D755B}" destId="{00F69FFD-8F39-49F4-9656-B52A2ECCA977}" srcOrd="0" destOrd="0" presId="urn:microsoft.com/office/officeart/2009/layout/CirclePictureHierarchy"/>
    <dgm:cxn modelId="{CC928C68-DEEA-4575-8431-4CC8897A7C96}" type="presParOf" srcId="{00F69FFD-8F39-49F4-9656-B52A2ECCA977}" destId="{CAB31EE1-8BE9-406D-BE4F-A5BEEE237200}" srcOrd="0" destOrd="0" presId="urn:microsoft.com/office/officeart/2009/layout/CirclePictureHierarchy"/>
    <dgm:cxn modelId="{CF5AD143-4AFD-4C10-9232-BBD6E9E39037}" type="presParOf" srcId="{CAB31EE1-8BE9-406D-BE4F-A5BEEE237200}" destId="{5B70AEDD-6BC0-4346-A943-59E4B90DA3D0}" srcOrd="0" destOrd="0" presId="urn:microsoft.com/office/officeart/2009/layout/CirclePictureHierarchy"/>
    <dgm:cxn modelId="{A0574AD2-C428-4F32-925F-5191FAB88EE5}" type="presParOf" srcId="{CAB31EE1-8BE9-406D-BE4F-A5BEEE237200}" destId="{76031479-3FBF-4FFA-BFBD-81B2F226424F}" srcOrd="1" destOrd="0" presId="urn:microsoft.com/office/officeart/2009/layout/CirclePictureHierarchy"/>
    <dgm:cxn modelId="{B99E637F-6D04-4FA7-8772-92710715BB13}" type="presParOf" srcId="{00F69FFD-8F39-49F4-9656-B52A2ECCA977}" destId="{0E814A0F-54D8-41B2-808E-391DA74991EE}" srcOrd="1" destOrd="0" presId="urn:microsoft.com/office/officeart/2009/layout/CirclePictureHierarchy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0AEDD-6BC0-4346-A943-59E4B90DA3D0}">
      <dsp:nvSpPr>
        <dsp:cNvPr id="0" name=""/>
        <dsp:cNvSpPr/>
      </dsp:nvSpPr>
      <dsp:spPr>
        <a:xfrm>
          <a:off x="701426" y="167188"/>
          <a:ext cx="1571248" cy="16204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31479-3FBF-4FFA-BFBD-81B2F226424F}">
      <dsp:nvSpPr>
        <dsp:cNvPr id="0" name=""/>
        <dsp:cNvSpPr/>
      </dsp:nvSpPr>
      <dsp:spPr>
        <a:xfrm>
          <a:off x="405207" y="1561626"/>
          <a:ext cx="2446438" cy="1887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243C8F"/>
              </a:solidFill>
            </a:rPr>
            <a:t>Руслан Абрамов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243C8F"/>
              </a:solidFill>
            </a:rPr>
            <a:t>Ведущий продуктовый менеджер </a:t>
          </a:r>
          <a:r>
            <a:rPr lang="ru-RU" sz="1600" kern="1200" dirty="0" err="1">
              <a:solidFill>
                <a:srgbClr val="243C8F"/>
              </a:solidFill>
            </a:rPr>
            <a:t>СберМедИИ</a:t>
          </a:r>
          <a:endParaRPr lang="ru-RU" sz="1600" kern="1200" dirty="0">
            <a:solidFill>
              <a:srgbClr val="243C8F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solidFill>
              <a:srgbClr val="243C8F"/>
            </a:solidFill>
          </a:endParaRPr>
        </a:p>
      </dsp:txBody>
      <dsp:txXfrm>
        <a:off x="405207" y="1561626"/>
        <a:ext cx="2446438" cy="1887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0AEDD-6BC0-4346-A943-59E4B90DA3D0}">
      <dsp:nvSpPr>
        <dsp:cNvPr id="0" name=""/>
        <dsp:cNvSpPr/>
      </dsp:nvSpPr>
      <dsp:spPr>
        <a:xfrm>
          <a:off x="651686" y="177637"/>
          <a:ext cx="1747288" cy="180520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31479-3FBF-4FFA-BFBD-81B2F226424F}">
      <dsp:nvSpPr>
        <dsp:cNvPr id="0" name=""/>
        <dsp:cNvSpPr/>
      </dsp:nvSpPr>
      <dsp:spPr>
        <a:xfrm>
          <a:off x="0" y="1761153"/>
          <a:ext cx="3336826" cy="1740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>
                  <a:lumMod val="85000"/>
                  <a:lumOff val="15000"/>
                </a:schemeClr>
              </a:solidFill>
              <a:latin typeface="SB Sans Display Semibold" panose="020B0703040504020204" pitchFamily="34" charset="0"/>
              <a:cs typeface="SB Sans Display Semibold" panose="020B0703040504020204" pitchFamily="34" charset="0"/>
            </a:rPr>
            <a:t>Врач и ИИ: инструкция по применению</a:t>
          </a:r>
          <a:endParaRPr lang="ru-RU" sz="1800" kern="1200" dirty="0">
            <a:solidFill>
              <a:schemeClr val="tx1">
                <a:lumMod val="85000"/>
                <a:lumOff val="15000"/>
              </a:schemeClr>
            </a:solidFill>
            <a:latin typeface="SB Sans Display Semibold" panose="020B0703040504020204" pitchFamily="34" charset="0"/>
            <a:cs typeface="SB Sans Display Semibold" panose="020B0703040504020204" pitchFamily="34" charset="0"/>
          </a:endParaRPr>
        </a:p>
      </dsp:txBody>
      <dsp:txXfrm>
        <a:off x="0" y="1761153"/>
        <a:ext cx="3336826" cy="1740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0fe5fba5e2_0_23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20fe5fba5e2_0_2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F75D9-F498-8A4B-8033-266EC726FA7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384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F75D9-F498-8A4B-8033-266EC726FA7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26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8" name="Google Shape;8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" name="Google Shape;17;p16" descr="http://F97B0CB5EEAB90A8956CEEA30C648E66.dms.sberbank.ru/F97B0CB5EEAB90A8956CEEA30C648E66-42570E0F24EB7C6D08F737BA4197CC1C-92D83190DB9F61AC6A706118FB2F00A6/1.png"/>
          <p:cNvSpPr/>
          <p:nvPr/>
        </p:nvSpPr>
        <p:spPr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16" descr="http://F97B0CB5EEAB90A8956CEEA30C648E66.dms.sberbank.ru/F97B0CB5EEAB90A8956CEEA30C648E66-42570E0F24EB7C6D08F737BA4197CC1C-6AD863AAA4D87E701152931178B04263/1.png"/>
          <p:cNvSpPr/>
          <p:nvPr/>
        </p:nvSpPr>
        <p:spPr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00024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0fe5fba5e2_0_17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g20fe5fba5e2_0_17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g20fe5fba5e2_0_17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g20fe5fba5e2_0_17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20fe5fba5e2_0_17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784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userDrawn="1">
  <p:cSld name="1_Два объекта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51fa0e4fa8_0_799"/>
          <p:cNvSpPr txBox="1">
            <a:spLocks noGrp="1"/>
          </p:cNvSpPr>
          <p:nvPr>
            <p:ph type="title"/>
          </p:nvPr>
        </p:nvSpPr>
        <p:spPr>
          <a:xfrm>
            <a:off x="487219" y="330047"/>
            <a:ext cx="10515600" cy="61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600" b="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g151fa0e4fa8_0_799" descr="http://F97B0CB5EEAB90A8956CEEA30C648E66.dms.sberbank.ru/F97B0CB5EEAB90A8956CEEA30C648E66-42570E0F24EB7C6D08F737BA4197CC1C-6AD863AAA4D87E701152931178B04263/1.png"/>
          <p:cNvSpPr/>
          <p:nvPr/>
        </p:nvSpPr>
        <p:spPr>
          <a:xfrm>
            <a:off x="0" y="0"/>
            <a:ext cx="1500" cy="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g151fa0e4fa8_0_799" descr="http://F97B0CB5EEAB90A8956CEEA30C648E66.dms.sberbank.ru/F97B0CB5EEAB90A8956CEEA30C648E66-42570E0F24EB7C6D08F737BA4197CC1C-6AD863AAA4D87E701152931178B04263/1.png"/>
          <p:cNvSpPr/>
          <p:nvPr/>
        </p:nvSpPr>
        <p:spPr>
          <a:xfrm>
            <a:off x="0" y="0"/>
            <a:ext cx="1500" cy="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176;p1">
            <a:extLst>
              <a:ext uri="{FF2B5EF4-FFF2-40B4-BE49-F238E27FC236}">
                <a16:creationId xmlns:a16="http://schemas.microsoft.com/office/drawing/2014/main" id="{5F6083B5-EDEA-6C04-B84C-D7678B9A93D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0647" y="4283454"/>
            <a:ext cx="12200019" cy="25752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2;g151fa0e4fa8_0_785">
            <a:extLst>
              <a:ext uri="{FF2B5EF4-FFF2-40B4-BE49-F238E27FC236}">
                <a16:creationId xmlns:a16="http://schemas.microsoft.com/office/drawing/2014/main" id="{4CD4F3E2-6C63-307F-7D37-7CD56115DD22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" name="Google Shape;23;g151fa0e4fa8_0_785">
            <a:extLst>
              <a:ext uri="{FF2B5EF4-FFF2-40B4-BE49-F238E27FC236}">
                <a16:creationId xmlns:a16="http://schemas.microsoft.com/office/drawing/2014/main" id="{64C686CB-B7F1-8D32-67F2-EFFDC05B0BA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24;g151fa0e4fa8_0_785">
            <a:extLst>
              <a:ext uri="{FF2B5EF4-FFF2-40B4-BE49-F238E27FC236}">
                <a16:creationId xmlns:a16="http://schemas.microsoft.com/office/drawing/2014/main" id="{9898507B-25F3-93B8-651D-FB99EE77650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549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  <p:sp>
        <p:nvSpPr>
          <p:cNvPr id="29" name="Google Shape;29;p21" descr="http://68CAC8BF6484DB264F7CA1D3CD402C5B.dms.sberbank.ru/68CAC8BF6484DB264F7CA1D3CD402C5B-160CF305BEE6EF8DEF35A02004E3CD10-C4447E41E8A85E8FFA50E62905F36446/1.png"/>
          <p:cNvSpPr/>
          <p:nvPr/>
        </p:nvSpPr>
        <p:spPr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21" descr="http://68CAC8BF6484DB264F7CA1D3CD402C5B.dms.sberbank.ru/68CAC8BF6484DB264F7CA1D3CD402C5B-160CF305BEE6EF8DEF35A02004E3CD10-C4447E41E8A85E8FFA50E62905F36446/1.png"/>
          <p:cNvSpPr/>
          <p:nvPr/>
        </p:nvSpPr>
        <p:spPr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2" name="Google Shape;6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/>
            <a:lum/>
          </a:blip>
          <a:srcRect/>
          <a:stretch>
            <a:fillRect t="50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hyperlink" Target="https://sbermed.ai/" TargetMode="Externa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3.jfif"/><Relationship Id="rId7" Type="http://schemas.openxmlformats.org/officeDocument/2006/relationships/diagramLayout" Target="../diagrams/layou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2.xml"/><Relationship Id="rId5" Type="http://schemas.openxmlformats.org/officeDocument/2006/relationships/image" Target="../media/image25.svg"/><Relationship Id="rId10" Type="http://schemas.microsoft.com/office/2007/relationships/diagramDrawing" Target="../diagrams/drawing2.xml"/><Relationship Id="rId4" Type="http://schemas.openxmlformats.org/officeDocument/2006/relationships/image" Target="../media/image24.pn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/>
          <p:nvPr/>
        </p:nvSpPr>
        <p:spPr>
          <a:xfrm rot="5400000">
            <a:off x="114357" y="-100797"/>
            <a:ext cx="4157148" cy="43778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BEBC8"/>
          </a:solidFill>
          <a:ln w="12700" cap="flat" cmpd="sng">
            <a:solidFill>
              <a:srgbClr val="6BEB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" name="Google Shape;95;p1"/>
          <p:cNvCxnSpPr/>
          <p:nvPr/>
        </p:nvCxnSpPr>
        <p:spPr>
          <a:xfrm flipH="1">
            <a:off x="-5722" y="3098531"/>
            <a:ext cx="1177750" cy="106815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96" name="Google Shape;96;p1"/>
          <p:cNvCxnSpPr/>
          <p:nvPr/>
        </p:nvCxnSpPr>
        <p:spPr>
          <a:xfrm flipH="1">
            <a:off x="2980881" y="1026485"/>
            <a:ext cx="341100" cy="30509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97" name="Google Shape;97;p1"/>
          <p:cNvSpPr txBox="1"/>
          <p:nvPr/>
        </p:nvSpPr>
        <p:spPr>
          <a:xfrm>
            <a:off x="7005441" y="2809039"/>
            <a:ext cx="4695092" cy="311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 dirty="0">
                <a:solidFill>
                  <a:srgbClr val="263498"/>
                </a:solidFill>
                <a:latin typeface="SB Sans Display Semibold" panose="020B0703040504020204" pitchFamily="34" charset="0"/>
                <a:ea typeface="Play"/>
                <a:cs typeface="SB Sans Display Semibold" panose="020B0703040504020204" pitchFamily="34" charset="0"/>
                <a:sym typeface="Play"/>
              </a:rPr>
              <a:t>ТОП-3 диагноза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ru-RU" sz="4400" b="1" dirty="0">
              <a:solidFill>
                <a:srgbClr val="263498"/>
              </a:solidFill>
              <a:latin typeface="SB Sans Display Semibold" panose="020B0703040504020204" pitchFamily="34" charset="0"/>
              <a:ea typeface="Calibri"/>
              <a:cs typeface="SB Sans Display Semibold" panose="020B0703040504020204" pitchFamily="34" charset="0"/>
              <a:sym typeface="Play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263498"/>
                </a:solidFill>
                <a:latin typeface="SB Sans Display Light" panose="020B0303040504020204" pitchFamily="34" charset="0"/>
                <a:ea typeface="Calibri"/>
                <a:cs typeface="SB Sans Display Light" panose="020B0303040504020204" pitchFamily="34" charset="0"/>
                <a:sym typeface="Play"/>
              </a:rPr>
              <a:t>Определение 3-х наиболее вероятных диагнозов по жалобам пациента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rgbClr val="263498"/>
              </a:solidFill>
              <a:latin typeface="SB Sans Display Light" panose="020B0303040504020204" pitchFamily="34" charset="0"/>
              <a:ea typeface="Calibri"/>
              <a:cs typeface="SB Sans Display Light" panose="020B0303040504020204" pitchFamily="34" charset="0"/>
              <a:sym typeface="Play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rgbClr val="263498"/>
              </a:solidFill>
              <a:latin typeface="SB Sans Display Light" panose="020B0303040504020204" pitchFamily="34" charset="0"/>
              <a:ea typeface="Calibri"/>
              <a:cs typeface="SB Sans Display Light" panose="020B0303040504020204" pitchFamily="34" charset="0"/>
              <a:sym typeface="Play"/>
            </a:endParaRPr>
          </a:p>
        </p:txBody>
      </p:sp>
      <p:pic>
        <p:nvPicPr>
          <p:cNvPr id="98" name="Google Shape;98;p1" descr="Google Shape;81;p2"/>
          <p:cNvPicPr preferRelativeResize="0"/>
          <p:nvPr/>
        </p:nvPicPr>
        <p:blipFill rotWithShape="1">
          <a:blip r:embed="rId3">
            <a:alphaModFix/>
          </a:blip>
          <a:srcRect l="27326" t="28311"/>
          <a:stretch/>
        </p:blipFill>
        <p:spPr>
          <a:xfrm rot="60000">
            <a:off x="-22226" y="-66327"/>
            <a:ext cx="8079118" cy="66082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1"/>
          <p:cNvGrpSpPr/>
          <p:nvPr/>
        </p:nvGrpSpPr>
        <p:grpSpPr>
          <a:xfrm>
            <a:off x="8022361" y="1331570"/>
            <a:ext cx="3648417" cy="557218"/>
            <a:chOff x="-3" y="-3"/>
            <a:chExt cx="1580646" cy="226088"/>
          </a:xfrm>
        </p:grpSpPr>
        <p:grpSp>
          <p:nvGrpSpPr>
            <p:cNvPr id="100" name="Google Shape;100;p1"/>
            <p:cNvGrpSpPr/>
            <p:nvPr/>
          </p:nvGrpSpPr>
          <p:grpSpPr>
            <a:xfrm>
              <a:off x="-3" y="-3"/>
              <a:ext cx="822249" cy="226088"/>
              <a:chOff x="-1" y="-1"/>
              <a:chExt cx="822247" cy="226087"/>
            </a:xfrm>
          </p:grpSpPr>
          <p:sp>
            <p:nvSpPr>
              <p:cNvPr id="101" name="Google Shape;101;p1"/>
              <p:cNvSpPr/>
              <p:nvPr/>
            </p:nvSpPr>
            <p:spPr>
              <a:xfrm>
                <a:off x="70079" y="44160"/>
                <a:ext cx="145443" cy="979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6366" y="14506"/>
                    </a:moveTo>
                    <a:lnTo>
                      <a:pt x="0" y="8577"/>
                    </a:lnTo>
                    <a:lnTo>
                      <a:pt x="0" y="15671"/>
                    </a:lnTo>
                    <a:lnTo>
                      <a:pt x="6366" y="21600"/>
                    </a:lnTo>
                    <a:lnTo>
                      <a:pt x="21600" y="4976"/>
                    </a:lnTo>
                    <a:cubicBezTo>
                      <a:pt x="21028" y="3177"/>
                      <a:pt x="20384" y="1588"/>
                      <a:pt x="19597" y="0"/>
                    </a:cubicBezTo>
                    <a:lnTo>
                      <a:pt x="6366" y="145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"/>
              <p:cNvSpPr/>
              <p:nvPr/>
            </p:nvSpPr>
            <p:spPr>
              <a:xfrm>
                <a:off x="-1" y="-1"/>
                <a:ext cx="225602" cy="22608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0823"/>
                    </a:moveTo>
                    <a:cubicBezTo>
                      <a:pt x="0" y="16764"/>
                      <a:pt x="4846" y="21600"/>
                      <a:pt x="10800" y="21600"/>
                    </a:cubicBezTo>
                    <a:cubicBezTo>
                      <a:pt x="16754" y="21600"/>
                      <a:pt x="21600" y="16764"/>
                      <a:pt x="21600" y="10823"/>
                    </a:cubicBezTo>
                    <a:cubicBezTo>
                      <a:pt x="21600" y="10178"/>
                      <a:pt x="21554" y="9533"/>
                      <a:pt x="21415" y="8889"/>
                    </a:cubicBezTo>
                    <a:lnTo>
                      <a:pt x="19108" y="10593"/>
                    </a:lnTo>
                    <a:cubicBezTo>
                      <a:pt x="19108" y="10685"/>
                      <a:pt x="19108" y="10731"/>
                      <a:pt x="19108" y="10823"/>
                    </a:cubicBezTo>
                    <a:cubicBezTo>
                      <a:pt x="19108" y="15383"/>
                      <a:pt x="15369" y="19113"/>
                      <a:pt x="10800" y="19113"/>
                    </a:cubicBezTo>
                    <a:cubicBezTo>
                      <a:pt x="6231" y="19113"/>
                      <a:pt x="2492" y="15383"/>
                      <a:pt x="2492" y="10823"/>
                    </a:cubicBezTo>
                    <a:cubicBezTo>
                      <a:pt x="2492" y="6264"/>
                      <a:pt x="6231" y="2533"/>
                      <a:pt x="10800" y="2533"/>
                    </a:cubicBezTo>
                    <a:cubicBezTo>
                      <a:pt x="12554" y="2533"/>
                      <a:pt x="14169" y="3086"/>
                      <a:pt x="15508" y="3961"/>
                    </a:cubicBezTo>
                    <a:lnTo>
                      <a:pt x="17631" y="2395"/>
                    </a:lnTo>
                    <a:cubicBezTo>
                      <a:pt x="15785" y="921"/>
                      <a:pt x="13431" y="0"/>
                      <a:pt x="10846" y="0"/>
                    </a:cubicBezTo>
                    <a:cubicBezTo>
                      <a:pt x="4800" y="46"/>
                      <a:pt x="0" y="4836"/>
                      <a:pt x="0" y="1082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3" name="Google Shape;103;p1"/>
              <p:cNvGrpSpPr/>
              <p:nvPr/>
            </p:nvGrpSpPr>
            <p:grpSpPr>
              <a:xfrm>
                <a:off x="290878" y="44157"/>
                <a:ext cx="531368" cy="140649"/>
                <a:chOff x="-1" y="-1"/>
                <a:chExt cx="531366" cy="140647"/>
              </a:xfrm>
            </p:grpSpPr>
            <p:sp>
              <p:nvSpPr>
                <p:cNvPr id="104" name="Google Shape;104;p1"/>
                <p:cNvSpPr/>
                <p:nvPr/>
              </p:nvSpPr>
              <p:spPr>
                <a:xfrm>
                  <a:off x="-1" y="-1"/>
                  <a:ext cx="108960" cy="140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06" h="21600" extrusionOk="0">
                      <a:moveTo>
                        <a:pt x="12221" y="8951"/>
                      </a:moveTo>
                      <a:cubicBezTo>
                        <a:pt x="9095" y="8359"/>
                        <a:pt x="6442" y="7915"/>
                        <a:pt x="6442" y="6214"/>
                      </a:cubicBezTo>
                      <a:cubicBezTo>
                        <a:pt x="6442" y="3921"/>
                        <a:pt x="10042" y="3699"/>
                        <a:pt x="11558" y="3699"/>
                      </a:cubicBezTo>
                      <a:cubicBezTo>
                        <a:pt x="13642" y="3699"/>
                        <a:pt x="14874" y="3921"/>
                        <a:pt x="16484" y="4512"/>
                      </a:cubicBezTo>
                      <a:cubicBezTo>
                        <a:pt x="17242" y="4068"/>
                        <a:pt x="20747" y="2071"/>
                        <a:pt x="20747" y="2071"/>
                      </a:cubicBezTo>
                      <a:cubicBezTo>
                        <a:pt x="18474" y="888"/>
                        <a:pt x="14968" y="0"/>
                        <a:pt x="11558" y="0"/>
                      </a:cubicBezTo>
                      <a:cubicBezTo>
                        <a:pt x="3505" y="0"/>
                        <a:pt x="663" y="3329"/>
                        <a:pt x="663" y="6436"/>
                      </a:cubicBezTo>
                      <a:cubicBezTo>
                        <a:pt x="663" y="10948"/>
                        <a:pt x="5684" y="11836"/>
                        <a:pt x="10042" y="12723"/>
                      </a:cubicBezTo>
                      <a:cubicBezTo>
                        <a:pt x="13168" y="13315"/>
                        <a:pt x="15821" y="13833"/>
                        <a:pt x="15821" y="15534"/>
                      </a:cubicBezTo>
                      <a:cubicBezTo>
                        <a:pt x="15821" y="16422"/>
                        <a:pt x="15158" y="17901"/>
                        <a:pt x="10611" y="17901"/>
                      </a:cubicBezTo>
                      <a:cubicBezTo>
                        <a:pt x="7579" y="17901"/>
                        <a:pt x="4358" y="17088"/>
                        <a:pt x="1989" y="15756"/>
                      </a:cubicBezTo>
                      <a:lnTo>
                        <a:pt x="0" y="19233"/>
                      </a:lnTo>
                      <a:cubicBezTo>
                        <a:pt x="2368" y="20638"/>
                        <a:pt x="6442" y="21600"/>
                        <a:pt x="10516" y="21600"/>
                      </a:cubicBezTo>
                      <a:cubicBezTo>
                        <a:pt x="17147" y="21600"/>
                        <a:pt x="21505" y="19085"/>
                        <a:pt x="21505" y="15164"/>
                      </a:cubicBezTo>
                      <a:cubicBezTo>
                        <a:pt x="21600" y="10652"/>
                        <a:pt x="16579" y="9764"/>
                        <a:pt x="12221" y="8951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45700" tIns="45700" rIns="45700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" name="Google Shape;105;p1"/>
                <p:cNvSpPr/>
                <p:nvPr/>
              </p:nvSpPr>
              <p:spPr>
                <a:xfrm>
                  <a:off x="137279" y="2399"/>
                  <a:ext cx="120004" cy="135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7366" y="10417"/>
                      </a:moveTo>
                      <a:lnTo>
                        <a:pt x="17107" y="10340"/>
                      </a:lnTo>
                      <a:lnTo>
                        <a:pt x="17366" y="10264"/>
                      </a:lnTo>
                      <a:cubicBezTo>
                        <a:pt x="19354" y="9268"/>
                        <a:pt x="20477" y="7660"/>
                        <a:pt x="20477" y="5592"/>
                      </a:cubicBezTo>
                      <a:cubicBezTo>
                        <a:pt x="20477" y="2145"/>
                        <a:pt x="17107" y="0"/>
                        <a:pt x="11578" y="0"/>
                      </a:cubicBez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12182" y="21600"/>
                      </a:lnTo>
                      <a:cubicBezTo>
                        <a:pt x="18230" y="21600"/>
                        <a:pt x="21600" y="19532"/>
                        <a:pt x="21600" y="15779"/>
                      </a:cubicBezTo>
                      <a:cubicBezTo>
                        <a:pt x="21600" y="13174"/>
                        <a:pt x="20045" y="11183"/>
                        <a:pt x="17366" y="10417"/>
                      </a:cubicBezTo>
                      <a:moveTo>
                        <a:pt x="5270" y="3523"/>
                      </a:moveTo>
                      <a:lnTo>
                        <a:pt x="10886" y="3523"/>
                      </a:lnTo>
                      <a:cubicBezTo>
                        <a:pt x="14429" y="3523"/>
                        <a:pt x="15120" y="4979"/>
                        <a:pt x="15120" y="6128"/>
                      </a:cubicBezTo>
                      <a:cubicBezTo>
                        <a:pt x="15120" y="7889"/>
                        <a:pt x="13651" y="8732"/>
                        <a:pt x="10886" y="8732"/>
                      </a:cubicBezTo>
                      <a:lnTo>
                        <a:pt x="5270" y="8732"/>
                      </a:lnTo>
                      <a:lnTo>
                        <a:pt x="5270" y="3523"/>
                      </a:lnTo>
                      <a:close/>
                      <a:moveTo>
                        <a:pt x="5270" y="8808"/>
                      </a:moveTo>
                      <a:lnTo>
                        <a:pt x="10886" y="8808"/>
                      </a:lnTo>
                      <a:moveTo>
                        <a:pt x="11837" y="17923"/>
                      </a:moveTo>
                      <a:lnTo>
                        <a:pt x="5270" y="17923"/>
                      </a:lnTo>
                      <a:lnTo>
                        <a:pt x="5270" y="12408"/>
                      </a:lnTo>
                      <a:lnTo>
                        <a:pt x="11837" y="12408"/>
                      </a:lnTo>
                      <a:cubicBezTo>
                        <a:pt x="14861" y="12408"/>
                        <a:pt x="16330" y="13328"/>
                        <a:pt x="16330" y="15166"/>
                      </a:cubicBezTo>
                      <a:cubicBezTo>
                        <a:pt x="16330" y="17004"/>
                        <a:pt x="14861" y="17923"/>
                        <a:pt x="11837" y="17923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45700" tIns="45700" rIns="45700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" name="Google Shape;106;p1"/>
                <p:cNvSpPr/>
                <p:nvPr/>
              </p:nvSpPr>
              <p:spPr>
                <a:xfrm>
                  <a:off x="285600" y="1919"/>
                  <a:ext cx="102243" cy="135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5211" y="3600"/>
                      </a:moveTo>
                      <a:lnTo>
                        <a:pt x="21600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8000"/>
                      </a:lnTo>
                      <a:lnTo>
                        <a:pt x="6186" y="18000"/>
                      </a:lnTo>
                      <a:lnTo>
                        <a:pt x="6186" y="12485"/>
                      </a:lnTo>
                      <a:lnTo>
                        <a:pt x="19369" y="12485"/>
                      </a:lnTo>
                      <a:lnTo>
                        <a:pt x="19369" y="8885"/>
                      </a:lnTo>
                      <a:lnTo>
                        <a:pt x="6186" y="8885"/>
                      </a:lnTo>
                      <a:lnTo>
                        <a:pt x="6186" y="36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45700" tIns="45700" rIns="45700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107;p1"/>
                <p:cNvSpPr/>
                <p:nvPr/>
              </p:nvSpPr>
              <p:spPr>
                <a:xfrm>
                  <a:off x="416161" y="1919"/>
                  <a:ext cx="115204" cy="135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6020" y="14553"/>
                      </a:lnTo>
                      <a:cubicBezTo>
                        <a:pt x="19350" y="13328"/>
                        <a:pt x="21240" y="10953"/>
                        <a:pt x="21240" y="7736"/>
                      </a:cubicBezTo>
                      <a:cubicBezTo>
                        <a:pt x="21240" y="2987"/>
                        <a:pt x="17100" y="0"/>
                        <a:pt x="10440" y="0"/>
                      </a:cubicBez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5490" y="21600"/>
                      </a:lnTo>
                      <a:lnTo>
                        <a:pt x="5490" y="15472"/>
                      </a:lnTo>
                      <a:lnTo>
                        <a:pt x="10440" y="15472"/>
                      </a:lnTo>
                      <a:cubicBezTo>
                        <a:pt x="10620" y="15472"/>
                        <a:pt x="10710" y="15472"/>
                        <a:pt x="10890" y="15472"/>
                      </a:cubicBezTo>
                      <a:lnTo>
                        <a:pt x="15750" y="21600"/>
                      </a:lnTo>
                      <a:lnTo>
                        <a:pt x="21600" y="21600"/>
                      </a:lnTo>
                      <a:close/>
                      <a:moveTo>
                        <a:pt x="5490" y="3600"/>
                      </a:moveTo>
                      <a:lnTo>
                        <a:pt x="10350" y="3600"/>
                      </a:lnTo>
                      <a:cubicBezTo>
                        <a:pt x="13860" y="3600"/>
                        <a:pt x="15750" y="5055"/>
                        <a:pt x="15750" y="7736"/>
                      </a:cubicBezTo>
                      <a:cubicBezTo>
                        <a:pt x="15750" y="10417"/>
                        <a:pt x="13860" y="11872"/>
                        <a:pt x="10350" y="11872"/>
                      </a:cubicBezTo>
                      <a:lnTo>
                        <a:pt x="5490" y="11872"/>
                      </a:lnTo>
                      <a:lnTo>
                        <a:pt x="5490" y="36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45700" tIns="45700" rIns="45700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8" name="Google Shape;108;p1"/>
            <p:cNvSpPr/>
            <p:nvPr/>
          </p:nvSpPr>
          <p:spPr>
            <a:xfrm>
              <a:off x="900960" y="45600"/>
              <a:ext cx="146402" cy="13824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1" y="0"/>
                  </a:moveTo>
                  <a:lnTo>
                    <a:pt x="3837" y="0"/>
                  </a:lnTo>
                  <a:lnTo>
                    <a:pt x="11084" y="10085"/>
                  </a:lnTo>
                  <a:lnTo>
                    <a:pt x="1804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7905" y="21600"/>
                  </a:lnTo>
                  <a:lnTo>
                    <a:pt x="17905" y="5946"/>
                  </a:lnTo>
                  <a:lnTo>
                    <a:pt x="11155" y="15504"/>
                  </a:lnTo>
                  <a:lnTo>
                    <a:pt x="10587" y="15504"/>
                  </a:lnTo>
                  <a:lnTo>
                    <a:pt x="3766" y="6021"/>
                  </a:lnTo>
                  <a:lnTo>
                    <a:pt x="3766" y="21525"/>
                  </a:lnTo>
                  <a:lnTo>
                    <a:pt x="0" y="2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3A8A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1087680" y="45600"/>
              <a:ext cx="85443" cy="1377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115" y="0"/>
                  </a:lnTo>
                  <a:lnTo>
                    <a:pt x="21115" y="3550"/>
                  </a:lnTo>
                  <a:lnTo>
                    <a:pt x="6431" y="3550"/>
                  </a:lnTo>
                  <a:lnTo>
                    <a:pt x="6431" y="8912"/>
                  </a:lnTo>
                  <a:lnTo>
                    <a:pt x="19537" y="8912"/>
                  </a:lnTo>
                  <a:lnTo>
                    <a:pt x="19537" y="12462"/>
                  </a:lnTo>
                  <a:lnTo>
                    <a:pt x="6431" y="12462"/>
                  </a:lnTo>
                  <a:lnTo>
                    <a:pt x="6431" y="18050"/>
                  </a:lnTo>
                  <a:lnTo>
                    <a:pt x="21600" y="1805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3A8A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1207200" y="45120"/>
              <a:ext cx="123843" cy="1392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75"/>
                  </a:moveTo>
                  <a:lnTo>
                    <a:pt x="502" y="75"/>
                  </a:lnTo>
                  <a:cubicBezTo>
                    <a:pt x="2009" y="75"/>
                    <a:pt x="5609" y="0"/>
                    <a:pt x="7451" y="0"/>
                  </a:cubicBezTo>
                  <a:cubicBezTo>
                    <a:pt x="17498" y="0"/>
                    <a:pt x="21600" y="4933"/>
                    <a:pt x="21600" y="10613"/>
                  </a:cubicBezTo>
                  <a:cubicBezTo>
                    <a:pt x="21600" y="16667"/>
                    <a:pt x="16828" y="21600"/>
                    <a:pt x="7200" y="21600"/>
                  </a:cubicBezTo>
                  <a:cubicBezTo>
                    <a:pt x="5693" y="21600"/>
                    <a:pt x="2930" y="21525"/>
                    <a:pt x="586" y="21525"/>
                  </a:cubicBezTo>
                  <a:lnTo>
                    <a:pt x="84" y="21525"/>
                  </a:lnTo>
                  <a:lnTo>
                    <a:pt x="84" y="75"/>
                  </a:lnTo>
                  <a:close/>
                  <a:moveTo>
                    <a:pt x="4353" y="3588"/>
                  </a:moveTo>
                  <a:lnTo>
                    <a:pt x="4353" y="17938"/>
                  </a:lnTo>
                  <a:cubicBezTo>
                    <a:pt x="5609" y="18012"/>
                    <a:pt x="6614" y="18012"/>
                    <a:pt x="7200" y="18012"/>
                  </a:cubicBezTo>
                  <a:cubicBezTo>
                    <a:pt x="13228" y="18012"/>
                    <a:pt x="16828" y="15098"/>
                    <a:pt x="16828" y="10538"/>
                  </a:cubicBezTo>
                  <a:cubicBezTo>
                    <a:pt x="16828" y="6204"/>
                    <a:pt x="13312" y="3438"/>
                    <a:pt x="7284" y="3438"/>
                  </a:cubicBezTo>
                  <a:cubicBezTo>
                    <a:pt x="6279" y="3513"/>
                    <a:pt x="5358" y="3513"/>
                    <a:pt x="4353" y="3588"/>
                  </a:cubicBezTo>
                  <a:close/>
                </a:path>
              </a:pathLst>
            </a:custGeom>
            <a:solidFill>
              <a:srgbClr val="283A8A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1385760" y="45120"/>
              <a:ext cx="144482" cy="13872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144" y="0"/>
                  </a:moveTo>
                  <a:lnTo>
                    <a:pt x="12456" y="0"/>
                  </a:lnTo>
                  <a:lnTo>
                    <a:pt x="21600" y="21600"/>
                  </a:lnTo>
                  <a:lnTo>
                    <a:pt x="17568" y="21600"/>
                  </a:lnTo>
                  <a:lnTo>
                    <a:pt x="15336" y="16125"/>
                  </a:lnTo>
                  <a:lnTo>
                    <a:pt x="6048" y="16125"/>
                  </a:lnTo>
                  <a:lnTo>
                    <a:pt x="3816" y="21600"/>
                  </a:lnTo>
                  <a:lnTo>
                    <a:pt x="0" y="21600"/>
                  </a:lnTo>
                  <a:lnTo>
                    <a:pt x="9144" y="0"/>
                  </a:lnTo>
                  <a:close/>
                  <a:moveTo>
                    <a:pt x="7488" y="12525"/>
                  </a:moveTo>
                  <a:lnTo>
                    <a:pt x="13824" y="12525"/>
                  </a:lnTo>
                  <a:lnTo>
                    <a:pt x="10656" y="4875"/>
                  </a:lnTo>
                  <a:lnTo>
                    <a:pt x="7488" y="12525"/>
                  </a:lnTo>
                  <a:close/>
                </a:path>
              </a:pathLst>
            </a:custGeom>
            <a:solidFill>
              <a:srgbClr val="283A8A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1555681" y="45600"/>
              <a:ext cx="24962" cy="138242"/>
            </a:xfrm>
            <a:prstGeom prst="rect">
              <a:avLst/>
            </a:prstGeom>
            <a:solidFill>
              <a:srgbClr val="283A8A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DA4A14F-7F90-A449-8E75-36375FA83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Google Shape;95;p36">
            <a:extLst>
              <a:ext uri="{FF2B5EF4-FFF2-40B4-BE49-F238E27FC236}">
                <a16:creationId xmlns:a16="http://schemas.microsoft.com/office/drawing/2014/main" id="{FB377AA3-05E2-332E-8839-6CACC523CAE8}"/>
              </a:ext>
            </a:extLst>
          </p:cNvPr>
          <p:cNvSpPr/>
          <p:nvPr/>
        </p:nvSpPr>
        <p:spPr>
          <a:xfrm>
            <a:off x="422903" y="827117"/>
            <a:ext cx="8283824" cy="4113173"/>
          </a:xfrm>
          <a:custGeom>
            <a:avLst/>
            <a:gdLst/>
            <a:ahLst/>
            <a:cxnLst/>
            <a:rect l="l" t="t" r="r" b="b"/>
            <a:pathLst>
              <a:path w="11081385" h="8744585" extrusionOk="0">
                <a:moveTo>
                  <a:pt x="10871273" y="0"/>
                </a:moveTo>
                <a:lnTo>
                  <a:pt x="209870" y="0"/>
                </a:lnTo>
                <a:lnTo>
                  <a:pt x="161748" y="5542"/>
                </a:lnTo>
                <a:lnTo>
                  <a:pt x="117574" y="21331"/>
                </a:lnTo>
                <a:lnTo>
                  <a:pt x="78607" y="46106"/>
                </a:lnTo>
                <a:lnTo>
                  <a:pt x="46106" y="78606"/>
                </a:lnTo>
                <a:lnTo>
                  <a:pt x="21331" y="117574"/>
                </a:lnTo>
                <a:lnTo>
                  <a:pt x="5542" y="161748"/>
                </a:lnTo>
                <a:lnTo>
                  <a:pt x="0" y="209870"/>
                </a:lnTo>
                <a:lnTo>
                  <a:pt x="0" y="8534719"/>
                </a:lnTo>
                <a:lnTo>
                  <a:pt x="5542" y="8582840"/>
                </a:lnTo>
                <a:lnTo>
                  <a:pt x="21331" y="8627015"/>
                </a:lnTo>
                <a:lnTo>
                  <a:pt x="46106" y="8665982"/>
                </a:lnTo>
                <a:lnTo>
                  <a:pt x="78606" y="8698483"/>
                </a:lnTo>
                <a:lnTo>
                  <a:pt x="117574" y="8723258"/>
                </a:lnTo>
                <a:lnTo>
                  <a:pt x="161748" y="8739046"/>
                </a:lnTo>
                <a:lnTo>
                  <a:pt x="209869" y="8744589"/>
                </a:lnTo>
                <a:lnTo>
                  <a:pt x="10871273" y="8744589"/>
                </a:lnTo>
                <a:lnTo>
                  <a:pt x="10919395" y="8739046"/>
                </a:lnTo>
                <a:lnTo>
                  <a:pt x="10963569" y="8723258"/>
                </a:lnTo>
                <a:lnTo>
                  <a:pt x="11002536" y="8698483"/>
                </a:lnTo>
                <a:lnTo>
                  <a:pt x="11035037" y="8665982"/>
                </a:lnTo>
                <a:lnTo>
                  <a:pt x="11059812" y="8627015"/>
                </a:lnTo>
                <a:lnTo>
                  <a:pt x="11075600" y="8582840"/>
                </a:lnTo>
                <a:lnTo>
                  <a:pt x="11081143" y="8534719"/>
                </a:lnTo>
                <a:lnTo>
                  <a:pt x="11081143" y="209870"/>
                </a:lnTo>
                <a:lnTo>
                  <a:pt x="11075600" y="161748"/>
                </a:lnTo>
                <a:lnTo>
                  <a:pt x="11059812" y="117574"/>
                </a:lnTo>
                <a:lnTo>
                  <a:pt x="11035037" y="78606"/>
                </a:lnTo>
                <a:lnTo>
                  <a:pt x="11002536" y="46106"/>
                </a:lnTo>
                <a:lnTo>
                  <a:pt x="10963569" y="21331"/>
                </a:lnTo>
                <a:lnTo>
                  <a:pt x="10919395" y="5542"/>
                </a:lnTo>
                <a:lnTo>
                  <a:pt x="108712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42900" algn="ctr" rotWithShape="0">
              <a:srgbClr val="283A8A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SB Sans Text" panose="020B0503040504020204" pitchFamily="34" charset="0"/>
              <a:ea typeface="Play"/>
              <a:cs typeface="SB Sans Text" panose="020B0503040504020204" pitchFamily="34" charset="0"/>
              <a:sym typeface="Play"/>
            </a:endParaRPr>
          </a:p>
        </p:txBody>
      </p:sp>
      <p:sp>
        <p:nvSpPr>
          <p:cNvPr id="10" name="Google Shape;96;p36">
            <a:extLst>
              <a:ext uri="{FF2B5EF4-FFF2-40B4-BE49-F238E27FC236}">
                <a16:creationId xmlns:a16="http://schemas.microsoft.com/office/drawing/2014/main" id="{9D40D176-47FB-1F23-8651-84D616DEE5A2}"/>
              </a:ext>
            </a:extLst>
          </p:cNvPr>
          <p:cNvSpPr/>
          <p:nvPr/>
        </p:nvSpPr>
        <p:spPr>
          <a:xfrm>
            <a:off x="813973" y="2052505"/>
            <a:ext cx="7552011" cy="240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err="1">
                <a:solidFill>
                  <a:srgbClr val="243C8F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СберМедИИ</a:t>
            </a:r>
            <a:r>
              <a:rPr lang="ru-RU" sz="2000" dirty="0">
                <a:solidFill>
                  <a:srgbClr val="243C8F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 – разработчик медицинских решений                  с использованием технологий искусственного интеллекта (ИИ)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solidFill>
                <a:srgbClr val="243C8F"/>
              </a:solidFill>
              <a:latin typeface="SB Sans Text" panose="020B0503040504020204" pitchFamily="34" charset="0"/>
              <a:cs typeface="SB Sans Text" panose="020B0503040504020204" pitchFamily="34" charset="0"/>
              <a:sym typeface="Play"/>
            </a:endParaRPr>
          </a:p>
        </p:txBody>
      </p:sp>
      <p:grpSp>
        <p:nvGrpSpPr>
          <p:cNvPr id="11" name="Google Shape;99;p1">
            <a:extLst>
              <a:ext uri="{FF2B5EF4-FFF2-40B4-BE49-F238E27FC236}">
                <a16:creationId xmlns:a16="http://schemas.microsoft.com/office/drawing/2014/main" id="{F0D24A30-D788-27F2-4F76-96CEBAB179ED}"/>
              </a:ext>
            </a:extLst>
          </p:cNvPr>
          <p:cNvGrpSpPr>
            <a:grpSpLocks noChangeAspect="1"/>
          </p:cNvGrpSpPr>
          <p:nvPr/>
        </p:nvGrpSpPr>
        <p:grpSpPr>
          <a:xfrm>
            <a:off x="881912" y="1195264"/>
            <a:ext cx="3299619" cy="463025"/>
            <a:chOff x="-3" y="-3"/>
            <a:chExt cx="1580646" cy="226088"/>
          </a:xfrm>
        </p:grpSpPr>
        <p:grpSp>
          <p:nvGrpSpPr>
            <p:cNvPr id="12" name="Google Shape;100;p1">
              <a:extLst>
                <a:ext uri="{FF2B5EF4-FFF2-40B4-BE49-F238E27FC236}">
                  <a16:creationId xmlns:a16="http://schemas.microsoft.com/office/drawing/2014/main" id="{D6B22A76-199C-712B-756F-5C2A3884D24F}"/>
                </a:ext>
              </a:extLst>
            </p:cNvPr>
            <p:cNvGrpSpPr/>
            <p:nvPr/>
          </p:nvGrpSpPr>
          <p:grpSpPr>
            <a:xfrm>
              <a:off x="-3" y="-3"/>
              <a:ext cx="822249" cy="226088"/>
              <a:chOff x="-1" y="-1"/>
              <a:chExt cx="822247" cy="226087"/>
            </a:xfrm>
          </p:grpSpPr>
          <p:sp>
            <p:nvSpPr>
              <p:cNvPr id="41" name="Google Shape;101;p1">
                <a:extLst>
                  <a:ext uri="{FF2B5EF4-FFF2-40B4-BE49-F238E27FC236}">
                    <a16:creationId xmlns:a16="http://schemas.microsoft.com/office/drawing/2014/main" id="{43022069-6DB6-4145-CD9B-E617F5FD32F3}"/>
                  </a:ext>
                </a:extLst>
              </p:cNvPr>
              <p:cNvSpPr/>
              <p:nvPr/>
            </p:nvSpPr>
            <p:spPr>
              <a:xfrm>
                <a:off x="70079" y="44160"/>
                <a:ext cx="145443" cy="979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6366" y="14506"/>
                    </a:moveTo>
                    <a:lnTo>
                      <a:pt x="0" y="8577"/>
                    </a:lnTo>
                    <a:lnTo>
                      <a:pt x="0" y="15671"/>
                    </a:lnTo>
                    <a:lnTo>
                      <a:pt x="6366" y="21600"/>
                    </a:lnTo>
                    <a:lnTo>
                      <a:pt x="21600" y="4976"/>
                    </a:lnTo>
                    <a:cubicBezTo>
                      <a:pt x="21028" y="3177"/>
                      <a:pt x="20384" y="1588"/>
                      <a:pt x="19597" y="0"/>
                    </a:cubicBezTo>
                    <a:lnTo>
                      <a:pt x="6366" y="145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SB Sans Text" panose="020B0503040504020204" pitchFamily="34" charset="0"/>
                  <a:ea typeface="Calibri"/>
                  <a:cs typeface="SB Sans Text" panose="020B0503040504020204" pitchFamily="34" charset="0"/>
                  <a:sym typeface="Calibri"/>
                </a:endParaRPr>
              </a:p>
            </p:txBody>
          </p:sp>
          <p:sp>
            <p:nvSpPr>
              <p:cNvPr id="43" name="Google Shape;102;p1">
                <a:extLst>
                  <a:ext uri="{FF2B5EF4-FFF2-40B4-BE49-F238E27FC236}">
                    <a16:creationId xmlns:a16="http://schemas.microsoft.com/office/drawing/2014/main" id="{52F1F661-B40A-9A93-706B-A5F436D84822}"/>
                  </a:ext>
                </a:extLst>
              </p:cNvPr>
              <p:cNvSpPr/>
              <p:nvPr/>
            </p:nvSpPr>
            <p:spPr>
              <a:xfrm>
                <a:off x="-1" y="-1"/>
                <a:ext cx="225602" cy="22608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0823"/>
                    </a:moveTo>
                    <a:cubicBezTo>
                      <a:pt x="0" y="16764"/>
                      <a:pt x="4846" y="21600"/>
                      <a:pt x="10800" y="21600"/>
                    </a:cubicBezTo>
                    <a:cubicBezTo>
                      <a:pt x="16754" y="21600"/>
                      <a:pt x="21600" y="16764"/>
                      <a:pt x="21600" y="10823"/>
                    </a:cubicBezTo>
                    <a:cubicBezTo>
                      <a:pt x="21600" y="10178"/>
                      <a:pt x="21554" y="9533"/>
                      <a:pt x="21415" y="8889"/>
                    </a:cubicBezTo>
                    <a:lnTo>
                      <a:pt x="19108" y="10593"/>
                    </a:lnTo>
                    <a:cubicBezTo>
                      <a:pt x="19108" y="10685"/>
                      <a:pt x="19108" y="10731"/>
                      <a:pt x="19108" y="10823"/>
                    </a:cubicBezTo>
                    <a:cubicBezTo>
                      <a:pt x="19108" y="15383"/>
                      <a:pt x="15369" y="19113"/>
                      <a:pt x="10800" y="19113"/>
                    </a:cubicBezTo>
                    <a:cubicBezTo>
                      <a:pt x="6231" y="19113"/>
                      <a:pt x="2492" y="15383"/>
                      <a:pt x="2492" y="10823"/>
                    </a:cubicBezTo>
                    <a:cubicBezTo>
                      <a:pt x="2492" y="6264"/>
                      <a:pt x="6231" y="2533"/>
                      <a:pt x="10800" y="2533"/>
                    </a:cubicBezTo>
                    <a:cubicBezTo>
                      <a:pt x="12554" y="2533"/>
                      <a:pt x="14169" y="3086"/>
                      <a:pt x="15508" y="3961"/>
                    </a:cubicBezTo>
                    <a:lnTo>
                      <a:pt x="17631" y="2395"/>
                    </a:lnTo>
                    <a:cubicBezTo>
                      <a:pt x="15785" y="921"/>
                      <a:pt x="13431" y="0"/>
                      <a:pt x="10846" y="0"/>
                    </a:cubicBezTo>
                    <a:cubicBezTo>
                      <a:pt x="4800" y="46"/>
                      <a:pt x="0" y="4836"/>
                      <a:pt x="0" y="1082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SB Sans Text" panose="020B0503040504020204" pitchFamily="34" charset="0"/>
                  <a:ea typeface="Calibri"/>
                  <a:cs typeface="SB Sans Text" panose="020B0503040504020204" pitchFamily="34" charset="0"/>
                  <a:sym typeface="Calibri"/>
                </a:endParaRPr>
              </a:p>
            </p:txBody>
          </p:sp>
          <p:grpSp>
            <p:nvGrpSpPr>
              <p:cNvPr id="44" name="Google Shape;103;p1">
                <a:extLst>
                  <a:ext uri="{FF2B5EF4-FFF2-40B4-BE49-F238E27FC236}">
                    <a16:creationId xmlns:a16="http://schemas.microsoft.com/office/drawing/2014/main" id="{CB4EE1C6-567F-4E00-D6EA-A46AF46130E4}"/>
                  </a:ext>
                </a:extLst>
              </p:cNvPr>
              <p:cNvGrpSpPr/>
              <p:nvPr/>
            </p:nvGrpSpPr>
            <p:grpSpPr>
              <a:xfrm>
                <a:off x="290878" y="44157"/>
                <a:ext cx="531368" cy="140649"/>
                <a:chOff x="-1" y="-1"/>
                <a:chExt cx="531366" cy="140647"/>
              </a:xfrm>
            </p:grpSpPr>
            <p:sp>
              <p:nvSpPr>
                <p:cNvPr id="45" name="Google Shape;104;p1">
                  <a:extLst>
                    <a:ext uri="{FF2B5EF4-FFF2-40B4-BE49-F238E27FC236}">
                      <a16:creationId xmlns:a16="http://schemas.microsoft.com/office/drawing/2014/main" id="{0D920202-12A1-2D44-D68A-492E7F158750}"/>
                    </a:ext>
                  </a:extLst>
                </p:cNvPr>
                <p:cNvSpPr/>
                <p:nvPr/>
              </p:nvSpPr>
              <p:spPr>
                <a:xfrm>
                  <a:off x="-1" y="-1"/>
                  <a:ext cx="108960" cy="140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06" h="21600" extrusionOk="0">
                      <a:moveTo>
                        <a:pt x="12221" y="8951"/>
                      </a:moveTo>
                      <a:cubicBezTo>
                        <a:pt x="9095" y="8359"/>
                        <a:pt x="6442" y="7915"/>
                        <a:pt x="6442" y="6214"/>
                      </a:cubicBezTo>
                      <a:cubicBezTo>
                        <a:pt x="6442" y="3921"/>
                        <a:pt x="10042" y="3699"/>
                        <a:pt x="11558" y="3699"/>
                      </a:cubicBezTo>
                      <a:cubicBezTo>
                        <a:pt x="13642" y="3699"/>
                        <a:pt x="14874" y="3921"/>
                        <a:pt x="16484" y="4512"/>
                      </a:cubicBezTo>
                      <a:cubicBezTo>
                        <a:pt x="17242" y="4068"/>
                        <a:pt x="20747" y="2071"/>
                        <a:pt x="20747" y="2071"/>
                      </a:cubicBezTo>
                      <a:cubicBezTo>
                        <a:pt x="18474" y="888"/>
                        <a:pt x="14968" y="0"/>
                        <a:pt x="11558" y="0"/>
                      </a:cubicBezTo>
                      <a:cubicBezTo>
                        <a:pt x="3505" y="0"/>
                        <a:pt x="663" y="3329"/>
                        <a:pt x="663" y="6436"/>
                      </a:cubicBezTo>
                      <a:cubicBezTo>
                        <a:pt x="663" y="10948"/>
                        <a:pt x="5684" y="11836"/>
                        <a:pt x="10042" y="12723"/>
                      </a:cubicBezTo>
                      <a:cubicBezTo>
                        <a:pt x="13168" y="13315"/>
                        <a:pt x="15821" y="13833"/>
                        <a:pt x="15821" y="15534"/>
                      </a:cubicBezTo>
                      <a:cubicBezTo>
                        <a:pt x="15821" y="16422"/>
                        <a:pt x="15158" y="17901"/>
                        <a:pt x="10611" y="17901"/>
                      </a:cubicBezTo>
                      <a:cubicBezTo>
                        <a:pt x="7579" y="17901"/>
                        <a:pt x="4358" y="17088"/>
                        <a:pt x="1989" y="15756"/>
                      </a:cubicBezTo>
                      <a:lnTo>
                        <a:pt x="0" y="19233"/>
                      </a:lnTo>
                      <a:cubicBezTo>
                        <a:pt x="2368" y="20638"/>
                        <a:pt x="6442" y="21600"/>
                        <a:pt x="10516" y="21600"/>
                      </a:cubicBezTo>
                      <a:cubicBezTo>
                        <a:pt x="17147" y="21600"/>
                        <a:pt x="21505" y="19085"/>
                        <a:pt x="21505" y="15164"/>
                      </a:cubicBezTo>
                      <a:cubicBezTo>
                        <a:pt x="21600" y="10652"/>
                        <a:pt x="16579" y="9764"/>
                        <a:pt x="12221" y="8951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45700" tIns="45700" rIns="45700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dk1"/>
                    </a:solidFill>
                    <a:latin typeface="SB Sans Text" panose="020B0503040504020204" pitchFamily="34" charset="0"/>
                    <a:ea typeface="Calibri"/>
                    <a:cs typeface="SB Sans Text" panose="020B0503040504020204" pitchFamily="34" charset="0"/>
                    <a:sym typeface="Calibri"/>
                  </a:endParaRPr>
                </a:p>
              </p:txBody>
            </p:sp>
            <p:sp>
              <p:nvSpPr>
                <p:cNvPr id="46" name="Google Shape;105;p1">
                  <a:extLst>
                    <a:ext uri="{FF2B5EF4-FFF2-40B4-BE49-F238E27FC236}">
                      <a16:creationId xmlns:a16="http://schemas.microsoft.com/office/drawing/2014/main" id="{04D0365F-F937-BF98-16FD-037FDB300429}"/>
                    </a:ext>
                  </a:extLst>
                </p:cNvPr>
                <p:cNvSpPr/>
                <p:nvPr/>
              </p:nvSpPr>
              <p:spPr>
                <a:xfrm>
                  <a:off x="137279" y="2399"/>
                  <a:ext cx="120004" cy="135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7366" y="10417"/>
                      </a:moveTo>
                      <a:lnTo>
                        <a:pt x="17107" y="10340"/>
                      </a:lnTo>
                      <a:lnTo>
                        <a:pt x="17366" y="10264"/>
                      </a:lnTo>
                      <a:cubicBezTo>
                        <a:pt x="19354" y="9268"/>
                        <a:pt x="20477" y="7660"/>
                        <a:pt x="20477" y="5592"/>
                      </a:cubicBezTo>
                      <a:cubicBezTo>
                        <a:pt x="20477" y="2145"/>
                        <a:pt x="17107" y="0"/>
                        <a:pt x="11578" y="0"/>
                      </a:cubicBez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12182" y="21600"/>
                      </a:lnTo>
                      <a:cubicBezTo>
                        <a:pt x="18230" y="21600"/>
                        <a:pt x="21600" y="19532"/>
                        <a:pt x="21600" y="15779"/>
                      </a:cubicBezTo>
                      <a:cubicBezTo>
                        <a:pt x="21600" y="13174"/>
                        <a:pt x="20045" y="11183"/>
                        <a:pt x="17366" y="10417"/>
                      </a:cubicBezTo>
                      <a:moveTo>
                        <a:pt x="5270" y="3523"/>
                      </a:moveTo>
                      <a:lnTo>
                        <a:pt x="10886" y="3523"/>
                      </a:lnTo>
                      <a:cubicBezTo>
                        <a:pt x="14429" y="3523"/>
                        <a:pt x="15120" y="4979"/>
                        <a:pt x="15120" y="6128"/>
                      </a:cubicBezTo>
                      <a:cubicBezTo>
                        <a:pt x="15120" y="7889"/>
                        <a:pt x="13651" y="8732"/>
                        <a:pt x="10886" y="8732"/>
                      </a:cubicBezTo>
                      <a:lnTo>
                        <a:pt x="5270" y="8732"/>
                      </a:lnTo>
                      <a:lnTo>
                        <a:pt x="5270" y="3523"/>
                      </a:lnTo>
                      <a:close/>
                      <a:moveTo>
                        <a:pt x="5270" y="8808"/>
                      </a:moveTo>
                      <a:lnTo>
                        <a:pt x="10886" y="8808"/>
                      </a:lnTo>
                      <a:moveTo>
                        <a:pt x="11837" y="17923"/>
                      </a:moveTo>
                      <a:lnTo>
                        <a:pt x="5270" y="17923"/>
                      </a:lnTo>
                      <a:lnTo>
                        <a:pt x="5270" y="12408"/>
                      </a:lnTo>
                      <a:lnTo>
                        <a:pt x="11837" y="12408"/>
                      </a:lnTo>
                      <a:cubicBezTo>
                        <a:pt x="14861" y="12408"/>
                        <a:pt x="16330" y="13328"/>
                        <a:pt x="16330" y="15166"/>
                      </a:cubicBezTo>
                      <a:cubicBezTo>
                        <a:pt x="16330" y="17004"/>
                        <a:pt x="14861" y="17923"/>
                        <a:pt x="11837" y="17923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45700" tIns="45700" rIns="45700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dk1"/>
                    </a:solidFill>
                    <a:latin typeface="SB Sans Text" panose="020B0503040504020204" pitchFamily="34" charset="0"/>
                    <a:ea typeface="Calibri"/>
                    <a:cs typeface="SB Sans Text" panose="020B0503040504020204" pitchFamily="34" charset="0"/>
                    <a:sym typeface="Calibri"/>
                  </a:endParaRPr>
                </a:p>
              </p:txBody>
            </p:sp>
            <p:sp>
              <p:nvSpPr>
                <p:cNvPr id="47" name="Google Shape;106;p1">
                  <a:extLst>
                    <a:ext uri="{FF2B5EF4-FFF2-40B4-BE49-F238E27FC236}">
                      <a16:creationId xmlns:a16="http://schemas.microsoft.com/office/drawing/2014/main" id="{34F0660D-E9AD-2BDE-7D35-307CA6340016}"/>
                    </a:ext>
                  </a:extLst>
                </p:cNvPr>
                <p:cNvSpPr/>
                <p:nvPr/>
              </p:nvSpPr>
              <p:spPr>
                <a:xfrm>
                  <a:off x="285600" y="1919"/>
                  <a:ext cx="102243" cy="135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5211" y="3600"/>
                      </a:moveTo>
                      <a:lnTo>
                        <a:pt x="21600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8000"/>
                      </a:lnTo>
                      <a:lnTo>
                        <a:pt x="6186" y="18000"/>
                      </a:lnTo>
                      <a:lnTo>
                        <a:pt x="6186" y="12485"/>
                      </a:lnTo>
                      <a:lnTo>
                        <a:pt x="19369" y="12485"/>
                      </a:lnTo>
                      <a:lnTo>
                        <a:pt x="19369" y="8885"/>
                      </a:lnTo>
                      <a:lnTo>
                        <a:pt x="6186" y="8885"/>
                      </a:lnTo>
                      <a:lnTo>
                        <a:pt x="6186" y="36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45700" tIns="45700" rIns="45700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dk1"/>
                    </a:solidFill>
                    <a:latin typeface="SB Sans Text" panose="020B0503040504020204" pitchFamily="34" charset="0"/>
                    <a:ea typeface="Calibri"/>
                    <a:cs typeface="SB Sans Text" panose="020B0503040504020204" pitchFamily="34" charset="0"/>
                    <a:sym typeface="Calibri"/>
                  </a:endParaRPr>
                </a:p>
              </p:txBody>
            </p:sp>
            <p:sp>
              <p:nvSpPr>
                <p:cNvPr id="48" name="Google Shape;107;p1">
                  <a:extLst>
                    <a:ext uri="{FF2B5EF4-FFF2-40B4-BE49-F238E27FC236}">
                      <a16:creationId xmlns:a16="http://schemas.microsoft.com/office/drawing/2014/main" id="{5792BFD7-4E9F-BA46-17DF-94E6B4D25091}"/>
                    </a:ext>
                  </a:extLst>
                </p:cNvPr>
                <p:cNvSpPr/>
                <p:nvPr/>
              </p:nvSpPr>
              <p:spPr>
                <a:xfrm>
                  <a:off x="416161" y="1919"/>
                  <a:ext cx="115204" cy="135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6020" y="14553"/>
                      </a:lnTo>
                      <a:cubicBezTo>
                        <a:pt x="19350" y="13328"/>
                        <a:pt x="21240" y="10953"/>
                        <a:pt x="21240" y="7736"/>
                      </a:cubicBezTo>
                      <a:cubicBezTo>
                        <a:pt x="21240" y="2987"/>
                        <a:pt x="17100" y="0"/>
                        <a:pt x="10440" y="0"/>
                      </a:cubicBez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5490" y="21600"/>
                      </a:lnTo>
                      <a:lnTo>
                        <a:pt x="5490" y="15472"/>
                      </a:lnTo>
                      <a:lnTo>
                        <a:pt x="10440" y="15472"/>
                      </a:lnTo>
                      <a:cubicBezTo>
                        <a:pt x="10620" y="15472"/>
                        <a:pt x="10710" y="15472"/>
                        <a:pt x="10890" y="15472"/>
                      </a:cubicBezTo>
                      <a:lnTo>
                        <a:pt x="15750" y="21600"/>
                      </a:lnTo>
                      <a:lnTo>
                        <a:pt x="21600" y="21600"/>
                      </a:lnTo>
                      <a:close/>
                      <a:moveTo>
                        <a:pt x="5490" y="3600"/>
                      </a:moveTo>
                      <a:lnTo>
                        <a:pt x="10350" y="3600"/>
                      </a:lnTo>
                      <a:cubicBezTo>
                        <a:pt x="13860" y="3600"/>
                        <a:pt x="15750" y="5055"/>
                        <a:pt x="15750" y="7736"/>
                      </a:cubicBezTo>
                      <a:cubicBezTo>
                        <a:pt x="15750" y="10417"/>
                        <a:pt x="13860" y="11872"/>
                        <a:pt x="10350" y="11872"/>
                      </a:cubicBezTo>
                      <a:lnTo>
                        <a:pt x="5490" y="11872"/>
                      </a:lnTo>
                      <a:lnTo>
                        <a:pt x="5490" y="36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45700" tIns="45700" rIns="45700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dk1"/>
                    </a:solidFill>
                    <a:latin typeface="SB Sans Text" panose="020B0503040504020204" pitchFamily="34" charset="0"/>
                    <a:ea typeface="Calibri"/>
                    <a:cs typeface="SB Sans Text" panose="020B0503040504020204" pitchFamily="34" charset="0"/>
                    <a:sym typeface="Calibri"/>
                  </a:endParaRPr>
                </a:p>
              </p:txBody>
            </p:sp>
          </p:grpSp>
        </p:grpSp>
        <p:sp>
          <p:nvSpPr>
            <p:cNvPr id="13" name="Google Shape;108;p1">
              <a:extLst>
                <a:ext uri="{FF2B5EF4-FFF2-40B4-BE49-F238E27FC236}">
                  <a16:creationId xmlns:a16="http://schemas.microsoft.com/office/drawing/2014/main" id="{BE51FB07-E933-3504-A0E5-E748A5717881}"/>
                </a:ext>
              </a:extLst>
            </p:cNvPr>
            <p:cNvSpPr/>
            <p:nvPr/>
          </p:nvSpPr>
          <p:spPr>
            <a:xfrm>
              <a:off x="900960" y="45600"/>
              <a:ext cx="146402" cy="13824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1" y="0"/>
                  </a:moveTo>
                  <a:lnTo>
                    <a:pt x="3837" y="0"/>
                  </a:lnTo>
                  <a:lnTo>
                    <a:pt x="11084" y="10085"/>
                  </a:lnTo>
                  <a:lnTo>
                    <a:pt x="1804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7905" y="21600"/>
                  </a:lnTo>
                  <a:lnTo>
                    <a:pt x="17905" y="5946"/>
                  </a:lnTo>
                  <a:lnTo>
                    <a:pt x="11155" y="15504"/>
                  </a:lnTo>
                  <a:lnTo>
                    <a:pt x="10587" y="15504"/>
                  </a:lnTo>
                  <a:lnTo>
                    <a:pt x="3766" y="6021"/>
                  </a:lnTo>
                  <a:lnTo>
                    <a:pt x="3766" y="21525"/>
                  </a:lnTo>
                  <a:lnTo>
                    <a:pt x="0" y="2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3A8A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SB Sans Text" panose="020B0503040504020204" pitchFamily="34" charset="0"/>
                <a:ea typeface="Calibri"/>
                <a:cs typeface="SB Sans Text" panose="020B0503040504020204" pitchFamily="34" charset="0"/>
                <a:sym typeface="Calibri"/>
              </a:endParaRPr>
            </a:p>
          </p:txBody>
        </p:sp>
        <p:sp>
          <p:nvSpPr>
            <p:cNvPr id="14" name="Google Shape;109;p1">
              <a:extLst>
                <a:ext uri="{FF2B5EF4-FFF2-40B4-BE49-F238E27FC236}">
                  <a16:creationId xmlns:a16="http://schemas.microsoft.com/office/drawing/2014/main" id="{8E5119B8-C96B-007C-C7A0-1915EDAA7F8E}"/>
                </a:ext>
              </a:extLst>
            </p:cNvPr>
            <p:cNvSpPr/>
            <p:nvPr/>
          </p:nvSpPr>
          <p:spPr>
            <a:xfrm>
              <a:off x="1087680" y="45600"/>
              <a:ext cx="85443" cy="1377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115" y="0"/>
                  </a:lnTo>
                  <a:lnTo>
                    <a:pt x="21115" y="3550"/>
                  </a:lnTo>
                  <a:lnTo>
                    <a:pt x="6431" y="3550"/>
                  </a:lnTo>
                  <a:lnTo>
                    <a:pt x="6431" y="8912"/>
                  </a:lnTo>
                  <a:lnTo>
                    <a:pt x="19537" y="8912"/>
                  </a:lnTo>
                  <a:lnTo>
                    <a:pt x="19537" y="12462"/>
                  </a:lnTo>
                  <a:lnTo>
                    <a:pt x="6431" y="12462"/>
                  </a:lnTo>
                  <a:lnTo>
                    <a:pt x="6431" y="18050"/>
                  </a:lnTo>
                  <a:lnTo>
                    <a:pt x="21600" y="1805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3A8A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SB Sans Text" panose="020B0503040504020204" pitchFamily="34" charset="0"/>
                <a:ea typeface="Calibri"/>
                <a:cs typeface="SB Sans Text" panose="020B0503040504020204" pitchFamily="34" charset="0"/>
                <a:sym typeface="Calibri"/>
              </a:endParaRPr>
            </a:p>
          </p:txBody>
        </p:sp>
        <p:sp>
          <p:nvSpPr>
            <p:cNvPr id="15" name="Google Shape;110;p1">
              <a:extLst>
                <a:ext uri="{FF2B5EF4-FFF2-40B4-BE49-F238E27FC236}">
                  <a16:creationId xmlns:a16="http://schemas.microsoft.com/office/drawing/2014/main" id="{70F375A9-97DF-C550-B9B5-204474F4CCFF}"/>
                </a:ext>
              </a:extLst>
            </p:cNvPr>
            <p:cNvSpPr/>
            <p:nvPr/>
          </p:nvSpPr>
          <p:spPr>
            <a:xfrm>
              <a:off x="1207200" y="45120"/>
              <a:ext cx="123843" cy="1392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75"/>
                  </a:moveTo>
                  <a:lnTo>
                    <a:pt x="502" y="75"/>
                  </a:lnTo>
                  <a:cubicBezTo>
                    <a:pt x="2009" y="75"/>
                    <a:pt x="5609" y="0"/>
                    <a:pt x="7451" y="0"/>
                  </a:cubicBezTo>
                  <a:cubicBezTo>
                    <a:pt x="17498" y="0"/>
                    <a:pt x="21600" y="4933"/>
                    <a:pt x="21600" y="10613"/>
                  </a:cubicBezTo>
                  <a:cubicBezTo>
                    <a:pt x="21600" y="16667"/>
                    <a:pt x="16828" y="21600"/>
                    <a:pt x="7200" y="21600"/>
                  </a:cubicBezTo>
                  <a:cubicBezTo>
                    <a:pt x="5693" y="21600"/>
                    <a:pt x="2930" y="21525"/>
                    <a:pt x="586" y="21525"/>
                  </a:cubicBezTo>
                  <a:lnTo>
                    <a:pt x="84" y="21525"/>
                  </a:lnTo>
                  <a:lnTo>
                    <a:pt x="84" y="75"/>
                  </a:lnTo>
                  <a:close/>
                  <a:moveTo>
                    <a:pt x="4353" y="3588"/>
                  </a:moveTo>
                  <a:lnTo>
                    <a:pt x="4353" y="17938"/>
                  </a:lnTo>
                  <a:cubicBezTo>
                    <a:pt x="5609" y="18012"/>
                    <a:pt x="6614" y="18012"/>
                    <a:pt x="7200" y="18012"/>
                  </a:cubicBezTo>
                  <a:cubicBezTo>
                    <a:pt x="13228" y="18012"/>
                    <a:pt x="16828" y="15098"/>
                    <a:pt x="16828" y="10538"/>
                  </a:cubicBezTo>
                  <a:cubicBezTo>
                    <a:pt x="16828" y="6204"/>
                    <a:pt x="13312" y="3438"/>
                    <a:pt x="7284" y="3438"/>
                  </a:cubicBezTo>
                  <a:cubicBezTo>
                    <a:pt x="6279" y="3513"/>
                    <a:pt x="5358" y="3513"/>
                    <a:pt x="4353" y="3588"/>
                  </a:cubicBezTo>
                  <a:close/>
                </a:path>
              </a:pathLst>
            </a:custGeom>
            <a:solidFill>
              <a:srgbClr val="283A8A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SB Sans Text" panose="020B0503040504020204" pitchFamily="34" charset="0"/>
                <a:ea typeface="Calibri"/>
                <a:cs typeface="SB Sans Text" panose="020B0503040504020204" pitchFamily="34" charset="0"/>
                <a:sym typeface="Calibri"/>
              </a:endParaRPr>
            </a:p>
          </p:txBody>
        </p:sp>
        <p:sp>
          <p:nvSpPr>
            <p:cNvPr id="16" name="Google Shape;111;p1">
              <a:extLst>
                <a:ext uri="{FF2B5EF4-FFF2-40B4-BE49-F238E27FC236}">
                  <a16:creationId xmlns:a16="http://schemas.microsoft.com/office/drawing/2014/main" id="{474E4FA7-6108-B5F4-CE7F-7014933748CA}"/>
                </a:ext>
              </a:extLst>
            </p:cNvPr>
            <p:cNvSpPr/>
            <p:nvPr/>
          </p:nvSpPr>
          <p:spPr>
            <a:xfrm>
              <a:off x="1385760" y="45120"/>
              <a:ext cx="144482" cy="13872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144" y="0"/>
                  </a:moveTo>
                  <a:lnTo>
                    <a:pt x="12456" y="0"/>
                  </a:lnTo>
                  <a:lnTo>
                    <a:pt x="21600" y="21600"/>
                  </a:lnTo>
                  <a:lnTo>
                    <a:pt x="17568" y="21600"/>
                  </a:lnTo>
                  <a:lnTo>
                    <a:pt x="15336" y="16125"/>
                  </a:lnTo>
                  <a:lnTo>
                    <a:pt x="6048" y="16125"/>
                  </a:lnTo>
                  <a:lnTo>
                    <a:pt x="3816" y="21600"/>
                  </a:lnTo>
                  <a:lnTo>
                    <a:pt x="0" y="21600"/>
                  </a:lnTo>
                  <a:lnTo>
                    <a:pt x="9144" y="0"/>
                  </a:lnTo>
                  <a:close/>
                  <a:moveTo>
                    <a:pt x="7488" y="12525"/>
                  </a:moveTo>
                  <a:lnTo>
                    <a:pt x="13824" y="12525"/>
                  </a:lnTo>
                  <a:lnTo>
                    <a:pt x="10656" y="4875"/>
                  </a:lnTo>
                  <a:lnTo>
                    <a:pt x="7488" y="12525"/>
                  </a:lnTo>
                  <a:close/>
                </a:path>
              </a:pathLst>
            </a:custGeom>
            <a:solidFill>
              <a:srgbClr val="283A8A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SB Sans Text" panose="020B0503040504020204" pitchFamily="34" charset="0"/>
                <a:ea typeface="Calibri"/>
                <a:cs typeface="SB Sans Text" panose="020B0503040504020204" pitchFamily="34" charset="0"/>
                <a:sym typeface="Calibri"/>
              </a:endParaRPr>
            </a:p>
          </p:txBody>
        </p:sp>
        <p:sp>
          <p:nvSpPr>
            <p:cNvPr id="17" name="Google Shape;112;p1">
              <a:extLst>
                <a:ext uri="{FF2B5EF4-FFF2-40B4-BE49-F238E27FC236}">
                  <a16:creationId xmlns:a16="http://schemas.microsoft.com/office/drawing/2014/main" id="{AA4DC7B4-8820-E2A2-5333-DBB7B49B73C5}"/>
                </a:ext>
              </a:extLst>
            </p:cNvPr>
            <p:cNvSpPr/>
            <p:nvPr/>
          </p:nvSpPr>
          <p:spPr>
            <a:xfrm>
              <a:off x="1555681" y="45600"/>
              <a:ext cx="24962" cy="138242"/>
            </a:xfrm>
            <a:prstGeom prst="rect">
              <a:avLst/>
            </a:prstGeom>
            <a:solidFill>
              <a:srgbClr val="283A8A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SB Sans Text" panose="020B0503040504020204" pitchFamily="34" charset="0"/>
                <a:ea typeface="Calibri"/>
                <a:cs typeface="SB Sans Text" panose="020B0503040504020204" pitchFamily="34" charset="0"/>
                <a:sym typeface="Calibri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4577259-81B9-54D0-A140-B79D9CFC42C6}"/>
              </a:ext>
            </a:extLst>
          </p:cNvPr>
          <p:cNvSpPr txBox="1"/>
          <p:nvPr/>
        </p:nvSpPr>
        <p:spPr>
          <a:xfrm>
            <a:off x="10208242" y="6515386"/>
            <a:ext cx="1432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83A8A"/>
                </a:solidFill>
                <a:latin typeface="SB Sans Text" panose="020B0503040504020204" pitchFamily="34" charset="0"/>
                <a:cs typeface="SB Sans Text" panose="020B050304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sbermed.ai</a:t>
            </a:r>
            <a:r>
              <a:rPr lang="ru-RU" dirty="0">
                <a:solidFill>
                  <a:srgbClr val="283A8A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DB46723-B425-92AE-50D2-3A2A62731DD9}"/>
              </a:ext>
            </a:extLst>
          </p:cNvPr>
          <p:cNvSpPr txBox="1"/>
          <p:nvPr/>
        </p:nvSpPr>
        <p:spPr>
          <a:xfrm>
            <a:off x="813973" y="3328371"/>
            <a:ext cx="3194406" cy="1233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Aft>
                <a:spcPts val="500"/>
              </a:spcAft>
            </a:pPr>
            <a:r>
              <a:rPr lang="ru-RU" sz="3600" b="1" i="0" dirty="0">
                <a:solidFill>
                  <a:srgbClr val="243C8F"/>
                </a:solidFill>
                <a:effectLst/>
                <a:latin typeface="SB Sans Text" panose="020B0503040504020204" pitchFamily="34" charset="0"/>
                <a:cs typeface="SB Sans Text" panose="020B0503040504020204" pitchFamily="34" charset="0"/>
              </a:rPr>
              <a:t>56</a:t>
            </a:r>
          </a:p>
          <a:p>
            <a:pPr algn="l" fontAlgn="base"/>
            <a:r>
              <a:rPr lang="ru-RU" sz="1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B Sans Text" panose="020B0503040504020204" pitchFamily="34" charset="0"/>
                <a:cs typeface="SB Sans Text" panose="020B0503040504020204" pitchFamily="34" charset="0"/>
              </a:rPr>
              <a:t>Регионов РФ используют наши ИИ-решения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EA695B-9C57-EEC9-D385-D50CD6A0A675}"/>
              </a:ext>
            </a:extLst>
          </p:cNvPr>
          <p:cNvSpPr txBox="1"/>
          <p:nvPr/>
        </p:nvSpPr>
        <p:spPr>
          <a:xfrm>
            <a:off x="4181530" y="3323579"/>
            <a:ext cx="4377531" cy="1233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500"/>
              </a:spcAft>
            </a:pPr>
            <a:r>
              <a:rPr lang="ru-RU" sz="3600" b="1" dirty="0">
                <a:solidFill>
                  <a:srgbClr val="243C8F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15 млн+</a:t>
            </a:r>
          </a:p>
          <a:p>
            <a:pPr fontAlgn="base"/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Медицинских данных и исследований проанализировано с помощью ИИ</a:t>
            </a: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EF7398DA-A6D1-2C9D-5B29-6734538BA4EF}"/>
              </a:ext>
            </a:extLst>
          </p:cNvPr>
          <p:cNvCxnSpPr>
            <a:cxnSpLocks/>
          </p:cNvCxnSpPr>
          <p:nvPr/>
        </p:nvCxnSpPr>
        <p:spPr>
          <a:xfrm>
            <a:off x="3958263" y="3513420"/>
            <a:ext cx="0" cy="104383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86DA0AEF-431B-A1AB-6B85-B5373FBFAE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123069"/>
              </p:ext>
            </p:extLst>
          </p:nvPr>
        </p:nvGraphicFramePr>
        <p:xfrm>
          <a:off x="8950346" y="1195264"/>
          <a:ext cx="4719484" cy="366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F0BC7AC-D984-2165-FE2A-CCCF0740508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568" t="10674" r="10358" b="10633"/>
          <a:stretch/>
        </p:blipFill>
        <p:spPr>
          <a:xfrm>
            <a:off x="10079991" y="4799539"/>
            <a:ext cx="1689106" cy="16810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E94AAD-EF68-AF61-AE9E-2CD558989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" name="Google Shape;743;p81">
            <a:extLst>
              <a:ext uri="{FF2B5EF4-FFF2-40B4-BE49-F238E27FC236}">
                <a16:creationId xmlns:a16="http://schemas.microsoft.com/office/drawing/2014/main" id="{0F0443FF-6988-9B0C-74D6-89D694A9470E}"/>
              </a:ext>
            </a:extLst>
          </p:cNvPr>
          <p:cNvSpPr/>
          <p:nvPr/>
        </p:nvSpPr>
        <p:spPr>
          <a:xfrm>
            <a:off x="7113856" y="1904570"/>
            <a:ext cx="4773342" cy="1912851"/>
          </a:xfrm>
          <a:prstGeom prst="homePlate">
            <a:avLst>
              <a:gd name="adj" fmla="val 661"/>
            </a:avLst>
          </a:prstGeom>
          <a:solidFill>
            <a:schemeClr val="lt1"/>
          </a:solidFill>
          <a:ln>
            <a:noFill/>
          </a:ln>
          <a:effectLst>
            <a:outerShdw blurRad="342900" algn="ctr" rotWithShape="0">
              <a:srgbClr val="283A8A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b="1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13" name="Google Shape;313;g20fe5fba5e2_0_2311"/>
          <p:cNvSpPr txBox="1"/>
          <p:nvPr/>
        </p:nvSpPr>
        <p:spPr>
          <a:xfrm>
            <a:off x="513663" y="271137"/>
            <a:ext cx="924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dirty="0">
                <a:solidFill>
                  <a:srgbClr val="243C8F"/>
                </a:solidFill>
                <a:latin typeface="SB Sans Text" panose="020B0503040504020204" pitchFamily="34" charset="0"/>
                <a:cs typeface="SB Sans Text" panose="020B0503040504020204" pitchFamily="34" charset="0"/>
                <a:sym typeface="Play"/>
              </a:rPr>
              <a:t>Умный помощник врача «ТОП-3» </a:t>
            </a:r>
            <a:endParaRPr sz="2400" b="1" dirty="0">
              <a:solidFill>
                <a:srgbClr val="243C8F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316" name="Google Shape;316;g20fe5fba5e2_0_2311"/>
          <p:cNvSpPr txBox="1"/>
          <p:nvPr/>
        </p:nvSpPr>
        <p:spPr>
          <a:xfrm>
            <a:off x="8307041" y="4300627"/>
            <a:ext cx="385825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Регистрационное удостоверение </a:t>
            </a:r>
            <a:endParaRPr sz="1600" b="1" dirty="0">
              <a:solidFill>
                <a:schemeClr val="accent1">
                  <a:lumMod val="50000"/>
                </a:schemeClr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pic>
        <p:nvPicPr>
          <p:cNvPr id="315" name="Google Shape;315;g20fe5fba5e2_0_2311"/>
          <p:cNvPicPr preferRelativeResize="0"/>
          <p:nvPr/>
        </p:nvPicPr>
        <p:blipFill rotWithShape="1">
          <a:blip r:embed="rId4">
            <a:alphaModFix/>
          </a:blip>
          <a:srcRect r="73516"/>
          <a:stretch/>
        </p:blipFill>
        <p:spPr>
          <a:xfrm>
            <a:off x="7389054" y="4216159"/>
            <a:ext cx="852674" cy="7947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72;p4"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>
            <a:extLst>
              <a:ext uri="{FF2B5EF4-FFF2-40B4-BE49-F238E27FC236}">
                <a16:creationId xmlns:a16="http://schemas.microsoft.com/office/drawing/2014/main" id="{8B6885F7-0C9C-DAD9-2BF2-594AAE065959}"/>
              </a:ext>
            </a:extLst>
          </p:cNvPr>
          <p:cNvSpPr/>
          <p:nvPr/>
        </p:nvSpPr>
        <p:spPr>
          <a:xfrm>
            <a:off x="573929" y="2924649"/>
            <a:ext cx="6418331" cy="88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A138"/>
              </a:buClr>
              <a:buSzPts val="1600"/>
              <a:buFont typeface="Century Gothic"/>
              <a:buNone/>
            </a:pPr>
            <a:r>
              <a:rPr lang="ru-RU" sz="1600" b="1" dirty="0">
                <a:solidFill>
                  <a:srgbClr val="243C8F"/>
                </a:solidFill>
                <a:latin typeface="SB Sans Text" panose="020B0503040504020204" pitchFamily="34" charset="0"/>
                <a:cs typeface="SB Sans Text" panose="020B0503040504020204" pitchFamily="34" charset="0"/>
                <a:sym typeface="Century Gothic"/>
              </a:rPr>
              <a:t>Для кого: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Рекомендуется для первичного приема на базе амбулаторно-поликлинического звена</a:t>
            </a:r>
          </a:p>
        </p:txBody>
      </p:sp>
      <p:grpSp>
        <p:nvGrpSpPr>
          <p:cNvPr id="5" name="Google Shape;364;p13">
            <a:extLst>
              <a:ext uri="{FF2B5EF4-FFF2-40B4-BE49-F238E27FC236}">
                <a16:creationId xmlns:a16="http://schemas.microsoft.com/office/drawing/2014/main" id="{7A6D4429-6A99-3BA6-C788-164FC32057F6}"/>
              </a:ext>
            </a:extLst>
          </p:cNvPr>
          <p:cNvGrpSpPr/>
          <p:nvPr/>
        </p:nvGrpSpPr>
        <p:grpSpPr>
          <a:xfrm>
            <a:off x="472211" y="831593"/>
            <a:ext cx="11414987" cy="857269"/>
            <a:chOff x="4252" y="359494"/>
            <a:chExt cx="12642783" cy="1187467"/>
          </a:xfrm>
        </p:grpSpPr>
        <p:sp>
          <p:nvSpPr>
            <p:cNvPr id="6" name="Google Shape;365;p13">
              <a:extLst>
                <a:ext uri="{FF2B5EF4-FFF2-40B4-BE49-F238E27FC236}">
                  <a16:creationId xmlns:a16="http://schemas.microsoft.com/office/drawing/2014/main" id="{A8FCDB53-F645-A5C9-B469-AF5E56757F4C}"/>
                </a:ext>
              </a:extLst>
            </p:cNvPr>
            <p:cNvSpPr/>
            <p:nvPr/>
          </p:nvSpPr>
          <p:spPr>
            <a:xfrm>
              <a:off x="4252" y="522044"/>
              <a:ext cx="12642783" cy="1024917"/>
            </a:xfrm>
            <a:prstGeom prst="roundRect">
              <a:avLst>
                <a:gd name="adj" fmla="val 0"/>
              </a:avLst>
            </a:prstGeom>
            <a:solidFill>
              <a:srgbClr val="27398A"/>
            </a:solidFill>
            <a:ln>
              <a:noFill/>
            </a:ln>
            <a:effectLst>
              <a:outerShdw blurRad="50800" dist="83137" dir="5940000" sx="97000" sy="97000" algn="ctr" rotWithShape="0">
                <a:srgbClr val="000000">
                  <a:alpha val="31764"/>
                </a:srgbClr>
              </a:outerShdw>
            </a:effectLst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366;p13">
              <a:extLst>
                <a:ext uri="{FF2B5EF4-FFF2-40B4-BE49-F238E27FC236}">
                  <a16:creationId xmlns:a16="http://schemas.microsoft.com/office/drawing/2014/main" id="{9BF15238-0511-CCF5-78A4-2E155486C4C1}"/>
                </a:ext>
              </a:extLst>
            </p:cNvPr>
            <p:cNvSpPr/>
            <p:nvPr/>
          </p:nvSpPr>
          <p:spPr>
            <a:xfrm>
              <a:off x="108602" y="359494"/>
              <a:ext cx="7549544" cy="1015657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98A"/>
            </a:solidFill>
            <a:ln>
              <a:noFill/>
            </a:ln>
            <a:effectLst>
              <a:outerShdw blurRad="50800" dist="83137" dir="5940000" sx="97000" sy="97000" algn="ctr" rotWithShape="0">
                <a:srgbClr val="000000">
                  <a:alpha val="31764"/>
                </a:srgbClr>
              </a:outerShdw>
            </a:effectLst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382;p13">
            <a:extLst>
              <a:ext uri="{FF2B5EF4-FFF2-40B4-BE49-F238E27FC236}">
                <a16:creationId xmlns:a16="http://schemas.microsoft.com/office/drawing/2014/main" id="{1315A618-8BD1-762F-6767-5C5B4B3A0233}"/>
              </a:ext>
            </a:extLst>
          </p:cNvPr>
          <p:cNvSpPr txBox="1"/>
          <p:nvPr/>
        </p:nvSpPr>
        <p:spPr>
          <a:xfrm>
            <a:off x="563709" y="980741"/>
            <a:ext cx="1075988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84CCBA"/>
              </a:buClr>
              <a:buSzPts val="1400"/>
            </a:pPr>
            <a:r>
              <a:rPr lang="ru-RU" sz="18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  <a:sym typeface="Calibri"/>
              </a:rPr>
              <a:t>Система поддержки принятия врачебных решений. </a:t>
            </a:r>
          </a:p>
          <a:p>
            <a:pPr lvl="0">
              <a:buClr>
                <a:srgbClr val="84CCBA"/>
              </a:buClr>
              <a:buSzPts val="1400"/>
            </a:pPr>
            <a:r>
              <a:rPr lang="ru-RU" sz="18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  <a:sym typeface="Calibri"/>
              </a:rPr>
              <a:t>Определение 3 наиболее вероятных диагнозов по жалобам пациента</a:t>
            </a:r>
          </a:p>
        </p:txBody>
      </p:sp>
      <p:sp>
        <p:nvSpPr>
          <p:cNvPr id="9" name="Google Shape;174;p4" descr="e7d195523061f1c0cef09ac28eaae964ec9988a5cce77c8b8C1E4685C6E6B40CD7615480512384A61EE159C6FE0045D14B61E85D0A95589D558B81FFC809322ACC20DC2254D928200A3EA0841B8B18145E4076E2716215F9CA74215B300285468169D7DD1FA2F2873B8815601B39E841862D712EA7F5373BA315BA9E7E16882AEF70AD4E677971A3">
            <a:extLst>
              <a:ext uri="{FF2B5EF4-FFF2-40B4-BE49-F238E27FC236}">
                <a16:creationId xmlns:a16="http://schemas.microsoft.com/office/drawing/2014/main" id="{0B48A0F6-0773-B73F-5404-F8E385F40430}"/>
              </a:ext>
            </a:extLst>
          </p:cNvPr>
          <p:cNvSpPr/>
          <p:nvPr/>
        </p:nvSpPr>
        <p:spPr>
          <a:xfrm>
            <a:off x="573929" y="4216159"/>
            <a:ext cx="628340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20000"/>
              </a:lnSpc>
              <a:buClr>
                <a:srgbClr val="21A138"/>
              </a:buClr>
              <a:buSzPts val="1600"/>
            </a:pPr>
            <a:r>
              <a:rPr lang="ru-RU" sz="1600" b="1" dirty="0">
                <a:solidFill>
                  <a:srgbClr val="243C8F"/>
                </a:solidFill>
                <a:latin typeface="SB Sans Text" panose="020B0503040504020204" pitchFamily="34" charset="0"/>
                <a:cs typeface="SB Sans Text" panose="020B0503040504020204" pitchFamily="34" charset="0"/>
                <a:sym typeface="Century Gothic"/>
              </a:rPr>
              <a:t>Что дает сервис для врача: 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SB Sans Text" panose="020B0503040504020204" pitchFamily="34" charset="0"/>
              <a:cs typeface="SB Sans Text" panose="020B0503040504020204" pitchFamily="34" charset="0"/>
              <a:sym typeface="Calibri"/>
            </a:endParaRPr>
          </a:p>
          <a:p>
            <a:pPr marL="176256" lvl="3" indent="-176256">
              <a:lnSpc>
                <a:spcPct val="110000"/>
              </a:lnSpc>
              <a:buClr>
                <a:srgbClr val="84CBBA"/>
              </a:buClr>
              <a:buSzPts val="1680"/>
              <a:buFont typeface="Arial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 panose="020B0503040504020204" pitchFamily="34" charset="0"/>
                <a:cs typeface="SB Sans Text" panose="020B0503040504020204" pitchFamily="34" charset="0"/>
                <a:sym typeface="Calibri"/>
              </a:rPr>
              <a:t>Помощь врачу в постановке предварительного диагноза</a:t>
            </a:r>
          </a:p>
          <a:p>
            <a:pPr marL="176256" lvl="3" indent="-176256">
              <a:lnSpc>
                <a:spcPct val="110000"/>
              </a:lnSpc>
              <a:buClr>
                <a:srgbClr val="84CBBA"/>
              </a:buClr>
              <a:buSzPts val="1680"/>
              <a:buFont typeface="Arial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Повышение эффективности постановки диагноза 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SB Sans Text" panose="020B0503040504020204" pitchFamily="34" charset="0"/>
              <a:cs typeface="SB Sans Text" panose="020B0503040504020204" pitchFamily="34" charset="0"/>
              <a:sym typeface="Calibri"/>
            </a:endParaRPr>
          </a:p>
          <a:p>
            <a:pPr marL="176256" lvl="3" indent="-176256">
              <a:lnSpc>
                <a:spcPct val="110000"/>
              </a:lnSpc>
              <a:buClr>
                <a:srgbClr val="84CBBA"/>
              </a:buClr>
              <a:buSzPts val="1680"/>
              <a:buFont typeface="Arial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Повышение качества оказания медицинской помощи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SB Sans Text" panose="020B0503040504020204" pitchFamily="34" charset="0"/>
              <a:cs typeface="SB Sans Text" panose="020B0503040504020204" pitchFamily="34" charset="0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B5F9FC-4901-CBA9-F93B-E85A22E72A14}"/>
              </a:ext>
            </a:extLst>
          </p:cNvPr>
          <p:cNvSpPr txBox="1"/>
          <p:nvPr/>
        </p:nvSpPr>
        <p:spPr>
          <a:xfrm>
            <a:off x="593108" y="5529422"/>
            <a:ext cx="6520748" cy="619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>
              <a:lnSpc>
                <a:spcPct val="110000"/>
              </a:lnSpc>
              <a:buClr>
                <a:srgbClr val="84CBBA"/>
              </a:buClr>
              <a:buSzPts val="1680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Диагнозы стандартизированы в соответствии с МКБ-10</a:t>
            </a:r>
          </a:p>
          <a:p>
            <a:pPr lvl="3">
              <a:lnSpc>
                <a:spcPct val="110000"/>
              </a:lnSpc>
              <a:buClr>
                <a:srgbClr val="84CBBA"/>
              </a:buClr>
              <a:buSzPts val="1680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Наибольшая польза достигается при интеграции с МИС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BD90CE-D37B-D954-035F-8008C3A9166D}"/>
              </a:ext>
            </a:extLst>
          </p:cNvPr>
          <p:cNvSpPr txBox="1"/>
          <p:nvPr/>
        </p:nvSpPr>
        <p:spPr>
          <a:xfrm>
            <a:off x="8324092" y="4629915"/>
            <a:ext cx="35921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№ РЗН 2022/172 от 24.05.2022</a:t>
            </a:r>
          </a:p>
          <a:p>
            <a:endParaRPr lang="ru-RU" sz="1600" b="1" dirty="0">
              <a:effectLst/>
              <a:latin typeface="Helvetica Neue" panose="02000503000000020004" pitchFamily="2" charset="0"/>
            </a:endParaRPr>
          </a:p>
        </p:txBody>
      </p:sp>
      <p:pic>
        <p:nvPicPr>
          <p:cNvPr id="16" name="Google Shape;308;g20fe5fba5e2_0_2311">
            <a:extLst>
              <a:ext uri="{FF2B5EF4-FFF2-40B4-BE49-F238E27FC236}">
                <a16:creationId xmlns:a16="http://schemas.microsoft.com/office/drawing/2014/main" id="{F172EC78-4DCB-8393-1317-1D676B34174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4370" y="5388339"/>
            <a:ext cx="765586" cy="76080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309;g20fe5fba5e2_0_2311">
            <a:extLst>
              <a:ext uri="{FF2B5EF4-FFF2-40B4-BE49-F238E27FC236}">
                <a16:creationId xmlns:a16="http://schemas.microsoft.com/office/drawing/2014/main" id="{37CA73B1-E669-A8CA-7025-DB91A6C8B7AD}"/>
              </a:ext>
            </a:extLst>
          </p:cNvPr>
          <p:cNvSpPr txBox="1"/>
          <p:nvPr/>
        </p:nvSpPr>
        <p:spPr>
          <a:xfrm>
            <a:off x="8307041" y="5506945"/>
            <a:ext cx="28086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SB Sans Text" panose="020B0503040504020204" pitchFamily="34" charset="0"/>
                <a:cs typeface="SB Sans Text" panose="020B0503040504020204" pitchFamily="34" charset="0"/>
                <a:sym typeface="Arial"/>
              </a:rPr>
              <a:t>Чемпион WSIS </a:t>
            </a:r>
            <a:r>
              <a:rPr lang="ru-RU" sz="16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SB Sans Text" panose="020B0503040504020204" pitchFamily="34" charset="0"/>
                <a:cs typeface="SB Sans Text" panose="020B0503040504020204" pitchFamily="34" charset="0"/>
                <a:sym typeface="Arial"/>
              </a:rPr>
              <a:t>Prizes</a:t>
            </a:r>
            <a:r>
              <a:rPr lang="ru-RU" sz="16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SB Sans Text" panose="020B0503040504020204" pitchFamily="34" charset="0"/>
                <a:cs typeface="SB Sans Text" panose="020B0503040504020204" pitchFamily="34" charset="0"/>
                <a:sym typeface="Arial"/>
              </a:rPr>
              <a:t> 2021, проводимого ООН</a:t>
            </a:r>
            <a:endParaRPr sz="1600" b="1" i="0" u="none" strike="noStrike" cap="none" dirty="0">
              <a:solidFill>
                <a:schemeClr val="accent1">
                  <a:lumMod val="50000"/>
                </a:schemeClr>
              </a:solidFill>
              <a:latin typeface="SB Sans Text" panose="020B0503040504020204" pitchFamily="34" charset="0"/>
              <a:cs typeface="SB Sans Text" panose="020B0503040504020204" pitchFamily="34" charset="0"/>
              <a:sym typeface="Arial"/>
            </a:endParaRPr>
          </a:p>
        </p:txBody>
      </p:sp>
      <p:grpSp>
        <p:nvGrpSpPr>
          <p:cNvPr id="20" name="Google Shape;368;p13">
            <a:extLst>
              <a:ext uri="{FF2B5EF4-FFF2-40B4-BE49-F238E27FC236}">
                <a16:creationId xmlns:a16="http://schemas.microsoft.com/office/drawing/2014/main" id="{5D554029-7479-3B15-8F00-C8D5ED28DA53}"/>
              </a:ext>
            </a:extLst>
          </p:cNvPr>
          <p:cNvGrpSpPr/>
          <p:nvPr/>
        </p:nvGrpSpPr>
        <p:grpSpPr>
          <a:xfrm>
            <a:off x="9569003" y="297416"/>
            <a:ext cx="2178808" cy="332431"/>
            <a:chOff x="-3" y="-3"/>
            <a:chExt cx="1580646" cy="226088"/>
          </a:xfrm>
        </p:grpSpPr>
        <p:grpSp>
          <p:nvGrpSpPr>
            <p:cNvPr id="21" name="Google Shape;369;p13">
              <a:extLst>
                <a:ext uri="{FF2B5EF4-FFF2-40B4-BE49-F238E27FC236}">
                  <a16:creationId xmlns:a16="http://schemas.microsoft.com/office/drawing/2014/main" id="{BDAAF29E-A379-35EE-50A7-7AB7FD319A3B}"/>
                </a:ext>
              </a:extLst>
            </p:cNvPr>
            <p:cNvGrpSpPr/>
            <p:nvPr/>
          </p:nvGrpSpPr>
          <p:grpSpPr>
            <a:xfrm>
              <a:off x="-3" y="-3"/>
              <a:ext cx="822249" cy="226088"/>
              <a:chOff x="-1" y="-1"/>
              <a:chExt cx="822247" cy="226087"/>
            </a:xfrm>
          </p:grpSpPr>
          <p:sp>
            <p:nvSpPr>
              <p:cNvPr id="27" name="Google Shape;370;p13">
                <a:extLst>
                  <a:ext uri="{FF2B5EF4-FFF2-40B4-BE49-F238E27FC236}">
                    <a16:creationId xmlns:a16="http://schemas.microsoft.com/office/drawing/2014/main" id="{0BA1BBF9-C4DE-E570-4FB5-EBB292188B12}"/>
                  </a:ext>
                </a:extLst>
              </p:cNvPr>
              <p:cNvSpPr/>
              <p:nvPr/>
            </p:nvSpPr>
            <p:spPr>
              <a:xfrm>
                <a:off x="70079" y="44160"/>
                <a:ext cx="145443" cy="979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6366" y="14506"/>
                    </a:moveTo>
                    <a:lnTo>
                      <a:pt x="0" y="8577"/>
                    </a:lnTo>
                    <a:lnTo>
                      <a:pt x="0" y="15671"/>
                    </a:lnTo>
                    <a:lnTo>
                      <a:pt x="6366" y="21600"/>
                    </a:lnTo>
                    <a:lnTo>
                      <a:pt x="21600" y="4976"/>
                    </a:lnTo>
                    <a:cubicBezTo>
                      <a:pt x="21028" y="3177"/>
                      <a:pt x="20384" y="1588"/>
                      <a:pt x="19597" y="0"/>
                    </a:cubicBezTo>
                    <a:lnTo>
                      <a:pt x="6366" y="145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371;p13">
                <a:extLst>
                  <a:ext uri="{FF2B5EF4-FFF2-40B4-BE49-F238E27FC236}">
                    <a16:creationId xmlns:a16="http://schemas.microsoft.com/office/drawing/2014/main" id="{EFB31575-14C0-5054-8F52-9C5FC9D1045F}"/>
                  </a:ext>
                </a:extLst>
              </p:cNvPr>
              <p:cNvSpPr/>
              <p:nvPr/>
            </p:nvSpPr>
            <p:spPr>
              <a:xfrm>
                <a:off x="-1" y="-1"/>
                <a:ext cx="225602" cy="22608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0823"/>
                    </a:moveTo>
                    <a:cubicBezTo>
                      <a:pt x="0" y="16764"/>
                      <a:pt x="4846" y="21600"/>
                      <a:pt x="10800" y="21600"/>
                    </a:cubicBezTo>
                    <a:cubicBezTo>
                      <a:pt x="16754" y="21600"/>
                      <a:pt x="21600" y="16764"/>
                      <a:pt x="21600" y="10823"/>
                    </a:cubicBezTo>
                    <a:cubicBezTo>
                      <a:pt x="21600" y="10178"/>
                      <a:pt x="21554" y="9533"/>
                      <a:pt x="21415" y="8889"/>
                    </a:cubicBezTo>
                    <a:lnTo>
                      <a:pt x="19108" y="10593"/>
                    </a:lnTo>
                    <a:cubicBezTo>
                      <a:pt x="19108" y="10685"/>
                      <a:pt x="19108" y="10731"/>
                      <a:pt x="19108" y="10823"/>
                    </a:cubicBezTo>
                    <a:cubicBezTo>
                      <a:pt x="19108" y="15383"/>
                      <a:pt x="15369" y="19113"/>
                      <a:pt x="10800" y="19113"/>
                    </a:cubicBezTo>
                    <a:cubicBezTo>
                      <a:pt x="6231" y="19113"/>
                      <a:pt x="2492" y="15383"/>
                      <a:pt x="2492" y="10823"/>
                    </a:cubicBezTo>
                    <a:cubicBezTo>
                      <a:pt x="2492" y="6264"/>
                      <a:pt x="6231" y="2533"/>
                      <a:pt x="10800" y="2533"/>
                    </a:cubicBezTo>
                    <a:cubicBezTo>
                      <a:pt x="12554" y="2533"/>
                      <a:pt x="14169" y="3086"/>
                      <a:pt x="15508" y="3961"/>
                    </a:cubicBezTo>
                    <a:lnTo>
                      <a:pt x="17631" y="2395"/>
                    </a:lnTo>
                    <a:cubicBezTo>
                      <a:pt x="15785" y="921"/>
                      <a:pt x="13431" y="0"/>
                      <a:pt x="10846" y="0"/>
                    </a:cubicBezTo>
                    <a:cubicBezTo>
                      <a:pt x="4800" y="46"/>
                      <a:pt x="0" y="4836"/>
                      <a:pt x="0" y="1082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" name="Google Shape;372;p13">
                <a:extLst>
                  <a:ext uri="{FF2B5EF4-FFF2-40B4-BE49-F238E27FC236}">
                    <a16:creationId xmlns:a16="http://schemas.microsoft.com/office/drawing/2014/main" id="{F729365D-873D-6706-01DE-ACD832E37D01}"/>
                  </a:ext>
                </a:extLst>
              </p:cNvPr>
              <p:cNvGrpSpPr/>
              <p:nvPr/>
            </p:nvGrpSpPr>
            <p:grpSpPr>
              <a:xfrm>
                <a:off x="290878" y="44157"/>
                <a:ext cx="531368" cy="140649"/>
                <a:chOff x="-1" y="-1"/>
                <a:chExt cx="531366" cy="140647"/>
              </a:xfrm>
            </p:grpSpPr>
            <p:sp>
              <p:nvSpPr>
                <p:cNvPr id="30" name="Google Shape;373;p13">
                  <a:extLst>
                    <a:ext uri="{FF2B5EF4-FFF2-40B4-BE49-F238E27FC236}">
                      <a16:creationId xmlns:a16="http://schemas.microsoft.com/office/drawing/2014/main" id="{3BB72F79-3E42-2C4E-C010-CF85C9C55FCF}"/>
                    </a:ext>
                  </a:extLst>
                </p:cNvPr>
                <p:cNvSpPr/>
                <p:nvPr/>
              </p:nvSpPr>
              <p:spPr>
                <a:xfrm>
                  <a:off x="-1" y="-1"/>
                  <a:ext cx="108960" cy="140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06" h="21600" extrusionOk="0">
                      <a:moveTo>
                        <a:pt x="12221" y="8951"/>
                      </a:moveTo>
                      <a:cubicBezTo>
                        <a:pt x="9095" y="8359"/>
                        <a:pt x="6442" y="7915"/>
                        <a:pt x="6442" y="6214"/>
                      </a:cubicBezTo>
                      <a:cubicBezTo>
                        <a:pt x="6442" y="3921"/>
                        <a:pt x="10042" y="3699"/>
                        <a:pt x="11558" y="3699"/>
                      </a:cubicBezTo>
                      <a:cubicBezTo>
                        <a:pt x="13642" y="3699"/>
                        <a:pt x="14874" y="3921"/>
                        <a:pt x="16484" y="4512"/>
                      </a:cubicBezTo>
                      <a:cubicBezTo>
                        <a:pt x="17242" y="4068"/>
                        <a:pt x="20747" y="2071"/>
                        <a:pt x="20747" y="2071"/>
                      </a:cubicBezTo>
                      <a:cubicBezTo>
                        <a:pt x="18474" y="888"/>
                        <a:pt x="14968" y="0"/>
                        <a:pt x="11558" y="0"/>
                      </a:cubicBezTo>
                      <a:cubicBezTo>
                        <a:pt x="3505" y="0"/>
                        <a:pt x="663" y="3329"/>
                        <a:pt x="663" y="6436"/>
                      </a:cubicBezTo>
                      <a:cubicBezTo>
                        <a:pt x="663" y="10948"/>
                        <a:pt x="5684" y="11836"/>
                        <a:pt x="10042" y="12723"/>
                      </a:cubicBezTo>
                      <a:cubicBezTo>
                        <a:pt x="13168" y="13315"/>
                        <a:pt x="15821" y="13833"/>
                        <a:pt x="15821" y="15534"/>
                      </a:cubicBezTo>
                      <a:cubicBezTo>
                        <a:pt x="15821" y="16422"/>
                        <a:pt x="15158" y="17901"/>
                        <a:pt x="10611" y="17901"/>
                      </a:cubicBezTo>
                      <a:cubicBezTo>
                        <a:pt x="7579" y="17901"/>
                        <a:pt x="4358" y="17088"/>
                        <a:pt x="1989" y="15756"/>
                      </a:cubicBezTo>
                      <a:lnTo>
                        <a:pt x="0" y="19233"/>
                      </a:lnTo>
                      <a:cubicBezTo>
                        <a:pt x="2368" y="20638"/>
                        <a:pt x="6442" y="21600"/>
                        <a:pt x="10516" y="21600"/>
                      </a:cubicBezTo>
                      <a:cubicBezTo>
                        <a:pt x="17147" y="21600"/>
                        <a:pt x="21505" y="19085"/>
                        <a:pt x="21505" y="15164"/>
                      </a:cubicBezTo>
                      <a:cubicBezTo>
                        <a:pt x="21600" y="10652"/>
                        <a:pt x="16579" y="9764"/>
                        <a:pt x="12221" y="8951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45700" tIns="45700" rIns="45700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" name="Google Shape;374;p13">
                  <a:extLst>
                    <a:ext uri="{FF2B5EF4-FFF2-40B4-BE49-F238E27FC236}">
                      <a16:creationId xmlns:a16="http://schemas.microsoft.com/office/drawing/2014/main" id="{EE2B7640-1595-0B0F-9ACA-2D662A0E6E53}"/>
                    </a:ext>
                  </a:extLst>
                </p:cNvPr>
                <p:cNvSpPr/>
                <p:nvPr/>
              </p:nvSpPr>
              <p:spPr>
                <a:xfrm>
                  <a:off x="137279" y="2399"/>
                  <a:ext cx="120004" cy="135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7366" y="10417"/>
                      </a:moveTo>
                      <a:lnTo>
                        <a:pt x="17107" y="10340"/>
                      </a:lnTo>
                      <a:lnTo>
                        <a:pt x="17366" y="10264"/>
                      </a:lnTo>
                      <a:cubicBezTo>
                        <a:pt x="19354" y="9268"/>
                        <a:pt x="20477" y="7660"/>
                        <a:pt x="20477" y="5592"/>
                      </a:cubicBezTo>
                      <a:cubicBezTo>
                        <a:pt x="20477" y="2145"/>
                        <a:pt x="17107" y="0"/>
                        <a:pt x="11578" y="0"/>
                      </a:cubicBez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12182" y="21600"/>
                      </a:lnTo>
                      <a:cubicBezTo>
                        <a:pt x="18230" y="21600"/>
                        <a:pt x="21600" y="19532"/>
                        <a:pt x="21600" y="15779"/>
                      </a:cubicBezTo>
                      <a:cubicBezTo>
                        <a:pt x="21600" y="13174"/>
                        <a:pt x="20045" y="11183"/>
                        <a:pt x="17366" y="10417"/>
                      </a:cubicBezTo>
                      <a:moveTo>
                        <a:pt x="5270" y="3523"/>
                      </a:moveTo>
                      <a:lnTo>
                        <a:pt x="10886" y="3523"/>
                      </a:lnTo>
                      <a:cubicBezTo>
                        <a:pt x="14429" y="3523"/>
                        <a:pt x="15120" y="4979"/>
                        <a:pt x="15120" y="6128"/>
                      </a:cubicBezTo>
                      <a:cubicBezTo>
                        <a:pt x="15120" y="7889"/>
                        <a:pt x="13651" y="8732"/>
                        <a:pt x="10886" y="8732"/>
                      </a:cubicBezTo>
                      <a:lnTo>
                        <a:pt x="5270" y="8732"/>
                      </a:lnTo>
                      <a:lnTo>
                        <a:pt x="5270" y="3523"/>
                      </a:lnTo>
                      <a:close/>
                      <a:moveTo>
                        <a:pt x="5270" y="8808"/>
                      </a:moveTo>
                      <a:lnTo>
                        <a:pt x="10886" y="8808"/>
                      </a:lnTo>
                      <a:moveTo>
                        <a:pt x="11837" y="17923"/>
                      </a:moveTo>
                      <a:lnTo>
                        <a:pt x="5270" y="17923"/>
                      </a:lnTo>
                      <a:lnTo>
                        <a:pt x="5270" y="12408"/>
                      </a:lnTo>
                      <a:lnTo>
                        <a:pt x="11837" y="12408"/>
                      </a:lnTo>
                      <a:cubicBezTo>
                        <a:pt x="14861" y="12408"/>
                        <a:pt x="16330" y="13328"/>
                        <a:pt x="16330" y="15166"/>
                      </a:cubicBezTo>
                      <a:cubicBezTo>
                        <a:pt x="16330" y="17004"/>
                        <a:pt x="14861" y="17923"/>
                        <a:pt x="11837" y="17923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45700" tIns="45700" rIns="45700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375;p13">
                  <a:extLst>
                    <a:ext uri="{FF2B5EF4-FFF2-40B4-BE49-F238E27FC236}">
                      <a16:creationId xmlns:a16="http://schemas.microsoft.com/office/drawing/2014/main" id="{A4452EC1-5DF1-4D3A-7959-7381D078EC07}"/>
                    </a:ext>
                  </a:extLst>
                </p:cNvPr>
                <p:cNvSpPr/>
                <p:nvPr/>
              </p:nvSpPr>
              <p:spPr>
                <a:xfrm>
                  <a:off x="285600" y="1919"/>
                  <a:ext cx="102243" cy="135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5211" y="3600"/>
                      </a:moveTo>
                      <a:lnTo>
                        <a:pt x="21600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8000"/>
                      </a:lnTo>
                      <a:lnTo>
                        <a:pt x="6186" y="18000"/>
                      </a:lnTo>
                      <a:lnTo>
                        <a:pt x="6186" y="12485"/>
                      </a:lnTo>
                      <a:lnTo>
                        <a:pt x="19369" y="12485"/>
                      </a:lnTo>
                      <a:lnTo>
                        <a:pt x="19369" y="8885"/>
                      </a:lnTo>
                      <a:lnTo>
                        <a:pt x="6186" y="8885"/>
                      </a:lnTo>
                      <a:lnTo>
                        <a:pt x="6186" y="36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45700" tIns="45700" rIns="45700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376;p13">
                  <a:extLst>
                    <a:ext uri="{FF2B5EF4-FFF2-40B4-BE49-F238E27FC236}">
                      <a16:creationId xmlns:a16="http://schemas.microsoft.com/office/drawing/2014/main" id="{1712C753-D70F-B7A3-3966-D91C88E77DB2}"/>
                    </a:ext>
                  </a:extLst>
                </p:cNvPr>
                <p:cNvSpPr/>
                <p:nvPr/>
              </p:nvSpPr>
              <p:spPr>
                <a:xfrm>
                  <a:off x="416161" y="1919"/>
                  <a:ext cx="115204" cy="135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6020" y="14553"/>
                      </a:lnTo>
                      <a:cubicBezTo>
                        <a:pt x="19350" y="13328"/>
                        <a:pt x="21240" y="10953"/>
                        <a:pt x="21240" y="7736"/>
                      </a:cubicBezTo>
                      <a:cubicBezTo>
                        <a:pt x="21240" y="2987"/>
                        <a:pt x="17100" y="0"/>
                        <a:pt x="10440" y="0"/>
                      </a:cubicBez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5490" y="21600"/>
                      </a:lnTo>
                      <a:lnTo>
                        <a:pt x="5490" y="15472"/>
                      </a:lnTo>
                      <a:lnTo>
                        <a:pt x="10440" y="15472"/>
                      </a:lnTo>
                      <a:cubicBezTo>
                        <a:pt x="10620" y="15472"/>
                        <a:pt x="10710" y="15472"/>
                        <a:pt x="10890" y="15472"/>
                      </a:cubicBezTo>
                      <a:lnTo>
                        <a:pt x="15750" y="21600"/>
                      </a:lnTo>
                      <a:lnTo>
                        <a:pt x="21600" y="21600"/>
                      </a:lnTo>
                      <a:close/>
                      <a:moveTo>
                        <a:pt x="5490" y="3600"/>
                      </a:moveTo>
                      <a:lnTo>
                        <a:pt x="10350" y="3600"/>
                      </a:lnTo>
                      <a:cubicBezTo>
                        <a:pt x="13860" y="3600"/>
                        <a:pt x="15750" y="5055"/>
                        <a:pt x="15750" y="7736"/>
                      </a:cubicBezTo>
                      <a:cubicBezTo>
                        <a:pt x="15750" y="10417"/>
                        <a:pt x="13860" y="11872"/>
                        <a:pt x="10350" y="11872"/>
                      </a:cubicBezTo>
                      <a:lnTo>
                        <a:pt x="5490" y="11872"/>
                      </a:lnTo>
                      <a:lnTo>
                        <a:pt x="5490" y="36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45700" tIns="45700" rIns="45700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" name="Google Shape;377;p13">
              <a:extLst>
                <a:ext uri="{FF2B5EF4-FFF2-40B4-BE49-F238E27FC236}">
                  <a16:creationId xmlns:a16="http://schemas.microsoft.com/office/drawing/2014/main" id="{746581A4-3961-E5D9-A220-747E098D5482}"/>
                </a:ext>
              </a:extLst>
            </p:cNvPr>
            <p:cNvSpPr/>
            <p:nvPr/>
          </p:nvSpPr>
          <p:spPr>
            <a:xfrm>
              <a:off x="900960" y="45600"/>
              <a:ext cx="146402" cy="13824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1" y="0"/>
                  </a:moveTo>
                  <a:lnTo>
                    <a:pt x="3837" y="0"/>
                  </a:lnTo>
                  <a:lnTo>
                    <a:pt x="11084" y="10085"/>
                  </a:lnTo>
                  <a:lnTo>
                    <a:pt x="1804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7905" y="21600"/>
                  </a:lnTo>
                  <a:lnTo>
                    <a:pt x="17905" y="5946"/>
                  </a:lnTo>
                  <a:lnTo>
                    <a:pt x="11155" y="15504"/>
                  </a:lnTo>
                  <a:lnTo>
                    <a:pt x="10587" y="15504"/>
                  </a:lnTo>
                  <a:lnTo>
                    <a:pt x="3766" y="6021"/>
                  </a:lnTo>
                  <a:lnTo>
                    <a:pt x="3766" y="21525"/>
                  </a:lnTo>
                  <a:lnTo>
                    <a:pt x="0" y="2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3A8A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78;p13">
              <a:extLst>
                <a:ext uri="{FF2B5EF4-FFF2-40B4-BE49-F238E27FC236}">
                  <a16:creationId xmlns:a16="http://schemas.microsoft.com/office/drawing/2014/main" id="{C5AFFB34-57E0-A788-30CB-B91C0E24F55C}"/>
                </a:ext>
              </a:extLst>
            </p:cNvPr>
            <p:cNvSpPr/>
            <p:nvPr/>
          </p:nvSpPr>
          <p:spPr>
            <a:xfrm>
              <a:off x="1087680" y="45600"/>
              <a:ext cx="85443" cy="1377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115" y="0"/>
                  </a:lnTo>
                  <a:lnTo>
                    <a:pt x="21115" y="3550"/>
                  </a:lnTo>
                  <a:lnTo>
                    <a:pt x="6431" y="3550"/>
                  </a:lnTo>
                  <a:lnTo>
                    <a:pt x="6431" y="8912"/>
                  </a:lnTo>
                  <a:lnTo>
                    <a:pt x="19537" y="8912"/>
                  </a:lnTo>
                  <a:lnTo>
                    <a:pt x="19537" y="12462"/>
                  </a:lnTo>
                  <a:lnTo>
                    <a:pt x="6431" y="12462"/>
                  </a:lnTo>
                  <a:lnTo>
                    <a:pt x="6431" y="18050"/>
                  </a:lnTo>
                  <a:lnTo>
                    <a:pt x="21600" y="1805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3A8A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79;p13">
              <a:extLst>
                <a:ext uri="{FF2B5EF4-FFF2-40B4-BE49-F238E27FC236}">
                  <a16:creationId xmlns:a16="http://schemas.microsoft.com/office/drawing/2014/main" id="{FC1F1738-7024-AA30-F846-535037F35C0A}"/>
                </a:ext>
              </a:extLst>
            </p:cNvPr>
            <p:cNvSpPr/>
            <p:nvPr/>
          </p:nvSpPr>
          <p:spPr>
            <a:xfrm>
              <a:off x="1207200" y="45120"/>
              <a:ext cx="123843" cy="1392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75"/>
                  </a:moveTo>
                  <a:lnTo>
                    <a:pt x="502" y="75"/>
                  </a:lnTo>
                  <a:cubicBezTo>
                    <a:pt x="2009" y="75"/>
                    <a:pt x="5609" y="0"/>
                    <a:pt x="7451" y="0"/>
                  </a:cubicBezTo>
                  <a:cubicBezTo>
                    <a:pt x="17498" y="0"/>
                    <a:pt x="21600" y="4933"/>
                    <a:pt x="21600" y="10613"/>
                  </a:cubicBezTo>
                  <a:cubicBezTo>
                    <a:pt x="21600" y="16667"/>
                    <a:pt x="16828" y="21600"/>
                    <a:pt x="7200" y="21600"/>
                  </a:cubicBezTo>
                  <a:cubicBezTo>
                    <a:pt x="5693" y="21600"/>
                    <a:pt x="2930" y="21525"/>
                    <a:pt x="586" y="21525"/>
                  </a:cubicBezTo>
                  <a:lnTo>
                    <a:pt x="84" y="21525"/>
                  </a:lnTo>
                  <a:lnTo>
                    <a:pt x="84" y="75"/>
                  </a:lnTo>
                  <a:close/>
                  <a:moveTo>
                    <a:pt x="4353" y="3588"/>
                  </a:moveTo>
                  <a:lnTo>
                    <a:pt x="4353" y="17938"/>
                  </a:lnTo>
                  <a:cubicBezTo>
                    <a:pt x="5609" y="18012"/>
                    <a:pt x="6614" y="18012"/>
                    <a:pt x="7200" y="18012"/>
                  </a:cubicBezTo>
                  <a:cubicBezTo>
                    <a:pt x="13228" y="18012"/>
                    <a:pt x="16828" y="15098"/>
                    <a:pt x="16828" y="10538"/>
                  </a:cubicBezTo>
                  <a:cubicBezTo>
                    <a:pt x="16828" y="6204"/>
                    <a:pt x="13312" y="3438"/>
                    <a:pt x="7284" y="3438"/>
                  </a:cubicBezTo>
                  <a:cubicBezTo>
                    <a:pt x="6279" y="3513"/>
                    <a:pt x="5358" y="3513"/>
                    <a:pt x="4353" y="3588"/>
                  </a:cubicBezTo>
                  <a:close/>
                </a:path>
              </a:pathLst>
            </a:custGeom>
            <a:solidFill>
              <a:srgbClr val="283A8A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80;p13">
              <a:extLst>
                <a:ext uri="{FF2B5EF4-FFF2-40B4-BE49-F238E27FC236}">
                  <a16:creationId xmlns:a16="http://schemas.microsoft.com/office/drawing/2014/main" id="{1B1F5620-F9BB-1E9A-78A3-8F57E7C843C9}"/>
                </a:ext>
              </a:extLst>
            </p:cNvPr>
            <p:cNvSpPr/>
            <p:nvPr/>
          </p:nvSpPr>
          <p:spPr>
            <a:xfrm>
              <a:off x="1385760" y="45120"/>
              <a:ext cx="144482" cy="13872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144" y="0"/>
                  </a:moveTo>
                  <a:lnTo>
                    <a:pt x="12456" y="0"/>
                  </a:lnTo>
                  <a:lnTo>
                    <a:pt x="21600" y="21600"/>
                  </a:lnTo>
                  <a:lnTo>
                    <a:pt x="17568" y="21600"/>
                  </a:lnTo>
                  <a:lnTo>
                    <a:pt x="15336" y="16125"/>
                  </a:lnTo>
                  <a:lnTo>
                    <a:pt x="6048" y="16125"/>
                  </a:lnTo>
                  <a:lnTo>
                    <a:pt x="3816" y="21600"/>
                  </a:lnTo>
                  <a:lnTo>
                    <a:pt x="0" y="21600"/>
                  </a:lnTo>
                  <a:lnTo>
                    <a:pt x="9144" y="0"/>
                  </a:lnTo>
                  <a:close/>
                  <a:moveTo>
                    <a:pt x="7488" y="12525"/>
                  </a:moveTo>
                  <a:lnTo>
                    <a:pt x="13824" y="12525"/>
                  </a:lnTo>
                  <a:lnTo>
                    <a:pt x="10656" y="4875"/>
                  </a:lnTo>
                  <a:lnTo>
                    <a:pt x="7488" y="12525"/>
                  </a:lnTo>
                  <a:close/>
                </a:path>
              </a:pathLst>
            </a:custGeom>
            <a:solidFill>
              <a:srgbClr val="283A8A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81;p13">
              <a:extLst>
                <a:ext uri="{FF2B5EF4-FFF2-40B4-BE49-F238E27FC236}">
                  <a16:creationId xmlns:a16="http://schemas.microsoft.com/office/drawing/2014/main" id="{748058D4-6EB7-9774-4BFD-249068F5B9E1}"/>
                </a:ext>
              </a:extLst>
            </p:cNvPr>
            <p:cNvSpPr/>
            <p:nvPr/>
          </p:nvSpPr>
          <p:spPr>
            <a:xfrm>
              <a:off x="1555681" y="45600"/>
              <a:ext cx="24962" cy="138242"/>
            </a:xfrm>
            <a:prstGeom prst="rect">
              <a:avLst/>
            </a:prstGeom>
            <a:solidFill>
              <a:srgbClr val="283A8A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306629A-9994-0293-308F-29E6E9E2117C}"/>
              </a:ext>
            </a:extLst>
          </p:cNvPr>
          <p:cNvSpPr txBox="1"/>
          <p:nvPr/>
        </p:nvSpPr>
        <p:spPr>
          <a:xfrm>
            <a:off x="8014213" y="2044033"/>
            <a:ext cx="305681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Разработано совместно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A955A45-5196-CF1F-C021-C0F7650AC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0458" y="2727366"/>
            <a:ext cx="1383406" cy="627929"/>
          </a:xfrm>
          <a:prstGeom prst="rect">
            <a:avLst/>
          </a:prstGeom>
        </p:spPr>
      </p:pic>
      <p:pic>
        <p:nvPicPr>
          <p:cNvPr id="1026" name="Picture 2" descr="Департамент средств массовой информации и рекламы Москвы">
            <a:extLst>
              <a:ext uri="{FF2B5EF4-FFF2-40B4-BE49-F238E27FC236}">
                <a16:creationId xmlns:a16="http://schemas.microsoft.com/office/drawing/2014/main" id="{1957788A-FBD6-4F91-AFCC-57A951660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386" y="2616003"/>
            <a:ext cx="2394851" cy="102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862CCD-441E-272A-118B-FB01CD8C01D6}"/>
              </a:ext>
            </a:extLst>
          </p:cNvPr>
          <p:cNvSpPr txBox="1"/>
          <p:nvPr/>
        </p:nvSpPr>
        <p:spPr>
          <a:xfrm>
            <a:off x="1271080" y="2032056"/>
            <a:ext cx="54070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43C8F"/>
                </a:solidFill>
                <a:latin typeface="SB Sans Text" panose="020B0503040504020204" pitchFamily="34" charset="0"/>
                <a:cs typeface="SB Sans Text" panose="020B0503040504020204" pitchFamily="34" charset="0"/>
                <a:sym typeface="Calibri"/>
              </a:rPr>
              <a:t>18 мин 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 panose="020B0503040504020204" pitchFamily="34" charset="0"/>
                <a:cs typeface="SB Sans Text" panose="020B0503040504020204" pitchFamily="34" charset="0"/>
                <a:sym typeface="Calibri"/>
              </a:rPr>
              <a:t>– стандарт приема врача общей практики (терапевта/педиатра </a:t>
            </a:r>
            <a:r>
              <a:rPr lang="ru-RU" sz="1600" b="1" dirty="0">
                <a:solidFill>
                  <a:srgbClr val="243C8F"/>
                </a:solidFill>
                <a:latin typeface="SB Sans Text" panose="020B0503040504020204" pitchFamily="34" charset="0"/>
                <a:cs typeface="SB Sans Text" panose="020B0503040504020204" pitchFamily="34" charset="0"/>
                <a:sym typeface="Calibri"/>
              </a:rPr>
              <a:t>15 мин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 panose="020B0503040504020204" pitchFamily="34" charset="0"/>
                <a:cs typeface="SB Sans Text" panose="020B0503040504020204" pitchFamily="34" charset="0"/>
                <a:sym typeface="Calibri"/>
              </a:rPr>
              <a:t>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E189F6-1A0B-CC7D-DF0C-DEBFBA66ED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699" y="2044033"/>
            <a:ext cx="562271" cy="5622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248;p2">
            <a:extLst>
              <a:ext uri="{FF2B5EF4-FFF2-40B4-BE49-F238E27FC236}">
                <a16:creationId xmlns:a16="http://schemas.microsoft.com/office/drawing/2014/main" id="{3FBE5360-FAFA-300D-D331-D4F0E5152FD3}"/>
              </a:ext>
            </a:extLst>
          </p:cNvPr>
          <p:cNvPicPr preferRelativeResize="0"/>
          <p:nvPr/>
        </p:nvPicPr>
        <p:blipFill rotWithShape="1">
          <a:blip r:embed="rId2">
            <a:alphaModFix amt="11000"/>
          </a:blip>
          <a:srcRect/>
          <a:stretch/>
        </p:blipFill>
        <p:spPr>
          <a:xfrm rot="5400000">
            <a:off x="2685631" y="-2686722"/>
            <a:ext cx="6859089" cy="12230355"/>
          </a:xfrm>
          <a:prstGeom prst="rect">
            <a:avLst/>
          </a:prstGeom>
          <a:solidFill>
            <a:srgbClr val="002060"/>
          </a:solidFill>
          <a:ln>
            <a:noFill/>
          </a:ln>
        </p:spPr>
      </p:pic>
      <p:sp>
        <p:nvSpPr>
          <p:cNvPr id="43" name="Google Shape;95;p36">
            <a:extLst>
              <a:ext uri="{FF2B5EF4-FFF2-40B4-BE49-F238E27FC236}">
                <a16:creationId xmlns:a16="http://schemas.microsoft.com/office/drawing/2014/main" id="{C8314784-C2D8-81E7-3CF9-293D00596B24}"/>
              </a:ext>
            </a:extLst>
          </p:cNvPr>
          <p:cNvSpPr/>
          <p:nvPr/>
        </p:nvSpPr>
        <p:spPr>
          <a:xfrm>
            <a:off x="5697170" y="2048141"/>
            <a:ext cx="4872243" cy="1728770"/>
          </a:xfrm>
          <a:custGeom>
            <a:avLst/>
            <a:gdLst/>
            <a:ahLst/>
            <a:cxnLst/>
            <a:rect l="l" t="t" r="r" b="b"/>
            <a:pathLst>
              <a:path w="11081385" h="8744585" extrusionOk="0">
                <a:moveTo>
                  <a:pt x="10871273" y="0"/>
                </a:moveTo>
                <a:lnTo>
                  <a:pt x="209870" y="0"/>
                </a:lnTo>
                <a:lnTo>
                  <a:pt x="161748" y="5542"/>
                </a:lnTo>
                <a:lnTo>
                  <a:pt x="117574" y="21331"/>
                </a:lnTo>
                <a:lnTo>
                  <a:pt x="78607" y="46106"/>
                </a:lnTo>
                <a:lnTo>
                  <a:pt x="46106" y="78606"/>
                </a:lnTo>
                <a:lnTo>
                  <a:pt x="21331" y="117574"/>
                </a:lnTo>
                <a:lnTo>
                  <a:pt x="5542" y="161748"/>
                </a:lnTo>
                <a:lnTo>
                  <a:pt x="0" y="209870"/>
                </a:lnTo>
                <a:lnTo>
                  <a:pt x="0" y="8534719"/>
                </a:lnTo>
                <a:lnTo>
                  <a:pt x="5542" y="8582840"/>
                </a:lnTo>
                <a:lnTo>
                  <a:pt x="21331" y="8627015"/>
                </a:lnTo>
                <a:lnTo>
                  <a:pt x="46106" y="8665982"/>
                </a:lnTo>
                <a:lnTo>
                  <a:pt x="78606" y="8698483"/>
                </a:lnTo>
                <a:lnTo>
                  <a:pt x="117574" y="8723258"/>
                </a:lnTo>
                <a:lnTo>
                  <a:pt x="161748" y="8739046"/>
                </a:lnTo>
                <a:lnTo>
                  <a:pt x="209869" y="8744589"/>
                </a:lnTo>
                <a:lnTo>
                  <a:pt x="10871273" y="8744589"/>
                </a:lnTo>
                <a:lnTo>
                  <a:pt x="10919395" y="8739046"/>
                </a:lnTo>
                <a:lnTo>
                  <a:pt x="10963569" y="8723258"/>
                </a:lnTo>
                <a:lnTo>
                  <a:pt x="11002536" y="8698483"/>
                </a:lnTo>
                <a:lnTo>
                  <a:pt x="11035037" y="8665982"/>
                </a:lnTo>
                <a:lnTo>
                  <a:pt x="11059812" y="8627015"/>
                </a:lnTo>
                <a:lnTo>
                  <a:pt x="11075600" y="8582840"/>
                </a:lnTo>
                <a:lnTo>
                  <a:pt x="11081143" y="8534719"/>
                </a:lnTo>
                <a:lnTo>
                  <a:pt x="11081143" y="209870"/>
                </a:lnTo>
                <a:lnTo>
                  <a:pt x="11075600" y="161748"/>
                </a:lnTo>
                <a:lnTo>
                  <a:pt x="11059812" y="117574"/>
                </a:lnTo>
                <a:lnTo>
                  <a:pt x="11035037" y="78606"/>
                </a:lnTo>
                <a:lnTo>
                  <a:pt x="11002536" y="46106"/>
                </a:lnTo>
                <a:lnTo>
                  <a:pt x="10963569" y="21331"/>
                </a:lnTo>
                <a:lnTo>
                  <a:pt x="10919395" y="5542"/>
                </a:lnTo>
                <a:lnTo>
                  <a:pt x="108712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4" name="Google Shape;95;p36">
            <a:extLst>
              <a:ext uri="{FF2B5EF4-FFF2-40B4-BE49-F238E27FC236}">
                <a16:creationId xmlns:a16="http://schemas.microsoft.com/office/drawing/2014/main" id="{A1B98DD8-073A-5C6C-38C7-105978BB5357}"/>
              </a:ext>
            </a:extLst>
          </p:cNvPr>
          <p:cNvSpPr/>
          <p:nvPr/>
        </p:nvSpPr>
        <p:spPr>
          <a:xfrm>
            <a:off x="585957" y="4448071"/>
            <a:ext cx="3609510" cy="1768117"/>
          </a:xfrm>
          <a:custGeom>
            <a:avLst/>
            <a:gdLst/>
            <a:ahLst/>
            <a:cxnLst/>
            <a:rect l="l" t="t" r="r" b="b"/>
            <a:pathLst>
              <a:path w="11081385" h="8744585" extrusionOk="0">
                <a:moveTo>
                  <a:pt x="10871273" y="0"/>
                </a:moveTo>
                <a:lnTo>
                  <a:pt x="209870" y="0"/>
                </a:lnTo>
                <a:lnTo>
                  <a:pt x="161748" y="5542"/>
                </a:lnTo>
                <a:lnTo>
                  <a:pt x="117574" y="21331"/>
                </a:lnTo>
                <a:lnTo>
                  <a:pt x="78607" y="46106"/>
                </a:lnTo>
                <a:lnTo>
                  <a:pt x="46106" y="78606"/>
                </a:lnTo>
                <a:lnTo>
                  <a:pt x="21331" y="117574"/>
                </a:lnTo>
                <a:lnTo>
                  <a:pt x="5542" y="161748"/>
                </a:lnTo>
                <a:lnTo>
                  <a:pt x="0" y="209870"/>
                </a:lnTo>
                <a:lnTo>
                  <a:pt x="0" y="8534719"/>
                </a:lnTo>
                <a:lnTo>
                  <a:pt x="5542" y="8582840"/>
                </a:lnTo>
                <a:lnTo>
                  <a:pt x="21331" y="8627015"/>
                </a:lnTo>
                <a:lnTo>
                  <a:pt x="46106" y="8665982"/>
                </a:lnTo>
                <a:lnTo>
                  <a:pt x="78606" y="8698483"/>
                </a:lnTo>
                <a:lnTo>
                  <a:pt x="117574" y="8723258"/>
                </a:lnTo>
                <a:lnTo>
                  <a:pt x="161748" y="8739046"/>
                </a:lnTo>
                <a:lnTo>
                  <a:pt x="209869" y="8744589"/>
                </a:lnTo>
                <a:lnTo>
                  <a:pt x="10871273" y="8744589"/>
                </a:lnTo>
                <a:lnTo>
                  <a:pt x="10919395" y="8739046"/>
                </a:lnTo>
                <a:lnTo>
                  <a:pt x="10963569" y="8723258"/>
                </a:lnTo>
                <a:lnTo>
                  <a:pt x="11002536" y="8698483"/>
                </a:lnTo>
                <a:lnTo>
                  <a:pt x="11035037" y="8665982"/>
                </a:lnTo>
                <a:lnTo>
                  <a:pt x="11059812" y="8627015"/>
                </a:lnTo>
                <a:lnTo>
                  <a:pt x="11075600" y="8582840"/>
                </a:lnTo>
                <a:lnTo>
                  <a:pt x="11081143" y="8534719"/>
                </a:lnTo>
                <a:lnTo>
                  <a:pt x="11081143" y="209870"/>
                </a:lnTo>
                <a:lnTo>
                  <a:pt x="11075600" y="161748"/>
                </a:lnTo>
                <a:lnTo>
                  <a:pt x="11059812" y="117574"/>
                </a:lnTo>
                <a:lnTo>
                  <a:pt x="11035037" y="78606"/>
                </a:lnTo>
                <a:lnTo>
                  <a:pt x="11002536" y="46106"/>
                </a:lnTo>
                <a:lnTo>
                  <a:pt x="10963569" y="21331"/>
                </a:lnTo>
                <a:lnTo>
                  <a:pt x="10919395" y="5542"/>
                </a:lnTo>
                <a:lnTo>
                  <a:pt x="108712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5" name="Google Shape;95;p36">
            <a:extLst>
              <a:ext uri="{FF2B5EF4-FFF2-40B4-BE49-F238E27FC236}">
                <a16:creationId xmlns:a16="http://schemas.microsoft.com/office/drawing/2014/main" id="{99D17994-1668-57FB-7F27-750ED732AC82}"/>
              </a:ext>
            </a:extLst>
          </p:cNvPr>
          <p:cNvSpPr/>
          <p:nvPr/>
        </p:nvSpPr>
        <p:spPr>
          <a:xfrm>
            <a:off x="3755136" y="4778316"/>
            <a:ext cx="3108960" cy="1994701"/>
          </a:xfrm>
          <a:custGeom>
            <a:avLst/>
            <a:gdLst/>
            <a:ahLst/>
            <a:cxnLst/>
            <a:rect l="l" t="t" r="r" b="b"/>
            <a:pathLst>
              <a:path w="11081385" h="8744585" extrusionOk="0">
                <a:moveTo>
                  <a:pt x="10871273" y="0"/>
                </a:moveTo>
                <a:lnTo>
                  <a:pt x="209870" y="0"/>
                </a:lnTo>
                <a:lnTo>
                  <a:pt x="161748" y="5542"/>
                </a:lnTo>
                <a:lnTo>
                  <a:pt x="117574" y="21331"/>
                </a:lnTo>
                <a:lnTo>
                  <a:pt x="78607" y="46106"/>
                </a:lnTo>
                <a:lnTo>
                  <a:pt x="46106" y="78606"/>
                </a:lnTo>
                <a:lnTo>
                  <a:pt x="21331" y="117574"/>
                </a:lnTo>
                <a:lnTo>
                  <a:pt x="5542" y="161748"/>
                </a:lnTo>
                <a:lnTo>
                  <a:pt x="0" y="209870"/>
                </a:lnTo>
                <a:lnTo>
                  <a:pt x="0" y="8534719"/>
                </a:lnTo>
                <a:lnTo>
                  <a:pt x="5542" y="8582840"/>
                </a:lnTo>
                <a:lnTo>
                  <a:pt x="21331" y="8627015"/>
                </a:lnTo>
                <a:lnTo>
                  <a:pt x="46106" y="8665982"/>
                </a:lnTo>
                <a:lnTo>
                  <a:pt x="78606" y="8698483"/>
                </a:lnTo>
                <a:lnTo>
                  <a:pt x="117574" y="8723258"/>
                </a:lnTo>
                <a:lnTo>
                  <a:pt x="161748" y="8739046"/>
                </a:lnTo>
                <a:lnTo>
                  <a:pt x="209869" y="8744589"/>
                </a:lnTo>
                <a:lnTo>
                  <a:pt x="10871273" y="8744589"/>
                </a:lnTo>
                <a:lnTo>
                  <a:pt x="10919395" y="8739046"/>
                </a:lnTo>
                <a:lnTo>
                  <a:pt x="10963569" y="8723258"/>
                </a:lnTo>
                <a:lnTo>
                  <a:pt x="11002536" y="8698483"/>
                </a:lnTo>
                <a:lnTo>
                  <a:pt x="11035037" y="8665982"/>
                </a:lnTo>
                <a:lnTo>
                  <a:pt x="11059812" y="8627015"/>
                </a:lnTo>
                <a:lnTo>
                  <a:pt x="11075600" y="8582840"/>
                </a:lnTo>
                <a:lnTo>
                  <a:pt x="11081143" y="8534719"/>
                </a:lnTo>
                <a:lnTo>
                  <a:pt x="11081143" y="209870"/>
                </a:lnTo>
                <a:lnTo>
                  <a:pt x="11075600" y="161748"/>
                </a:lnTo>
                <a:lnTo>
                  <a:pt x="11059812" y="117574"/>
                </a:lnTo>
                <a:lnTo>
                  <a:pt x="11035037" y="78606"/>
                </a:lnTo>
                <a:lnTo>
                  <a:pt x="11002536" y="46106"/>
                </a:lnTo>
                <a:lnTo>
                  <a:pt x="10963569" y="21331"/>
                </a:lnTo>
                <a:lnTo>
                  <a:pt x="10919395" y="5542"/>
                </a:lnTo>
                <a:lnTo>
                  <a:pt x="108712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6" name="Google Shape;95;p36">
            <a:extLst>
              <a:ext uri="{FF2B5EF4-FFF2-40B4-BE49-F238E27FC236}">
                <a16:creationId xmlns:a16="http://schemas.microsoft.com/office/drawing/2014/main" id="{95392BCE-A6B0-D9D8-4E80-257440564C7A}"/>
              </a:ext>
            </a:extLst>
          </p:cNvPr>
          <p:cNvSpPr/>
          <p:nvPr/>
        </p:nvSpPr>
        <p:spPr>
          <a:xfrm>
            <a:off x="7106360" y="4786482"/>
            <a:ext cx="4699858" cy="1994701"/>
          </a:xfrm>
          <a:custGeom>
            <a:avLst/>
            <a:gdLst/>
            <a:ahLst/>
            <a:cxnLst/>
            <a:rect l="l" t="t" r="r" b="b"/>
            <a:pathLst>
              <a:path w="11081385" h="8744585" extrusionOk="0">
                <a:moveTo>
                  <a:pt x="10871273" y="0"/>
                </a:moveTo>
                <a:lnTo>
                  <a:pt x="209870" y="0"/>
                </a:lnTo>
                <a:lnTo>
                  <a:pt x="161748" y="5542"/>
                </a:lnTo>
                <a:lnTo>
                  <a:pt x="117574" y="21331"/>
                </a:lnTo>
                <a:lnTo>
                  <a:pt x="78607" y="46106"/>
                </a:lnTo>
                <a:lnTo>
                  <a:pt x="46106" y="78606"/>
                </a:lnTo>
                <a:lnTo>
                  <a:pt x="21331" y="117574"/>
                </a:lnTo>
                <a:lnTo>
                  <a:pt x="5542" y="161748"/>
                </a:lnTo>
                <a:lnTo>
                  <a:pt x="0" y="209870"/>
                </a:lnTo>
                <a:lnTo>
                  <a:pt x="0" y="8534719"/>
                </a:lnTo>
                <a:lnTo>
                  <a:pt x="5542" y="8582840"/>
                </a:lnTo>
                <a:lnTo>
                  <a:pt x="21331" y="8627015"/>
                </a:lnTo>
                <a:lnTo>
                  <a:pt x="46106" y="8665982"/>
                </a:lnTo>
                <a:lnTo>
                  <a:pt x="78606" y="8698483"/>
                </a:lnTo>
                <a:lnTo>
                  <a:pt x="117574" y="8723258"/>
                </a:lnTo>
                <a:lnTo>
                  <a:pt x="161748" y="8739046"/>
                </a:lnTo>
                <a:lnTo>
                  <a:pt x="209869" y="8744589"/>
                </a:lnTo>
                <a:lnTo>
                  <a:pt x="10871273" y="8744589"/>
                </a:lnTo>
                <a:lnTo>
                  <a:pt x="10919395" y="8739046"/>
                </a:lnTo>
                <a:lnTo>
                  <a:pt x="10963569" y="8723258"/>
                </a:lnTo>
                <a:lnTo>
                  <a:pt x="11002536" y="8698483"/>
                </a:lnTo>
                <a:lnTo>
                  <a:pt x="11035037" y="8665982"/>
                </a:lnTo>
                <a:lnTo>
                  <a:pt x="11059812" y="8627015"/>
                </a:lnTo>
                <a:lnTo>
                  <a:pt x="11075600" y="8582840"/>
                </a:lnTo>
                <a:lnTo>
                  <a:pt x="11081143" y="8534719"/>
                </a:lnTo>
                <a:lnTo>
                  <a:pt x="11081143" y="209870"/>
                </a:lnTo>
                <a:lnTo>
                  <a:pt x="11075600" y="161748"/>
                </a:lnTo>
                <a:lnTo>
                  <a:pt x="11059812" y="117574"/>
                </a:lnTo>
                <a:lnTo>
                  <a:pt x="11035037" y="78606"/>
                </a:lnTo>
                <a:lnTo>
                  <a:pt x="11002536" y="46106"/>
                </a:lnTo>
                <a:lnTo>
                  <a:pt x="10963569" y="21331"/>
                </a:lnTo>
                <a:lnTo>
                  <a:pt x="10919395" y="5542"/>
                </a:lnTo>
                <a:lnTo>
                  <a:pt x="108712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1" name="Google Shape;95;p36">
            <a:extLst>
              <a:ext uri="{FF2B5EF4-FFF2-40B4-BE49-F238E27FC236}">
                <a16:creationId xmlns:a16="http://schemas.microsoft.com/office/drawing/2014/main" id="{E4528144-5327-E3DF-A425-14892B80C707}"/>
              </a:ext>
            </a:extLst>
          </p:cNvPr>
          <p:cNvSpPr/>
          <p:nvPr/>
        </p:nvSpPr>
        <p:spPr>
          <a:xfrm>
            <a:off x="585957" y="2069448"/>
            <a:ext cx="3365683" cy="1710367"/>
          </a:xfrm>
          <a:custGeom>
            <a:avLst/>
            <a:gdLst/>
            <a:ahLst/>
            <a:cxnLst/>
            <a:rect l="l" t="t" r="r" b="b"/>
            <a:pathLst>
              <a:path w="11081385" h="8744585" extrusionOk="0">
                <a:moveTo>
                  <a:pt x="10871273" y="0"/>
                </a:moveTo>
                <a:lnTo>
                  <a:pt x="209870" y="0"/>
                </a:lnTo>
                <a:lnTo>
                  <a:pt x="161748" y="5542"/>
                </a:lnTo>
                <a:lnTo>
                  <a:pt x="117574" y="21331"/>
                </a:lnTo>
                <a:lnTo>
                  <a:pt x="78607" y="46106"/>
                </a:lnTo>
                <a:lnTo>
                  <a:pt x="46106" y="78606"/>
                </a:lnTo>
                <a:lnTo>
                  <a:pt x="21331" y="117574"/>
                </a:lnTo>
                <a:lnTo>
                  <a:pt x="5542" y="161748"/>
                </a:lnTo>
                <a:lnTo>
                  <a:pt x="0" y="209870"/>
                </a:lnTo>
                <a:lnTo>
                  <a:pt x="0" y="8534719"/>
                </a:lnTo>
                <a:lnTo>
                  <a:pt x="5542" y="8582840"/>
                </a:lnTo>
                <a:lnTo>
                  <a:pt x="21331" y="8627015"/>
                </a:lnTo>
                <a:lnTo>
                  <a:pt x="46106" y="8665982"/>
                </a:lnTo>
                <a:lnTo>
                  <a:pt x="78606" y="8698483"/>
                </a:lnTo>
                <a:lnTo>
                  <a:pt x="117574" y="8723258"/>
                </a:lnTo>
                <a:lnTo>
                  <a:pt x="161748" y="8739046"/>
                </a:lnTo>
                <a:lnTo>
                  <a:pt x="209869" y="8744589"/>
                </a:lnTo>
                <a:lnTo>
                  <a:pt x="10871273" y="8744589"/>
                </a:lnTo>
                <a:lnTo>
                  <a:pt x="10919395" y="8739046"/>
                </a:lnTo>
                <a:lnTo>
                  <a:pt x="10963569" y="8723258"/>
                </a:lnTo>
                <a:lnTo>
                  <a:pt x="11002536" y="8698483"/>
                </a:lnTo>
                <a:lnTo>
                  <a:pt x="11035037" y="8665982"/>
                </a:lnTo>
                <a:lnTo>
                  <a:pt x="11059812" y="8627015"/>
                </a:lnTo>
                <a:lnTo>
                  <a:pt x="11075600" y="8582840"/>
                </a:lnTo>
                <a:lnTo>
                  <a:pt x="11081143" y="8534719"/>
                </a:lnTo>
                <a:lnTo>
                  <a:pt x="11081143" y="209870"/>
                </a:lnTo>
                <a:lnTo>
                  <a:pt x="11075600" y="161748"/>
                </a:lnTo>
                <a:lnTo>
                  <a:pt x="11059812" y="117574"/>
                </a:lnTo>
                <a:lnTo>
                  <a:pt x="11035037" y="78606"/>
                </a:lnTo>
                <a:lnTo>
                  <a:pt x="11002536" y="46106"/>
                </a:lnTo>
                <a:lnTo>
                  <a:pt x="10963569" y="21331"/>
                </a:lnTo>
                <a:lnTo>
                  <a:pt x="10919395" y="5542"/>
                </a:lnTo>
                <a:lnTo>
                  <a:pt x="108712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B7D8B986-3FDB-744B-AD5E-478CAD3178EE}"/>
              </a:ext>
            </a:extLst>
          </p:cNvPr>
          <p:cNvCxnSpPr>
            <a:cxnSpLocks/>
            <a:stCxn id="42" idx="2"/>
            <a:endCxn id="59" idx="6"/>
          </p:cNvCxnSpPr>
          <p:nvPr/>
        </p:nvCxnSpPr>
        <p:spPr>
          <a:xfrm flipH="1">
            <a:off x="1000747" y="1787285"/>
            <a:ext cx="6984955" cy="0"/>
          </a:xfrm>
          <a:prstGeom prst="line">
            <a:avLst/>
          </a:prstGeom>
          <a:ln w="19050">
            <a:solidFill>
              <a:srgbClr val="6BEAC7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>
            <a:extLst>
              <a:ext uri="{FF2B5EF4-FFF2-40B4-BE49-F238E27FC236}">
                <a16:creationId xmlns:a16="http://schemas.microsoft.com/office/drawing/2014/main" id="{E8DDE81B-4132-8946-B2DF-E0FAB585C9AD}"/>
              </a:ext>
            </a:extLst>
          </p:cNvPr>
          <p:cNvSpPr/>
          <p:nvPr/>
        </p:nvSpPr>
        <p:spPr>
          <a:xfrm>
            <a:off x="7985702" y="1579660"/>
            <a:ext cx="399346" cy="415249"/>
          </a:xfrm>
          <a:prstGeom prst="ellipse">
            <a:avLst/>
          </a:prstGeom>
          <a:noFill/>
          <a:ln w="31750">
            <a:solidFill>
              <a:srgbClr val="6BEA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6BEBC8"/>
                </a:solidFill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60C4FF2-093C-FE46-9F02-7F3EC9D546E3}"/>
              </a:ext>
            </a:extLst>
          </p:cNvPr>
          <p:cNvSpPr txBox="1"/>
          <p:nvPr/>
        </p:nvSpPr>
        <p:spPr>
          <a:xfrm>
            <a:off x="601401" y="878683"/>
            <a:ext cx="38830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  <a:latin typeface="SB Sans Display Semibold" panose="020B0703040504020204" pitchFamily="34" charset="0"/>
                <a:ea typeface="Verdana" panose="020B0604030504040204" pitchFamily="34" charset="0"/>
                <a:cs typeface="SB Sans Display Semibold" panose="020B0703040504020204" pitchFamily="34" charset="0"/>
              </a:rPr>
              <a:t>Начало терапевтического </a:t>
            </a:r>
          </a:p>
          <a:p>
            <a:r>
              <a:rPr lang="ru-RU" sz="1700" dirty="0">
                <a:solidFill>
                  <a:schemeClr val="bg1"/>
                </a:solidFill>
                <a:latin typeface="SB Sans Display Semibold" panose="020B0703040504020204" pitchFamily="34" charset="0"/>
                <a:ea typeface="Verdana" panose="020B0604030504040204" pitchFamily="34" charset="0"/>
                <a:cs typeface="SB Sans Display Semibold" panose="020B0703040504020204" pitchFamily="34" charset="0"/>
              </a:rPr>
              <a:t>приёма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324A9872-1159-D546-AF90-9B4803E0DFE8}"/>
              </a:ext>
            </a:extLst>
          </p:cNvPr>
          <p:cNvSpPr/>
          <p:nvPr/>
        </p:nvSpPr>
        <p:spPr>
          <a:xfrm>
            <a:off x="601401" y="1579661"/>
            <a:ext cx="399346" cy="415248"/>
          </a:xfrm>
          <a:prstGeom prst="ellipse">
            <a:avLst/>
          </a:prstGeom>
          <a:noFill/>
          <a:ln w="31750">
            <a:solidFill>
              <a:srgbClr val="6BEA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6BEBC8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E4A4E3A-6AF6-724D-A5C2-73A63728D343}"/>
              </a:ext>
            </a:extLst>
          </p:cNvPr>
          <p:cNvSpPr txBox="1"/>
          <p:nvPr/>
        </p:nvSpPr>
        <p:spPr>
          <a:xfrm>
            <a:off x="7937482" y="889569"/>
            <a:ext cx="29537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SB Sans Display Semibold" panose="020B0703040504020204" pitchFamily="34" charset="0"/>
                <a:ea typeface="Verdana" panose="020B0604030504040204" pitchFamily="34" charset="0"/>
                <a:cs typeface="SB Sans Display Semibold" panose="020B0703040504020204" pitchFamily="34" charset="0"/>
              </a:defRPr>
            </a:lvl1pPr>
          </a:lstStyle>
          <a:p>
            <a:r>
              <a:rPr lang="ru-RU" sz="1700" dirty="0">
                <a:solidFill>
                  <a:schemeClr val="bg1"/>
                </a:solidFill>
              </a:rPr>
              <a:t>Ввод симптомов </a:t>
            </a:r>
          </a:p>
          <a:p>
            <a:r>
              <a:rPr lang="ru-RU" sz="1700" dirty="0">
                <a:solidFill>
                  <a:schemeClr val="bg1"/>
                </a:solidFill>
              </a:rPr>
              <a:t>и жалоб</a:t>
            </a: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98342B7A-3CB9-744B-A287-4A14047D3F9F}"/>
              </a:ext>
            </a:extLst>
          </p:cNvPr>
          <p:cNvCxnSpPr>
            <a:cxnSpLocks/>
            <a:stCxn id="71" idx="2"/>
            <a:endCxn id="65" idx="6"/>
          </p:cNvCxnSpPr>
          <p:nvPr/>
        </p:nvCxnSpPr>
        <p:spPr>
          <a:xfrm flipH="1" flipV="1">
            <a:off x="3028157" y="4072866"/>
            <a:ext cx="4909325" cy="595"/>
          </a:xfrm>
          <a:prstGeom prst="line">
            <a:avLst/>
          </a:prstGeom>
          <a:ln w="19050">
            <a:solidFill>
              <a:srgbClr val="6BEAC7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>
            <a:extLst>
              <a:ext uri="{FF2B5EF4-FFF2-40B4-BE49-F238E27FC236}">
                <a16:creationId xmlns:a16="http://schemas.microsoft.com/office/drawing/2014/main" id="{9736E01D-151D-C14D-9558-5758F0C70DBB}"/>
              </a:ext>
            </a:extLst>
          </p:cNvPr>
          <p:cNvSpPr/>
          <p:nvPr/>
        </p:nvSpPr>
        <p:spPr>
          <a:xfrm>
            <a:off x="2628812" y="3874132"/>
            <a:ext cx="399345" cy="397467"/>
          </a:xfrm>
          <a:prstGeom prst="ellipse">
            <a:avLst/>
          </a:prstGeom>
          <a:noFill/>
          <a:ln w="31750">
            <a:solidFill>
              <a:srgbClr val="6BEA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6BEBC8"/>
                </a:solidFill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81B5A0C-40F9-004E-A15D-230925083D61}"/>
              </a:ext>
            </a:extLst>
          </p:cNvPr>
          <p:cNvSpPr txBox="1"/>
          <p:nvPr/>
        </p:nvSpPr>
        <p:spPr>
          <a:xfrm>
            <a:off x="8390935" y="4168014"/>
            <a:ext cx="39203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  <a:latin typeface="SB Sans Display Semibold" panose="020B0703040504020204" pitchFamily="34" charset="0"/>
                <a:ea typeface="Verdana" panose="020B0604030504040204" pitchFamily="34" charset="0"/>
                <a:cs typeface="SB Sans Display Semibold" panose="020B0703040504020204" pitchFamily="34" charset="0"/>
              </a:rPr>
              <a:t>Возможные диагнозы на этапе симптомов и жалоб</a:t>
            </a:r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B8C33B7B-C001-3A43-BA27-769F148A4AB3}"/>
              </a:ext>
            </a:extLst>
          </p:cNvPr>
          <p:cNvSpPr/>
          <p:nvPr/>
        </p:nvSpPr>
        <p:spPr>
          <a:xfrm>
            <a:off x="7937482" y="3870911"/>
            <a:ext cx="399345" cy="405100"/>
          </a:xfrm>
          <a:prstGeom prst="ellipse">
            <a:avLst/>
          </a:prstGeom>
          <a:noFill/>
          <a:ln w="31750">
            <a:solidFill>
              <a:srgbClr val="6BEA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6BEBC8"/>
                </a:solidFill>
              </a:rPr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ACD71BB-5FFE-FC4D-A9FA-521642C32A8A}"/>
              </a:ext>
            </a:extLst>
          </p:cNvPr>
          <p:cNvSpPr txBox="1"/>
          <p:nvPr/>
        </p:nvSpPr>
        <p:spPr>
          <a:xfrm>
            <a:off x="519921" y="3823546"/>
            <a:ext cx="213322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6BEBC8"/>
                </a:solidFill>
                <a:latin typeface="SB Sans Display Semibold" panose="020B0703040504020204" pitchFamily="34" charset="0"/>
                <a:ea typeface="Verdana" panose="020B0604030504040204" pitchFamily="34" charset="0"/>
                <a:cs typeface="SB Sans Display Semibold" panose="020B0703040504020204" pitchFamily="34" charset="0"/>
              </a:rPr>
              <a:t>Предварительный диагноз</a:t>
            </a:r>
          </a:p>
        </p:txBody>
      </p:sp>
      <p:sp>
        <p:nvSpPr>
          <p:cNvPr id="80" name="Дуга 79">
            <a:extLst>
              <a:ext uri="{FF2B5EF4-FFF2-40B4-BE49-F238E27FC236}">
                <a16:creationId xmlns:a16="http://schemas.microsoft.com/office/drawing/2014/main" id="{9F57337B-9883-F94C-97E7-56463F2983D6}"/>
              </a:ext>
            </a:extLst>
          </p:cNvPr>
          <p:cNvSpPr/>
          <p:nvPr/>
        </p:nvSpPr>
        <p:spPr>
          <a:xfrm rot="4351442">
            <a:off x="8759437" y="1785352"/>
            <a:ext cx="2414245" cy="2248417"/>
          </a:xfrm>
          <a:prstGeom prst="arc">
            <a:avLst>
              <a:gd name="adj1" fmla="val 12776707"/>
              <a:gd name="adj2" fmla="val 127148"/>
            </a:avLst>
          </a:prstGeom>
          <a:ln w="19050">
            <a:solidFill>
              <a:srgbClr val="6BEAC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C2FC3EE-5DF4-9FC5-918E-BCAE7069C006}"/>
              </a:ext>
            </a:extLst>
          </p:cNvPr>
          <p:cNvSpPr/>
          <p:nvPr/>
        </p:nvSpPr>
        <p:spPr>
          <a:xfrm>
            <a:off x="519921" y="165322"/>
            <a:ext cx="937395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ru-RU" sz="2400" b="1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Кейс использования «ТОП 3» </a:t>
            </a:r>
            <a:r>
              <a:rPr lang="ru-RU" sz="2000" b="1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на примере ЕМИАС в Москве</a:t>
            </a:r>
            <a:endParaRPr lang="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05519F-D63B-E383-FA1C-5B7B70CFC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78" y="2116585"/>
            <a:ext cx="3350239" cy="16160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496475-F6A9-FAD5-C4D6-244D76F2A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893" y="2130161"/>
            <a:ext cx="4864521" cy="1578321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8BDAEA4-3B79-F3E2-3056-9D90F987D03F}"/>
              </a:ext>
            </a:extLst>
          </p:cNvPr>
          <p:cNvCxnSpPr>
            <a:cxnSpLocks/>
            <a:stCxn id="80" idx="0"/>
            <a:endCxn id="42" idx="6"/>
          </p:cNvCxnSpPr>
          <p:nvPr/>
        </p:nvCxnSpPr>
        <p:spPr>
          <a:xfrm flipH="1">
            <a:off x="8385048" y="1771620"/>
            <a:ext cx="1896431" cy="15665"/>
          </a:xfrm>
          <a:prstGeom prst="line">
            <a:avLst/>
          </a:prstGeom>
          <a:ln w="19050">
            <a:solidFill>
              <a:srgbClr val="6BEAC7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7856FC-F9C5-09B0-54F0-09EF5CE12E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376"/>
          <a:stretch/>
        </p:blipFill>
        <p:spPr>
          <a:xfrm>
            <a:off x="3801066" y="4804259"/>
            <a:ext cx="3004233" cy="1968758"/>
          </a:xfrm>
          <a:prstGeom prst="rect">
            <a:avLst/>
          </a:prstGeom>
        </p:spPr>
      </p:pic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A1BC5107-A719-E346-5499-2B5FC8DF0AD5}"/>
              </a:ext>
            </a:extLst>
          </p:cNvPr>
          <p:cNvCxnSpPr>
            <a:cxnSpLocks/>
            <a:stCxn id="80" idx="2"/>
            <a:endCxn id="71" idx="6"/>
          </p:cNvCxnSpPr>
          <p:nvPr/>
        </p:nvCxnSpPr>
        <p:spPr>
          <a:xfrm flipH="1">
            <a:off x="8336827" y="4073461"/>
            <a:ext cx="1949381" cy="0"/>
          </a:xfrm>
          <a:prstGeom prst="line">
            <a:avLst/>
          </a:prstGeom>
          <a:ln w="19050">
            <a:solidFill>
              <a:srgbClr val="6BEAC7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B4C650-B748-B7C6-AC99-8D41BDE37B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640" t="19011" r="1394" b="25355"/>
          <a:stretch/>
        </p:blipFill>
        <p:spPr>
          <a:xfrm>
            <a:off x="7125816" y="4804259"/>
            <a:ext cx="4645752" cy="194276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1261257-89BE-8E44-1754-4EF028BA01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245" y="4492303"/>
            <a:ext cx="3543982" cy="167685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A2B6FDB-AC11-39A6-2CDC-C83F5CC0D3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4464" y="212181"/>
            <a:ext cx="211764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88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DCC0AFC-2261-7D44-81A1-77B7515EF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834F48-47BF-FBE6-5A67-6970EA1A0044}"/>
              </a:ext>
            </a:extLst>
          </p:cNvPr>
          <p:cNvSpPr/>
          <p:nvPr/>
        </p:nvSpPr>
        <p:spPr>
          <a:xfrm>
            <a:off x="265071" y="264823"/>
            <a:ext cx="6889873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fontAlgn="auto">
              <a:buSzPts val="2300"/>
              <a:buFont typeface="Arial"/>
              <a:buNone/>
              <a:tabLst/>
              <a:defRPr/>
            </a:pPr>
            <a:r>
              <a:rPr lang="ru-RU" sz="2400" b="1" dirty="0">
                <a:solidFill>
                  <a:srgbClr val="243C8F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Пример успешного использования</a:t>
            </a:r>
            <a:endParaRPr lang="en-US" sz="2400" b="1" dirty="0">
              <a:solidFill>
                <a:srgbClr val="243C8F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83A8A"/>
              </a:solidFill>
              <a:effectLst/>
              <a:uLnTx/>
              <a:uFillTx/>
              <a:latin typeface="SB Sans Text" panose="020B0503040504020204" pitchFamily="34" charset="0"/>
              <a:ea typeface="+mn-ea"/>
              <a:cs typeface="SB Sans Text" panose="020B050304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B Sans Text" panose="020B0503040504020204" pitchFamily="34" charset="0"/>
                <a:ea typeface="Play"/>
                <a:cs typeface="SB Sans Text" panose="020B0503040504020204" pitchFamily="34" charset="0"/>
                <a:sym typeface="Play"/>
              </a:rPr>
              <a:t>Умный помощник врача «ТОП-3» работает во всех взрослых поликлиниках Москвы с 2020 года</a:t>
            </a:r>
          </a:p>
        </p:txBody>
      </p:sp>
      <p:pic>
        <p:nvPicPr>
          <p:cNvPr id="2" name="Google Shape;82;p2">
            <a:extLst>
              <a:ext uri="{FF2B5EF4-FFF2-40B4-BE49-F238E27FC236}">
                <a16:creationId xmlns:a16="http://schemas.microsoft.com/office/drawing/2014/main" id="{1513ECB4-123A-2016-FF5B-6EA4DB318F1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36389" y="264823"/>
            <a:ext cx="2263190" cy="33855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205BE98-B489-8241-83E4-CFE204E4CC6D}"/>
              </a:ext>
            </a:extLst>
          </p:cNvPr>
          <p:cNvSpPr txBox="1"/>
          <p:nvPr/>
        </p:nvSpPr>
        <p:spPr>
          <a:xfrm>
            <a:off x="315430" y="1965508"/>
            <a:ext cx="521836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1800"/>
              <a:defRPr sz="1800" b="1">
                <a:solidFill>
                  <a:srgbClr val="243C8F"/>
                </a:solidFill>
                <a:latin typeface="SB Sans Text" panose="020B0503040504020204" pitchFamily="34" charset="-52"/>
                <a:cs typeface="SB Sans Text" panose="020B0503040504020204" pitchFamily="34" charset="-5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43C8F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  <a:sym typeface="Play"/>
              </a:rPr>
              <a:t>Опыт использования ТОП-3 в Москве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345C8A-CE99-AE41-A211-607BA91EBD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66"/>
          <a:stretch/>
        </p:blipFill>
        <p:spPr>
          <a:xfrm>
            <a:off x="-1" y="2792476"/>
            <a:ext cx="12192001" cy="356118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DE6CEBF-93D1-4541-8C86-40D8C5056948}"/>
              </a:ext>
            </a:extLst>
          </p:cNvPr>
          <p:cNvSpPr txBox="1"/>
          <p:nvPr/>
        </p:nvSpPr>
        <p:spPr>
          <a:xfrm>
            <a:off x="343974" y="2866898"/>
            <a:ext cx="598673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B Sans Text" panose="020B0503040504020204" pitchFamily="34" charset="0"/>
                <a:ea typeface="+mn-ea"/>
                <a:cs typeface="SB Sans Text" panose="020B0503040504020204" pitchFamily="34" charset="0"/>
                <a:sym typeface="Calibri"/>
              </a:rPr>
              <a:t>Помощь врачу в постановке предварительного диагноза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34FCB57-6C3F-F242-B152-0ACBC1C29945}"/>
              </a:ext>
            </a:extLst>
          </p:cNvPr>
          <p:cNvSpPr txBox="1"/>
          <p:nvPr/>
        </p:nvSpPr>
        <p:spPr>
          <a:xfrm>
            <a:off x="8073825" y="3066753"/>
            <a:ext cx="41583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" panose="020B0503040504020204" pitchFamily="34" charset="0"/>
                <a:ea typeface="+mn-ea"/>
                <a:cs typeface="SB Sans Text" panose="020B0503040504020204" pitchFamily="34" charset="0"/>
                <a:sym typeface="Calibri"/>
              </a:rPr>
              <a:t>предварительных диагнозов помог врачам поставить ИИ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EB019F-A015-1C45-809E-A6927A149DE3}"/>
              </a:ext>
            </a:extLst>
          </p:cNvPr>
          <p:cNvSpPr txBox="1"/>
          <p:nvPr/>
        </p:nvSpPr>
        <p:spPr bwMode="auto">
          <a:xfrm>
            <a:off x="6750603" y="3262951"/>
            <a:ext cx="1264995" cy="38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" panose="020B0503040504020204" pitchFamily="34" charset="0"/>
                <a:ea typeface="+mn-ea"/>
                <a:cs typeface="SB Sans Text" panose="020B0503040504020204" pitchFamily="34" charset="0"/>
                <a:sym typeface="Calibri"/>
              </a:rPr>
              <a:t>10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" panose="020B0503040504020204" pitchFamily="34" charset="0"/>
                <a:ea typeface="+mn-ea"/>
                <a:cs typeface="SB Sans Text" panose="020B0503040504020204" pitchFamily="34" charset="0"/>
                <a:sym typeface="Calibri"/>
              </a:rPr>
              <a:t> млн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5600FA-A915-5941-9CC1-4163918A4866}"/>
              </a:ext>
            </a:extLst>
          </p:cNvPr>
          <p:cNvSpPr txBox="1"/>
          <p:nvPr/>
        </p:nvSpPr>
        <p:spPr>
          <a:xfrm>
            <a:off x="343974" y="4169954"/>
            <a:ext cx="578057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B Sans Text" panose="020B0503040504020204" pitchFamily="34" charset="0"/>
                <a:ea typeface="+mn-ea"/>
                <a:cs typeface="SB Sans Text" panose="020B0503040504020204" pitchFamily="34" charset="0"/>
                <a:sym typeface="Calibri"/>
              </a:rPr>
              <a:t>Экономия времени врача на приеме пациента 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95884FD-1453-3F48-8F01-EC05DD6AB5BF}"/>
              </a:ext>
            </a:extLst>
          </p:cNvPr>
          <p:cNvSpPr txBox="1"/>
          <p:nvPr/>
        </p:nvSpPr>
        <p:spPr bwMode="auto">
          <a:xfrm>
            <a:off x="8102106" y="4119031"/>
            <a:ext cx="39047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B Sans Text" panose="020B0503040504020204" pitchFamily="34" charset="0"/>
                <a:ea typeface="+mn-ea"/>
                <a:cs typeface="SB Sans Text" panose="020B0503040504020204" pitchFamily="34" charset="0"/>
                <a:sym typeface="Calibri"/>
              </a:rPr>
              <a:t>сократилось время на оформление назначений врачом-терапевтом при использовании ТОП-3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SB Sans Text" panose="020B0503040504020204" pitchFamily="34" charset="0"/>
              <a:ea typeface="+mn-ea"/>
              <a:cs typeface="SB Sans Text" panose="020B0503040504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25B647E-CE6B-AE44-8A27-5006C82E623A}"/>
              </a:ext>
            </a:extLst>
          </p:cNvPr>
          <p:cNvSpPr txBox="1"/>
          <p:nvPr/>
        </p:nvSpPr>
        <p:spPr bwMode="auto">
          <a:xfrm>
            <a:off x="6899076" y="4442910"/>
            <a:ext cx="1174749" cy="38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B Sans Text" panose="020B0503040504020204" pitchFamily="34" charset="0"/>
                <a:ea typeface="+mn-ea"/>
                <a:cs typeface="SB Sans Text" panose="020B0503040504020204" pitchFamily="34" charset="0"/>
                <a:sym typeface="Calibri"/>
              </a:rPr>
              <a:t>10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B Sans Text" panose="020B0503040504020204" pitchFamily="34" charset="0"/>
                <a:ea typeface="+mn-ea"/>
                <a:cs typeface="SB Sans Text" panose="020B0503040504020204" pitchFamily="34" charset="0"/>
                <a:sym typeface="Calibri"/>
              </a:rPr>
              <a:t>раз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AFF2B9-8EE7-9749-B454-2E4A0EA0F3CA}"/>
              </a:ext>
            </a:extLst>
          </p:cNvPr>
          <p:cNvSpPr txBox="1"/>
          <p:nvPr/>
        </p:nvSpPr>
        <p:spPr bwMode="auto">
          <a:xfrm>
            <a:off x="6750603" y="4227329"/>
            <a:ext cx="29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B Sans Text" panose="020B0503040504020204" pitchFamily="34" charset="0"/>
                <a:ea typeface="+mn-ea"/>
                <a:cs typeface="SB Sans Text" panose="020B0503040504020204" pitchFamily="34" charset="0"/>
                <a:sym typeface="Calibri"/>
              </a:rPr>
              <a:t>в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B Sans Text" panose="020B0503040504020204" pitchFamily="34" charset="0"/>
                <a:ea typeface="+mn-ea"/>
                <a:cs typeface="SB Sans Text" panose="020B0503040504020204" pitchFamily="34" charset="0"/>
                <a:sym typeface="Calibri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168B57B-F461-5C46-A05A-B4DA013D3981}"/>
              </a:ext>
            </a:extLst>
          </p:cNvPr>
          <p:cNvSpPr txBox="1"/>
          <p:nvPr/>
        </p:nvSpPr>
        <p:spPr bwMode="auto">
          <a:xfrm>
            <a:off x="-937967" y="5161088"/>
            <a:ext cx="6631758" cy="68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3716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4CBBA"/>
              </a:buClr>
              <a:buSzPts val="1680"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B Sans Text" panose="020B0503040504020204" pitchFamily="34" charset="0"/>
                <a:ea typeface="+mn-ea"/>
                <a:cs typeface="SB Sans Text" panose="020B0503040504020204" pitchFamily="34" charset="0"/>
              </a:rPr>
              <a:t>Повышение эффективности постановки предварительного диагноза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SB Sans Text" panose="020B0503040504020204" pitchFamily="34" charset="0"/>
              <a:ea typeface="+mn-ea"/>
              <a:cs typeface="SB Sans Text" panose="020B0503040504020204" pitchFamily="34" charset="0"/>
              <a:sym typeface="Calibri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E2B1688-FBF9-7245-B1D8-D2880C52033A}"/>
              </a:ext>
            </a:extLst>
          </p:cNvPr>
          <p:cNvSpPr txBox="1"/>
          <p:nvPr/>
        </p:nvSpPr>
        <p:spPr bwMode="auto">
          <a:xfrm>
            <a:off x="8241108" y="5535090"/>
            <a:ext cx="33512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" panose="020B0503040504020204" pitchFamily="34" charset="0"/>
                <a:ea typeface="+mn-ea"/>
                <a:cs typeface="SB Sans Text" panose="020B0503040504020204" pitchFamily="34" charset="0"/>
                <a:sym typeface="Play"/>
              </a:rPr>
              <a:t>повысилась точность врачей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" panose="020B0503040504020204" pitchFamily="34" charset="0"/>
              <a:ea typeface="+mn-ea"/>
              <a:cs typeface="SB Sans Text" panose="020B0503040504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A6A1E70-1664-D24E-BFE8-D3BD76FC62B2}"/>
              </a:ext>
            </a:extLst>
          </p:cNvPr>
          <p:cNvSpPr txBox="1"/>
          <p:nvPr/>
        </p:nvSpPr>
        <p:spPr bwMode="auto">
          <a:xfrm>
            <a:off x="7068300" y="5639043"/>
            <a:ext cx="1288006" cy="38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" panose="020B0503040504020204" pitchFamily="34" charset="0"/>
                <a:ea typeface="+mn-ea"/>
                <a:cs typeface="SB Sans Text" panose="020B0503040504020204" pitchFamily="34" charset="0"/>
                <a:sym typeface="Calibri"/>
              </a:rPr>
              <a:t>7,4%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4317DD-8829-6A48-A6EC-7EB03A5681CE}"/>
              </a:ext>
            </a:extLst>
          </p:cNvPr>
          <p:cNvSpPr txBox="1"/>
          <p:nvPr/>
        </p:nvSpPr>
        <p:spPr bwMode="auto">
          <a:xfrm>
            <a:off x="6741184" y="5616026"/>
            <a:ext cx="5677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" panose="020B0503040504020204" pitchFamily="34" charset="0"/>
                <a:ea typeface="+mn-ea"/>
                <a:cs typeface="SB Sans Text" panose="020B0503040504020204" pitchFamily="34" charset="0"/>
                <a:sym typeface="Calibri"/>
              </a:rPr>
              <a:t>на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2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DCC0AFC-2261-7D44-81A1-77B7515EF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834F48-47BF-FBE6-5A67-6970EA1A0044}"/>
              </a:ext>
            </a:extLst>
          </p:cNvPr>
          <p:cNvSpPr/>
          <p:nvPr/>
        </p:nvSpPr>
        <p:spPr>
          <a:xfrm>
            <a:off x="265071" y="264823"/>
            <a:ext cx="50799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2400"/>
            </a:pPr>
            <a:r>
              <a:rPr lang="ru-RU" sz="2400" b="1" dirty="0">
                <a:solidFill>
                  <a:srgbClr val="243C8F"/>
                </a:solidFill>
                <a:latin typeface="SB Sans Text" panose="020B0503040504020204" pitchFamily="34" charset="0"/>
                <a:cs typeface="SB Sans Text" panose="020B0503040504020204" pitchFamily="34" charset="0"/>
                <a:sym typeface="Play"/>
              </a:rPr>
              <a:t>Диагностический ассистент</a:t>
            </a:r>
            <a:endParaRPr lang="ru-RU" sz="2400" b="1" dirty="0">
              <a:solidFill>
                <a:srgbClr val="243C8F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pic>
        <p:nvPicPr>
          <p:cNvPr id="2" name="Google Shape;82;p2">
            <a:extLst>
              <a:ext uri="{FF2B5EF4-FFF2-40B4-BE49-F238E27FC236}">
                <a16:creationId xmlns:a16="http://schemas.microsoft.com/office/drawing/2014/main" id="{1513ECB4-123A-2016-FF5B-6EA4DB318F1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36389" y="264823"/>
            <a:ext cx="2263190" cy="33855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196;p61">
            <a:extLst>
              <a:ext uri="{FF2B5EF4-FFF2-40B4-BE49-F238E27FC236}">
                <a16:creationId xmlns:a16="http://schemas.microsoft.com/office/drawing/2014/main" id="{402AFA90-A0B3-7C4F-9FF8-8B20F3AE1C83}"/>
              </a:ext>
            </a:extLst>
          </p:cNvPr>
          <p:cNvSpPr txBox="1"/>
          <p:nvPr/>
        </p:nvSpPr>
        <p:spPr>
          <a:xfrm>
            <a:off x="265071" y="2216848"/>
            <a:ext cx="5388241" cy="279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>
              <a:spcAft>
                <a:spcPts val="700"/>
              </a:spcAft>
              <a:buClr>
                <a:srgbClr val="31C2A7"/>
              </a:buClr>
            </a:pPr>
            <a:r>
              <a:rPr lang="ru-RU" sz="2000" b="1" dirty="0">
                <a:solidFill>
                  <a:srgbClr val="283A8A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</a:rPr>
              <a:t>Задача ассистента</a:t>
            </a:r>
          </a:p>
          <a:p>
            <a:pPr defTabSz="914377">
              <a:spcAft>
                <a:spcPts val="700"/>
              </a:spcAft>
              <a:buClr>
                <a:srgbClr val="31C2A7"/>
              </a:buClr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/>
              </a:rPr>
              <a:t>Предлагать основной заключительный диагноз по данным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/>
              </a:rPr>
              <a:t>всей информации о пациенте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/>
              </a:rPr>
              <a:t>в электронной медицинской карте в качестве второго мнения для врача</a:t>
            </a:r>
          </a:p>
          <a:p>
            <a:pPr marL="285744" indent="-285744" defTabSz="914377">
              <a:buClr>
                <a:srgbClr val="31C2A7"/>
              </a:buClr>
              <a:buFont typeface="Webdings" panose="05030102010509060703" pitchFamily="18" charset="2"/>
              <a:buChar char="="/>
            </a:pPr>
            <a:endParaRPr lang="ru-RU" sz="1600" dirty="0">
              <a:latin typeface="SB Sans Text"/>
            </a:endParaRPr>
          </a:p>
          <a:p>
            <a:pPr defTabSz="914377">
              <a:spcAft>
                <a:spcPts val="700"/>
              </a:spcAft>
              <a:buClr>
                <a:srgbClr val="31C2A7"/>
              </a:buClr>
            </a:pPr>
            <a:r>
              <a:rPr lang="ru-RU" sz="2000" b="1" dirty="0">
                <a:solidFill>
                  <a:srgbClr val="283A8A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</a:rPr>
              <a:t>Преимущество</a:t>
            </a:r>
          </a:p>
          <a:p>
            <a:pPr defTabSz="914377">
              <a:spcAft>
                <a:spcPts val="700"/>
              </a:spcAft>
              <a:buClr>
                <a:srgbClr val="31C2A7"/>
              </a:buClr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/>
              </a:rPr>
              <a:t>Для обучения модели использован беспрецедентно большой объем данных: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/>
              </a:rPr>
              <a:t>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SB Sans Text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849B26-3111-3A4C-B0A5-5A77CC0C11FE}"/>
              </a:ext>
            </a:extLst>
          </p:cNvPr>
          <p:cNvSpPr txBox="1"/>
          <p:nvPr/>
        </p:nvSpPr>
        <p:spPr>
          <a:xfrm>
            <a:off x="276001" y="5565393"/>
            <a:ext cx="54668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ru-RU" sz="1600" dirty="0">
                <a:latin typeface="SB Sans Text"/>
                <a:cs typeface="Arial" panose="020B0604020202020204" pitchFamily="34" charset="0"/>
              </a:rPr>
              <a:t>Модель обучена с помощью московских врачей высочайшей квалификации    </a:t>
            </a:r>
            <a:r>
              <a:rPr lang="ru-RU" sz="1600" dirty="0">
                <a:solidFill>
                  <a:srgbClr val="212121"/>
                </a:solidFill>
                <a:latin typeface="SB Sans Text"/>
                <a:ea typeface="Times New Roman" panose="02020603050405020304" pitchFamily="18" charset="0"/>
                <a:cs typeface="Arial" panose="020B0604020202020204" pitchFamily="34" charset="0"/>
              </a:rPr>
              <a:t>  </a:t>
            </a:r>
            <a:endParaRPr lang="ru-RU" sz="1600" dirty="0">
              <a:latin typeface="SB Sans Tex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87C467-99C6-D149-A20C-41E49FF45828}"/>
              </a:ext>
            </a:extLst>
          </p:cNvPr>
          <p:cNvSpPr txBox="1"/>
          <p:nvPr/>
        </p:nvSpPr>
        <p:spPr>
          <a:xfrm>
            <a:off x="276001" y="4988166"/>
            <a:ext cx="5760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/>
              </a:rPr>
              <a:t>Записи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/>
              </a:rPr>
              <a:t>о </a:t>
            </a:r>
            <a:r>
              <a:rPr lang="ru-RU" sz="2000" b="1" dirty="0">
                <a:solidFill>
                  <a:schemeClr val="accent5"/>
                </a:solidFill>
                <a:latin typeface="SB Sans Text"/>
              </a:rPr>
              <a:t>30 млн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/>
              </a:rPr>
              <a:t>визитов пациентов за </a:t>
            </a:r>
            <a:r>
              <a:rPr lang="ru-RU" sz="2000" b="1" dirty="0">
                <a:solidFill>
                  <a:schemeClr val="accent5"/>
                </a:solidFill>
                <a:latin typeface="SB Sans Text"/>
              </a:rPr>
              <a:t>2 года</a:t>
            </a:r>
          </a:p>
        </p:txBody>
      </p:sp>
      <p:sp>
        <p:nvSpPr>
          <p:cNvPr id="35" name="Google Shape;95;p36">
            <a:extLst>
              <a:ext uri="{FF2B5EF4-FFF2-40B4-BE49-F238E27FC236}">
                <a16:creationId xmlns:a16="http://schemas.microsoft.com/office/drawing/2014/main" id="{C75D55AE-56AD-C24B-B13A-EDC296569EAC}"/>
              </a:ext>
            </a:extLst>
          </p:cNvPr>
          <p:cNvSpPr/>
          <p:nvPr/>
        </p:nvSpPr>
        <p:spPr>
          <a:xfrm>
            <a:off x="6449106" y="2216848"/>
            <a:ext cx="5422311" cy="2950167"/>
          </a:xfrm>
          <a:custGeom>
            <a:avLst/>
            <a:gdLst/>
            <a:ahLst/>
            <a:cxnLst/>
            <a:rect l="l" t="t" r="r" b="b"/>
            <a:pathLst>
              <a:path w="11081385" h="8744585" extrusionOk="0">
                <a:moveTo>
                  <a:pt x="10871273" y="0"/>
                </a:moveTo>
                <a:lnTo>
                  <a:pt x="209870" y="0"/>
                </a:lnTo>
                <a:lnTo>
                  <a:pt x="161748" y="5542"/>
                </a:lnTo>
                <a:lnTo>
                  <a:pt x="117574" y="21331"/>
                </a:lnTo>
                <a:lnTo>
                  <a:pt x="78607" y="46106"/>
                </a:lnTo>
                <a:lnTo>
                  <a:pt x="46106" y="78606"/>
                </a:lnTo>
                <a:lnTo>
                  <a:pt x="21331" y="117574"/>
                </a:lnTo>
                <a:lnTo>
                  <a:pt x="5542" y="161748"/>
                </a:lnTo>
                <a:lnTo>
                  <a:pt x="0" y="209870"/>
                </a:lnTo>
                <a:lnTo>
                  <a:pt x="0" y="8534719"/>
                </a:lnTo>
                <a:lnTo>
                  <a:pt x="5542" y="8582840"/>
                </a:lnTo>
                <a:lnTo>
                  <a:pt x="21331" y="8627015"/>
                </a:lnTo>
                <a:lnTo>
                  <a:pt x="46106" y="8665982"/>
                </a:lnTo>
                <a:lnTo>
                  <a:pt x="78606" y="8698483"/>
                </a:lnTo>
                <a:lnTo>
                  <a:pt x="117574" y="8723258"/>
                </a:lnTo>
                <a:lnTo>
                  <a:pt x="161748" y="8739046"/>
                </a:lnTo>
                <a:lnTo>
                  <a:pt x="209869" y="8744589"/>
                </a:lnTo>
                <a:lnTo>
                  <a:pt x="10871273" y="8744589"/>
                </a:lnTo>
                <a:lnTo>
                  <a:pt x="10919395" y="8739046"/>
                </a:lnTo>
                <a:lnTo>
                  <a:pt x="10963569" y="8723258"/>
                </a:lnTo>
                <a:lnTo>
                  <a:pt x="11002536" y="8698483"/>
                </a:lnTo>
                <a:lnTo>
                  <a:pt x="11035037" y="8665982"/>
                </a:lnTo>
                <a:lnTo>
                  <a:pt x="11059812" y="8627015"/>
                </a:lnTo>
                <a:lnTo>
                  <a:pt x="11075600" y="8582840"/>
                </a:lnTo>
                <a:lnTo>
                  <a:pt x="11081143" y="8534719"/>
                </a:lnTo>
                <a:lnTo>
                  <a:pt x="11081143" y="209870"/>
                </a:lnTo>
                <a:lnTo>
                  <a:pt x="11075600" y="161748"/>
                </a:lnTo>
                <a:lnTo>
                  <a:pt x="11059812" y="117574"/>
                </a:lnTo>
                <a:lnTo>
                  <a:pt x="11035037" y="78606"/>
                </a:lnTo>
                <a:lnTo>
                  <a:pt x="11002536" y="46106"/>
                </a:lnTo>
                <a:lnTo>
                  <a:pt x="10963569" y="21331"/>
                </a:lnTo>
                <a:lnTo>
                  <a:pt x="10919395" y="5542"/>
                </a:lnTo>
                <a:lnTo>
                  <a:pt x="108712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42900" algn="ctr" rotWithShape="0">
              <a:srgbClr val="283A8A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defTabSz="914377">
              <a:buSzPts val="1800"/>
            </a:pPr>
            <a:endParaRPr lang="ru-RU" b="1" dirty="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6" name="Google Shape;194;p61">
            <a:extLst>
              <a:ext uri="{FF2B5EF4-FFF2-40B4-BE49-F238E27FC236}">
                <a16:creationId xmlns:a16="http://schemas.microsoft.com/office/drawing/2014/main" id="{6BE43E43-4089-D04C-8631-3E2D106B2BDA}"/>
              </a:ext>
            </a:extLst>
          </p:cNvPr>
          <p:cNvSpPr txBox="1"/>
          <p:nvPr/>
        </p:nvSpPr>
        <p:spPr>
          <a:xfrm>
            <a:off x="7125289" y="2913848"/>
            <a:ext cx="3856717" cy="42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>
              <a:spcAft>
                <a:spcPts val="700"/>
              </a:spcAft>
              <a:buClr>
                <a:srgbClr val="31C2A7"/>
              </a:buClr>
            </a:pPr>
            <a:r>
              <a:rPr lang="ru-RU" sz="1600" b="1" dirty="0">
                <a:solidFill>
                  <a:srgbClr val="283A8A"/>
                </a:solidFill>
                <a:latin typeface="SB Sans Text"/>
              </a:rPr>
              <a:t>95 наиболее важных диагнозов</a:t>
            </a:r>
            <a:endParaRPr sz="1600" b="1" dirty="0">
              <a:solidFill>
                <a:srgbClr val="283A8A"/>
              </a:solidFill>
              <a:latin typeface="SB Sans Text"/>
            </a:endParaRPr>
          </a:p>
        </p:txBody>
      </p:sp>
      <p:sp>
        <p:nvSpPr>
          <p:cNvPr id="37" name="Google Shape;195;p61">
            <a:extLst>
              <a:ext uri="{FF2B5EF4-FFF2-40B4-BE49-F238E27FC236}">
                <a16:creationId xmlns:a16="http://schemas.microsoft.com/office/drawing/2014/main" id="{45AC041F-4D51-534B-B8C2-2504DB3669E5}"/>
              </a:ext>
            </a:extLst>
          </p:cNvPr>
          <p:cNvSpPr txBox="1"/>
          <p:nvPr/>
        </p:nvSpPr>
        <p:spPr>
          <a:xfrm>
            <a:off x="7147550" y="3199546"/>
            <a:ext cx="4819511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/>
                <a:cs typeface="Arial" panose="020B0604020202020204" pitchFamily="34" charset="0"/>
              </a:rPr>
              <a:t>на основе данных ЭМК:</a:t>
            </a:r>
          </a:p>
          <a:p>
            <a:pPr defTabSz="914377"/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SB Sans Text"/>
              <a:cs typeface="Arial" panose="020B0604020202020204" pitchFamily="34" charset="0"/>
            </a:endParaRPr>
          </a:p>
          <a:p>
            <a:pPr marL="285744" indent="-285744" defTabSz="914377">
              <a:buClr>
                <a:srgbClr val="0ED8C5"/>
              </a:buClr>
              <a:buSzPct val="80000"/>
              <a:buFont typeface="Wingdings" panose="05000000000000000000" pitchFamily="2" charset="2"/>
              <a:buChar char="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/>
                <a:cs typeface="Arial" panose="020B0604020202020204" pitchFamily="34" charset="0"/>
              </a:rPr>
              <a:t>Жалобы и анамнез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SB Sans Text"/>
              <a:cs typeface="Arial" panose="020B0604020202020204" pitchFamily="34" charset="0"/>
            </a:endParaRPr>
          </a:p>
          <a:p>
            <a:pPr marL="285744" indent="-285744" defTabSz="914377">
              <a:buClr>
                <a:srgbClr val="0ED8C5"/>
              </a:buClr>
              <a:buSzPct val="80000"/>
              <a:buFont typeface="Wingdings" panose="05000000000000000000" pitchFamily="2" charset="2"/>
              <a:buChar char="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/>
                <a:cs typeface="Arial" panose="020B0604020202020204" pitchFamily="34" charset="0"/>
              </a:rPr>
              <a:t>Общий осмотр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SB Sans Text"/>
              <a:cs typeface="Arial" panose="020B0604020202020204" pitchFamily="34" charset="0"/>
            </a:endParaRPr>
          </a:p>
          <a:p>
            <a:pPr marL="285744" indent="-285744" defTabSz="914377">
              <a:buClr>
                <a:srgbClr val="0ED8C5"/>
              </a:buClr>
              <a:buSzPct val="80000"/>
              <a:buFont typeface="Wingdings" panose="05000000000000000000" pitchFamily="2" charset="2"/>
              <a:buChar char="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/>
                <a:cs typeface="Arial" panose="020B0604020202020204" pitchFamily="34" charset="0"/>
              </a:rPr>
              <a:t>История заболеваний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SB Sans Text"/>
              <a:cs typeface="Arial" panose="020B0604020202020204" pitchFamily="34" charset="0"/>
            </a:endParaRPr>
          </a:p>
          <a:p>
            <a:pPr marL="285744" indent="-285744" defTabSz="914377">
              <a:buClr>
                <a:srgbClr val="0ED8C5"/>
              </a:buClr>
              <a:buSzPct val="80000"/>
              <a:buFont typeface="Wingdings" panose="05000000000000000000" pitchFamily="2" charset="2"/>
              <a:buChar char="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/>
                <a:cs typeface="Arial" panose="020B0604020202020204" pitchFamily="34" charset="0"/>
              </a:rPr>
              <a:t>Результаты лабораторных исследований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SB Sans Text"/>
              <a:cs typeface="Arial" panose="020B0604020202020204" pitchFamily="34" charset="0"/>
            </a:endParaRPr>
          </a:p>
          <a:p>
            <a:pPr marL="285744" indent="-285744" defTabSz="914377">
              <a:buClr>
                <a:srgbClr val="0ED8C5"/>
              </a:buClr>
              <a:buSzPct val="80000"/>
              <a:buFont typeface="Wingdings" panose="05000000000000000000" pitchFamily="2" charset="2"/>
              <a:buChar char="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/>
                <a:cs typeface="Arial" panose="020B0604020202020204" pitchFamily="34" charset="0"/>
              </a:rPr>
              <a:t>Результаты гистологических исследований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SB Sans Text"/>
              <a:cs typeface="Arial" panose="020B0604020202020204" pitchFamily="34" charset="0"/>
            </a:endParaRPr>
          </a:p>
          <a:p>
            <a:pPr marL="285744" indent="-285744" defTabSz="914377">
              <a:buClr>
                <a:srgbClr val="0ED8C5"/>
              </a:buClr>
              <a:buSzPct val="80000"/>
              <a:buFont typeface="Wingdings" panose="05000000000000000000" pitchFamily="2" charset="2"/>
              <a:buChar char="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/>
                <a:cs typeface="Arial" panose="020B0604020202020204" pitchFamily="34" charset="0"/>
              </a:rPr>
              <a:t>Результаты инструментальных исследований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SB Sans Text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734D1F6-2298-134C-8636-BDF8E069B81D}"/>
              </a:ext>
            </a:extLst>
          </p:cNvPr>
          <p:cNvSpPr txBox="1"/>
          <p:nvPr/>
        </p:nvSpPr>
        <p:spPr>
          <a:xfrm>
            <a:off x="7147550" y="2393815"/>
            <a:ext cx="30791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700"/>
              </a:spcAft>
              <a:buClr>
                <a:srgbClr val="31C2A7"/>
              </a:buClr>
            </a:pPr>
            <a:r>
              <a:rPr lang="ru-RU" sz="2000" b="1" dirty="0">
                <a:solidFill>
                  <a:srgbClr val="283A8A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</a:rPr>
              <a:t>Текущие результаты 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E38CC69-7360-0F4F-A309-E3774B0F6C40}"/>
              </a:ext>
            </a:extLst>
          </p:cNvPr>
          <p:cNvSpPr/>
          <p:nvPr/>
        </p:nvSpPr>
        <p:spPr>
          <a:xfrm>
            <a:off x="6066129" y="2060870"/>
            <a:ext cx="941561" cy="941561"/>
          </a:xfrm>
          <a:prstGeom prst="ellipse">
            <a:avLst/>
          </a:prstGeom>
          <a:solidFill>
            <a:srgbClr val="6BEBC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327737-037F-694B-9579-70A1E5E12D6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63796" y="2232200"/>
            <a:ext cx="547848" cy="547848"/>
          </a:xfrm>
          <a:prstGeom prst="rect">
            <a:avLst/>
          </a:prstGeom>
        </p:spPr>
      </p:pic>
      <p:sp>
        <p:nvSpPr>
          <p:cNvPr id="42" name="Google Shape;95;p36">
            <a:extLst>
              <a:ext uri="{FF2B5EF4-FFF2-40B4-BE49-F238E27FC236}">
                <a16:creationId xmlns:a16="http://schemas.microsoft.com/office/drawing/2014/main" id="{0234A5B2-4A77-394F-94CC-B5D30E8D5EE7}"/>
              </a:ext>
            </a:extLst>
          </p:cNvPr>
          <p:cNvSpPr/>
          <p:nvPr/>
        </p:nvSpPr>
        <p:spPr>
          <a:xfrm>
            <a:off x="6449106" y="5322993"/>
            <a:ext cx="5422311" cy="887629"/>
          </a:xfrm>
          <a:custGeom>
            <a:avLst/>
            <a:gdLst/>
            <a:ahLst/>
            <a:cxnLst/>
            <a:rect l="l" t="t" r="r" b="b"/>
            <a:pathLst>
              <a:path w="11081385" h="8744585" extrusionOk="0">
                <a:moveTo>
                  <a:pt x="10871273" y="0"/>
                </a:moveTo>
                <a:lnTo>
                  <a:pt x="209870" y="0"/>
                </a:lnTo>
                <a:lnTo>
                  <a:pt x="161748" y="5542"/>
                </a:lnTo>
                <a:lnTo>
                  <a:pt x="117574" y="21331"/>
                </a:lnTo>
                <a:lnTo>
                  <a:pt x="78607" y="46106"/>
                </a:lnTo>
                <a:lnTo>
                  <a:pt x="46106" y="78606"/>
                </a:lnTo>
                <a:lnTo>
                  <a:pt x="21331" y="117574"/>
                </a:lnTo>
                <a:lnTo>
                  <a:pt x="5542" y="161748"/>
                </a:lnTo>
                <a:lnTo>
                  <a:pt x="0" y="209870"/>
                </a:lnTo>
                <a:lnTo>
                  <a:pt x="0" y="8534719"/>
                </a:lnTo>
                <a:lnTo>
                  <a:pt x="5542" y="8582840"/>
                </a:lnTo>
                <a:lnTo>
                  <a:pt x="21331" y="8627015"/>
                </a:lnTo>
                <a:lnTo>
                  <a:pt x="46106" y="8665982"/>
                </a:lnTo>
                <a:lnTo>
                  <a:pt x="78606" y="8698483"/>
                </a:lnTo>
                <a:lnTo>
                  <a:pt x="117574" y="8723258"/>
                </a:lnTo>
                <a:lnTo>
                  <a:pt x="161748" y="8739046"/>
                </a:lnTo>
                <a:lnTo>
                  <a:pt x="209869" y="8744589"/>
                </a:lnTo>
                <a:lnTo>
                  <a:pt x="10871273" y="8744589"/>
                </a:lnTo>
                <a:lnTo>
                  <a:pt x="10919395" y="8739046"/>
                </a:lnTo>
                <a:lnTo>
                  <a:pt x="10963569" y="8723258"/>
                </a:lnTo>
                <a:lnTo>
                  <a:pt x="11002536" y="8698483"/>
                </a:lnTo>
                <a:lnTo>
                  <a:pt x="11035037" y="8665982"/>
                </a:lnTo>
                <a:lnTo>
                  <a:pt x="11059812" y="8627015"/>
                </a:lnTo>
                <a:lnTo>
                  <a:pt x="11075600" y="8582840"/>
                </a:lnTo>
                <a:lnTo>
                  <a:pt x="11081143" y="8534719"/>
                </a:lnTo>
                <a:lnTo>
                  <a:pt x="11081143" y="209870"/>
                </a:lnTo>
                <a:lnTo>
                  <a:pt x="11075600" y="161748"/>
                </a:lnTo>
                <a:lnTo>
                  <a:pt x="11059812" y="117574"/>
                </a:lnTo>
                <a:lnTo>
                  <a:pt x="11035037" y="78606"/>
                </a:lnTo>
                <a:lnTo>
                  <a:pt x="11002536" y="46106"/>
                </a:lnTo>
                <a:lnTo>
                  <a:pt x="10963569" y="21331"/>
                </a:lnTo>
                <a:lnTo>
                  <a:pt x="10919395" y="5542"/>
                </a:lnTo>
                <a:lnTo>
                  <a:pt x="10871273" y="0"/>
                </a:lnTo>
                <a:close/>
              </a:path>
            </a:pathLst>
          </a:custGeom>
          <a:solidFill>
            <a:srgbClr val="6BEBC8"/>
          </a:solidFill>
          <a:ln>
            <a:solidFill>
              <a:srgbClr val="6BEBC8"/>
            </a:solidFill>
          </a:ln>
          <a:effectLst>
            <a:outerShdw blurRad="342900" algn="ctr" rotWithShape="0">
              <a:srgbClr val="283A8A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defTabSz="914377">
              <a:buSzPts val="1800"/>
            </a:pPr>
            <a:endParaRPr lang="ru-RU" b="1" dirty="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3" name="Google Shape;201;p61">
            <a:extLst>
              <a:ext uri="{FF2B5EF4-FFF2-40B4-BE49-F238E27FC236}">
                <a16:creationId xmlns:a16="http://schemas.microsoft.com/office/drawing/2014/main" id="{6CAF1C7B-294E-3343-B873-282B23DEA9E6}"/>
              </a:ext>
            </a:extLst>
          </p:cNvPr>
          <p:cNvSpPr/>
          <p:nvPr/>
        </p:nvSpPr>
        <p:spPr>
          <a:xfrm>
            <a:off x="6449106" y="5550881"/>
            <a:ext cx="174329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/>
            <a:r>
              <a:rPr lang="ru-RU" sz="2000" b="1" dirty="0">
                <a:solidFill>
                  <a:srgbClr val="243C8F"/>
                </a:solidFill>
                <a:latin typeface="SB Sans Text"/>
              </a:rPr>
              <a:t>87,7%</a:t>
            </a:r>
            <a:r>
              <a:rPr lang="en-US" sz="2000" b="1" dirty="0">
                <a:solidFill>
                  <a:srgbClr val="243C8F"/>
                </a:solidFill>
                <a:latin typeface="SB Sans Text"/>
              </a:rPr>
              <a:t>	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20B44D-46F0-BF4C-BA9E-000BD2AC2C1B}"/>
              </a:ext>
            </a:extLst>
          </p:cNvPr>
          <p:cNvSpPr txBox="1"/>
          <p:nvPr/>
        </p:nvSpPr>
        <p:spPr bwMode="auto">
          <a:xfrm>
            <a:off x="7373565" y="5384104"/>
            <a:ext cx="44617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77"/>
            <a:r>
              <a:rPr lang="ru-RU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SB Sans Text"/>
              </a:rPr>
              <a:t>точность модели по результатам эксперимента с привлечением 38 врачей высшей категории (и статусом «Московский врач»)</a:t>
            </a:r>
            <a:endParaRPr lang="en-US" sz="1400" dirty="0">
              <a:solidFill>
                <a:srgbClr val="000000">
                  <a:lumMod val="85000"/>
                  <a:lumOff val="15000"/>
                </a:srgbClr>
              </a:solidFill>
              <a:latin typeface="SB Sans Text"/>
            </a:endParaRPr>
          </a:p>
        </p:txBody>
      </p:sp>
      <p:sp>
        <p:nvSpPr>
          <p:cNvPr id="3" name="Google Shape;196;p61">
            <a:extLst>
              <a:ext uri="{FF2B5EF4-FFF2-40B4-BE49-F238E27FC236}">
                <a16:creationId xmlns:a16="http://schemas.microsoft.com/office/drawing/2014/main" id="{25460FEA-1538-714E-15E9-4302D5C5EA84}"/>
              </a:ext>
            </a:extLst>
          </p:cNvPr>
          <p:cNvSpPr txBox="1"/>
          <p:nvPr/>
        </p:nvSpPr>
        <p:spPr>
          <a:xfrm>
            <a:off x="1202997" y="999324"/>
            <a:ext cx="5060799" cy="101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>
              <a:spcAft>
                <a:spcPts val="700"/>
              </a:spcAft>
              <a:buClr>
                <a:srgbClr val="31C2A7"/>
              </a:buClr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Большой объем информации в ЭМК пациента.</a:t>
            </a:r>
          </a:p>
          <a:p>
            <a:pPr defTabSz="914377">
              <a:spcAft>
                <a:spcPts val="700"/>
              </a:spcAft>
              <a:buClr>
                <a:srgbClr val="31C2A7"/>
              </a:buClr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Ограниченное время на изучение и анализ анамнестических данных пациента.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C9FF74-A3D1-8837-300E-4E312C7424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410" y="1037715"/>
            <a:ext cx="727050" cy="72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46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E4F88B-9B1D-FB49-9F76-2396E4746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Google Shape;95;p36">
            <a:extLst>
              <a:ext uri="{FF2B5EF4-FFF2-40B4-BE49-F238E27FC236}">
                <a16:creationId xmlns:a16="http://schemas.microsoft.com/office/drawing/2014/main" id="{DB1EE409-6760-549B-521F-7AEE95216CD7}"/>
              </a:ext>
            </a:extLst>
          </p:cNvPr>
          <p:cNvSpPr/>
          <p:nvPr/>
        </p:nvSpPr>
        <p:spPr>
          <a:xfrm>
            <a:off x="894625" y="612648"/>
            <a:ext cx="4162007" cy="6016752"/>
          </a:xfrm>
          <a:custGeom>
            <a:avLst/>
            <a:gdLst/>
            <a:ahLst/>
            <a:cxnLst/>
            <a:rect l="l" t="t" r="r" b="b"/>
            <a:pathLst>
              <a:path w="11081385" h="8744585" extrusionOk="0">
                <a:moveTo>
                  <a:pt x="10871273" y="0"/>
                </a:moveTo>
                <a:lnTo>
                  <a:pt x="209870" y="0"/>
                </a:lnTo>
                <a:lnTo>
                  <a:pt x="161748" y="5542"/>
                </a:lnTo>
                <a:lnTo>
                  <a:pt x="117574" y="21331"/>
                </a:lnTo>
                <a:lnTo>
                  <a:pt x="78607" y="46106"/>
                </a:lnTo>
                <a:lnTo>
                  <a:pt x="46106" y="78606"/>
                </a:lnTo>
                <a:lnTo>
                  <a:pt x="21331" y="117574"/>
                </a:lnTo>
                <a:lnTo>
                  <a:pt x="5542" y="161748"/>
                </a:lnTo>
                <a:lnTo>
                  <a:pt x="0" y="209870"/>
                </a:lnTo>
                <a:lnTo>
                  <a:pt x="0" y="8534719"/>
                </a:lnTo>
                <a:lnTo>
                  <a:pt x="5542" y="8582840"/>
                </a:lnTo>
                <a:lnTo>
                  <a:pt x="21331" y="8627015"/>
                </a:lnTo>
                <a:lnTo>
                  <a:pt x="46106" y="8665982"/>
                </a:lnTo>
                <a:lnTo>
                  <a:pt x="78606" y="8698483"/>
                </a:lnTo>
                <a:lnTo>
                  <a:pt x="117574" y="8723258"/>
                </a:lnTo>
                <a:lnTo>
                  <a:pt x="161748" y="8739046"/>
                </a:lnTo>
                <a:lnTo>
                  <a:pt x="209869" y="8744589"/>
                </a:lnTo>
                <a:lnTo>
                  <a:pt x="10871273" y="8744589"/>
                </a:lnTo>
                <a:lnTo>
                  <a:pt x="10919395" y="8739046"/>
                </a:lnTo>
                <a:lnTo>
                  <a:pt x="10963569" y="8723258"/>
                </a:lnTo>
                <a:lnTo>
                  <a:pt x="11002536" y="8698483"/>
                </a:lnTo>
                <a:lnTo>
                  <a:pt x="11035037" y="8665982"/>
                </a:lnTo>
                <a:lnTo>
                  <a:pt x="11059812" y="8627015"/>
                </a:lnTo>
                <a:lnTo>
                  <a:pt x="11075600" y="8582840"/>
                </a:lnTo>
                <a:lnTo>
                  <a:pt x="11081143" y="8534719"/>
                </a:lnTo>
                <a:lnTo>
                  <a:pt x="11081143" y="209870"/>
                </a:lnTo>
                <a:lnTo>
                  <a:pt x="11075600" y="161748"/>
                </a:lnTo>
                <a:lnTo>
                  <a:pt x="11059812" y="117574"/>
                </a:lnTo>
                <a:lnTo>
                  <a:pt x="11035037" y="78606"/>
                </a:lnTo>
                <a:lnTo>
                  <a:pt x="11002536" y="46106"/>
                </a:lnTo>
                <a:lnTo>
                  <a:pt x="10963569" y="21331"/>
                </a:lnTo>
                <a:lnTo>
                  <a:pt x="10919395" y="5542"/>
                </a:lnTo>
                <a:lnTo>
                  <a:pt x="108712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42900" algn="ctr" rotWithShape="0">
              <a:srgbClr val="283A8A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defTabSz="914377">
              <a:buSzPts val="1800"/>
            </a:pPr>
            <a:endParaRPr lang="ru-RU" b="1" dirty="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0C4784-FC52-1CB7-C4AB-B2B296D4FCF5}"/>
              </a:ext>
            </a:extLst>
          </p:cNvPr>
          <p:cNvSpPr txBox="1"/>
          <p:nvPr/>
        </p:nvSpPr>
        <p:spPr>
          <a:xfrm>
            <a:off x="5385817" y="2705725"/>
            <a:ext cx="6674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243C8F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Спасибо </a:t>
            </a:r>
            <a:endParaRPr lang="en-US" sz="4400" dirty="0">
              <a:solidFill>
                <a:srgbClr val="243C8F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  <a:p>
            <a:pPr algn="ctr"/>
            <a:r>
              <a:rPr lang="ru-RU" sz="4400" dirty="0">
                <a:solidFill>
                  <a:srgbClr val="243C8F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за внимание!</a:t>
            </a:r>
            <a:endParaRPr lang="en-RU" sz="4400" dirty="0">
              <a:solidFill>
                <a:srgbClr val="243C8F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E9266B-25EF-1881-75E1-3353E6F77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522" y="3886231"/>
            <a:ext cx="1668812" cy="16688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62CD5E-E181-574B-9843-C6CBA1DDD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9369" y="5902232"/>
            <a:ext cx="422380" cy="359805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808A4D5-1757-7F7D-608E-61BDCC6FD5C5}"/>
              </a:ext>
            </a:extLst>
          </p:cNvPr>
          <p:cNvSpPr/>
          <p:nvPr/>
        </p:nvSpPr>
        <p:spPr>
          <a:xfrm>
            <a:off x="4669555" y="399152"/>
            <a:ext cx="613524" cy="591850"/>
          </a:xfrm>
          <a:prstGeom prst="roundRect">
            <a:avLst>
              <a:gd name="adj" fmla="val 50000"/>
            </a:avLst>
          </a:prstGeom>
          <a:solidFill>
            <a:srgbClr val="E2001B"/>
          </a:solidFill>
          <a:ln>
            <a:solidFill>
              <a:srgbClr val="E2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1</a:t>
            </a:r>
          </a:p>
        </p:txBody>
      </p:sp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id="{8642F43B-BCA1-AAF4-F18A-F2EE3CD0DB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4008860"/>
              </p:ext>
            </p:extLst>
          </p:nvPr>
        </p:nvGraphicFramePr>
        <p:xfrm>
          <a:off x="1518592" y="695077"/>
          <a:ext cx="4719484" cy="366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E824F6BE-1985-8876-E0A2-C6EDDD613332}"/>
              </a:ext>
            </a:extLst>
          </p:cNvPr>
          <p:cNvSpPr txBox="1"/>
          <p:nvPr/>
        </p:nvSpPr>
        <p:spPr>
          <a:xfrm>
            <a:off x="1929744" y="5789748"/>
            <a:ext cx="28434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83A8A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Telegram</a:t>
            </a:r>
            <a:r>
              <a:rPr lang="ru-RU" sz="1600" dirty="0">
                <a:solidFill>
                  <a:srgbClr val="283A8A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-сообщество</a:t>
            </a:r>
            <a:r>
              <a:rPr lang="en-US" sz="1600" dirty="0">
                <a:solidFill>
                  <a:srgbClr val="283A8A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 </a:t>
            </a:r>
            <a:endParaRPr lang="ru-RU" sz="1600" dirty="0">
              <a:solidFill>
                <a:srgbClr val="283A8A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  <a:p>
            <a:r>
              <a:rPr lang="ru-RU" sz="1600" dirty="0">
                <a:solidFill>
                  <a:srgbClr val="283A8A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для современных врачей</a:t>
            </a:r>
          </a:p>
        </p:txBody>
      </p:sp>
    </p:spTree>
    <p:extLst>
      <p:ext uri="{BB962C8B-B14F-4D97-AF65-F5344CB8AC3E}">
        <p14:creationId xmlns:p14="http://schemas.microsoft.com/office/powerpoint/2010/main" val="20844376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4936</TotalTime>
  <Words>376</Words>
  <Application>Microsoft Office PowerPoint</Application>
  <PresentationFormat>Широкоэкранный</PresentationFormat>
  <Paragraphs>83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9" baseType="lpstr">
      <vt:lpstr>SB Sans Text</vt:lpstr>
      <vt:lpstr>Verdana</vt:lpstr>
      <vt:lpstr>Arial</vt:lpstr>
      <vt:lpstr>Play</vt:lpstr>
      <vt:lpstr>SB Sans Display Semibold</vt:lpstr>
      <vt:lpstr>Calibri</vt:lpstr>
      <vt:lpstr>SB Sans Display Light</vt:lpstr>
      <vt:lpstr>Wingdings</vt:lpstr>
      <vt:lpstr>Century Gothic</vt:lpstr>
      <vt:lpstr>Webdings</vt:lpstr>
      <vt:lpstr>Helvetica Neue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Yastrebova</dc:creator>
  <cp:lastModifiedBy>Ястребова Мария</cp:lastModifiedBy>
  <cp:revision>32</cp:revision>
  <dcterms:created xsi:type="dcterms:W3CDTF">2023-01-31T07:32:18Z</dcterms:created>
  <dcterms:modified xsi:type="dcterms:W3CDTF">2023-05-24T11:26:52Z</dcterms:modified>
</cp:coreProperties>
</file>